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entation.xml" ContentType="application/vnd.openxmlformats-officedocument.presentationml.presentation.main+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43.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slideLayouts/slideLayout7.xml" ContentType="application/vnd.openxmlformats-officedocument.presentationml.slideLayout+xml"/>
  <Override PartName="/ppt/notesSlides/notesSlide44.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234.jpg" ContentType="image/jpg"/>
  <Override PartName="/ppt/media/image353.jpg" ContentType="image/jpg"/>
  <Override PartName="/ppt/media/image363.jpg" ContentType="image/jpg"/>
  <Override PartName="/ppt/media/image723.jpg" ContentType="image/jpg"/>
  <Override PartName="/ppt/media/image745.jpg" ContentType="image/jpg"/>
  <Override PartName="/ppt/media/image752.jpg" ContentType="image/jpg"/>
  <Override PartName="/ppt/media/image761.jpg" ContentType="image/jpg"/>
  <Override PartName="/ppt/media/image762.jpg" ContentType="image/jpg"/>
  <Override PartName="/ppt/media/image769.jpg" ContentType="image/jpg"/>
  <Override PartName="/ppt/media/image770.jpg" ContentType="image/jpg"/>
  <Override PartName="/ppt/notesMasters/notesMaster1.xml" ContentType="application/vnd.openxmlformats-officedocument.presentationml.notesMaster+xml"/>
  <Override PartName="/ppt/theme/theme1.xml" ContentType="application/vnd.openxmlformats-officedocument.theme+xml"/>
  <Override PartName="/ppt/media/image827.jpg" ContentType="image/jpg"/>
  <Override PartName="/ppt/theme/theme2.xml" ContentType="application/vnd.openxmlformats-officedocument.theme+xml"/>
  <Override PartName="/ppt/media/image831.jpg" ContentType="image/jpg"/>
  <Override PartName="/ppt/media/image836.jpg" ContentType="image/jpg"/>
  <Override PartName="/ppt/media/image837.jpg" ContentType="image/jpg"/>
  <Override PartName="/ppt/media/image838.jpg" ContentType="image/jpg"/>
  <Override PartName="/ppt/media/image839.jpg" ContentType="image/jpg"/>
  <Override PartName="/ppt/media/image840.jpg" ContentType="image/jpg"/>
  <Override PartName="/ppt/media/image841.jpg" ContentType="image/jpg"/>
  <Override PartName="/ppt/media/image843.jpg" ContentType="image/jpg"/>
  <Override PartName="/ppt/media/image844.jpg" ContentType="image/jpg"/>
  <Override PartName="/ppt/media/image858.jpg" ContentType="image/jpg"/>
  <Override PartName="/ppt/media/image878.jpg" ContentType="image/jpg"/>
  <Override PartName="/ppt/media/image879.jpg" ContentType="image/jpg"/>
  <Override PartName="/ppt/media/image71.jpg" ContentType="image/jpg"/>
  <Override PartName="/ppt/media/image73.jpg" ContentType="image/jpg"/>
  <Override PartName="/ppt/media/image74.jpg" ContentType="image/jpg"/>
  <Override PartName="/ppt/media/image82.jpg" ContentType="image/jpg"/>
  <Override PartName="/ppt/media/image156.jpg" ContentType="image/jpg"/>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5"/>
  </p:notesMasterIdLst>
  <p:sldIdLst>
    <p:sldId id="256" r:id="rId2"/>
    <p:sldId id="257" r:id="rId3"/>
    <p:sldId id="259" r:id="rId4"/>
    <p:sldId id="1204" r:id="rId5"/>
    <p:sldId id="265" r:id="rId6"/>
    <p:sldId id="1332" r:id="rId7"/>
    <p:sldId id="1142" r:id="rId8"/>
    <p:sldId id="1205" r:id="rId9"/>
    <p:sldId id="1207" r:id="rId10"/>
    <p:sldId id="1209" r:id="rId11"/>
    <p:sldId id="1208" r:id="rId12"/>
    <p:sldId id="1206" r:id="rId13"/>
    <p:sldId id="1212" r:id="rId14"/>
    <p:sldId id="1211" r:id="rId15"/>
    <p:sldId id="1214" r:id="rId16"/>
    <p:sldId id="1292" r:id="rId17"/>
    <p:sldId id="1324" r:id="rId18"/>
    <p:sldId id="1325" r:id="rId19"/>
    <p:sldId id="1334" r:id="rId20"/>
    <p:sldId id="260" r:id="rId21"/>
    <p:sldId id="1215" r:id="rId22"/>
    <p:sldId id="1291" r:id="rId23"/>
    <p:sldId id="1220" r:id="rId24"/>
    <p:sldId id="1221" r:id="rId25"/>
    <p:sldId id="1217" r:id="rId26"/>
    <p:sldId id="1218" r:id="rId27"/>
    <p:sldId id="1219" r:id="rId28"/>
    <p:sldId id="1223" r:id="rId29"/>
    <p:sldId id="1224" r:id="rId30"/>
    <p:sldId id="1226" r:id="rId31"/>
    <p:sldId id="1227" r:id="rId32"/>
    <p:sldId id="1228" r:id="rId33"/>
    <p:sldId id="1229" r:id="rId34"/>
    <p:sldId id="1230" r:id="rId35"/>
    <p:sldId id="1231" r:id="rId36"/>
    <p:sldId id="1232" r:id="rId37"/>
    <p:sldId id="1233" r:id="rId38"/>
    <p:sldId id="1328" r:id="rId39"/>
    <p:sldId id="1234" r:id="rId40"/>
    <p:sldId id="1235" r:id="rId41"/>
    <p:sldId id="1236" r:id="rId42"/>
    <p:sldId id="1237" r:id="rId43"/>
    <p:sldId id="1238" r:id="rId44"/>
    <p:sldId id="299" r:id="rId45"/>
    <p:sldId id="300" r:id="rId46"/>
    <p:sldId id="301" r:id="rId47"/>
    <p:sldId id="302" r:id="rId48"/>
    <p:sldId id="303" r:id="rId49"/>
    <p:sldId id="304" r:id="rId50"/>
    <p:sldId id="305" r:id="rId51"/>
    <p:sldId id="306" r:id="rId52"/>
    <p:sldId id="308" r:id="rId53"/>
    <p:sldId id="309" r:id="rId54"/>
    <p:sldId id="310" r:id="rId55"/>
    <p:sldId id="1250" r:id="rId56"/>
    <p:sldId id="1251" r:id="rId57"/>
    <p:sldId id="1252" r:id="rId58"/>
    <p:sldId id="1329" r:id="rId59"/>
    <p:sldId id="1253" r:id="rId60"/>
    <p:sldId id="1258" r:id="rId61"/>
    <p:sldId id="1257" r:id="rId62"/>
    <p:sldId id="1259" r:id="rId63"/>
    <p:sldId id="1260" r:id="rId64"/>
    <p:sldId id="1261" r:id="rId65"/>
    <p:sldId id="1254" r:id="rId66"/>
    <p:sldId id="1280" r:id="rId67"/>
    <p:sldId id="355" r:id="rId68"/>
    <p:sldId id="356" r:id="rId69"/>
    <p:sldId id="1282" r:id="rId70"/>
    <p:sldId id="1284" r:id="rId71"/>
    <p:sldId id="1255" r:id="rId72"/>
    <p:sldId id="1256" r:id="rId73"/>
    <p:sldId id="1288" r:id="rId74"/>
    <p:sldId id="1300" r:id="rId75"/>
    <p:sldId id="1312" r:id="rId76"/>
    <p:sldId id="1308" r:id="rId77"/>
    <p:sldId id="1309" r:id="rId78"/>
    <p:sldId id="1310" r:id="rId79"/>
    <p:sldId id="1313" r:id="rId80"/>
    <p:sldId id="1314" r:id="rId81"/>
    <p:sldId id="1311" r:id="rId82"/>
    <p:sldId id="1305" r:id="rId83"/>
    <p:sldId id="1301" r:id="rId84"/>
    <p:sldId id="1306" r:id="rId85"/>
    <p:sldId id="1315" r:id="rId86"/>
    <p:sldId id="1337" r:id="rId87"/>
    <p:sldId id="1316" r:id="rId88"/>
    <p:sldId id="1317" r:id="rId89"/>
    <p:sldId id="1318" r:id="rId90"/>
    <p:sldId id="1319" r:id="rId91"/>
    <p:sldId id="1320" r:id="rId92"/>
    <p:sldId id="1222" r:id="rId93"/>
    <p:sldId id="1307" r:id="rId94"/>
    <p:sldId id="261" r:id="rId95"/>
    <p:sldId id="1262" r:id="rId96"/>
    <p:sldId id="1302" r:id="rId97"/>
    <p:sldId id="1264" r:id="rId98"/>
    <p:sldId id="1265" r:id="rId99"/>
    <p:sldId id="432" r:id="rId100"/>
    <p:sldId id="1303" r:id="rId101"/>
    <p:sldId id="1268" r:id="rId102"/>
    <p:sldId id="1269" r:id="rId103"/>
    <p:sldId id="1290" r:id="rId104"/>
    <p:sldId id="1289" r:id="rId105"/>
    <p:sldId id="1270" r:id="rId106"/>
    <p:sldId id="262" r:id="rId107"/>
    <p:sldId id="1216" r:id="rId108"/>
    <p:sldId id="1239" r:id="rId109"/>
    <p:sldId id="1213" r:id="rId110"/>
    <p:sldId id="1296" r:id="rId111"/>
    <p:sldId id="1297" r:id="rId112"/>
    <p:sldId id="1293" r:id="rId113"/>
    <p:sldId id="1294" r:id="rId114"/>
    <p:sldId id="1295" r:id="rId115"/>
    <p:sldId id="1336" r:id="rId116"/>
    <p:sldId id="1246" r:id="rId117"/>
    <p:sldId id="1247" r:id="rId118"/>
    <p:sldId id="1285" r:id="rId119"/>
    <p:sldId id="1286" r:id="rId120"/>
    <p:sldId id="263" r:id="rId121"/>
    <p:sldId id="1271" r:id="rId122"/>
    <p:sldId id="1186" r:id="rId123"/>
    <p:sldId id="1272" r:id="rId124"/>
    <p:sldId id="1273" r:id="rId125"/>
    <p:sldId id="1274" r:id="rId126"/>
    <p:sldId id="1275" r:id="rId127"/>
    <p:sldId id="1304" r:id="rId128"/>
    <p:sldId id="1276" r:id="rId129"/>
    <p:sldId id="1277" r:id="rId130"/>
    <p:sldId id="1278" r:id="rId131"/>
    <p:sldId id="1279" r:id="rId132"/>
    <p:sldId id="264" r:id="rId133"/>
    <p:sldId id="132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p:restoredTop sz="89873"/>
  </p:normalViewPr>
  <p:slideViewPr>
    <p:cSldViewPr snapToGrid="0" snapToObjects="1">
      <p:cViewPr varScale="1">
        <p:scale>
          <a:sx n="102" d="100"/>
          <a:sy n="102" d="100"/>
        </p:scale>
        <p:origin x="840" y="9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3F653-111F-6544-A6A4-740DD88D54D9}"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E8D71E-02F2-A342-A8A6-7B20F1898D8F}" type="slidenum">
              <a:rPr lang="en-US" smtClean="0"/>
              <a:t>‹#›</a:t>
            </a:fld>
            <a:endParaRPr lang="en-US"/>
          </a:p>
        </p:txBody>
      </p:sp>
    </p:spTree>
    <p:extLst>
      <p:ext uri="{BB962C8B-B14F-4D97-AF65-F5344CB8AC3E}">
        <p14:creationId xmlns:p14="http://schemas.microsoft.com/office/powerpoint/2010/main" val="1071107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5</a:t>
            </a:fld>
            <a:endParaRPr lang="en-US"/>
          </a:p>
        </p:txBody>
      </p:sp>
    </p:spTree>
    <p:extLst>
      <p:ext uri="{BB962C8B-B14F-4D97-AF65-F5344CB8AC3E}">
        <p14:creationId xmlns:p14="http://schemas.microsoft.com/office/powerpoint/2010/main" val="167399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100"/>
              </a:spcBef>
            </a:pPr>
            <a:r>
              <a:rPr lang="en-US" sz="1200" spc="-10" dirty="0">
                <a:latin typeface="Corbel"/>
                <a:cs typeface="Corbel"/>
              </a:rPr>
              <a:t>In </a:t>
            </a:r>
            <a:r>
              <a:rPr lang="en-US" sz="1200" spc="-5" dirty="0">
                <a:latin typeface="Corbel"/>
                <a:cs typeface="Corbel"/>
              </a:rPr>
              <a:t>high-dimensions </a:t>
            </a:r>
            <a:r>
              <a:rPr lang="en-US" sz="1200" spc="-10" dirty="0">
                <a:latin typeface="Corbel"/>
                <a:cs typeface="Corbel"/>
              </a:rPr>
              <a:t>we cannot </a:t>
            </a:r>
            <a:r>
              <a:rPr lang="en-US" sz="1200" spc="-15" dirty="0">
                <a:latin typeface="Corbel"/>
                <a:cs typeface="Corbel"/>
              </a:rPr>
              <a:t>see </a:t>
            </a:r>
            <a:r>
              <a:rPr lang="en-US" sz="1200" spc="-20" dirty="0">
                <a:latin typeface="Corbel"/>
                <a:cs typeface="Corbel"/>
              </a:rPr>
              <a:t>data </a:t>
            </a:r>
            <a:r>
              <a:rPr lang="en-US" sz="1200" dirty="0">
                <a:latin typeface="Corbel"/>
                <a:cs typeface="Corbel"/>
              </a:rPr>
              <a:t>with a </a:t>
            </a:r>
            <a:r>
              <a:rPr lang="en-US" sz="1200" b="1" spc="-40" dirty="0">
                <a:latin typeface="Corbel"/>
                <a:cs typeface="Corbel"/>
              </a:rPr>
              <a:t>naked</a:t>
            </a:r>
            <a:r>
              <a:rPr lang="en-US" sz="1200" b="1" spc="-5" dirty="0">
                <a:latin typeface="Corbel"/>
                <a:cs typeface="Corbel"/>
              </a:rPr>
              <a:t> </a:t>
            </a:r>
            <a:r>
              <a:rPr lang="en-US" sz="1200" b="1" spc="-25" dirty="0">
                <a:latin typeface="Corbel"/>
                <a:cs typeface="Corbel"/>
              </a:rPr>
              <a:t>eye</a:t>
            </a:r>
            <a:r>
              <a:rPr lang="en-US" sz="1200" spc="-25" dirty="0">
                <a:latin typeface="Corbel"/>
                <a:cs typeface="Corbel"/>
              </a:rPr>
              <a:t>.</a:t>
            </a:r>
            <a:endParaRPr lang="en-US" sz="1200" dirty="0">
              <a:latin typeface="Corbel"/>
              <a:cs typeface="Corbel"/>
            </a:endParaRPr>
          </a:p>
          <a:p>
            <a:pPr marL="12700" marR="5080">
              <a:lnSpc>
                <a:spcPct val="100000"/>
              </a:lnSpc>
            </a:pPr>
            <a:r>
              <a:rPr lang="en-US" sz="1200" spc="-105" dirty="0">
                <a:latin typeface="Corbel"/>
                <a:cs typeface="Corbel"/>
              </a:rPr>
              <a:t>We </a:t>
            </a:r>
            <a:r>
              <a:rPr lang="en-US" sz="1200" spc="-20" dirty="0">
                <a:latin typeface="Corbel"/>
                <a:cs typeface="Corbel"/>
              </a:rPr>
              <a:t>need methods </a:t>
            </a:r>
            <a:r>
              <a:rPr lang="en-US" sz="1200" spc="-5" dirty="0">
                <a:latin typeface="Corbel"/>
                <a:cs typeface="Corbel"/>
              </a:rPr>
              <a:t>for </a:t>
            </a:r>
            <a:r>
              <a:rPr lang="en-US" sz="1200" i="1" spc="-5" dirty="0">
                <a:latin typeface="Corbel"/>
                <a:cs typeface="Corbel"/>
              </a:rPr>
              <a:t>lossless </a:t>
            </a:r>
            <a:r>
              <a:rPr lang="en-US" sz="1200" i="1" spc="-15" dirty="0">
                <a:latin typeface="Corbel"/>
                <a:cs typeface="Corbel"/>
              </a:rPr>
              <a:t>and </a:t>
            </a:r>
            <a:r>
              <a:rPr lang="en-US" sz="1200" i="1" spc="-20" dirty="0">
                <a:latin typeface="Corbel"/>
                <a:cs typeface="Corbel"/>
              </a:rPr>
              <a:t>interpretable </a:t>
            </a:r>
            <a:r>
              <a:rPr lang="en-US" sz="1200" i="1" spc="-10" dirty="0">
                <a:latin typeface="Corbel"/>
                <a:cs typeface="Corbel"/>
              </a:rPr>
              <a:t>visualization </a:t>
            </a:r>
            <a:r>
              <a:rPr lang="en-US" sz="1200" spc="-5" dirty="0">
                <a:latin typeface="Corbel"/>
                <a:cs typeface="Corbel"/>
              </a:rPr>
              <a:t>of </a:t>
            </a:r>
            <a:r>
              <a:rPr lang="en-US" sz="1200" spc="-10" dirty="0">
                <a:latin typeface="Corbel"/>
                <a:cs typeface="Corbel"/>
              </a:rPr>
              <a:t>n-D  </a:t>
            </a:r>
            <a:r>
              <a:rPr lang="en-US" sz="1200" spc="-15" dirty="0">
                <a:latin typeface="Corbel"/>
                <a:cs typeface="Corbel"/>
              </a:rPr>
              <a:t>data </a:t>
            </a:r>
            <a:r>
              <a:rPr lang="en-US" sz="1200" dirty="0">
                <a:latin typeface="Corbel"/>
                <a:cs typeface="Corbel"/>
              </a:rPr>
              <a:t>in</a:t>
            </a:r>
            <a:r>
              <a:rPr lang="en-US" sz="1200" spc="-15" dirty="0">
                <a:latin typeface="Corbel"/>
                <a:cs typeface="Corbel"/>
              </a:rPr>
              <a:t> </a:t>
            </a:r>
            <a:r>
              <a:rPr lang="en-US" sz="1200" spc="-75" dirty="0">
                <a:latin typeface="Corbel"/>
                <a:cs typeface="Corbel"/>
              </a:rPr>
              <a:t>2-D.</a:t>
            </a:r>
            <a:endParaRPr lang="en-US" sz="1200" dirty="0">
              <a:latin typeface="Corbel"/>
              <a:cs typeface="Corbel"/>
            </a:endParaRP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32</a:t>
            </a:fld>
            <a:endParaRPr lang="en-US"/>
          </a:p>
        </p:txBody>
      </p:sp>
    </p:spTree>
    <p:extLst>
      <p:ext uri="{BB962C8B-B14F-4D97-AF65-F5344CB8AC3E}">
        <p14:creationId xmlns:p14="http://schemas.microsoft.com/office/powerpoint/2010/main" val="191912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indent="-342900">
              <a:lnSpc>
                <a:spcPct val="100000"/>
              </a:lnSpc>
              <a:spcBef>
                <a:spcPts val="700"/>
              </a:spcBef>
              <a:buChar char="•"/>
              <a:tabLst>
                <a:tab pos="354965" algn="l"/>
                <a:tab pos="355600" algn="l"/>
              </a:tabLst>
            </a:pPr>
            <a:r>
              <a:rPr lang="en-US" sz="1800" spc="-60" dirty="0">
                <a:solidFill>
                  <a:srgbClr val="6F2F9F"/>
                </a:solidFill>
                <a:latin typeface="Corbel"/>
                <a:cs typeface="Corbel"/>
              </a:rPr>
              <a:t>To </a:t>
            </a:r>
            <a:r>
              <a:rPr lang="en-US" sz="1800" spc="-15" dirty="0">
                <a:solidFill>
                  <a:srgbClr val="6F2F9F"/>
                </a:solidFill>
                <a:latin typeface="Corbel"/>
                <a:cs typeface="Corbel"/>
              </a:rPr>
              <a:t>mitigate </a:t>
            </a:r>
            <a:r>
              <a:rPr lang="en-US" sz="1800" spc="-5" dirty="0">
                <a:solidFill>
                  <a:srgbClr val="6F2F9F"/>
                </a:solidFill>
                <a:latin typeface="Corbel"/>
                <a:cs typeface="Corbel"/>
              </a:rPr>
              <a:t>splitting</a:t>
            </a:r>
            <a:r>
              <a:rPr lang="en-US" sz="1800" spc="20" dirty="0">
                <a:solidFill>
                  <a:srgbClr val="6F2F9F"/>
                </a:solidFill>
                <a:latin typeface="Corbel"/>
                <a:cs typeface="Corbel"/>
              </a:rPr>
              <a:t> </a:t>
            </a:r>
            <a:r>
              <a:rPr lang="en-US" sz="1800" spc="-10" dirty="0">
                <a:solidFill>
                  <a:srgbClr val="6F2F9F"/>
                </a:solidFill>
                <a:latin typeface="Corbel"/>
                <a:cs typeface="Corbel"/>
              </a:rPr>
              <a:t>difficulty</a:t>
            </a:r>
            <a:endParaRPr lang="en-US" sz="1800" dirty="0">
              <a:latin typeface="Corbel"/>
              <a:cs typeface="Corbel"/>
            </a:endParaRPr>
          </a:p>
          <a:p>
            <a:pPr marL="755650" lvl="1" indent="-285750">
              <a:lnSpc>
                <a:spcPct val="100000"/>
              </a:lnSpc>
              <a:spcBef>
                <a:spcPts val="600"/>
              </a:spcBef>
              <a:buChar char="–"/>
              <a:tabLst>
                <a:tab pos="755015" algn="l"/>
                <a:tab pos="755650" algn="l"/>
              </a:tabLst>
            </a:pPr>
            <a:r>
              <a:rPr lang="en-US" sz="1800" dirty="0">
                <a:solidFill>
                  <a:srgbClr val="6F2F9F"/>
                </a:solidFill>
                <a:latin typeface="Corbel"/>
                <a:cs typeface="Corbel"/>
              </a:rPr>
              <a:t>an </a:t>
            </a:r>
            <a:r>
              <a:rPr lang="en-US" sz="1800" spc="-5" dirty="0">
                <a:solidFill>
                  <a:srgbClr val="6F2F9F"/>
                </a:solidFill>
                <a:latin typeface="Corbel"/>
                <a:cs typeface="Corbel"/>
              </a:rPr>
              <a:t>additional </a:t>
            </a:r>
            <a:r>
              <a:rPr lang="en-US" sz="1800" dirty="0">
                <a:solidFill>
                  <a:srgbClr val="6F2F9F"/>
                </a:solidFill>
                <a:latin typeface="Corbel"/>
                <a:cs typeface="Corbel"/>
              </a:rPr>
              <a:t>and </a:t>
            </a:r>
            <a:r>
              <a:rPr lang="en-US" sz="1800" spc="-5" dirty="0">
                <a:solidFill>
                  <a:srgbClr val="6F2F9F"/>
                </a:solidFill>
                <a:latin typeface="Corbel"/>
                <a:cs typeface="Corbel"/>
              </a:rPr>
              <a:t>difficult perceptual </a:t>
            </a:r>
            <a:r>
              <a:rPr lang="en-US" sz="1800" spc="-10" dirty="0">
                <a:solidFill>
                  <a:srgbClr val="6F2F9F"/>
                </a:solidFill>
                <a:latin typeface="Corbel"/>
                <a:cs typeface="Corbel"/>
              </a:rPr>
              <a:t>task </a:t>
            </a:r>
            <a:r>
              <a:rPr lang="en-US" sz="1800" spc="-5" dirty="0">
                <a:solidFill>
                  <a:srgbClr val="6F2F9F"/>
                </a:solidFill>
                <a:latin typeface="Corbel"/>
                <a:cs typeface="Corbel"/>
              </a:rPr>
              <a:t>of</a:t>
            </a:r>
            <a:r>
              <a:rPr lang="en-US" sz="1800" spc="70" dirty="0">
                <a:solidFill>
                  <a:srgbClr val="6F2F9F"/>
                </a:solidFill>
                <a:latin typeface="Corbel"/>
                <a:cs typeface="Corbel"/>
              </a:rPr>
              <a:t> </a:t>
            </a:r>
            <a:r>
              <a:rPr lang="en-US" sz="1800" spc="-5" dirty="0">
                <a:solidFill>
                  <a:srgbClr val="C00000"/>
                </a:solidFill>
                <a:latin typeface="Corbel"/>
                <a:cs typeface="Corbel"/>
              </a:rPr>
              <a:t>assembling</a:t>
            </a:r>
            <a:endParaRPr lang="en-US" sz="1800" dirty="0">
              <a:latin typeface="Corbel"/>
              <a:cs typeface="Corbel"/>
            </a:endParaRPr>
          </a:p>
          <a:p>
            <a:pPr marL="755650">
              <a:lnSpc>
                <a:spcPct val="100000"/>
              </a:lnSpc>
              <a:spcBef>
                <a:spcPts val="600"/>
              </a:spcBef>
            </a:pPr>
            <a:r>
              <a:rPr lang="en-US" sz="1800" spc="-5" dirty="0">
                <a:solidFill>
                  <a:srgbClr val="6F2F9F"/>
                </a:solidFill>
                <a:latin typeface="Corbel"/>
                <a:cs typeface="Corbel"/>
              </a:rPr>
              <a:t>2-dimensional visualized </a:t>
            </a:r>
            <a:r>
              <a:rPr lang="en-US" sz="1800" dirty="0">
                <a:solidFill>
                  <a:srgbClr val="6F2F9F"/>
                </a:solidFill>
                <a:latin typeface="Corbel"/>
                <a:cs typeface="Corbel"/>
              </a:rPr>
              <a:t>pieces </a:t>
            </a:r>
            <a:r>
              <a:rPr lang="en-US" sz="1800" spc="-5" dirty="0">
                <a:solidFill>
                  <a:srgbClr val="6F2F9F"/>
                </a:solidFill>
                <a:latin typeface="Corbel"/>
                <a:cs typeface="Corbel"/>
              </a:rPr>
              <a:t>to the </a:t>
            </a:r>
            <a:r>
              <a:rPr lang="en-US" sz="1800" dirty="0">
                <a:solidFill>
                  <a:srgbClr val="6F2F9F"/>
                </a:solidFill>
                <a:latin typeface="Corbel"/>
                <a:cs typeface="Corbel"/>
              </a:rPr>
              <a:t>whole </a:t>
            </a:r>
            <a:r>
              <a:rPr lang="en-US" sz="1800" spc="-10" dirty="0">
                <a:solidFill>
                  <a:srgbClr val="6F2F9F"/>
                </a:solidFill>
                <a:latin typeface="Corbel"/>
                <a:cs typeface="Corbel"/>
              </a:rPr>
              <a:t>n-D </a:t>
            </a:r>
            <a:r>
              <a:rPr lang="en-US" sz="1800" spc="-5" dirty="0">
                <a:solidFill>
                  <a:srgbClr val="6F2F9F"/>
                </a:solidFill>
                <a:latin typeface="Corbel"/>
                <a:cs typeface="Corbel"/>
              </a:rPr>
              <a:t>record </a:t>
            </a:r>
            <a:r>
              <a:rPr lang="en-US" sz="1800" dirty="0">
                <a:solidFill>
                  <a:srgbClr val="6F2F9F"/>
                </a:solidFill>
                <a:latin typeface="Corbel"/>
                <a:cs typeface="Corbel"/>
              </a:rPr>
              <a:t>must be</a:t>
            </a:r>
            <a:r>
              <a:rPr lang="en-US" sz="1800" spc="125" dirty="0">
                <a:solidFill>
                  <a:srgbClr val="6F2F9F"/>
                </a:solidFill>
                <a:latin typeface="Corbel"/>
                <a:cs typeface="Corbel"/>
              </a:rPr>
              <a:t> </a:t>
            </a:r>
            <a:r>
              <a:rPr lang="en-US" sz="1800" spc="-10" dirty="0">
                <a:solidFill>
                  <a:srgbClr val="6F2F9F"/>
                </a:solidFill>
                <a:latin typeface="Corbel"/>
                <a:cs typeface="Corbel"/>
              </a:rPr>
              <a:t>solved.</a:t>
            </a:r>
            <a:endParaRPr lang="en-US" sz="1800" dirty="0">
              <a:latin typeface="Corbel"/>
              <a:cs typeface="Corbel"/>
            </a:endParaRP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33</a:t>
            </a:fld>
            <a:endParaRPr lang="en-US"/>
          </a:p>
        </p:txBody>
      </p:sp>
    </p:spTree>
    <p:extLst>
      <p:ext uri="{BB962C8B-B14F-4D97-AF65-F5344CB8AC3E}">
        <p14:creationId xmlns:p14="http://schemas.microsoft.com/office/powerpoint/2010/main" val="131551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Johnson-</a:t>
            </a:r>
            <a:r>
              <a:rPr lang="en-US" dirty="0" err="1"/>
              <a:t>Lindenstrauss</a:t>
            </a:r>
            <a:r>
              <a:rPr lang="en-US" dirty="0"/>
              <a:t> Lemma</a:t>
            </a:r>
          </a:p>
        </p:txBody>
      </p:sp>
      <p:sp>
        <p:nvSpPr>
          <p:cNvPr id="4" name="Slide Number Placeholder 3"/>
          <p:cNvSpPr>
            <a:spLocks noGrp="1"/>
          </p:cNvSpPr>
          <p:nvPr>
            <p:ph type="sldNum" sz="quarter" idx="5"/>
          </p:nvPr>
        </p:nvSpPr>
        <p:spPr/>
        <p:txBody>
          <a:bodyPr/>
          <a:lstStyle/>
          <a:p>
            <a:fld id="{FBE8D71E-02F2-A342-A8A6-7B20F1898D8F}" type="slidenum">
              <a:rPr lang="en-US" smtClean="0"/>
              <a:t>35</a:t>
            </a:fld>
            <a:endParaRPr lang="en-US"/>
          </a:p>
        </p:txBody>
      </p:sp>
    </p:spTree>
    <p:extLst>
      <p:ext uri="{BB962C8B-B14F-4D97-AF65-F5344CB8AC3E}">
        <p14:creationId xmlns:p14="http://schemas.microsoft.com/office/powerpoint/2010/main" val="244141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37</a:t>
            </a:fld>
            <a:endParaRPr lang="en-US"/>
          </a:p>
        </p:txBody>
      </p:sp>
    </p:spTree>
    <p:extLst>
      <p:ext uri="{BB962C8B-B14F-4D97-AF65-F5344CB8AC3E}">
        <p14:creationId xmlns:p14="http://schemas.microsoft.com/office/powerpoint/2010/main" val="399443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to graph  (n-D point to graph in 2-D), e.g., (5,4,0,6,5,10) to a  graph</a:t>
            </a:r>
          </a:p>
        </p:txBody>
      </p:sp>
      <p:sp>
        <p:nvSpPr>
          <p:cNvPr id="4" name="Slide Number Placeholder 3"/>
          <p:cNvSpPr>
            <a:spLocks noGrp="1"/>
          </p:cNvSpPr>
          <p:nvPr>
            <p:ph type="sldNum" sz="quarter" idx="5"/>
          </p:nvPr>
        </p:nvSpPr>
        <p:spPr/>
        <p:txBody>
          <a:bodyPr/>
          <a:lstStyle/>
          <a:p>
            <a:fld id="{FBE8D71E-02F2-A342-A8A6-7B20F1898D8F}" type="slidenum">
              <a:rPr lang="en-US" smtClean="0"/>
              <a:t>39</a:t>
            </a:fld>
            <a:endParaRPr lang="en-US"/>
          </a:p>
        </p:txBody>
      </p:sp>
    </p:spTree>
    <p:extLst>
      <p:ext uri="{BB962C8B-B14F-4D97-AF65-F5344CB8AC3E}">
        <p14:creationId xmlns:p14="http://schemas.microsoft.com/office/powerpoint/2010/main" val="214366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General Line Coordinates </a:t>
            </a:r>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40</a:t>
            </a:fld>
            <a:endParaRPr lang="en-US"/>
          </a:p>
        </p:txBody>
      </p:sp>
    </p:spTree>
    <p:extLst>
      <p:ext uri="{BB962C8B-B14F-4D97-AF65-F5344CB8AC3E}">
        <p14:creationId xmlns:p14="http://schemas.microsoft.com/office/powerpoint/2010/main" val="389442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orbel"/>
                <a:cs typeface="Corbel"/>
              </a:rPr>
              <a:t>Visual</a:t>
            </a:r>
            <a:r>
              <a:rPr lang="en-US" sz="1200" spc="5" dirty="0">
                <a:solidFill>
                  <a:srgbClr val="000000"/>
                </a:solidFill>
                <a:latin typeface="Corbel"/>
                <a:cs typeface="Corbel"/>
              </a:rPr>
              <a:t> </a:t>
            </a:r>
            <a:r>
              <a:rPr lang="en-US" sz="1200" dirty="0">
                <a:solidFill>
                  <a:srgbClr val="000000"/>
                </a:solidFill>
                <a:latin typeface="Corbel"/>
                <a:cs typeface="Corbel"/>
              </a:rPr>
              <a:t>linear </a:t>
            </a:r>
            <a:r>
              <a:rPr lang="en-US" sz="1200" spc="-5" dirty="0">
                <a:solidFill>
                  <a:srgbClr val="000000"/>
                </a:solidFill>
                <a:latin typeface="Corbel"/>
                <a:cs typeface="Corbel"/>
              </a:rPr>
              <a:t>discrimination</a:t>
            </a:r>
            <a:r>
              <a:rPr lang="en-US" sz="1200" spc="10" dirty="0">
                <a:solidFill>
                  <a:srgbClr val="000000"/>
                </a:solidFill>
                <a:latin typeface="Corbel"/>
                <a:cs typeface="Corbel"/>
              </a:rPr>
              <a:t> </a:t>
            </a:r>
            <a:r>
              <a:rPr lang="en-US" sz="1200" spc="-5" dirty="0">
                <a:solidFill>
                  <a:srgbClr val="000000"/>
                </a:solidFill>
                <a:latin typeface="Corbel"/>
                <a:cs typeface="Corbel"/>
              </a:rPr>
              <a:t>of</a:t>
            </a:r>
            <a:r>
              <a:rPr lang="en-US" sz="1200" spc="-15" dirty="0">
                <a:solidFill>
                  <a:srgbClr val="000000"/>
                </a:solidFill>
                <a:latin typeface="Corbel"/>
                <a:cs typeface="Corbel"/>
              </a:rPr>
              <a:t> </a:t>
            </a:r>
            <a:r>
              <a:rPr lang="en-US" sz="1200" spc="-5" dirty="0">
                <a:solidFill>
                  <a:srgbClr val="000000"/>
                </a:solidFill>
                <a:latin typeface="Corbel"/>
                <a:cs typeface="Corbel"/>
              </a:rPr>
              <a:t>9-D</a:t>
            </a:r>
            <a:r>
              <a:rPr lang="en-US" sz="1200" spc="-165" dirty="0">
                <a:solidFill>
                  <a:srgbClr val="000000"/>
                </a:solidFill>
                <a:latin typeface="Corbel"/>
                <a:cs typeface="Corbel"/>
              </a:rPr>
              <a:t> </a:t>
            </a:r>
            <a:r>
              <a:rPr lang="en-US" sz="1200" dirty="0">
                <a:solidFill>
                  <a:srgbClr val="000000"/>
                </a:solidFill>
                <a:latin typeface="Corbel"/>
                <a:cs typeface="Corbel"/>
              </a:rPr>
              <a:t>Wisconsin</a:t>
            </a:r>
            <a:r>
              <a:rPr lang="en-US" sz="1200" spc="-20" dirty="0">
                <a:solidFill>
                  <a:srgbClr val="000000"/>
                </a:solidFill>
                <a:latin typeface="Corbel"/>
                <a:cs typeface="Corbel"/>
              </a:rPr>
              <a:t> </a:t>
            </a:r>
            <a:r>
              <a:rPr lang="en-US" sz="1200" spc="-10" dirty="0">
                <a:solidFill>
                  <a:srgbClr val="000000"/>
                </a:solidFill>
                <a:latin typeface="Corbel"/>
                <a:cs typeface="Corbel"/>
              </a:rPr>
              <a:t>Breast</a:t>
            </a:r>
            <a:r>
              <a:rPr lang="en-US" sz="1200" spc="-90" dirty="0">
                <a:solidFill>
                  <a:srgbClr val="000000"/>
                </a:solidFill>
                <a:latin typeface="Corbel"/>
                <a:cs typeface="Corbel"/>
              </a:rPr>
              <a:t> </a:t>
            </a:r>
            <a:r>
              <a:rPr lang="en-US" sz="1200" spc="-5" dirty="0">
                <a:solidFill>
                  <a:srgbClr val="000000"/>
                </a:solidFill>
                <a:latin typeface="Corbel"/>
                <a:cs typeface="Corbel"/>
              </a:rPr>
              <a:t>Cancer</a:t>
            </a:r>
            <a:r>
              <a:rPr lang="en-US" sz="1200" spc="-20" dirty="0">
                <a:solidFill>
                  <a:srgbClr val="000000"/>
                </a:solidFill>
                <a:latin typeface="Corbel"/>
                <a:cs typeface="Corbel"/>
              </a:rPr>
              <a:t> </a:t>
            </a:r>
            <a:r>
              <a:rPr lang="en-US" sz="1200" dirty="0">
                <a:solidFill>
                  <a:srgbClr val="000000"/>
                </a:solidFill>
                <a:latin typeface="Corbel"/>
                <a:cs typeface="Corbel"/>
              </a:rPr>
              <a:t>data </a:t>
            </a:r>
            <a:r>
              <a:rPr lang="en-US" sz="1200" spc="-5" dirty="0">
                <a:solidFill>
                  <a:srgbClr val="000000"/>
                </a:solidFill>
                <a:latin typeface="Corbel"/>
                <a:cs typeface="Corbel"/>
              </a:rPr>
              <a:t>in </a:t>
            </a:r>
            <a:r>
              <a:rPr lang="en-US" sz="1200" spc="-25" dirty="0">
                <a:solidFill>
                  <a:srgbClr val="000000"/>
                </a:solidFill>
                <a:latin typeface="Corbel"/>
                <a:cs typeface="Corbel"/>
              </a:rPr>
              <a:t>GLC-L</a:t>
            </a:r>
            <a:r>
              <a:rPr lang="en-US" sz="1200" spc="-125" dirty="0">
                <a:solidFill>
                  <a:srgbClr val="000000"/>
                </a:solidFill>
                <a:latin typeface="Corbel"/>
                <a:cs typeface="Corbel"/>
              </a:rPr>
              <a:t> </a:t>
            </a:r>
            <a:r>
              <a:rPr lang="en-US" sz="1200" spc="-10" dirty="0">
                <a:solidFill>
                  <a:srgbClr val="000000"/>
                </a:solidFill>
                <a:latin typeface="Corbel"/>
                <a:cs typeface="Corbel"/>
              </a:rPr>
              <a:t>coordinates</a:t>
            </a:r>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42</a:t>
            </a:fld>
            <a:endParaRPr lang="en-US"/>
          </a:p>
        </p:txBody>
      </p:sp>
    </p:spTree>
    <p:extLst>
      <p:ext uri="{BB962C8B-B14F-4D97-AF65-F5344CB8AC3E}">
        <p14:creationId xmlns:p14="http://schemas.microsoft.com/office/powerpoint/2010/main" val="3231059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GLC coordinates can be of different length, curvilinear, connected or disconnected, and oriented to any direction </a:t>
            </a:r>
            <a:endParaRPr lang="en-US" dirty="0"/>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44</a:t>
            </a:fld>
            <a:endParaRPr lang="en-US"/>
          </a:p>
        </p:txBody>
      </p:sp>
    </p:spTree>
    <p:extLst>
      <p:ext uri="{BB962C8B-B14F-4D97-AF65-F5344CB8AC3E}">
        <p14:creationId xmlns:p14="http://schemas.microsoft.com/office/powerpoint/2010/main" val="146868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link.springer.com</a:t>
            </a:r>
            <a:r>
              <a:rPr lang="en-US" dirty="0"/>
              <a:t>/chapter/10.1007/978-3-319-73040-0_2</a:t>
            </a:r>
          </a:p>
        </p:txBody>
      </p:sp>
      <p:sp>
        <p:nvSpPr>
          <p:cNvPr id="4" name="Slide Number Placeholder 3"/>
          <p:cNvSpPr>
            <a:spLocks noGrp="1"/>
          </p:cNvSpPr>
          <p:nvPr>
            <p:ph type="sldNum" sz="quarter" idx="5"/>
          </p:nvPr>
        </p:nvSpPr>
        <p:spPr/>
        <p:txBody>
          <a:bodyPr/>
          <a:lstStyle/>
          <a:p>
            <a:fld id="{FBE8D71E-02F2-A342-A8A6-7B20F1898D8F}" type="slidenum">
              <a:rPr lang="en-US" smtClean="0"/>
              <a:t>45</a:t>
            </a:fld>
            <a:endParaRPr lang="en-US"/>
          </a:p>
        </p:txBody>
      </p:sp>
    </p:spTree>
    <p:extLst>
      <p:ext uri="{BB962C8B-B14F-4D97-AF65-F5344CB8AC3E}">
        <p14:creationId xmlns:p14="http://schemas.microsoft.com/office/powerpoint/2010/main" val="2994614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use an example in 6-D with a state vector x = (x, y, x′, y′, x′′, y′′), where x and y are location of the object, x′ and y′ are velocities (first derivatives), and x′′ and y′′ are accelerations (second derivatives) of this object. </a:t>
            </a:r>
            <a:endParaRPr lang="en-US" dirty="0"/>
          </a:p>
          <a:p>
            <a:r>
              <a:rPr lang="en-US" sz="1200" kern="1200" dirty="0">
                <a:solidFill>
                  <a:schemeClr val="tx1"/>
                </a:solidFill>
                <a:effectLst/>
                <a:latin typeface="+mn-lt"/>
                <a:ea typeface="+mn-ea"/>
                <a:cs typeface="+mn-cs"/>
              </a:rPr>
              <a:t>The main steps of the algorithm are: </a:t>
            </a:r>
            <a:endParaRPr lang="en-US" dirty="0"/>
          </a:p>
          <a:p>
            <a:r>
              <a:rPr lang="en-US" sz="1200" kern="1200" dirty="0">
                <a:solidFill>
                  <a:schemeClr val="tx1"/>
                </a:solidFill>
                <a:effectLst/>
                <a:latin typeface="+mn-lt"/>
                <a:ea typeface="+mn-ea"/>
                <a:cs typeface="+mn-cs"/>
              </a:rPr>
              <a:t>Normalization of all dimensions to the same interval, e.g., [0, 1], </a:t>
            </a:r>
          </a:p>
          <a:p>
            <a:r>
              <a:rPr lang="en-US" sz="1200" kern="1200" dirty="0">
                <a:solidFill>
                  <a:schemeClr val="tx1"/>
                </a:solidFill>
                <a:effectLst/>
                <a:latin typeface="+mn-lt"/>
                <a:ea typeface="+mn-ea"/>
                <a:cs typeface="+mn-cs"/>
              </a:rPr>
              <a:t>Grouping attributes into consecutive pairs (x, y) (x′, y′′) (x′′, y′′), </a:t>
            </a:r>
          </a:p>
          <a:p>
            <a:r>
              <a:rPr lang="en-US" sz="1200" kern="1200" dirty="0">
                <a:solidFill>
                  <a:schemeClr val="tx1"/>
                </a:solidFill>
                <a:effectLst/>
                <a:latin typeface="+mn-lt"/>
                <a:ea typeface="+mn-ea"/>
                <a:cs typeface="+mn-cs"/>
              </a:rPr>
              <a:t>Plotting each pair in the same orthogonal normalized Cartesian coordinates X </a:t>
            </a:r>
          </a:p>
          <a:p>
            <a:r>
              <a:rPr lang="en-US" sz="1200" kern="1200" dirty="0">
                <a:solidFill>
                  <a:schemeClr val="tx1"/>
                </a:solidFill>
                <a:effectLst/>
                <a:latin typeface="+mn-lt"/>
                <a:ea typeface="+mn-ea"/>
                <a:cs typeface="+mn-cs"/>
              </a:rPr>
              <a:t>and Y, and </a:t>
            </a:r>
          </a:p>
          <a:p>
            <a:r>
              <a:rPr lang="en-US" sz="1200" kern="1200" dirty="0">
                <a:solidFill>
                  <a:schemeClr val="tx1"/>
                </a:solidFill>
                <a:effectLst/>
                <a:latin typeface="+mn-lt"/>
                <a:ea typeface="+mn-ea"/>
                <a:cs typeface="+mn-cs"/>
              </a:rPr>
              <a:t>Plotting a directed graph (digraph): (x, y) ! (x′, y′) ! (x′′, y′′) with directed </a:t>
            </a:r>
          </a:p>
          <a:p>
            <a:r>
              <a:rPr lang="en-US" sz="1200" kern="1200" dirty="0">
                <a:solidFill>
                  <a:schemeClr val="tx1"/>
                </a:solidFill>
                <a:effectLst/>
                <a:latin typeface="+mn-lt"/>
                <a:ea typeface="+mn-ea"/>
                <a:cs typeface="+mn-cs"/>
              </a:rPr>
              <a:t>edges (arrows) from (x, y) to (x′, y′) and from (x′, y′) to (x′′, y′′). </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48</a:t>
            </a:fld>
            <a:endParaRPr lang="en-US"/>
          </a:p>
        </p:txBody>
      </p:sp>
    </p:spTree>
    <p:extLst>
      <p:ext uri="{BB962C8B-B14F-4D97-AF65-F5344CB8AC3E}">
        <p14:creationId xmlns:p14="http://schemas.microsoft.com/office/powerpoint/2010/main" val="27150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typically in ML, attributes are </a:t>
            </a:r>
            <a:r>
              <a:rPr lang="en-US" sz="1200" b="1" kern="1200" dirty="0">
                <a:solidFill>
                  <a:schemeClr val="tx1"/>
                </a:solidFill>
                <a:effectLst/>
                <a:latin typeface="+mn-lt"/>
                <a:ea typeface="+mn-ea"/>
                <a:cs typeface="+mn-cs"/>
              </a:rPr>
              <a:t>heterogeneous</a:t>
            </a:r>
            <a:r>
              <a:rPr lang="en-US" sz="1200" kern="1200" dirty="0">
                <a:solidFill>
                  <a:schemeClr val="tx1"/>
                </a:solidFill>
                <a:effectLst/>
                <a:latin typeface="+mn-lt"/>
                <a:ea typeface="+mn-ea"/>
                <a:cs typeface="+mn-cs"/>
              </a:rPr>
              <a:t> as in medical diagnostics: blood pressure, cholesterol level, temperature and so on in a single dataset for a given time.  The weighted summation of such heterogeneous attributes has no much physical meaning. Thus, an explanation that uses </a:t>
            </a:r>
            <a:r>
              <a:rPr lang="en-US" sz="1200" i="1" kern="1200" dirty="0">
                <a:solidFill>
                  <a:schemeClr val="tx1"/>
                </a:solidFill>
                <a:effectLst/>
                <a:latin typeface="+mn-lt"/>
                <a:ea typeface="+mn-ea"/>
                <a:cs typeface="+mn-cs"/>
              </a:rPr>
              <a:t>summation of heterogeneous attributes </a:t>
            </a:r>
            <a:r>
              <a:rPr lang="en-US" sz="1200" kern="1200" dirty="0">
                <a:solidFill>
                  <a:schemeClr val="tx1"/>
                </a:solidFill>
                <a:effectLst/>
                <a:latin typeface="+mn-lt"/>
                <a:ea typeface="+mn-ea"/>
                <a:cs typeface="+mn-cs"/>
              </a:rPr>
              <a:t>can be at best a </a:t>
            </a:r>
            <a:r>
              <a:rPr lang="en-US" sz="1200" b="1" kern="1200" dirty="0">
                <a:solidFill>
                  <a:schemeClr val="tx1"/>
                </a:solidFill>
                <a:effectLst/>
                <a:latin typeface="+mn-lt"/>
                <a:ea typeface="+mn-ea"/>
                <a:cs typeface="+mn-cs"/>
              </a:rPr>
              <a:t>quasi-explanation</a:t>
            </a:r>
            <a:r>
              <a:rPr lang="en-US" sz="1200" kern="1200" dirty="0">
                <a:solidFill>
                  <a:schemeClr val="tx1"/>
                </a:solidFill>
                <a:effectLst/>
                <a:latin typeface="+mn-lt"/>
                <a:ea typeface="+mn-ea"/>
                <a:cs typeface="+mn-cs"/>
              </a:rPr>
              <a:t>, but definitely not a deep explanation.     </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6</a:t>
            </a:fld>
            <a:endParaRPr lang="en-US"/>
          </a:p>
        </p:txBody>
      </p:sp>
    </p:spTree>
    <p:extLst>
      <p:ext uri="{BB962C8B-B14F-4D97-AF65-F5344CB8AC3E}">
        <p14:creationId xmlns:p14="http://schemas.microsoft.com/office/powerpoint/2010/main" val="94581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Lossless Visualization of 48-D and 96-D data in CPC-Stars,  Radial Stars and Parallel Coordinates</a:t>
            </a:r>
            <a:br>
              <a:rPr lang="en-US" dirty="0"/>
            </a:br>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55</a:t>
            </a:fld>
            <a:endParaRPr lang="en-US"/>
          </a:p>
        </p:txBody>
      </p:sp>
    </p:spTree>
    <p:extLst>
      <p:ext uri="{BB962C8B-B14F-4D97-AF65-F5344CB8AC3E}">
        <p14:creationId xmlns:p14="http://schemas.microsoft.com/office/powerpoint/2010/main" val="3865587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 with n=192 and a high level of noise (30%)  points out on the likely upper bound of human classification of  n-D data using the Radial Coordinates for data modeled as  linear hyper-tubes</a:t>
            </a:r>
          </a:p>
          <a:p>
            <a:r>
              <a:rPr lang="en-US" dirty="0"/>
              <a:t>The experiment with n-160 shows that the upper bound for  human classification on such n-D data is no less than n=160  dimensions with up to 20% noise.</a:t>
            </a:r>
          </a:p>
          <a:p>
            <a:r>
              <a:rPr lang="en-US" dirty="0"/>
              <a:t>Thus the expected classifiable dimensions are in [160,192]</a:t>
            </a:r>
          </a:p>
          <a:p>
            <a:r>
              <a:rPr lang="en-US" dirty="0"/>
              <a:t>dimensions interval for the Radial Coordinates.</a:t>
            </a:r>
          </a:p>
          <a:p>
            <a:r>
              <a:rPr lang="en-US" dirty="0"/>
              <a:t>Due to advantages of Star CPC over Radial Coordinates, these  limits must be higher for Star CPC and lower for Parallel  Coordinates due to higher occlusion in PC. L</a:t>
            </a:r>
          </a:p>
          <a:p>
            <a:r>
              <a:rPr lang="en-US" dirty="0"/>
              <a:t>More exact limits are the subject of the future experiments.  About 70 respondents participated in the experiment with 160-  D, therefore it seems that 160 dimensions can be viewed as a  quite firm bound.</a:t>
            </a:r>
          </a:p>
          <a:p>
            <a:r>
              <a:rPr lang="en-US" dirty="0"/>
              <a:t>In contrast, the question that 192-D is the max of the upper  limit for Star CPC may need addition studies.</a:t>
            </a:r>
          </a:p>
          <a:p>
            <a:r>
              <a:rPr lang="en-US" dirty="0"/>
              <a:t>Thus, so far the indications are that the upper limit for Star CPC  is above n=192 and it needs to be found in future experiments  for linear hyper-tubes. Finding bounds for linear-hyper-tubes  most likely will be also limits for non-linear hyper-tubes due to  their higher complexity.</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57</a:t>
            </a:fld>
            <a:endParaRPr lang="en-US"/>
          </a:p>
        </p:txBody>
      </p:sp>
    </p:spTree>
    <p:extLst>
      <p:ext uri="{BB962C8B-B14F-4D97-AF65-F5344CB8AC3E}">
        <p14:creationId xmlns:p14="http://schemas.microsoft.com/office/powerpoint/2010/main" val="2990570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140335">
              <a:lnSpc>
                <a:spcPct val="100000"/>
              </a:lnSpc>
              <a:spcBef>
                <a:spcPts val="894"/>
              </a:spcBef>
            </a:pPr>
            <a:r>
              <a:rPr lang="en-US" sz="1200" spc="-5" dirty="0" err="1">
                <a:latin typeface="Franklin Gothic Book"/>
                <a:cs typeface="Franklin Gothic Book"/>
              </a:rPr>
              <a:t>ParSets</a:t>
            </a:r>
            <a:r>
              <a:rPr lang="en-US" sz="1200" spc="-5" dirty="0">
                <a:latin typeface="Franklin Gothic Book"/>
                <a:cs typeface="Franklin Gothic Book"/>
              </a:rPr>
              <a:t> displays dimensions </a:t>
            </a:r>
            <a:r>
              <a:rPr lang="en-US" sz="1200" dirty="0">
                <a:latin typeface="Franklin Gothic Book"/>
                <a:cs typeface="Franklin Gothic Book"/>
              </a:rPr>
              <a:t>as </a:t>
            </a:r>
            <a:r>
              <a:rPr lang="en-US" sz="1200" spc="-5" dirty="0">
                <a:solidFill>
                  <a:srgbClr val="C00000"/>
                </a:solidFill>
                <a:latin typeface="Franklin Gothic Book"/>
                <a:cs typeface="Franklin Gothic Book"/>
              </a:rPr>
              <a:t>adjacent </a:t>
            </a:r>
            <a:r>
              <a:rPr lang="en-US" sz="1200" dirty="0">
                <a:solidFill>
                  <a:srgbClr val="C00000"/>
                </a:solidFill>
                <a:latin typeface="Franklin Gothic Book"/>
                <a:cs typeface="Franklin Gothic Book"/>
              </a:rPr>
              <a:t>parallel </a:t>
            </a:r>
            <a:r>
              <a:rPr lang="en-US" sz="1200" spc="-5" dirty="0">
                <a:latin typeface="Franklin Gothic Book"/>
                <a:cs typeface="Franklin Gothic Book"/>
              </a:rPr>
              <a:t>axes </a:t>
            </a:r>
            <a:r>
              <a:rPr lang="en-US" sz="1200" dirty="0">
                <a:latin typeface="Franklin Gothic Book"/>
                <a:cs typeface="Franklin Gothic Book"/>
              </a:rPr>
              <a:t>and their </a:t>
            </a:r>
            <a:r>
              <a:rPr lang="en-US" sz="1200" spc="-5" dirty="0">
                <a:latin typeface="Franklin Gothic Book"/>
                <a:cs typeface="Franklin Gothic Book"/>
              </a:rPr>
              <a:t>values  (categories) </a:t>
            </a:r>
            <a:r>
              <a:rPr lang="en-US" sz="1200" dirty="0">
                <a:latin typeface="Franklin Gothic Book"/>
                <a:cs typeface="Franklin Gothic Book"/>
              </a:rPr>
              <a:t>as </a:t>
            </a:r>
            <a:r>
              <a:rPr lang="en-US" sz="1200" dirty="0">
                <a:solidFill>
                  <a:srgbClr val="C00000"/>
                </a:solidFill>
                <a:latin typeface="Franklin Gothic Book"/>
                <a:cs typeface="Franklin Gothic Book"/>
              </a:rPr>
              <a:t>segments </a:t>
            </a:r>
            <a:r>
              <a:rPr lang="en-US" sz="1200" spc="-10" dirty="0">
                <a:latin typeface="Franklin Gothic Book"/>
                <a:cs typeface="Franklin Gothic Book"/>
              </a:rPr>
              <a:t>over </a:t>
            </a:r>
            <a:r>
              <a:rPr lang="en-US" sz="1200" dirty="0">
                <a:latin typeface="Franklin Gothic Book"/>
                <a:cs typeface="Franklin Gothic Book"/>
              </a:rPr>
              <a:t>the </a:t>
            </a:r>
            <a:r>
              <a:rPr lang="en-US" sz="1200" spc="-5" dirty="0">
                <a:latin typeface="Franklin Gothic Book"/>
                <a:cs typeface="Franklin Gothic Book"/>
              </a:rPr>
              <a:t>axes (points in Parallel Coordinates  [Inselberg, 2009]). </a:t>
            </a:r>
            <a:r>
              <a:rPr lang="en-US" sz="1200" spc="-5" dirty="0">
                <a:solidFill>
                  <a:srgbClr val="C00000"/>
                </a:solidFill>
                <a:latin typeface="Franklin Gothic Book"/>
                <a:cs typeface="Franklin Gothic Book"/>
              </a:rPr>
              <a:t>Connections </a:t>
            </a:r>
            <a:r>
              <a:rPr lang="en-US" sz="1200" spc="-5" dirty="0">
                <a:latin typeface="Franklin Gothic Book"/>
                <a:cs typeface="Franklin Gothic Book"/>
              </a:rPr>
              <a:t>between categories in </a:t>
            </a:r>
            <a:r>
              <a:rPr lang="en-US" sz="1200" dirty="0">
                <a:latin typeface="Franklin Gothic Book"/>
                <a:cs typeface="Franklin Gothic Book"/>
              </a:rPr>
              <a:t>the </a:t>
            </a:r>
            <a:r>
              <a:rPr lang="en-US" sz="1200" spc="-5" dirty="0">
                <a:latin typeface="Franklin Gothic Book"/>
                <a:cs typeface="Franklin Gothic Book"/>
              </a:rPr>
              <a:t>parallel axes  </a:t>
            </a:r>
            <a:r>
              <a:rPr lang="en-US" sz="1200" spc="-10" dirty="0">
                <a:latin typeface="Franklin Gothic Book"/>
                <a:cs typeface="Franklin Gothic Book"/>
              </a:rPr>
              <a:t>form </a:t>
            </a:r>
            <a:r>
              <a:rPr lang="en-US" sz="1200" dirty="0">
                <a:solidFill>
                  <a:srgbClr val="C00000"/>
                </a:solidFill>
                <a:latin typeface="Franklin Gothic Book"/>
                <a:cs typeface="Franklin Gothic Book"/>
              </a:rPr>
              <a:t>ribbons </a:t>
            </a:r>
            <a:r>
              <a:rPr lang="en-US" sz="1200" spc="-5" dirty="0">
                <a:latin typeface="Franklin Gothic Book"/>
                <a:cs typeface="Franklin Gothic Book"/>
              </a:rPr>
              <a:t>(lines in parallel coordinates). The </a:t>
            </a:r>
            <a:r>
              <a:rPr lang="en-US" sz="1200" dirty="0">
                <a:latin typeface="Franklin Gothic Book"/>
                <a:cs typeface="Franklin Gothic Book"/>
              </a:rPr>
              <a:t>ribbon </a:t>
            </a:r>
            <a:r>
              <a:rPr lang="en-US" sz="1200" spc="-5" dirty="0">
                <a:latin typeface="Franklin Gothic Book"/>
                <a:cs typeface="Franklin Gothic Book"/>
              </a:rPr>
              <a:t>crossings </a:t>
            </a:r>
            <a:r>
              <a:rPr lang="en-US" sz="1200" dirty="0">
                <a:latin typeface="Franklin Gothic Book"/>
                <a:cs typeface="Franklin Gothic Book"/>
              </a:rPr>
              <a:t>lead </a:t>
            </a:r>
            <a:r>
              <a:rPr lang="en-US" sz="1200" spc="-10" dirty="0">
                <a:latin typeface="Franklin Gothic Book"/>
                <a:cs typeface="Franklin Gothic Book"/>
              </a:rPr>
              <a:t>to  </a:t>
            </a:r>
            <a:r>
              <a:rPr lang="en-US" sz="1200" spc="-5" dirty="0">
                <a:latin typeface="Franklin Gothic Book"/>
                <a:cs typeface="Franklin Gothic Book"/>
              </a:rPr>
              <a:t>visual</a:t>
            </a:r>
            <a:r>
              <a:rPr lang="en-US" sz="1200" dirty="0">
                <a:latin typeface="Franklin Gothic Book"/>
                <a:cs typeface="Franklin Gothic Book"/>
              </a:rPr>
              <a:t> </a:t>
            </a:r>
            <a:r>
              <a:rPr lang="en-US" sz="1200" spc="-5" dirty="0">
                <a:latin typeface="Franklin Gothic Book"/>
                <a:cs typeface="Franklin Gothic Book"/>
              </a:rPr>
              <a:t>clutter.</a:t>
            </a:r>
            <a:endParaRPr lang="en-US" sz="1200" dirty="0">
              <a:latin typeface="Franklin Gothic Book"/>
              <a:cs typeface="Franklin Gothic Book"/>
            </a:endParaRPr>
          </a:p>
          <a:p>
            <a:pPr marL="12700" marR="5080">
              <a:lnSpc>
                <a:spcPct val="100000"/>
              </a:lnSpc>
            </a:pPr>
            <a:r>
              <a:rPr lang="en-US" sz="1200" spc="-5" dirty="0">
                <a:latin typeface="Franklin Gothic Book"/>
                <a:cs typeface="Franklin Gothic Book"/>
              </a:rPr>
              <a:t>Titanic </a:t>
            </a:r>
            <a:r>
              <a:rPr lang="en-US" sz="1200" spc="-10" dirty="0">
                <a:latin typeface="Franklin Gothic Book"/>
                <a:cs typeface="Franklin Gothic Book"/>
              </a:rPr>
              <a:t>example: </a:t>
            </a:r>
            <a:r>
              <a:rPr lang="en-US" sz="1200" spc="-5" dirty="0">
                <a:latin typeface="Franklin Gothic Book"/>
                <a:cs typeface="Franklin Gothic Book"/>
              </a:rPr>
              <a:t>Clutter </a:t>
            </a:r>
            <a:r>
              <a:rPr lang="en-US" sz="1200" spc="-15" dirty="0">
                <a:latin typeface="Franklin Gothic Book"/>
                <a:cs typeface="Franklin Gothic Book"/>
              </a:rPr>
              <a:t>16.86% </a:t>
            </a:r>
            <a:r>
              <a:rPr lang="en-US" sz="1200" dirty="0">
                <a:latin typeface="Franklin Gothic Book"/>
                <a:cs typeface="Franklin Gothic Book"/>
              </a:rPr>
              <a:t>-- </a:t>
            </a:r>
            <a:r>
              <a:rPr lang="en-US" sz="1200" spc="-5" dirty="0">
                <a:latin typeface="Franklin Gothic Book"/>
                <a:cs typeface="Franklin Gothic Book"/>
              </a:rPr>
              <a:t>alphabetical ordering </a:t>
            </a:r>
            <a:r>
              <a:rPr lang="en-US" sz="1200" dirty="0">
                <a:latin typeface="Franklin Gothic Book"/>
                <a:cs typeface="Franklin Gothic Book"/>
              </a:rPr>
              <a:t>of </a:t>
            </a:r>
            <a:r>
              <a:rPr lang="en-US" sz="1200" spc="-5" dirty="0">
                <a:latin typeface="Franklin Gothic Book"/>
                <a:cs typeface="Franklin Gothic Book"/>
              </a:rPr>
              <a:t>dimensions </a:t>
            </a:r>
            <a:r>
              <a:rPr lang="en-US" sz="1200" dirty="0">
                <a:latin typeface="Franklin Gothic Book"/>
                <a:cs typeface="Franklin Gothic Book"/>
              </a:rPr>
              <a:t>and  </a:t>
            </a:r>
            <a:r>
              <a:rPr lang="en-US" sz="1200" spc="-5" dirty="0">
                <a:latin typeface="Franklin Gothic Book"/>
                <a:cs typeface="Franklin Gothic Book"/>
              </a:rPr>
              <a:t>categories.</a:t>
            </a:r>
            <a:endParaRPr lang="en-US" sz="1200" dirty="0">
              <a:latin typeface="Franklin Gothic Book"/>
              <a:cs typeface="Franklin Gothic Book"/>
            </a:endParaRPr>
          </a:p>
          <a:p>
            <a:pPr marL="12700" marR="243840">
              <a:lnSpc>
                <a:spcPct val="100000"/>
              </a:lnSpc>
            </a:pPr>
            <a:r>
              <a:rPr lang="en-US" sz="1200" spc="-5" dirty="0">
                <a:latin typeface="Franklin Gothic Book"/>
                <a:cs typeface="Franklin Gothic Book"/>
              </a:rPr>
              <a:t>Clutter </a:t>
            </a:r>
            <a:r>
              <a:rPr lang="en-US" sz="1200" spc="-25" dirty="0">
                <a:latin typeface="Franklin Gothic Book"/>
                <a:cs typeface="Franklin Gothic Book"/>
              </a:rPr>
              <a:t>11.71% </a:t>
            </a:r>
            <a:r>
              <a:rPr lang="en-US" sz="1200" spc="-5" dirty="0">
                <a:latin typeface="Franklin Gothic Book"/>
                <a:cs typeface="Franklin Gothic Book"/>
              </a:rPr>
              <a:t>--ordering </a:t>
            </a:r>
            <a:r>
              <a:rPr lang="en-US" sz="1200" spc="-15" dirty="0">
                <a:latin typeface="Franklin Gothic Book"/>
                <a:cs typeface="Franklin Gothic Book"/>
              </a:rPr>
              <a:t>by </a:t>
            </a:r>
            <a:r>
              <a:rPr lang="en-US" sz="1200" dirty="0">
                <a:latin typeface="Franklin Gothic Book"/>
                <a:cs typeface="Franklin Gothic Book"/>
              </a:rPr>
              <a:t>the </a:t>
            </a:r>
            <a:r>
              <a:rPr lang="en-US" sz="1200" spc="-5" dirty="0">
                <a:latin typeface="Franklin Gothic Book"/>
                <a:cs typeface="Franklin Gothic Book"/>
              </a:rPr>
              <a:t>number </a:t>
            </a:r>
            <a:r>
              <a:rPr lang="en-US" sz="1200" dirty="0">
                <a:latin typeface="Franklin Gothic Book"/>
                <a:cs typeface="Franklin Gothic Book"/>
              </a:rPr>
              <a:t>of </a:t>
            </a:r>
            <a:r>
              <a:rPr lang="en-US" sz="1200" spc="-5" dirty="0">
                <a:latin typeface="Franklin Gothic Book"/>
                <a:cs typeface="Franklin Gothic Book"/>
              </a:rPr>
              <a:t>grades (categories) in </a:t>
            </a:r>
            <a:r>
              <a:rPr lang="en-US" sz="1200" dirty="0">
                <a:latin typeface="Franklin Gothic Book"/>
                <a:cs typeface="Franklin Gothic Book"/>
              </a:rPr>
              <a:t>each  </a:t>
            </a:r>
            <a:r>
              <a:rPr lang="en-US" sz="1200" spc="-5" dirty="0">
                <a:latin typeface="Franklin Gothic Book"/>
                <a:cs typeface="Franklin Gothic Book"/>
              </a:rPr>
              <a:t>coordinate.</a:t>
            </a:r>
            <a:endParaRPr lang="en-US" sz="1200" dirty="0">
              <a:latin typeface="Franklin Gothic Book"/>
              <a:cs typeface="Franklin Gothic Book"/>
            </a:endParaRP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69</a:t>
            </a:fld>
            <a:endParaRPr lang="en-US"/>
          </a:p>
        </p:txBody>
      </p:sp>
    </p:spTree>
    <p:extLst>
      <p:ext uri="{BB962C8B-B14F-4D97-AF65-F5344CB8AC3E}">
        <p14:creationId xmlns:p14="http://schemas.microsoft.com/office/powerpoint/2010/main" val="144762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 traditional DT visualization for 9-D Wisconsin  Breast Cancer (WBC) data clearly presents the  structure of the DT model, but without explicitly  tracing individual cases.</a:t>
            </a:r>
          </a:p>
          <a:p>
            <a:r>
              <a:rPr lang="en-US" dirty="0"/>
              <a:t>(b) The tracing is added with a dotted polyline. It</a:t>
            </a:r>
          </a:p>
          <a:p>
            <a:r>
              <a:rPr lang="en-US" dirty="0"/>
              <a:t>shows two 5-D points a= (2.8, 5, 2.5, 5.5, 6.5) and</a:t>
            </a:r>
          </a:p>
          <a:p>
            <a:r>
              <a:rPr lang="en-US" dirty="0"/>
              <a:t>b= (5, 8, 3, 4, 6).</a:t>
            </a:r>
          </a:p>
          <a:p>
            <a:r>
              <a:rPr lang="en-US" dirty="0"/>
              <a:t>–	Both points reach the terminal malignant  edge of the DT, but with different certainty.  The first point reaches it with lower certainty,  having its values closer to the thresholds of  coordinates denoted as </a:t>
            </a:r>
            <a:r>
              <a:rPr lang="en-US" dirty="0" err="1"/>
              <a:t>uc</a:t>
            </a:r>
            <a:r>
              <a:rPr lang="en-US" dirty="0"/>
              <a:t> and bn.</a:t>
            </a:r>
          </a:p>
          <a:p>
            <a:r>
              <a:rPr lang="en-US" dirty="0"/>
              <a:t>In this visualization, called Folded Coordinate Decision Tree (FC-DT) visualization, the edges of the DT not only connect  decision nodes, but also serve as Folded Coordinates in disproportional scales for WBC data.</a:t>
            </a:r>
          </a:p>
          <a:p>
            <a:endParaRPr lang="en-US" dirty="0"/>
          </a:p>
          <a:p>
            <a:r>
              <a:rPr lang="en-US" dirty="0"/>
              <a:t>Here, each coordinate is folded at the node threshold point with different lengths of the sides.</a:t>
            </a:r>
          </a:p>
          <a:p>
            <a:pPr marL="0" indent="0">
              <a:buNone/>
            </a:pPr>
            <a:endParaRPr lang="en-US" dirty="0"/>
          </a:p>
          <a:p>
            <a:r>
              <a:rPr lang="en-US" dirty="0"/>
              <a:t>For instance, with threshold T=2.5 on the coordinate </a:t>
            </a:r>
            <a:r>
              <a:rPr lang="en-US" dirty="0" err="1"/>
              <a:t>uc</a:t>
            </a:r>
            <a:r>
              <a:rPr lang="en-US" dirty="0"/>
              <a:t> with the interval of values [1,10], the left interval is [1, 2.5) and  the right interval is [2.5,10]. In Figure b, these two unequal intervals are visualized with equal lengths, i.e., forming a  disproportional scale.</a:t>
            </a:r>
          </a:p>
          <a:p>
            <a:endParaRPr lang="en-US" dirty="0"/>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70</a:t>
            </a:fld>
            <a:endParaRPr lang="en-US"/>
          </a:p>
        </p:txBody>
      </p:sp>
    </p:spTree>
    <p:extLst>
      <p:ext uri="{BB962C8B-B14F-4D97-AF65-F5344CB8AC3E}">
        <p14:creationId xmlns:p14="http://schemas.microsoft.com/office/powerpoint/2010/main" val="597695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theorem is for a finite sample of size n in contrast the NN universal approximation theorems are for the entire domain.</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76</a:t>
            </a:fld>
            <a:endParaRPr lang="en-US"/>
          </a:p>
        </p:txBody>
      </p:sp>
    </p:spTree>
    <p:extLst>
      <p:ext uri="{BB962C8B-B14F-4D97-AF65-F5344CB8AC3E}">
        <p14:creationId xmlns:p14="http://schemas.microsoft.com/office/powerpoint/2010/main" val="64427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Activation maximization applied on MNIST. On the left side: visualization of 36 units from the first (1st column), second (2nd column) and third (3rd column) hidden layers of a DBN (top) and SDAE (bottom), using the technique of maximizing the activation of the hidden unit. On the right side: 4 examples of the solutions to the optimization problem for units in the 3rd layer of the SDAE, from 9 random initializations </a:t>
            </a:r>
            <a:endParaRPr lang="en-US" dirty="0"/>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78</a:t>
            </a:fld>
            <a:endParaRPr lang="en-US"/>
          </a:p>
        </p:txBody>
      </p:sp>
    </p:spTree>
    <p:extLst>
      <p:ext uri="{BB962C8B-B14F-4D97-AF65-F5344CB8AC3E}">
        <p14:creationId xmlns:p14="http://schemas.microsoft.com/office/powerpoint/2010/main" val="4093622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nearest neighbor (NN) explanation assumes that when I show you an NN as an explanation you agree with it because you already have an explanation for the NN and you simply apply it to the new case. If you do not have an explanation to the NN , but I only tell you that the case is malignant you can accept that a new case is likely malignant too, but it is not an explanation in the domain knowledge terms.</a:t>
            </a:r>
          </a:p>
        </p:txBody>
      </p:sp>
      <p:sp>
        <p:nvSpPr>
          <p:cNvPr id="4" name="Slide Number Placeholder 3"/>
          <p:cNvSpPr>
            <a:spLocks noGrp="1"/>
          </p:cNvSpPr>
          <p:nvPr>
            <p:ph type="sldNum" sz="quarter" idx="5"/>
          </p:nvPr>
        </p:nvSpPr>
        <p:spPr/>
        <p:txBody>
          <a:bodyPr/>
          <a:lstStyle/>
          <a:p>
            <a:fld id="{FBE8D71E-02F2-A342-A8A6-7B20F1898D8F}" type="slidenum">
              <a:rPr lang="en-US" smtClean="0"/>
              <a:t>79</a:t>
            </a:fld>
            <a:endParaRPr lang="en-US"/>
          </a:p>
        </p:txBody>
      </p:sp>
    </p:spTree>
    <p:extLst>
      <p:ext uri="{BB962C8B-B14F-4D97-AF65-F5344CB8AC3E}">
        <p14:creationId xmlns:p14="http://schemas.microsoft.com/office/powerpoint/2010/main" val="866929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decisions: A common approach to explanation is to view the data point x as a collection of features , and to assign to each of these, a score   determining how relevant the feature  is for explaining </a:t>
            </a:r>
          </a:p>
        </p:txBody>
      </p:sp>
      <p:sp>
        <p:nvSpPr>
          <p:cNvPr id="4" name="Slide Number Placeholder 3"/>
          <p:cNvSpPr>
            <a:spLocks noGrp="1"/>
          </p:cNvSpPr>
          <p:nvPr>
            <p:ph type="sldNum" sz="quarter" idx="5"/>
          </p:nvPr>
        </p:nvSpPr>
        <p:spPr/>
        <p:txBody>
          <a:bodyPr/>
          <a:lstStyle/>
          <a:p>
            <a:fld id="{FBE8D71E-02F2-A342-A8A6-7B20F1898D8F}" type="slidenum">
              <a:rPr lang="en-US" smtClean="0"/>
              <a:t>81</a:t>
            </a:fld>
            <a:endParaRPr lang="en-US"/>
          </a:p>
        </p:txBody>
      </p:sp>
    </p:spTree>
    <p:extLst>
      <p:ext uri="{BB962C8B-B14F-4D97-AF65-F5344CB8AC3E}">
        <p14:creationId xmlns:p14="http://schemas.microsoft.com/office/powerpoint/2010/main" val="3938036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Red color indicates positive relevance scores</a:t>
            </a:r>
          </a:p>
        </p:txBody>
      </p:sp>
      <p:sp>
        <p:nvSpPr>
          <p:cNvPr id="4" name="Slide Number Placeholder 3"/>
          <p:cNvSpPr>
            <a:spLocks noGrp="1"/>
          </p:cNvSpPr>
          <p:nvPr>
            <p:ph type="sldNum" sz="quarter" idx="5"/>
          </p:nvPr>
        </p:nvSpPr>
        <p:spPr/>
        <p:txBody>
          <a:bodyPr/>
          <a:lstStyle/>
          <a:p>
            <a:fld id="{FBE8D71E-02F2-A342-A8A6-7B20F1898D8F}" type="slidenum">
              <a:rPr lang="en-US" smtClean="0"/>
              <a:t>82</a:t>
            </a:fld>
            <a:endParaRPr lang="en-US"/>
          </a:p>
        </p:txBody>
      </p:sp>
    </p:spTree>
    <p:extLst>
      <p:ext uri="{BB962C8B-B14F-4D97-AF65-F5344CB8AC3E}">
        <p14:creationId xmlns:p14="http://schemas.microsoft.com/office/powerpoint/2010/main" val="883212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Decision tree that explains a CNN prediction at the semantic level [Zhang </a:t>
            </a:r>
            <a:r>
              <a:rPr lang="en-US" sz="1200"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2018c]. A CNN is learned for object classification with disentangled representations in the top conv-layer, where each filter represents a specific object part. The decision tree encodes various decision modes hidden inside fully-connected layers of the CNN in a coarse-to-fine manner. Given an input image, the decision tree infers a parse tree (red lines) to quantitatively analyze rationales for the CNN prediction, </a:t>
            </a:r>
            <a:r>
              <a:rPr lang="en-US" sz="1200" i="1" kern="1200" dirty="0">
                <a:solidFill>
                  <a:schemeClr val="tx1"/>
                </a:solidFill>
                <a:effectLst/>
                <a:latin typeface="+mn-lt"/>
                <a:ea typeface="+mn-ea"/>
                <a:cs typeface="+mn-cs"/>
              </a:rPr>
              <a:t>i.e. </a:t>
            </a:r>
            <a:r>
              <a:rPr lang="en-US" sz="1200" kern="1200" dirty="0">
                <a:solidFill>
                  <a:schemeClr val="tx1"/>
                </a:solidFill>
                <a:effectLst/>
                <a:latin typeface="+mn-lt"/>
                <a:ea typeface="+mn-ea"/>
                <a:cs typeface="+mn-cs"/>
              </a:rPr>
              <a:t>which object parts (or filters) are used for prediction and how much an object part (or filter) contributes to the prediction. </a:t>
            </a:r>
            <a:endParaRPr lang="en-US" dirty="0"/>
          </a:p>
          <a:p>
            <a:endParaRPr lang="en-US" dirty="0"/>
          </a:p>
        </p:txBody>
      </p:sp>
      <p:sp>
        <p:nvSpPr>
          <p:cNvPr id="4" name="Slide Number Placeholder 3"/>
          <p:cNvSpPr>
            <a:spLocks noGrp="1"/>
          </p:cNvSpPr>
          <p:nvPr>
            <p:ph type="sldNum" sz="quarter" idx="5"/>
          </p:nvPr>
        </p:nvSpPr>
        <p:spPr/>
        <p:txBody>
          <a:bodyPr/>
          <a:lstStyle/>
          <a:p>
            <a:fld id="{AAF5DA63-F4B5-044F-8399-71E34318DEFF}" type="slidenum">
              <a:rPr lang="en-US" smtClean="0"/>
              <a:t>83</a:t>
            </a:fld>
            <a:endParaRPr lang="en-US"/>
          </a:p>
        </p:txBody>
      </p:sp>
    </p:spTree>
    <p:extLst>
      <p:ext uri="{BB962C8B-B14F-4D97-AF65-F5344CB8AC3E}">
        <p14:creationId xmlns:p14="http://schemas.microsoft.com/office/powerpoint/2010/main" val="222901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7</a:t>
            </a:fld>
            <a:endParaRPr lang="en-US"/>
          </a:p>
        </p:txBody>
      </p:sp>
    </p:spTree>
    <p:extLst>
      <p:ext uri="{BB962C8B-B14F-4D97-AF65-F5344CB8AC3E}">
        <p14:creationId xmlns:p14="http://schemas.microsoft.com/office/powerpoint/2010/main" val="1194873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Diagram of the LRP procedure (here after three steps of redistribution). Red arrows indicate the relevance propagation flow</a:t>
            </a:r>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84</a:t>
            </a:fld>
            <a:endParaRPr lang="en-US"/>
          </a:p>
        </p:txBody>
      </p:sp>
    </p:spTree>
    <p:extLst>
      <p:ext uri="{BB962C8B-B14F-4D97-AF65-F5344CB8AC3E}">
        <p14:creationId xmlns:p14="http://schemas.microsoft.com/office/powerpoint/2010/main" val="168385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scene-centric database called Places with over 7  million labeled pictures of scenes.</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85</a:t>
            </a:fld>
            <a:endParaRPr lang="en-US"/>
          </a:p>
        </p:txBody>
      </p:sp>
    </p:spTree>
    <p:extLst>
      <p:ext uri="{BB962C8B-B14F-4D97-AF65-F5344CB8AC3E}">
        <p14:creationId xmlns:p14="http://schemas.microsoft.com/office/powerpoint/2010/main" val="2811543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Peak accuracy ~ 86%~ </a:t>
            </a:r>
          </a:p>
        </p:txBody>
      </p:sp>
      <p:sp>
        <p:nvSpPr>
          <p:cNvPr id="4" name="Slide Number Placeholder 3"/>
          <p:cNvSpPr>
            <a:spLocks noGrp="1"/>
          </p:cNvSpPr>
          <p:nvPr>
            <p:ph type="sldNum" sz="quarter" idx="5"/>
          </p:nvPr>
        </p:nvSpPr>
        <p:spPr/>
        <p:txBody>
          <a:bodyPr/>
          <a:lstStyle/>
          <a:p>
            <a:fld id="{FBE8D71E-02F2-A342-A8A6-7B20F1898D8F}" type="slidenum">
              <a:rPr lang="en-US" smtClean="0"/>
              <a:t>87</a:t>
            </a:fld>
            <a:endParaRPr lang="en-US"/>
          </a:p>
        </p:txBody>
      </p:sp>
    </p:spTree>
    <p:extLst>
      <p:ext uri="{BB962C8B-B14F-4D97-AF65-F5344CB8AC3E}">
        <p14:creationId xmlns:p14="http://schemas.microsoft.com/office/powerpoint/2010/main" val="3006062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Deconvo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Challenge: Unclear relation between heatmap scores  and the classification output f(x).</a:t>
            </a:r>
          </a:p>
          <a:p>
            <a:endParaRPr lang="en-US" dirty="0"/>
          </a:p>
          <a:p>
            <a:r>
              <a:rPr lang="en-US" dirty="0"/>
              <a:t>LRP</a:t>
            </a:r>
          </a:p>
          <a:p>
            <a:r>
              <a:rPr lang="en-US" sz="1200" dirty="0"/>
              <a:t>Globally explains the classification decision and heatmap scores</a:t>
            </a:r>
          </a:p>
          <a:p>
            <a:r>
              <a:rPr lang="en-US" sz="1200" dirty="0"/>
              <a:t>Have a clear interpretation by a human as evidence  for or against a class.</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88</a:t>
            </a:fld>
            <a:endParaRPr lang="en-US"/>
          </a:p>
        </p:txBody>
      </p:sp>
    </p:spTree>
    <p:extLst>
      <p:ext uri="{BB962C8B-B14F-4D97-AF65-F5344CB8AC3E}">
        <p14:creationId xmlns:p14="http://schemas.microsoft.com/office/powerpoint/2010/main" val="51467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upper lobes -- areas activated  by the deep neural network. (areas where the disease is present)   </a:t>
            </a:r>
          </a:p>
          <a:p>
            <a:r>
              <a:rPr lang="en-US" dirty="0"/>
              <a:t>The doctor can accept this conclusion, but it is not an explanation while it can be based on the nearest neighbor</a:t>
            </a:r>
          </a:p>
        </p:txBody>
      </p:sp>
      <p:sp>
        <p:nvSpPr>
          <p:cNvPr id="4" name="Slide Number Placeholder 3"/>
          <p:cNvSpPr>
            <a:spLocks noGrp="1"/>
          </p:cNvSpPr>
          <p:nvPr>
            <p:ph type="sldNum" sz="quarter" idx="5"/>
          </p:nvPr>
        </p:nvSpPr>
        <p:spPr/>
        <p:txBody>
          <a:bodyPr/>
          <a:lstStyle/>
          <a:p>
            <a:fld id="{FBE8D71E-02F2-A342-A8A6-7B20F1898D8F}" type="slidenum">
              <a:rPr lang="en-US" smtClean="0"/>
              <a:t>89</a:t>
            </a:fld>
            <a:endParaRPr lang="en-US"/>
          </a:p>
        </p:txBody>
      </p:sp>
    </p:spTree>
    <p:extLst>
      <p:ext uri="{BB962C8B-B14F-4D97-AF65-F5344CB8AC3E}">
        <p14:creationId xmlns:p14="http://schemas.microsoft.com/office/powerpoint/2010/main" val="277863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latin typeface="Arial"/>
                <a:cs typeface="Arial"/>
              </a:rPr>
              <a:t>Inserting door units by setting 20 causal</a:t>
            </a:r>
            <a:r>
              <a:rPr lang="en-US" sz="1200" spc="-15" dirty="0">
                <a:latin typeface="Arial"/>
                <a:cs typeface="Arial"/>
              </a:rPr>
              <a:t> </a:t>
            </a:r>
            <a:r>
              <a:rPr lang="en-US" sz="1200" spc="-5" dirty="0">
                <a:latin typeface="Arial"/>
                <a:cs typeface="Arial"/>
              </a:rPr>
              <a:t>units</a:t>
            </a:r>
            <a:endParaRPr lang="en-US" sz="1200" dirty="0">
              <a:latin typeface="Arial"/>
              <a:cs typeface="Arial"/>
            </a:endParaRPr>
          </a:p>
          <a:p>
            <a:pPr marL="396240" indent="-384175">
              <a:lnSpc>
                <a:spcPts val="1630"/>
              </a:lnSpc>
              <a:spcBef>
                <a:spcPts val="100"/>
              </a:spcBef>
              <a:buFont typeface="Franklin Gothic Book"/>
              <a:buChar char="■"/>
              <a:tabLst>
                <a:tab pos="396240" algn="l"/>
                <a:tab pos="396875" algn="l"/>
              </a:tabLst>
            </a:pPr>
            <a:r>
              <a:rPr lang="en-US" sz="1200" dirty="0">
                <a:latin typeface="Arial"/>
                <a:cs typeface="Arial"/>
              </a:rPr>
              <a:t>The </a:t>
            </a:r>
            <a:r>
              <a:rPr lang="en-US" sz="1200" spc="-5" dirty="0">
                <a:latin typeface="Arial"/>
                <a:cs typeface="Arial"/>
              </a:rPr>
              <a:t>idea is </a:t>
            </a:r>
            <a:r>
              <a:rPr lang="en-US" sz="1200" dirty="0">
                <a:latin typeface="Arial"/>
                <a:cs typeface="Arial"/>
              </a:rPr>
              <a:t>to </a:t>
            </a:r>
            <a:r>
              <a:rPr lang="en-US" sz="1200" spc="-5" dirty="0">
                <a:latin typeface="Arial"/>
                <a:cs typeface="Arial"/>
              </a:rPr>
              <a:t>insert </a:t>
            </a:r>
            <a:r>
              <a:rPr lang="en-US" sz="1200" dirty="0">
                <a:latin typeface="Arial"/>
                <a:cs typeface="Arial"/>
              </a:rPr>
              <a:t>extra </a:t>
            </a:r>
            <a:r>
              <a:rPr lang="en-US" sz="1200" spc="-5" dirty="0">
                <a:latin typeface="Arial"/>
                <a:cs typeface="Arial"/>
              </a:rPr>
              <a:t>pixels (door </a:t>
            </a:r>
            <a:r>
              <a:rPr lang="en-US" sz="1200" dirty="0">
                <a:latin typeface="Arial"/>
                <a:cs typeface="Arial"/>
              </a:rPr>
              <a:t>pixels). The </a:t>
            </a:r>
            <a:r>
              <a:rPr lang="en-US" sz="1200" spc="-5" dirty="0">
                <a:latin typeface="Arial"/>
                <a:cs typeface="Arial"/>
              </a:rPr>
              <a:t>opposite</a:t>
            </a:r>
            <a:r>
              <a:rPr lang="en-US" sz="1200" spc="-95" dirty="0">
                <a:latin typeface="Arial"/>
                <a:cs typeface="Arial"/>
              </a:rPr>
              <a:t> </a:t>
            </a:r>
            <a:r>
              <a:rPr lang="en-US" sz="1200" spc="-5" dirty="0">
                <a:latin typeface="Arial"/>
                <a:cs typeface="Arial"/>
              </a:rPr>
              <a:t>common</a:t>
            </a:r>
            <a:endParaRPr lang="en-US" sz="1200" dirty="0">
              <a:latin typeface="Arial"/>
              <a:cs typeface="Arial"/>
            </a:endParaRPr>
          </a:p>
          <a:p>
            <a:pPr marL="396240">
              <a:lnSpc>
                <a:spcPts val="1630"/>
              </a:lnSpc>
            </a:pPr>
            <a:r>
              <a:rPr lang="en-US" sz="1200" spc="-5" dirty="0">
                <a:latin typeface="Arial"/>
                <a:cs typeface="Arial"/>
              </a:rPr>
              <a:t>idea is covering some pixels to find salient</a:t>
            </a:r>
            <a:r>
              <a:rPr lang="en-US" sz="1200" spc="-45" dirty="0">
                <a:latin typeface="Arial"/>
                <a:cs typeface="Arial"/>
              </a:rPr>
              <a:t> </a:t>
            </a:r>
            <a:r>
              <a:rPr lang="en-US" sz="1200" spc="-5" dirty="0">
                <a:latin typeface="Arial"/>
                <a:cs typeface="Arial"/>
              </a:rPr>
              <a:t>pixels.</a:t>
            </a:r>
            <a:endParaRPr lang="en-US" sz="1200"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91</a:t>
            </a:fld>
            <a:endParaRPr lang="en-US"/>
          </a:p>
        </p:txBody>
      </p:sp>
    </p:spTree>
    <p:extLst>
      <p:ext uri="{BB962C8B-B14F-4D97-AF65-F5344CB8AC3E}">
        <p14:creationId xmlns:p14="http://schemas.microsoft.com/office/powerpoint/2010/main" val="293564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filter in a pre-trained CNN may be activated by different object parts; disentangles part patterns from each filter in an unsupervised manner, thereby clarifying the knowledge representation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node in the explanatory graph consistently represents the same object part through different images. We can use the node to localize the corresponding part on the input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filter in a conv-layer may represent the appearance of different object parts. The algorithm automatically disentangles the mixture of part patterns encoded in a single filter, and uses a node in the explanatory graph to represent each part pattern.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CNN has multiple conv- layers. Each conv-layer may have hundreds of filters, and each filter may produce a feature map with hundreds of neural units. We can use tens of thousands of nodes in the explanatory graph to represent information contained in all tens of millions of neural units in these </a:t>
            </a:r>
            <a:r>
              <a:rPr lang="en-US" dirty="0" err="1"/>
              <a:t>fea</a:t>
            </a:r>
            <a:r>
              <a:rPr lang="en-US" dirty="0"/>
              <a:t>- </a:t>
            </a:r>
            <a:r>
              <a:rPr lang="en-US" dirty="0" err="1"/>
              <a:t>ture</a:t>
            </a:r>
            <a:r>
              <a:rPr lang="en-US" dirty="0"/>
              <a:t> maps, </a:t>
            </a:r>
            <a:r>
              <a:rPr lang="en-US" i="1" dirty="0"/>
              <a:t>i.e. </a:t>
            </a:r>
            <a:r>
              <a:rPr lang="en-US" dirty="0"/>
              <a:t>by which part patterns the feature maps are activated, and where the part patterns are localized in input images.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a dictionary, each input image can only trigger a small subset of part patterns (nodes) in the explanatory graph. Each node describes a common part pattern with high transferability, which is shared by hundreds or thousands of training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/pdf/1802.00614.pdf</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92</a:t>
            </a:fld>
            <a:endParaRPr lang="en-US"/>
          </a:p>
        </p:txBody>
      </p:sp>
    </p:spTree>
    <p:extLst>
      <p:ext uri="{BB962C8B-B14F-4D97-AF65-F5344CB8AC3E}">
        <p14:creationId xmlns:p14="http://schemas.microsoft.com/office/powerpoint/2010/main" val="1635800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Causal hierarchy examples relevant to physics (left) and image classification (right). As information flows down the hierarchy y0 → y1 → ... → </a:t>
            </a:r>
            <a:r>
              <a:rPr lang="en-US" sz="1200" kern="1200" dirty="0" err="1">
                <a:solidFill>
                  <a:schemeClr val="tx1"/>
                </a:solidFill>
                <a:effectLst/>
                <a:latin typeface="+mn-lt"/>
                <a:ea typeface="+mn-ea"/>
                <a:cs typeface="+mn-cs"/>
              </a:rPr>
              <a:t>yn</a:t>
            </a:r>
            <a:r>
              <a:rPr lang="en-US" sz="1200" kern="1200" dirty="0">
                <a:solidFill>
                  <a:schemeClr val="tx1"/>
                </a:solidFill>
                <a:effectLst/>
                <a:latin typeface="+mn-lt"/>
                <a:ea typeface="+mn-ea"/>
                <a:cs typeface="+mn-cs"/>
              </a:rPr>
              <a:t> = y, some of it is destroyed by random Markov processes. However, no further information is lost as information flows optimally back up the hierarchy as y􏰅n−1 → ... → y􏰅0. The right example is deliberately contrived and over-simplified for pedagogy; for example, translation and scaling are more naturally performed before ray tracing, which in turn breaks down into multiple steps. </a:t>
            </a:r>
            <a:endParaRPr lang="en-US" dirty="0"/>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101</a:t>
            </a:fld>
            <a:endParaRPr lang="en-US"/>
          </a:p>
        </p:txBody>
      </p:sp>
    </p:spTree>
    <p:extLst>
      <p:ext uri="{BB962C8B-B14F-4D97-AF65-F5344CB8AC3E}">
        <p14:creationId xmlns:p14="http://schemas.microsoft.com/office/powerpoint/2010/main" val="2835348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methods of visualization of these  features range from outlining the area of deep features to overlaying the heat map in these areas  (B in the image).</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104</a:t>
            </a:fld>
            <a:endParaRPr lang="en-US"/>
          </a:p>
        </p:txBody>
      </p:sp>
    </p:spTree>
    <p:extLst>
      <p:ext uri="{BB962C8B-B14F-4D97-AF65-F5344CB8AC3E}">
        <p14:creationId xmlns:p14="http://schemas.microsoft.com/office/powerpoint/2010/main" val="810128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Images with obvious DR but poor quality would be refused by the system, complicating and extending the process. And that’s when they could get them uploaded to the system in the first place:</a:t>
            </a:r>
          </a:p>
          <a:p>
            <a:r>
              <a:rPr lang="en-US" dirty="0"/>
              <a:t>This causes some images to take 60-90 seconds to upload, slowing down the screening queue and limiting the number of patients that can be screened in a day. </a:t>
            </a:r>
          </a:p>
          <a:p>
            <a:r>
              <a:rPr lang="en-US" dirty="0"/>
              <a:t>Nurses tried various workarounds but the inconsistency and other factors led some to advise patients against taking part in the study at all</a:t>
            </a:r>
          </a:p>
        </p:txBody>
      </p:sp>
      <p:sp>
        <p:nvSpPr>
          <p:cNvPr id="4" name="Slide Number Placeholder 3"/>
          <p:cNvSpPr>
            <a:spLocks noGrp="1"/>
          </p:cNvSpPr>
          <p:nvPr>
            <p:ph type="sldNum" sz="quarter" idx="5"/>
          </p:nvPr>
        </p:nvSpPr>
        <p:spPr/>
        <p:txBody>
          <a:bodyPr/>
          <a:lstStyle/>
          <a:p>
            <a:fld id="{FBE8D71E-02F2-A342-A8A6-7B20F1898D8F}" type="slidenum">
              <a:rPr lang="en-US" smtClean="0"/>
              <a:t>105</a:t>
            </a:fld>
            <a:endParaRPr lang="en-US"/>
          </a:p>
        </p:txBody>
      </p:sp>
    </p:spTree>
    <p:extLst>
      <p:ext uri="{BB962C8B-B14F-4D97-AF65-F5344CB8AC3E}">
        <p14:creationId xmlns:p14="http://schemas.microsoft.com/office/powerpoint/2010/main" val="445087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definitions allow studying comprehensibility experimentally</a:t>
            </a: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8</a:t>
            </a:fld>
            <a:endParaRPr lang="en-US"/>
          </a:p>
        </p:txBody>
      </p:sp>
    </p:spTree>
    <p:extLst>
      <p:ext uri="{BB962C8B-B14F-4D97-AF65-F5344CB8AC3E}">
        <p14:creationId xmlns:p14="http://schemas.microsoft.com/office/powerpoint/2010/main" val="25666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1: Biased representations in a CNN [Zhang </a:t>
            </a:r>
            <a:r>
              <a:rPr lang="en-US" sz="1200" i="1" kern="1200" dirty="0">
                <a:solidFill>
                  <a:schemeClr val="tx1"/>
                </a:solidFill>
                <a:effectLst/>
                <a:latin typeface="+mn-lt"/>
                <a:ea typeface="+mn-ea"/>
                <a:cs typeface="+mn-cs"/>
              </a:rPr>
              <a:t>et al.</a:t>
            </a:r>
            <a:r>
              <a:rPr lang="en-US" sz="1200" kern="1200" dirty="0">
                <a:solidFill>
                  <a:schemeClr val="tx1"/>
                </a:solidFill>
                <a:effectLst/>
                <a:latin typeface="+mn-lt"/>
                <a:ea typeface="+mn-ea"/>
                <a:cs typeface="+mn-cs"/>
              </a:rPr>
              <a:t>, 2018b]. </a:t>
            </a:r>
            <a:r>
              <a:rPr lang="en-US" sz="1200" b="0" kern="1200" dirty="0">
                <a:solidFill>
                  <a:schemeClr val="tx1"/>
                </a:solidFill>
                <a:effectLst/>
                <a:latin typeface="+mn-lt"/>
                <a:ea typeface="+mn-ea"/>
                <a:cs typeface="+mn-cs"/>
              </a:rPr>
              <a:t>a filter </a:t>
            </a:r>
            <a:endParaRPr lang="en-US" dirty="0"/>
          </a:p>
          <a:p>
            <a:r>
              <a:rPr lang="en-US" sz="1200" b="0" kern="1200" dirty="0">
                <a:solidFill>
                  <a:schemeClr val="tx1"/>
                </a:solidFill>
                <a:effectLst/>
                <a:latin typeface="+mn-lt"/>
                <a:ea typeface="+mn-ea"/>
                <a:cs typeface="+mn-cs"/>
              </a:rPr>
              <a:t>Peak of </a:t>
            </a:r>
            <a:endParaRPr lang="en-US" dirty="0"/>
          </a:p>
          <a:p>
            <a:r>
              <a:rPr lang="en-US" sz="1200" kern="1200" dirty="0">
                <a:solidFill>
                  <a:schemeClr val="tx1"/>
                </a:solidFill>
                <a:effectLst/>
                <a:latin typeface="+mn-lt"/>
                <a:ea typeface="+mn-ea"/>
                <a:cs typeface="+mn-cs"/>
              </a:rPr>
              <a:t>Considering potential dataset bias, a high accuracy on testing images cannot always ensure that a CNN learns correct representations. The CNN may use unreliable co-appearing contexts to make predictions. For example, people may manually modify mouth appearances of two faces by masking mouth regions or pasting another mouth, but such modifications do not significantly change prediction scores for the </a:t>
            </a:r>
            <a:r>
              <a:rPr lang="en-US" sz="1200" i="1" kern="1200" dirty="0">
                <a:solidFill>
                  <a:schemeClr val="tx1"/>
                </a:solidFill>
                <a:effectLst/>
                <a:latin typeface="+mn-lt"/>
                <a:ea typeface="+mn-ea"/>
                <a:cs typeface="+mn-cs"/>
              </a:rPr>
              <a:t>lipstick </a:t>
            </a:r>
            <a:r>
              <a:rPr lang="en-US" sz="1200" kern="1200" dirty="0">
                <a:solidFill>
                  <a:schemeClr val="tx1"/>
                </a:solidFill>
                <a:effectLst/>
                <a:latin typeface="+mn-lt"/>
                <a:ea typeface="+mn-ea"/>
                <a:cs typeface="+mn-cs"/>
              </a:rPr>
              <a:t>attribute. This figure shows heat maps of inference pat- terns of the </a:t>
            </a:r>
            <a:r>
              <a:rPr lang="en-US" sz="1200" i="1" kern="1200" dirty="0">
                <a:solidFill>
                  <a:schemeClr val="tx1"/>
                </a:solidFill>
                <a:effectLst/>
                <a:latin typeface="+mn-lt"/>
                <a:ea typeface="+mn-ea"/>
                <a:cs typeface="+mn-cs"/>
              </a:rPr>
              <a:t>lipstick </a:t>
            </a:r>
            <a:r>
              <a:rPr lang="en-US" sz="1200" kern="1200" dirty="0">
                <a:solidFill>
                  <a:schemeClr val="tx1"/>
                </a:solidFill>
                <a:effectLst/>
                <a:latin typeface="+mn-lt"/>
                <a:ea typeface="+mn-ea"/>
                <a:cs typeface="+mn-cs"/>
              </a:rPr>
              <a:t>attribute, where patterns with red/blue colors are positive/negative with the attribute score. The CNN mistakenly con- siders unrelated patterns as contexts to infer the lipstick. </a:t>
            </a:r>
          </a:p>
          <a:p>
            <a:endParaRPr lang="en-US" sz="1200" kern="1200" dirty="0">
              <a:solidFill>
                <a:schemeClr val="tx1"/>
              </a:solidFill>
              <a:effectLst/>
              <a:latin typeface="+mn-lt"/>
              <a:ea typeface="+mn-ea"/>
              <a:cs typeface="+mn-cs"/>
            </a:endParaRPr>
          </a:p>
          <a:p>
            <a:r>
              <a:rPr lang="en-US" dirty="0"/>
              <a:t>https://</a:t>
            </a:r>
            <a:r>
              <a:rPr lang="en-US" dirty="0" err="1"/>
              <a:t>arxiv.org</a:t>
            </a:r>
            <a:r>
              <a:rPr lang="en-US" dirty="0"/>
              <a:t>/pdf/1802.00614.pdf</a:t>
            </a:r>
          </a:p>
          <a:p>
            <a:endParaRPr lang="en-US" dirty="0"/>
          </a:p>
        </p:txBody>
      </p:sp>
      <p:sp>
        <p:nvSpPr>
          <p:cNvPr id="4" name="Slide Number Placeholder 3"/>
          <p:cNvSpPr>
            <a:spLocks noGrp="1"/>
          </p:cNvSpPr>
          <p:nvPr>
            <p:ph type="sldNum" sz="quarter" idx="5"/>
          </p:nvPr>
        </p:nvSpPr>
        <p:spPr/>
        <p:txBody>
          <a:bodyPr/>
          <a:lstStyle/>
          <a:p>
            <a:fld id="{AAF5DA63-F4B5-044F-8399-71E34318DEFF}" type="slidenum">
              <a:rPr lang="en-US" smtClean="0"/>
              <a:t>113</a:t>
            </a:fld>
            <a:endParaRPr lang="en-US"/>
          </a:p>
        </p:txBody>
      </p:sp>
    </p:spTree>
    <p:extLst>
      <p:ext uri="{BB962C8B-B14F-4D97-AF65-F5344CB8AC3E}">
        <p14:creationId xmlns:p14="http://schemas.microsoft.com/office/powerpoint/2010/main" val="2470530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115</a:t>
            </a:fld>
            <a:endParaRPr lang="en-US"/>
          </a:p>
        </p:txBody>
      </p:sp>
    </p:spTree>
    <p:extLst>
      <p:ext uri="{BB962C8B-B14F-4D97-AF65-F5344CB8AC3E}">
        <p14:creationId xmlns:p14="http://schemas.microsoft.com/office/powerpoint/2010/main" val="2244427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6C242-865E-6343-9C00-0EEED2B7D829}" type="slidenum">
              <a:rPr lang="en-US" smtClean="0"/>
              <a:t>118</a:t>
            </a:fld>
            <a:endParaRPr lang="en-US"/>
          </a:p>
        </p:txBody>
      </p:sp>
    </p:spTree>
    <p:extLst>
      <p:ext uri="{BB962C8B-B14F-4D97-AF65-F5344CB8AC3E}">
        <p14:creationId xmlns:p14="http://schemas.microsoft.com/office/powerpoint/2010/main" val="2355144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1" spc="-5" dirty="0">
                <a:cs typeface="Franklin Gothic Book"/>
              </a:rPr>
              <a:t>CPC </a:t>
            </a:r>
            <a:r>
              <a:rPr lang="en-US" i="1" spc="-10" dirty="0">
                <a:cs typeface="Franklin Gothic Book"/>
              </a:rPr>
              <a:t>algorithm </a:t>
            </a:r>
            <a:r>
              <a:rPr lang="en-US" i="1" spc="-5" dirty="0">
                <a:cs typeface="Franklin Gothic Book"/>
              </a:rPr>
              <a:t>first splits </a:t>
            </a:r>
            <a:r>
              <a:rPr lang="en-US" i="1" spc="-15" dirty="0">
                <a:cs typeface="Franklin Gothic Book"/>
              </a:rPr>
              <a:t>attributes </a:t>
            </a:r>
            <a:r>
              <a:rPr lang="en-US" i="1" spc="-5" dirty="0">
                <a:cs typeface="Franklin Gothic Book"/>
              </a:rPr>
              <a:t>of an n-D point </a:t>
            </a:r>
            <a:r>
              <a:rPr lang="en-US" i="1" dirty="0">
                <a:cs typeface="Franklin Gothic Book"/>
              </a:rPr>
              <a:t>x=(x</a:t>
            </a:r>
            <a:r>
              <a:rPr lang="en-US" i="1" baseline="-21367" dirty="0">
                <a:cs typeface="Franklin Gothic Book"/>
              </a:rPr>
              <a:t>1</a:t>
            </a:r>
            <a:r>
              <a:rPr lang="en-US" i="1" dirty="0">
                <a:cs typeface="Franklin Gothic Book"/>
              </a:rPr>
              <a:t>,x</a:t>
            </a:r>
            <a:r>
              <a:rPr lang="en-US" i="1" baseline="-21367" dirty="0">
                <a:cs typeface="Franklin Gothic Book"/>
              </a:rPr>
              <a:t>2</a:t>
            </a:r>
            <a:r>
              <a:rPr lang="en-US" i="1" dirty="0">
                <a:cs typeface="Franklin Gothic Book"/>
              </a:rPr>
              <a:t>,…,</a:t>
            </a:r>
            <a:r>
              <a:rPr lang="en-US" i="1" dirty="0" err="1">
                <a:cs typeface="Franklin Gothic Book"/>
              </a:rPr>
              <a:t>x</a:t>
            </a:r>
            <a:r>
              <a:rPr lang="en-US" i="1" baseline="-21367" dirty="0" err="1">
                <a:cs typeface="Franklin Gothic Book"/>
              </a:rPr>
              <a:t>n</a:t>
            </a:r>
            <a:r>
              <a:rPr lang="en-US" i="1" dirty="0">
                <a:cs typeface="Franklin Gothic Book"/>
              </a:rPr>
              <a:t>) </a:t>
            </a:r>
            <a:r>
              <a:rPr lang="en-US" i="1" spc="-30" dirty="0">
                <a:cs typeface="Franklin Gothic Book"/>
              </a:rPr>
              <a:t>to </a:t>
            </a:r>
            <a:r>
              <a:rPr lang="en-US" i="1" spc="-10" dirty="0">
                <a:cs typeface="Franklin Gothic Book"/>
              </a:rPr>
              <a:t>consecutive </a:t>
            </a:r>
            <a:r>
              <a:rPr lang="en-US" i="1" dirty="0">
                <a:cs typeface="Franklin Gothic Book"/>
              </a:rPr>
              <a:t>pairs  (x</a:t>
            </a:r>
            <a:r>
              <a:rPr lang="en-US" i="1" baseline="-21367" dirty="0">
                <a:cs typeface="Franklin Gothic Book"/>
              </a:rPr>
              <a:t>1</a:t>
            </a:r>
            <a:r>
              <a:rPr lang="en-US" i="1" dirty="0">
                <a:cs typeface="Franklin Gothic Book"/>
              </a:rPr>
              <a:t>,x</a:t>
            </a:r>
            <a:r>
              <a:rPr lang="en-US" i="1" baseline="-21367" dirty="0">
                <a:cs typeface="Franklin Gothic Book"/>
              </a:rPr>
              <a:t>2</a:t>
            </a:r>
            <a:r>
              <a:rPr lang="en-US" i="1" dirty="0">
                <a:cs typeface="Franklin Gothic Book"/>
              </a:rPr>
              <a:t>), (x</a:t>
            </a:r>
            <a:r>
              <a:rPr lang="en-US" i="1" baseline="-21367" dirty="0">
                <a:cs typeface="Franklin Gothic Book"/>
              </a:rPr>
              <a:t>3</a:t>
            </a:r>
            <a:r>
              <a:rPr lang="en-US" i="1" dirty="0">
                <a:cs typeface="Franklin Gothic Book"/>
              </a:rPr>
              <a:t>,x</a:t>
            </a:r>
            <a:r>
              <a:rPr lang="en-US" i="1" baseline="-21367" dirty="0">
                <a:cs typeface="Franklin Gothic Book"/>
              </a:rPr>
              <a:t>4</a:t>
            </a:r>
            <a:r>
              <a:rPr lang="en-US" i="1" dirty="0">
                <a:cs typeface="Franklin Gothic Book"/>
              </a:rPr>
              <a:t>), …(x</a:t>
            </a:r>
            <a:r>
              <a:rPr lang="en-US" i="1" baseline="-21367" dirty="0">
                <a:cs typeface="Franklin Gothic Book"/>
              </a:rPr>
              <a:t>n-1</a:t>
            </a:r>
            <a:r>
              <a:rPr lang="en-US" i="1" dirty="0">
                <a:cs typeface="Franklin Gothic Book"/>
              </a:rPr>
              <a:t>,x</a:t>
            </a:r>
            <a:r>
              <a:rPr lang="en-US" i="1" baseline="-21367" dirty="0">
                <a:cs typeface="Franklin Gothic Book"/>
              </a:rPr>
              <a:t>n</a:t>
            </a:r>
            <a:r>
              <a:rPr lang="en-US" i="1" dirty="0">
                <a:cs typeface="Franklin Gothic Book"/>
              </a:rPr>
              <a:t>). </a:t>
            </a:r>
            <a:r>
              <a:rPr lang="en-US" i="1" spc="-5" dirty="0">
                <a:cs typeface="Franklin Gothic Book"/>
              </a:rPr>
              <a:t>If n is an odd number then the </a:t>
            </a:r>
            <a:r>
              <a:rPr lang="en-US" i="1" spc="-15" dirty="0">
                <a:cs typeface="Franklin Gothic Book"/>
              </a:rPr>
              <a:t>last attribute </a:t>
            </a:r>
            <a:r>
              <a:rPr lang="en-US" i="1" spc="-5" dirty="0">
                <a:cs typeface="Franklin Gothic Book"/>
              </a:rPr>
              <a:t>is </a:t>
            </a:r>
            <a:r>
              <a:rPr lang="en-US" i="1" spc="-10" dirty="0">
                <a:cs typeface="Franklin Gothic Book"/>
              </a:rPr>
              <a:t>repeated </a:t>
            </a:r>
            <a:r>
              <a:rPr lang="en-US" i="1" spc="-30" dirty="0">
                <a:cs typeface="Franklin Gothic Book"/>
              </a:rPr>
              <a:t>to </a:t>
            </a:r>
            <a:r>
              <a:rPr lang="en-US" i="1" spc="-15" dirty="0">
                <a:cs typeface="Franklin Gothic Book"/>
              </a:rPr>
              <a:t>get </a:t>
            </a:r>
            <a:r>
              <a:rPr lang="en-US" i="1" spc="-5" dirty="0">
                <a:cs typeface="Franklin Gothic Book"/>
              </a:rPr>
              <a:t>n+1  </a:t>
            </a:r>
            <a:r>
              <a:rPr lang="en-US" i="1" spc="-10" dirty="0">
                <a:cs typeface="Franklin Gothic Book"/>
              </a:rPr>
              <a:t>attributes. </a:t>
            </a:r>
            <a:r>
              <a:rPr lang="en-US" i="1" spc="-5" dirty="0">
                <a:cs typeface="Franklin Gothic Book"/>
              </a:rPr>
              <a:t>Then all </a:t>
            </a:r>
            <a:r>
              <a:rPr lang="en-US" i="1" dirty="0">
                <a:cs typeface="Franklin Gothic Book"/>
              </a:rPr>
              <a:t>pairs </a:t>
            </a:r>
            <a:r>
              <a:rPr lang="en-US" i="1" spc="-5" dirty="0">
                <a:cs typeface="Franklin Gothic Book"/>
              </a:rPr>
              <a:t>are </a:t>
            </a:r>
            <a:r>
              <a:rPr lang="en-US" i="1" spc="-10" dirty="0">
                <a:cs typeface="Franklin Gothic Book"/>
              </a:rPr>
              <a:t>shown </a:t>
            </a:r>
            <a:r>
              <a:rPr lang="en-US" i="1" spc="-5" dirty="0">
                <a:cs typeface="Franklin Gothic Book"/>
              </a:rPr>
              <a:t>as 2-D points in the same </a:t>
            </a:r>
            <a:r>
              <a:rPr lang="en-US" i="1" dirty="0">
                <a:cs typeface="Franklin Gothic Book"/>
              </a:rPr>
              <a:t>2-D </a:t>
            </a:r>
            <a:r>
              <a:rPr lang="en-US" i="1" spc="-5" dirty="0">
                <a:cs typeface="Franklin Gothic Book"/>
              </a:rPr>
              <a:t>Cartesian </a:t>
            </a:r>
            <a:r>
              <a:rPr lang="en-US" i="1" spc="-15" dirty="0">
                <a:cs typeface="Franklin Gothic Book"/>
              </a:rPr>
              <a:t>coordinates  </a:t>
            </a:r>
            <a:r>
              <a:rPr lang="en-US" i="1" spc="-10" dirty="0">
                <a:cs typeface="Franklin Gothic Book"/>
              </a:rPr>
              <a:t>an</a:t>
            </a:r>
            <a:r>
              <a:rPr lang="en-US" i="1" spc="-5" dirty="0">
                <a:cs typeface="Franklin Gothic Book"/>
              </a:rPr>
              <a:t>d</a:t>
            </a:r>
            <a:r>
              <a:rPr lang="en-US" i="1" spc="10" dirty="0">
                <a:cs typeface="Franklin Gothic Book"/>
              </a:rPr>
              <a:t> </a:t>
            </a:r>
            <a:r>
              <a:rPr lang="en-US" i="1" spc="-10" dirty="0">
                <a:cs typeface="Franklin Gothic Book"/>
              </a:rPr>
              <a:t>con</a:t>
            </a:r>
            <a:r>
              <a:rPr lang="en-US" i="1" spc="-15" dirty="0">
                <a:cs typeface="Franklin Gothic Book"/>
              </a:rPr>
              <a:t>n</a:t>
            </a:r>
            <a:r>
              <a:rPr lang="en-US" i="1" spc="-5" dirty="0">
                <a:cs typeface="Franklin Gothic Book"/>
              </a:rPr>
              <a:t>ec</a:t>
            </a:r>
            <a:r>
              <a:rPr lang="en-US" i="1" spc="-55" dirty="0">
                <a:cs typeface="Franklin Gothic Book"/>
              </a:rPr>
              <a:t>t</a:t>
            </a:r>
            <a:r>
              <a:rPr lang="en-US" i="1" spc="-5" dirty="0">
                <a:cs typeface="Franklin Gothic Book"/>
              </a:rPr>
              <a:t>ed</a:t>
            </a:r>
            <a:r>
              <a:rPr lang="en-US" i="1" spc="25" dirty="0">
                <a:cs typeface="Franklin Gothic Book"/>
              </a:rPr>
              <a:t> </a:t>
            </a:r>
            <a:r>
              <a:rPr lang="en-US" i="1" spc="-35" dirty="0">
                <a:cs typeface="Franklin Gothic Book"/>
              </a:rPr>
              <a:t>b</a:t>
            </a:r>
            <a:r>
              <a:rPr lang="en-US" i="1" spc="-5" dirty="0">
                <a:cs typeface="Franklin Gothic Book"/>
              </a:rPr>
              <a:t>y</a:t>
            </a:r>
            <a:r>
              <a:rPr lang="en-US" i="1" dirty="0">
                <a:cs typeface="Franklin Gothic Book"/>
              </a:rPr>
              <a:t> </a:t>
            </a:r>
            <a:r>
              <a:rPr lang="en-US" i="1" spc="-10" dirty="0">
                <a:cs typeface="Franklin Gothic Book"/>
              </a:rPr>
              <a:t>ar</a:t>
            </a:r>
            <a:r>
              <a:rPr lang="en-US" i="1" spc="-20" dirty="0">
                <a:cs typeface="Franklin Gothic Book"/>
              </a:rPr>
              <a:t>r</a:t>
            </a:r>
            <a:r>
              <a:rPr lang="en-US" i="1" spc="-30" dirty="0">
                <a:cs typeface="Franklin Gothic Book"/>
              </a:rPr>
              <a:t>o</a:t>
            </a:r>
            <a:r>
              <a:rPr lang="en-US" i="1" spc="-5" dirty="0">
                <a:cs typeface="Franklin Gothic Book"/>
              </a:rPr>
              <a:t>ws</a:t>
            </a:r>
            <a:r>
              <a:rPr lang="en-US" i="1" spc="5" dirty="0">
                <a:cs typeface="Franklin Gothic Book"/>
              </a:rPr>
              <a:t> </a:t>
            </a:r>
            <a:r>
              <a:rPr lang="en-US" i="1" spc="-55" dirty="0">
                <a:cs typeface="Franklin Gothic Book"/>
              </a:rPr>
              <a:t>t</a:t>
            </a:r>
            <a:r>
              <a:rPr lang="en-US" i="1" spc="-5" dirty="0">
                <a:cs typeface="Franklin Gothic Book"/>
              </a:rPr>
              <a:t>o</a:t>
            </a:r>
            <a:r>
              <a:rPr lang="en-US" i="1" dirty="0">
                <a:cs typeface="Franklin Gothic Book"/>
              </a:rPr>
              <a:t> </a:t>
            </a:r>
            <a:r>
              <a:rPr lang="en-US" i="1" spc="-35" dirty="0">
                <a:cs typeface="Franklin Gothic Book"/>
              </a:rPr>
              <a:t>f</a:t>
            </a:r>
            <a:r>
              <a:rPr lang="en-US" i="1" spc="-5" dirty="0">
                <a:cs typeface="Franklin Gothic Book"/>
              </a:rPr>
              <a:t>orm</a:t>
            </a:r>
            <a:r>
              <a:rPr lang="en-US" i="1" dirty="0">
                <a:cs typeface="Franklin Gothic Book"/>
              </a:rPr>
              <a:t> </a:t>
            </a:r>
            <a:r>
              <a:rPr lang="en-US" i="1" spc="-5" dirty="0">
                <a:cs typeface="Franklin Gothic Book"/>
              </a:rPr>
              <a:t>a direc</a:t>
            </a:r>
            <a:r>
              <a:rPr lang="en-US" i="1" spc="-60" dirty="0">
                <a:cs typeface="Franklin Gothic Book"/>
              </a:rPr>
              <a:t>t</a:t>
            </a:r>
            <a:r>
              <a:rPr lang="en-US" i="1" spc="-10" dirty="0">
                <a:cs typeface="Franklin Gothic Book"/>
              </a:rPr>
              <a:t>e</a:t>
            </a:r>
            <a:r>
              <a:rPr lang="en-US" i="1" spc="-5" dirty="0">
                <a:cs typeface="Franklin Gothic Book"/>
              </a:rPr>
              <a:t>d</a:t>
            </a:r>
            <a:r>
              <a:rPr lang="en-US" i="1" spc="5" dirty="0">
                <a:cs typeface="Franklin Gothic Book"/>
              </a:rPr>
              <a:t> </a:t>
            </a:r>
            <a:r>
              <a:rPr lang="en-US" i="1" spc="-10" dirty="0">
                <a:cs typeface="Franklin Gothic Book"/>
              </a:rPr>
              <a:t>grap</a:t>
            </a:r>
            <a:r>
              <a:rPr lang="en-US" i="1" spc="-5" dirty="0">
                <a:cs typeface="Franklin Gothic Book"/>
              </a:rPr>
              <a:t>h</a:t>
            </a:r>
            <a:r>
              <a:rPr lang="en-US" i="1" spc="20" dirty="0">
                <a:cs typeface="Franklin Gothic Book"/>
              </a:rPr>
              <a:t> </a:t>
            </a:r>
            <a:r>
              <a:rPr lang="en-US" i="1" spc="-5" dirty="0">
                <a:cs typeface="Franklin Gothic Book"/>
              </a:rPr>
              <a:t>x</a:t>
            </a:r>
            <a:r>
              <a:rPr lang="en-US" i="1" spc="-10" dirty="0">
                <a:cs typeface="Franklin Gothic Book"/>
              </a:rPr>
              <a:t>*</a:t>
            </a:r>
            <a:r>
              <a:rPr lang="en-US" i="1" spc="-5" dirty="0">
                <a:cs typeface="Franklin Gothic Book"/>
              </a:rPr>
              <a:t>: </a:t>
            </a:r>
            <a:r>
              <a:rPr lang="en-US" i="1" spc="-10" dirty="0">
                <a:cs typeface="Franklin Gothic Book"/>
              </a:rPr>
              <a:t>(</a:t>
            </a:r>
            <a:r>
              <a:rPr lang="en-US" i="1" dirty="0">
                <a:cs typeface="Franklin Gothic Book"/>
              </a:rPr>
              <a:t>x</a:t>
            </a:r>
            <a:r>
              <a:rPr lang="en-US" i="1" spc="15" baseline="-21367" dirty="0">
                <a:cs typeface="Franklin Gothic Book"/>
              </a:rPr>
              <a:t>1</a:t>
            </a:r>
            <a:r>
              <a:rPr lang="en-US" i="1" spc="-10" dirty="0">
                <a:cs typeface="Franklin Gothic Book"/>
              </a:rPr>
              <a:t>,x</a:t>
            </a:r>
            <a:r>
              <a:rPr lang="en-US" i="1" spc="15" baseline="-21367" dirty="0">
                <a:cs typeface="Franklin Gothic Book"/>
              </a:rPr>
              <a:t>2</a:t>
            </a:r>
            <a:r>
              <a:rPr lang="en-US" i="1" spc="-5" dirty="0">
                <a:cs typeface="Franklin Gothic Book"/>
              </a:rPr>
              <a:t>)</a:t>
            </a:r>
            <a:r>
              <a:rPr lang="en-US" i="1" spc="25" dirty="0">
                <a:cs typeface="Franklin Gothic Book"/>
              </a:rPr>
              <a:t> </a:t>
            </a:r>
            <a:r>
              <a:rPr lang="en-US" sz="1400" i="1" spc="-105" dirty="0">
                <a:cs typeface="Symbol"/>
              </a:rPr>
              <a:t></a:t>
            </a:r>
            <a:r>
              <a:rPr lang="en-US" sz="1400" spc="-25" dirty="0">
                <a:cs typeface="Times New Roman"/>
              </a:rPr>
              <a:t> </a:t>
            </a:r>
            <a:r>
              <a:rPr lang="en-US" i="1" spc="-5" dirty="0">
                <a:cs typeface="Franklin Gothic Book"/>
              </a:rPr>
              <a:t>(</a:t>
            </a:r>
            <a:r>
              <a:rPr lang="en-US" i="1" spc="-10" dirty="0">
                <a:cs typeface="Franklin Gothic Book"/>
              </a:rPr>
              <a:t>x</a:t>
            </a:r>
            <a:r>
              <a:rPr lang="en-US" i="1" spc="15" baseline="-21367" dirty="0">
                <a:cs typeface="Franklin Gothic Book"/>
              </a:rPr>
              <a:t>3</a:t>
            </a:r>
            <a:r>
              <a:rPr lang="en-US" i="1" spc="-10" dirty="0">
                <a:cs typeface="Franklin Gothic Book"/>
              </a:rPr>
              <a:t>,x</a:t>
            </a:r>
            <a:r>
              <a:rPr lang="en-US" i="1" spc="15" baseline="-21367" dirty="0">
                <a:cs typeface="Franklin Gothic Book"/>
              </a:rPr>
              <a:t>4</a:t>
            </a:r>
            <a:r>
              <a:rPr lang="en-US" i="1" spc="-5" dirty="0">
                <a:cs typeface="Franklin Gothic Book"/>
              </a:rPr>
              <a:t>)</a:t>
            </a:r>
            <a:r>
              <a:rPr lang="en-US" i="1" spc="25" dirty="0">
                <a:cs typeface="Franklin Gothic Book"/>
              </a:rPr>
              <a:t> </a:t>
            </a:r>
            <a:r>
              <a:rPr lang="en-US" sz="1400" i="1" spc="-105" dirty="0">
                <a:cs typeface="Symbol"/>
              </a:rPr>
              <a:t></a:t>
            </a:r>
            <a:r>
              <a:rPr lang="en-US" sz="1400" spc="-25" dirty="0">
                <a:cs typeface="Times New Roman"/>
              </a:rPr>
              <a:t> </a:t>
            </a:r>
            <a:r>
              <a:rPr lang="en-US" i="1" spc="-5" dirty="0">
                <a:cs typeface="Franklin Gothic Book"/>
              </a:rPr>
              <a:t>…</a:t>
            </a:r>
            <a:r>
              <a:rPr lang="en-US" sz="1400" i="1" spc="-105" dirty="0">
                <a:cs typeface="Symbol"/>
              </a:rPr>
              <a:t></a:t>
            </a:r>
            <a:r>
              <a:rPr lang="en-US" sz="1400" spc="-20" dirty="0">
                <a:cs typeface="Times New Roman"/>
              </a:rPr>
              <a:t> </a:t>
            </a:r>
            <a:r>
              <a:rPr lang="en-US" i="1" spc="-5" dirty="0">
                <a:cs typeface="Franklin Gothic Book"/>
              </a:rPr>
              <a:t>(</a:t>
            </a:r>
            <a:r>
              <a:rPr lang="en-US" i="1" spc="-10" dirty="0">
                <a:cs typeface="Franklin Gothic Book"/>
              </a:rPr>
              <a:t>x</a:t>
            </a:r>
            <a:r>
              <a:rPr lang="en-US" i="1" spc="15" baseline="-21367" dirty="0">
                <a:cs typeface="Franklin Gothic Book"/>
              </a:rPr>
              <a:t>n-1</a:t>
            </a:r>
            <a:r>
              <a:rPr lang="en-US" i="1" spc="-10" dirty="0">
                <a:cs typeface="Franklin Gothic Book"/>
              </a:rPr>
              <a:t>,x</a:t>
            </a:r>
            <a:r>
              <a:rPr lang="en-US" i="1" spc="22" baseline="-21367" dirty="0">
                <a:cs typeface="Franklin Gothic Book"/>
              </a:rPr>
              <a:t>n</a:t>
            </a:r>
            <a:r>
              <a:rPr lang="en-US" i="1" spc="-10" dirty="0">
                <a:cs typeface="Franklin Gothic Book"/>
              </a:rPr>
              <a:t>)</a:t>
            </a:r>
            <a:r>
              <a:rPr lang="en-US" i="1" spc="-5" dirty="0">
                <a:cs typeface="Franklin Gothic Book"/>
              </a:rPr>
              <a:t>.</a:t>
            </a:r>
            <a:r>
              <a:rPr lang="en-US" i="1" dirty="0">
                <a:cs typeface="Franklin Gothic Book"/>
              </a:rPr>
              <a:t>	</a:t>
            </a:r>
            <a:r>
              <a:rPr lang="en-US" i="1" spc="-10" dirty="0">
                <a:cs typeface="Franklin Gothic Book"/>
              </a:rPr>
              <a:t>This  </a:t>
            </a:r>
            <a:r>
              <a:rPr lang="en-US" i="1" spc="-5" dirty="0">
                <a:cs typeface="Franklin Gothic Book"/>
              </a:rPr>
              <a:t>graph is </a:t>
            </a:r>
            <a:r>
              <a:rPr lang="en-US" i="1" spc="-10" dirty="0">
                <a:cs typeface="Franklin Gothic Book"/>
              </a:rPr>
              <a:t>equivalent </a:t>
            </a:r>
            <a:r>
              <a:rPr lang="en-US" i="1" spc="-30" dirty="0">
                <a:cs typeface="Franklin Gothic Book"/>
              </a:rPr>
              <a:t>to </a:t>
            </a:r>
            <a:r>
              <a:rPr lang="en-US" i="1" spc="-5" dirty="0">
                <a:cs typeface="Franklin Gothic Book"/>
              </a:rPr>
              <a:t>the n-D point x and it can be fully </a:t>
            </a:r>
            <a:r>
              <a:rPr lang="en-US" i="1" spc="-15" dirty="0">
                <a:cs typeface="Franklin Gothic Book"/>
              </a:rPr>
              <a:t>restored </a:t>
            </a:r>
            <a:r>
              <a:rPr lang="en-US" i="1" spc="-5" dirty="0">
                <a:cs typeface="Franklin Gothic Book"/>
              </a:rPr>
              <a:t>from </a:t>
            </a:r>
            <a:r>
              <a:rPr lang="en-US" i="1" spc="-10" dirty="0">
                <a:cs typeface="Franklin Gothic Book"/>
              </a:rPr>
              <a:t>the</a:t>
            </a:r>
            <a:r>
              <a:rPr lang="en-US" i="1" spc="220" dirty="0">
                <a:cs typeface="Franklin Gothic Book"/>
              </a:rPr>
              <a:t> </a:t>
            </a:r>
            <a:r>
              <a:rPr lang="en-US" i="1" spc="-10" dirty="0">
                <a:cs typeface="Franklin Gothic Book"/>
              </a:rPr>
              <a:t>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spc="-1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126</a:t>
            </a:fld>
            <a:endParaRPr lang="en-US"/>
          </a:p>
        </p:txBody>
      </p:sp>
    </p:spTree>
    <p:extLst>
      <p:ext uri="{BB962C8B-B14F-4D97-AF65-F5344CB8AC3E}">
        <p14:creationId xmlns:p14="http://schemas.microsoft.com/office/powerpoint/2010/main" val="2056578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9800" marR="123189" indent="-384175">
              <a:lnSpc>
                <a:spcPct val="73900"/>
              </a:lnSpc>
              <a:spcBef>
                <a:spcPts val="535"/>
              </a:spcBef>
              <a:buFont typeface="Franklin Gothic Book"/>
              <a:buChar char="–"/>
              <a:tabLst>
                <a:tab pos="939165" algn="l"/>
                <a:tab pos="939800" algn="l"/>
              </a:tabLst>
            </a:pPr>
            <a:r>
              <a:rPr lang="en-US" sz="1200" i="1" spc="-5" dirty="0">
                <a:solidFill>
                  <a:srgbClr val="622D61"/>
                </a:solidFill>
                <a:latin typeface="Franklin Gothic Book"/>
                <a:cs typeface="Franklin Gothic Book"/>
              </a:rPr>
              <a:t>E.g., if each </a:t>
            </a:r>
            <a:r>
              <a:rPr lang="en-US" sz="1200" i="1" spc="-10" dirty="0">
                <a:solidFill>
                  <a:srgbClr val="622D61"/>
                </a:solidFill>
                <a:latin typeface="Franklin Gothic Book"/>
                <a:cs typeface="Franklin Gothic Book"/>
              </a:rPr>
              <a:t>attribute </a:t>
            </a:r>
            <a:r>
              <a:rPr lang="en-US" sz="1200" i="1" spc="-5" dirty="0">
                <a:solidFill>
                  <a:srgbClr val="622D61"/>
                </a:solidFill>
                <a:latin typeface="Franklin Gothic Book"/>
                <a:cs typeface="Franklin Gothic Book"/>
              </a:rPr>
              <a:t>has </a:t>
            </a:r>
            <a:r>
              <a:rPr lang="en-US" sz="1200" i="1" spc="-30" dirty="0">
                <a:solidFill>
                  <a:srgbClr val="622D61"/>
                </a:solidFill>
                <a:latin typeface="Franklin Gothic Book"/>
                <a:cs typeface="Franklin Gothic Book"/>
              </a:rPr>
              <a:t>10 </a:t>
            </a:r>
            <a:r>
              <a:rPr lang="en-US" sz="1200" i="1" spc="-5" dirty="0">
                <a:solidFill>
                  <a:srgbClr val="622D61"/>
                </a:solidFill>
                <a:latin typeface="Franklin Gothic Book"/>
                <a:cs typeface="Franklin Gothic Book"/>
              </a:rPr>
              <a:t>different </a:t>
            </a:r>
            <a:r>
              <a:rPr lang="en-US" sz="1200" i="1" spc="-10" dirty="0">
                <a:solidFill>
                  <a:srgbClr val="622D61"/>
                </a:solidFill>
                <a:latin typeface="Franklin Gothic Book"/>
                <a:cs typeface="Franklin Gothic Book"/>
              </a:rPr>
              <a:t>values </a:t>
            </a:r>
            <a:r>
              <a:rPr lang="en-US" sz="1200" i="1" spc="-5" dirty="0">
                <a:solidFill>
                  <a:srgbClr val="622D61"/>
                </a:solidFill>
                <a:latin typeface="Franklin Gothic Book"/>
                <a:cs typeface="Franklin Gothic Book"/>
              </a:rPr>
              <a:t>then a small image with </a:t>
            </a:r>
            <a:r>
              <a:rPr lang="en-US" sz="1200" i="1" spc="-25" dirty="0">
                <a:solidFill>
                  <a:srgbClr val="622D61"/>
                </a:solidFill>
                <a:latin typeface="Franklin Gothic Book"/>
                <a:cs typeface="Franklin Gothic Book"/>
              </a:rPr>
              <a:t>10x10 </a:t>
            </a:r>
            <a:r>
              <a:rPr lang="en-US" sz="1200" i="1" spc="-10" dirty="0">
                <a:solidFill>
                  <a:srgbClr val="622D61"/>
                </a:solidFill>
                <a:latin typeface="Franklin Gothic Book"/>
                <a:cs typeface="Franklin Gothic Book"/>
              </a:rPr>
              <a:t>pixels </a:t>
            </a:r>
            <a:r>
              <a:rPr lang="en-US" sz="1200" i="1" spc="-5" dirty="0">
                <a:solidFill>
                  <a:srgbClr val="622D61"/>
                </a:solidFill>
                <a:latin typeface="Franklin Gothic Book"/>
                <a:cs typeface="Franklin Gothic Book"/>
              </a:rPr>
              <a:t>can represent </a:t>
            </a:r>
            <a:r>
              <a:rPr lang="en-US" sz="1200" i="1" spc="-10" dirty="0">
                <a:solidFill>
                  <a:srgbClr val="622D61"/>
                </a:solidFill>
                <a:latin typeface="Franklin Gothic Book"/>
                <a:cs typeface="Franklin Gothic Book"/>
              </a:rPr>
              <a:t>10-D </a:t>
            </a:r>
            <a:r>
              <a:rPr lang="en-US" sz="1200" i="1" spc="-5" dirty="0">
                <a:solidFill>
                  <a:srgbClr val="622D61"/>
                </a:solidFill>
                <a:latin typeface="Franklin Gothic Book"/>
                <a:cs typeface="Franklin Gothic Book"/>
              </a:rPr>
              <a:t>point </a:t>
            </a:r>
            <a:r>
              <a:rPr lang="en-US" sz="1200" i="1" spc="-15" dirty="0">
                <a:solidFill>
                  <a:srgbClr val="622D61"/>
                </a:solidFill>
                <a:latin typeface="Franklin Gothic Book"/>
                <a:cs typeface="Franklin Gothic Book"/>
              </a:rPr>
              <a:t>by  </a:t>
            </a:r>
            <a:r>
              <a:rPr lang="en-US" sz="1200" i="1" spc="-10" dirty="0">
                <a:solidFill>
                  <a:srgbClr val="622D61"/>
                </a:solidFill>
                <a:latin typeface="Franklin Gothic Book"/>
                <a:cs typeface="Franklin Gothic Book"/>
              </a:rPr>
              <a:t>locating five </a:t>
            </a:r>
            <a:r>
              <a:rPr lang="en-US" sz="1200" i="1" spc="-15" dirty="0">
                <a:solidFill>
                  <a:srgbClr val="622D61"/>
                </a:solidFill>
                <a:latin typeface="Franklin Gothic Book"/>
                <a:cs typeface="Franklin Gothic Book"/>
              </a:rPr>
              <a:t>grey </a:t>
            </a:r>
            <a:r>
              <a:rPr lang="en-US" sz="1200" i="1" spc="-5" dirty="0">
                <a:solidFill>
                  <a:srgbClr val="622D61"/>
                </a:solidFill>
                <a:latin typeface="Franklin Gothic Book"/>
                <a:cs typeface="Franklin Gothic Book"/>
              </a:rPr>
              <a:t>scale </a:t>
            </a:r>
            <a:r>
              <a:rPr lang="en-US" sz="1200" i="1" spc="-10" dirty="0">
                <a:solidFill>
                  <a:srgbClr val="622D61"/>
                </a:solidFill>
                <a:latin typeface="Franklin Gothic Book"/>
                <a:cs typeface="Franklin Gothic Book"/>
              </a:rPr>
              <a:t>pixels </a:t>
            </a:r>
            <a:r>
              <a:rPr lang="en-US" sz="1200" i="1" spc="-5" dirty="0">
                <a:solidFill>
                  <a:srgbClr val="622D61"/>
                </a:solidFill>
                <a:latin typeface="Franklin Gothic Book"/>
                <a:cs typeface="Franklin Gothic Book"/>
              </a:rPr>
              <a:t>in this</a:t>
            </a:r>
            <a:r>
              <a:rPr lang="en-US" sz="1200" i="1" spc="80" dirty="0">
                <a:solidFill>
                  <a:srgbClr val="622D61"/>
                </a:solidFill>
                <a:latin typeface="Franklin Gothic Book"/>
                <a:cs typeface="Franklin Gothic Book"/>
              </a:rPr>
              <a:t> </a:t>
            </a:r>
            <a:r>
              <a:rPr lang="en-US" sz="1200" i="1" spc="-10" dirty="0">
                <a:solidFill>
                  <a:srgbClr val="622D61"/>
                </a:solidFill>
                <a:latin typeface="Franklin Gothic Book"/>
                <a:cs typeface="Franklin Gothic Book"/>
              </a:rPr>
              <a:t>image.</a:t>
            </a:r>
            <a:endParaRPr lang="en-US" sz="1200" dirty="0">
              <a:latin typeface="Franklin Gothic Book"/>
              <a:cs typeface="Franklin Gothic Book"/>
            </a:endParaRPr>
          </a:p>
          <a:p>
            <a:pPr marL="939800" indent="-384175">
              <a:lnSpc>
                <a:spcPts val="1460"/>
              </a:lnSpc>
              <a:spcBef>
                <a:spcPts val="265"/>
              </a:spcBef>
              <a:buFont typeface="Franklin Gothic Book"/>
              <a:buChar char="–"/>
              <a:tabLst>
                <a:tab pos="939165" algn="l"/>
                <a:tab pos="939800" algn="l"/>
              </a:tabLst>
            </a:pPr>
            <a:r>
              <a:rPr lang="en-US" sz="1200" i="1" spc="-5" dirty="0">
                <a:solidFill>
                  <a:srgbClr val="622D61"/>
                </a:solidFill>
                <a:latin typeface="Franklin Gothic Book"/>
                <a:cs typeface="Franklin Gothic Book"/>
              </a:rPr>
              <a:t>This visualization is </a:t>
            </a:r>
            <a:r>
              <a:rPr lang="en-US" sz="1200" i="1" spc="-5" dirty="0">
                <a:solidFill>
                  <a:srgbClr val="C00000"/>
                </a:solidFill>
                <a:latin typeface="Franklin Gothic Book"/>
                <a:cs typeface="Franklin Gothic Book"/>
              </a:rPr>
              <a:t>lossless </a:t>
            </a:r>
            <a:r>
              <a:rPr lang="en-US" sz="1200" i="1" dirty="0">
                <a:solidFill>
                  <a:srgbClr val="622D61"/>
                </a:solidFill>
                <a:latin typeface="Franklin Gothic Book"/>
                <a:cs typeface="Franklin Gothic Book"/>
              </a:rPr>
              <a:t>when </a:t>
            </a:r>
            <a:r>
              <a:rPr lang="en-US" sz="1200" i="1" spc="-10" dirty="0">
                <a:solidFill>
                  <a:srgbClr val="622D61"/>
                </a:solidFill>
                <a:latin typeface="Franklin Gothic Book"/>
                <a:cs typeface="Franklin Gothic Book"/>
              </a:rPr>
              <a:t>values </a:t>
            </a:r>
            <a:r>
              <a:rPr lang="en-US" sz="1200" i="1" dirty="0">
                <a:solidFill>
                  <a:srgbClr val="622D61"/>
                </a:solidFill>
                <a:latin typeface="Franklin Gothic Book"/>
                <a:cs typeface="Franklin Gothic Book"/>
              </a:rPr>
              <a:t>of </a:t>
            </a:r>
            <a:r>
              <a:rPr lang="en-US" sz="1200" i="1" spc="-5" dirty="0">
                <a:solidFill>
                  <a:srgbClr val="622D61"/>
                </a:solidFill>
                <a:latin typeface="Franklin Gothic Book"/>
                <a:cs typeface="Franklin Gothic Book"/>
              </a:rPr>
              <a:t>all </a:t>
            </a:r>
            <a:r>
              <a:rPr lang="en-US" sz="1200" i="1" dirty="0">
                <a:solidFill>
                  <a:srgbClr val="622D61"/>
                </a:solidFill>
                <a:latin typeface="Franklin Gothic Book"/>
                <a:cs typeface="Franklin Gothic Book"/>
              </a:rPr>
              <a:t>pairs (x</a:t>
            </a:r>
            <a:r>
              <a:rPr lang="en-US" sz="1200" i="1" baseline="-21604" dirty="0">
                <a:solidFill>
                  <a:srgbClr val="622D61"/>
                </a:solidFill>
                <a:latin typeface="Franklin Gothic Book"/>
                <a:cs typeface="Franklin Gothic Book"/>
              </a:rPr>
              <a:t>i</a:t>
            </a:r>
            <a:r>
              <a:rPr lang="en-US" sz="1200" i="1" dirty="0">
                <a:solidFill>
                  <a:srgbClr val="622D61"/>
                </a:solidFill>
                <a:latin typeface="Franklin Gothic Book"/>
                <a:cs typeface="Franklin Gothic Book"/>
              </a:rPr>
              <a:t>,x</a:t>
            </a:r>
            <a:r>
              <a:rPr lang="en-US" sz="1200" i="1" baseline="-21604" dirty="0">
                <a:solidFill>
                  <a:srgbClr val="622D61"/>
                </a:solidFill>
                <a:latin typeface="Franklin Gothic Book"/>
                <a:cs typeface="Franklin Gothic Book"/>
              </a:rPr>
              <a:t>i+1</a:t>
            </a:r>
            <a:r>
              <a:rPr lang="en-US" sz="1200" i="1" dirty="0">
                <a:solidFill>
                  <a:srgbClr val="622D61"/>
                </a:solidFill>
                <a:latin typeface="Franklin Gothic Book"/>
                <a:cs typeface="Franklin Gothic Book"/>
              </a:rPr>
              <a:t>) </a:t>
            </a:r>
            <a:r>
              <a:rPr lang="en-US" sz="1200" i="1" spc="-5" dirty="0">
                <a:solidFill>
                  <a:srgbClr val="622D61"/>
                </a:solidFill>
                <a:latin typeface="Franklin Gothic Book"/>
                <a:cs typeface="Franklin Gothic Book"/>
              </a:rPr>
              <a:t>are </a:t>
            </a:r>
            <a:r>
              <a:rPr lang="en-US" sz="1200" i="1" dirty="0">
                <a:solidFill>
                  <a:srgbClr val="622D61"/>
                </a:solidFill>
                <a:latin typeface="Franklin Gothic Book"/>
                <a:cs typeface="Franklin Gothic Book"/>
              </a:rPr>
              <a:t>different </a:t>
            </a:r>
            <a:r>
              <a:rPr lang="en-US" sz="1200" i="1" spc="-5" dirty="0">
                <a:solidFill>
                  <a:srgbClr val="622D61"/>
                </a:solidFill>
                <a:latin typeface="Franklin Gothic Book"/>
                <a:cs typeface="Franklin Gothic Book"/>
              </a:rPr>
              <a:t>and </a:t>
            </a:r>
            <a:r>
              <a:rPr lang="en-US" sz="1200" i="1" dirty="0">
                <a:solidFill>
                  <a:srgbClr val="C00000"/>
                </a:solidFill>
                <a:latin typeface="Franklin Gothic Book"/>
                <a:cs typeface="Franklin Gothic Book"/>
              </a:rPr>
              <a:t>do </a:t>
            </a:r>
            <a:r>
              <a:rPr lang="en-US" sz="1200" i="1" spc="-10" dirty="0">
                <a:solidFill>
                  <a:srgbClr val="C00000"/>
                </a:solidFill>
                <a:latin typeface="Franklin Gothic Book"/>
                <a:cs typeface="Franklin Gothic Book"/>
              </a:rPr>
              <a:t>not </a:t>
            </a:r>
            <a:r>
              <a:rPr lang="en-US" sz="1200" i="1" spc="-5" dirty="0">
                <a:solidFill>
                  <a:srgbClr val="C00000"/>
                </a:solidFill>
                <a:latin typeface="Franklin Gothic Book"/>
                <a:cs typeface="Franklin Gothic Book"/>
              </a:rPr>
              <a:t>repeat</a:t>
            </a:r>
            <a:r>
              <a:rPr lang="en-US" sz="1200" i="1" spc="-5" dirty="0">
                <a:solidFill>
                  <a:srgbClr val="622D61"/>
                </a:solidFill>
                <a:latin typeface="Franklin Gothic Book"/>
                <a:cs typeface="Franklin Gothic Book"/>
              </a:rPr>
              <a:t>. </a:t>
            </a:r>
            <a:r>
              <a:rPr lang="en-US" sz="1200" i="1" dirty="0">
                <a:solidFill>
                  <a:srgbClr val="622D61"/>
                </a:solidFill>
                <a:latin typeface="Franklin Gothic Book"/>
                <a:cs typeface="Franklin Gothic Book"/>
              </a:rPr>
              <a:t>An </a:t>
            </a:r>
            <a:r>
              <a:rPr lang="en-US" sz="1200" i="1" spc="-5" dirty="0">
                <a:solidFill>
                  <a:srgbClr val="622D61"/>
                </a:solidFill>
                <a:latin typeface="Franklin Gothic Book"/>
                <a:cs typeface="Franklin Gothic Book"/>
              </a:rPr>
              <a:t>algorithm</a:t>
            </a:r>
            <a:r>
              <a:rPr lang="en-US" sz="1200" i="1" spc="150" dirty="0">
                <a:solidFill>
                  <a:srgbClr val="622D61"/>
                </a:solidFill>
                <a:latin typeface="Franklin Gothic Book"/>
                <a:cs typeface="Franklin Gothic Book"/>
              </a:rPr>
              <a:t> </a:t>
            </a:r>
            <a:r>
              <a:rPr lang="en-US" sz="1200" i="1" spc="-10" dirty="0">
                <a:solidFill>
                  <a:srgbClr val="622D61"/>
                </a:solidFill>
                <a:latin typeface="Franklin Gothic Book"/>
                <a:cs typeface="Franklin Gothic Book"/>
              </a:rPr>
              <a:t>for</a:t>
            </a:r>
            <a:endParaRPr lang="en-US" sz="1200" dirty="0">
              <a:latin typeface="Franklin Gothic Book"/>
              <a:cs typeface="Franklin Gothic Book"/>
            </a:endParaRPr>
          </a:p>
          <a:p>
            <a:pPr marL="939800">
              <a:lnSpc>
                <a:spcPts val="1460"/>
              </a:lnSpc>
            </a:pPr>
            <a:r>
              <a:rPr lang="en-US" sz="1200" i="1" spc="-5" dirty="0">
                <a:solidFill>
                  <a:srgbClr val="622D61"/>
                </a:solidFill>
                <a:latin typeface="Franklin Gothic Book"/>
                <a:cs typeface="Franklin Gothic Book"/>
              </a:rPr>
              <a:t>treatment of colliding </a:t>
            </a:r>
            <a:r>
              <a:rPr lang="en-US" sz="1200" i="1" dirty="0">
                <a:solidFill>
                  <a:srgbClr val="622D61"/>
                </a:solidFill>
                <a:latin typeface="Franklin Gothic Book"/>
                <a:cs typeface="Franklin Gothic Book"/>
              </a:rPr>
              <a:t>pairs </a:t>
            </a:r>
            <a:r>
              <a:rPr lang="en-US" sz="1200" i="1" spc="-5" dirty="0">
                <a:solidFill>
                  <a:srgbClr val="622D61"/>
                </a:solidFill>
                <a:latin typeface="Franklin Gothic Book"/>
                <a:cs typeface="Franklin Gothic Book"/>
              </a:rPr>
              <a:t>is </a:t>
            </a:r>
            <a:r>
              <a:rPr lang="en-US" sz="1200" i="1" spc="-10" dirty="0">
                <a:solidFill>
                  <a:srgbClr val="622D61"/>
                </a:solidFill>
                <a:latin typeface="Franklin Gothic Book"/>
                <a:cs typeface="Franklin Gothic Book"/>
              </a:rPr>
              <a:t>presented </a:t>
            </a:r>
            <a:r>
              <a:rPr lang="en-US" sz="1200" i="1" spc="-5" dirty="0">
                <a:solidFill>
                  <a:srgbClr val="622D61"/>
                </a:solidFill>
                <a:latin typeface="Franklin Gothic Book"/>
                <a:cs typeface="Franklin Gothic Book"/>
              </a:rPr>
              <a:t>in</a:t>
            </a:r>
            <a:r>
              <a:rPr lang="en-US" sz="1200" i="1" spc="30" dirty="0">
                <a:solidFill>
                  <a:srgbClr val="622D61"/>
                </a:solidFill>
                <a:latin typeface="Franklin Gothic Book"/>
                <a:cs typeface="Franklin Gothic Book"/>
              </a:rPr>
              <a:t> </a:t>
            </a:r>
            <a:r>
              <a:rPr lang="en-US" sz="1200" i="1" spc="-15" dirty="0">
                <a:solidFill>
                  <a:srgbClr val="622D61"/>
                </a:solidFill>
                <a:latin typeface="Franklin Gothic Book"/>
                <a:cs typeface="Franklin Gothic Book"/>
              </a:rPr>
              <a:t>[21].</a:t>
            </a:r>
            <a:endParaRPr lang="en-US" sz="1200" dirty="0">
              <a:latin typeface="Franklin Gothic Book"/>
              <a:cs typeface="Franklin Gothic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solidFill>
                  <a:srgbClr val="622D61"/>
                </a:solidFill>
                <a:latin typeface="Franklin Gothic Book"/>
                <a:cs typeface="Franklin Gothic Book"/>
              </a:rPr>
              <a:t>The experiments with such images reached accuracy </a:t>
            </a:r>
            <a:r>
              <a:rPr lang="en-US" sz="1200" spc="-15" dirty="0">
                <a:solidFill>
                  <a:srgbClr val="622D61"/>
                </a:solidFill>
                <a:latin typeface="Franklin Gothic Book"/>
                <a:cs typeface="Franklin Gothic Book"/>
              </a:rPr>
              <a:t>over </a:t>
            </a:r>
            <a:r>
              <a:rPr lang="en-US" sz="1200" spc="-45" dirty="0">
                <a:solidFill>
                  <a:srgbClr val="C00000"/>
                </a:solidFill>
                <a:latin typeface="Franklin Gothic Book"/>
                <a:cs typeface="Franklin Gothic Book"/>
              </a:rPr>
              <a:t>97.30% </a:t>
            </a:r>
            <a:r>
              <a:rPr lang="en-US" sz="1200" spc="-5" dirty="0">
                <a:solidFill>
                  <a:srgbClr val="622D61"/>
                </a:solidFill>
                <a:latin typeface="Franklin Gothic Book"/>
                <a:cs typeface="Franklin Gothic Book"/>
              </a:rPr>
              <a:t>in </a:t>
            </a:r>
            <a:r>
              <a:rPr lang="en-US" sz="1200" spc="-15" dirty="0">
                <a:solidFill>
                  <a:srgbClr val="622D61"/>
                </a:solidFill>
                <a:latin typeface="Franklin Gothic Book"/>
                <a:cs typeface="Franklin Gothic Book"/>
              </a:rPr>
              <a:t>10-fold </a:t>
            </a:r>
            <a:r>
              <a:rPr lang="en-US" sz="1200" spc="-5" dirty="0">
                <a:solidFill>
                  <a:srgbClr val="622D61"/>
                </a:solidFill>
                <a:latin typeface="Franklin Gothic Book"/>
                <a:cs typeface="Franklin Gothic Book"/>
              </a:rPr>
              <a:t>cross-validation </a:t>
            </a:r>
            <a:r>
              <a:rPr lang="en-US" sz="1200" spc="-15" dirty="0">
                <a:solidFill>
                  <a:srgbClr val="622D61"/>
                </a:solidFill>
                <a:latin typeface="Franklin Gothic Book"/>
                <a:cs typeface="Franklin Gothic Book"/>
              </a:rPr>
              <a:t>for </a:t>
            </a:r>
            <a:r>
              <a:rPr lang="en-US" sz="1200" spc="-5" dirty="0">
                <a:solidFill>
                  <a:srgbClr val="622D61"/>
                </a:solidFill>
                <a:latin typeface="Franklin Gothic Book"/>
                <a:cs typeface="Franklin Gothic Book"/>
              </a:rPr>
              <a:t>different </a:t>
            </a:r>
            <a:r>
              <a:rPr lang="en-US" sz="1200" spc="-10" dirty="0">
                <a:solidFill>
                  <a:srgbClr val="622D61"/>
                </a:solidFill>
                <a:latin typeface="Franklin Gothic Book"/>
                <a:cs typeface="Franklin Gothic Book"/>
              </a:rPr>
              <a:t>CNN  </a:t>
            </a:r>
            <a:r>
              <a:rPr lang="en-US" sz="1200" spc="-5" dirty="0">
                <a:solidFill>
                  <a:srgbClr val="622D61"/>
                </a:solidFill>
                <a:latin typeface="Franklin Gothic Book"/>
                <a:cs typeface="Franklin Gothic Book"/>
              </a:rPr>
              <a:t>architectures on WBC data </a:t>
            </a:r>
            <a:r>
              <a:rPr lang="en-US" sz="1200" spc="-10" dirty="0">
                <a:solidFill>
                  <a:srgbClr val="622D61"/>
                </a:solidFill>
                <a:latin typeface="Franklin Gothic Book"/>
                <a:cs typeface="Franklin Gothic Book"/>
              </a:rPr>
              <a:t>[</a:t>
            </a:r>
            <a:r>
              <a:rPr lang="en-US" sz="1200" spc="-10" dirty="0" err="1">
                <a:solidFill>
                  <a:srgbClr val="622D61"/>
                </a:solidFill>
                <a:latin typeface="Franklin Gothic Book"/>
                <a:cs typeface="Franklin Gothic Book"/>
              </a:rPr>
              <a:t>Kovalerchuk</a:t>
            </a:r>
            <a:r>
              <a:rPr lang="en-US" sz="1200" spc="-10" dirty="0">
                <a:solidFill>
                  <a:srgbClr val="622D61"/>
                </a:solidFill>
                <a:latin typeface="Franklin Gothic Book"/>
                <a:cs typeface="Franklin Gothic Book"/>
              </a:rPr>
              <a:t>, Agrawal,</a:t>
            </a:r>
            <a:r>
              <a:rPr lang="en-US" sz="1200" spc="5" dirty="0">
                <a:solidFill>
                  <a:srgbClr val="622D61"/>
                </a:solidFill>
                <a:latin typeface="Franklin Gothic Book"/>
                <a:cs typeface="Franklin Gothic Book"/>
              </a:rPr>
              <a:t> </a:t>
            </a:r>
            <a:r>
              <a:rPr lang="en-US" sz="1200" spc="-20" dirty="0">
                <a:solidFill>
                  <a:srgbClr val="622D61"/>
                </a:solidFill>
                <a:latin typeface="Franklin Gothic Book"/>
                <a:cs typeface="Franklin Gothic Book"/>
              </a:rPr>
              <a:t>2019].</a:t>
            </a:r>
            <a:endParaRPr lang="en-US" sz="1200" dirty="0">
              <a:latin typeface="Franklin Gothic Book"/>
              <a:cs typeface="Franklin Gothic Book"/>
            </a:endParaRPr>
          </a:p>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127</a:t>
            </a:fld>
            <a:endParaRPr lang="en-US"/>
          </a:p>
        </p:txBody>
      </p:sp>
    </p:spTree>
    <p:extLst>
      <p:ext uri="{BB962C8B-B14F-4D97-AF65-F5344CB8AC3E}">
        <p14:creationId xmlns:p14="http://schemas.microsoft.com/office/powerpoint/2010/main" val="307450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E8D71E-02F2-A342-A8A6-7B20F1898D8F}" type="slidenum">
              <a:rPr lang="en-US" smtClean="0"/>
              <a:t>9</a:t>
            </a:fld>
            <a:endParaRPr lang="en-US"/>
          </a:p>
        </p:txBody>
      </p:sp>
    </p:spTree>
    <p:extLst>
      <p:ext uri="{BB962C8B-B14F-4D97-AF65-F5344CB8AC3E}">
        <p14:creationId xmlns:p14="http://schemas.microsoft.com/office/powerpoint/2010/main" val="121290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product vs. Uber</a:t>
            </a:r>
          </a:p>
        </p:txBody>
      </p:sp>
      <p:sp>
        <p:nvSpPr>
          <p:cNvPr id="4" name="Slide Number Placeholder 3"/>
          <p:cNvSpPr>
            <a:spLocks noGrp="1"/>
          </p:cNvSpPr>
          <p:nvPr>
            <p:ph type="sldNum" sz="quarter" idx="5"/>
          </p:nvPr>
        </p:nvSpPr>
        <p:spPr/>
        <p:txBody>
          <a:bodyPr/>
          <a:lstStyle/>
          <a:p>
            <a:fld id="{FBE8D71E-02F2-A342-A8A6-7B20F1898D8F}" type="slidenum">
              <a:rPr lang="en-US" smtClean="0"/>
              <a:t>10</a:t>
            </a:fld>
            <a:endParaRPr lang="en-US"/>
          </a:p>
        </p:txBody>
      </p:sp>
    </p:spTree>
    <p:extLst>
      <p:ext uri="{BB962C8B-B14F-4D97-AF65-F5344CB8AC3E}">
        <p14:creationId xmlns:p14="http://schemas.microsoft.com/office/powerpoint/2010/main" val="332025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16</a:t>
            </a:fld>
            <a:endParaRPr lang="en-US"/>
          </a:p>
        </p:txBody>
      </p:sp>
    </p:spTree>
    <p:extLst>
      <p:ext uri="{BB962C8B-B14F-4D97-AF65-F5344CB8AC3E}">
        <p14:creationId xmlns:p14="http://schemas.microsoft.com/office/powerpoint/2010/main" val="428211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17</a:t>
            </a:fld>
            <a:endParaRPr lang="en-US"/>
          </a:p>
        </p:txBody>
      </p:sp>
    </p:spTree>
    <p:extLst>
      <p:ext uri="{BB962C8B-B14F-4D97-AF65-F5344CB8AC3E}">
        <p14:creationId xmlns:p14="http://schemas.microsoft.com/office/powerpoint/2010/main" val="309907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Approaches to discover interpretable ML models boosted by  visual means beyond visualization of existing models</a:t>
            </a:r>
          </a:p>
        </p:txBody>
      </p:sp>
      <p:sp>
        <p:nvSpPr>
          <p:cNvPr id="4" name="Slide Number Placeholder 3"/>
          <p:cNvSpPr>
            <a:spLocks noGrp="1"/>
          </p:cNvSpPr>
          <p:nvPr>
            <p:ph type="sldNum" sz="quarter" idx="5"/>
          </p:nvPr>
        </p:nvSpPr>
        <p:spPr/>
        <p:txBody>
          <a:bodyPr/>
          <a:lstStyle/>
          <a:p>
            <a:fld id="{FBE8D71E-02F2-A342-A8A6-7B20F1898D8F}" type="slidenum">
              <a:rPr lang="en-US" smtClean="0"/>
              <a:t>27</a:t>
            </a:fld>
            <a:endParaRPr lang="en-US"/>
          </a:p>
        </p:txBody>
      </p:sp>
    </p:spTree>
    <p:extLst>
      <p:ext uri="{BB962C8B-B14F-4D97-AF65-F5344CB8AC3E}">
        <p14:creationId xmlns:p14="http://schemas.microsoft.com/office/powerpoint/2010/main" val="35134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DC4A-9878-9840-8143-9C81F8A46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76EBBC-15BB-0F46-B091-C6C66323D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EE4860-FAC3-2448-92AD-014EDADDD5D8}"/>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AC82D862-9909-1140-9EDC-790D6F799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B17B4-E33C-C447-9F62-968ACF62D7F9}"/>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3666082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A95D-C909-844A-8126-66A8A57065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73859-CD4B-9346-AC78-62E1D5D0B3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93890-F890-E048-A9A5-7929BED8028F}"/>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12A4F1A7-E612-2A4C-A9C0-9C0CBAC5D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CF10F-B729-F541-9E5E-C4E849E1EF58}"/>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1535131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03627-F961-D845-9AA0-95ABB645D8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E5CF53-DB40-CE41-B968-165348A81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7C3F1-0A25-524E-9AF8-ECA2EB944F7E}"/>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89F0F1A6-5E65-B14D-9282-F3DCD5034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CB50E-D7F3-5F4A-8378-848560C6DE04}"/>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3214926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47B36F-3470-2F4B-A880-674DD472B2E0}" type="datetimeFigureOut">
              <a:rPr lang="en-US" smtClean="0"/>
              <a:t>12/2/2020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8E8121C-7B1F-5043-AB78-44645EEA2316}" type="slidenum">
              <a:rPr lang="en-US" smtClean="0"/>
              <a:t>‹#›</a:t>
            </a:fld>
            <a:endParaRPr lang="en-US"/>
          </a:p>
        </p:txBody>
      </p:sp>
      <p:sp>
        <p:nvSpPr>
          <p:cNvPr id="5" name="Rectangle 4"/>
          <p:cNvSpPr/>
          <p:nvPr userDrawn="1"/>
        </p:nvSpPr>
        <p:spPr>
          <a:xfrm>
            <a:off x="0" y="1603947"/>
            <a:ext cx="12192000" cy="5269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DE42C2E4-3990-E74D-8D49-D9C3B7C802F0}"/>
              </a:ext>
            </a:extLst>
          </p:cNvPr>
          <p:cNvPicPr>
            <a:picLocks noChangeAspect="1"/>
          </p:cNvPicPr>
          <p:nvPr userDrawn="1"/>
        </p:nvPicPr>
        <p:blipFill>
          <a:blip r:embed="rId2"/>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1959683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Rectangle 4"/>
          <p:cNvSpPr/>
          <p:nvPr userDrawn="1"/>
        </p:nvSpPr>
        <p:spPr>
          <a:xfrm flipV="1">
            <a:off x="0" y="0"/>
            <a:ext cx="12192000" cy="1603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4424246"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010293"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Tree>
    <p:extLst>
      <p:ext uri="{BB962C8B-B14F-4D97-AF65-F5344CB8AC3E}">
        <p14:creationId xmlns:p14="http://schemas.microsoft.com/office/powerpoint/2010/main" val="4130998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683111"/>
          </a:xfrm>
        </p:spPr>
        <p:txBody>
          <a:bodyPr anchor="t"/>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839788" y="1323975"/>
            <a:ext cx="10515600" cy="4908550"/>
          </a:xfrm>
        </p:spPr>
        <p:txBody>
          <a:bodyPr/>
          <a:lstStyle/>
          <a:p>
            <a:pPr lvl="0"/>
            <a:r>
              <a:rPr lang="en-US"/>
              <a:t>Edit Master text styles</a:t>
            </a:r>
          </a:p>
        </p:txBody>
      </p:sp>
    </p:spTree>
    <p:extLst>
      <p:ext uri="{BB962C8B-B14F-4D97-AF65-F5344CB8AC3E}">
        <p14:creationId xmlns:p14="http://schemas.microsoft.com/office/powerpoint/2010/main" val="972627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590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0" i="0">
                <a:solidFill>
                  <a:schemeClr val="bg1"/>
                </a:solidFill>
                <a:latin typeface="Franklin Gothic Book"/>
                <a:cs typeface="Franklin Gothic Book"/>
              </a:defRPr>
            </a:lvl1pPr>
          </a:lstStyle>
          <a:p>
            <a:endParaRPr/>
          </a:p>
        </p:txBody>
      </p:sp>
      <p:sp>
        <p:nvSpPr>
          <p:cNvPr id="3" name="Holder 3"/>
          <p:cNvSpPr>
            <a:spLocks noGrp="1"/>
          </p:cNvSpPr>
          <p:nvPr>
            <p:ph sz="half" idx="2"/>
          </p:nvPr>
        </p:nvSpPr>
        <p:spPr>
          <a:xfrm>
            <a:off x="1450339" y="1638756"/>
            <a:ext cx="5253355" cy="4267200"/>
          </a:xfrm>
          <a:prstGeom prst="rect">
            <a:avLst/>
          </a:prstGeom>
        </p:spPr>
        <p:txBody>
          <a:bodyPr wrap="square" lIns="0" tIns="0" rIns="0" bIns="0">
            <a:spAutoFit/>
          </a:bodyPr>
          <a:lstStyle>
            <a:lvl1pPr>
              <a:defRPr sz="2000" b="0" i="0">
                <a:solidFill>
                  <a:srgbClr val="622D61"/>
                </a:solidFill>
                <a:latin typeface="Franklin Gothic Book"/>
                <a:cs typeface="Franklin Gothic Book"/>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12/2/2020</a:t>
            </a:fld>
            <a:endParaRPr lang="en-US"/>
          </a:p>
        </p:txBody>
      </p:sp>
      <p:sp>
        <p:nvSpPr>
          <p:cNvPr id="7" name="Holder 7"/>
          <p:cNvSpPr>
            <a:spLocks noGrp="1"/>
          </p:cNvSpPr>
          <p:nvPr>
            <p:ph type="sldNum" sz="quarter" idx="7"/>
          </p:nvPr>
        </p:nvSpPr>
        <p:spPr/>
        <p:txBody>
          <a:bodyPr lIns="0" tIns="0" rIns="0" bIns="0"/>
          <a:lstStyle>
            <a:lvl1pPr>
              <a:defRPr sz="1200" b="0" i="0">
                <a:solidFill>
                  <a:srgbClr val="622D61"/>
                </a:solidFill>
                <a:latin typeface="Franklin Gothic Book"/>
                <a:cs typeface="Franklin Gothic Book"/>
              </a:defRPr>
            </a:lvl1pPr>
          </a:lstStyle>
          <a:p>
            <a:pPr marL="38100">
              <a:lnSpc>
                <a:spcPct val="100000"/>
              </a:lnSpc>
            </a:pPr>
            <a:fld id="{81D60167-4931-47E6-BA6A-407CBD079E47}" type="slidenum">
              <a:rPr dirty="0"/>
              <a:t>‹#›</a:t>
            </a:fld>
            <a:endParaRPr dirty="0"/>
          </a:p>
        </p:txBody>
      </p:sp>
    </p:spTree>
    <p:extLst>
      <p:ext uri="{BB962C8B-B14F-4D97-AF65-F5344CB8AC3E}">
        <p14:creationId xmlns:p14="http://schemas.microsoft.com/office/powerpoint/2010/main" val="52438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06EF-48CC-CD44-A826-1ACB016AB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B9BDF-9176-7A44-BF52-E79017CF7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16D85-12A1-D14B-B5C9-DA2A125F0419}"/>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BB03348E-18DA-CC44-9FD1-B09E81C1A0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EFCBAA-32A9-CE45-8325-19BDEE98E001}"/>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67015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E0D5-5412-EE43-8BFC-2F586F474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87112F-11BE-A246-A866-DD7FF004BA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353158-8EAE-214F-BF79-3C8F7AF85CB3}"/>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A0914535-1542-254A-9E08-93F6062E6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58511-79DD-A946-885A-5A175DA3D92F}"/>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425991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697C-C970-8146-A622-F936809A2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AE41E-C602-6049-AF63-E224737027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0732D-AF45-4E4A-9919-D151B3D40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A028C-7DCC-7F4E-81FB-D04598DFD1A7}"/>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6" name="Footer Placeholder 5">
            <a:extLst>
              <a:ext uri="{FF2B5EF4-FFF2-40B4-BE49-F238E27FC236}">
                <a16:creationId xmlns:a16="http://schemas.microsoft.com/office/drawing/2014/main" id="{4C5BE972-ED0B-4347-ACCB-86ED704E68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0CEFB-5607-AA47-B19D-59CDE99F486A}"/>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274418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BBAC-D172-0A49-9BFA-4C9532EE9A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746A8-1CBD-904D-9251-83F28BEE0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337794-C00C-ED4B-9412-A065F76285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9468F5-C16E-CA44-9724-633C93BF91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F117BD-6F7A-F045-925A-BE274E1C41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6E0BF1-0D9C-6143-B94D-4933FA75524A}"/>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8" name="Footer Placeholder 7">
            <a:extLst>
              <a:ext uri="{FF2B5EF4-FFF2-40B4-BE49-F238E27FC236}">
                <a16:creationId xmlns:a16="http://schemas.microsoft.com/office/drawing/2014/main" id="{0B8D7A88-E745-974B-B872-847336B8E7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AAEDDD-3767-DA4B-8C82-7507446668AC}"/>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57865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CE15-1E0A-1047-9970-0B0209ACB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85B426-551B-D84B-AECD-060A978128EA}"/>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4" name="Footer Placeholder 3">
            <a:extLst>
              <a:ext uri="{FF2B5EF4-FFF2-40B4-BE49-F238E27FC236}">
                <a16:creationId xmlns:a16="http://schemas.microsoft.com/office/drawing/2014/main" id="{EAFE3616-85B5-3643-971A-E6BE086475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22A29A-ED38-DE45-AD84-C96BF0B85F88}"/>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349004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8AE86-79EF-5F4A-ACE1-22F700B53E8A}"/>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3" name="Footer Placeholder 2">
            <a:extLst>
              <a:ext uri="{FF2B5EF4-FFF2-40B4-BE49-F238E27FC236}">
                <a16:creationId xmlns:a16="http://schemas.microsoft.com/office/drawing/2014/main" id="{2F8CE4AD-0307-BF4A-A526-0688B542DB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150591-9A4B-3B4B-B537-1371ABCC95AC}"/>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40029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967A-BC84-9C49-A3F2-90955731F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02B6A-EA9D-9D43-92BE-6B57D6C59F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A32341-E461-1C48-B438-7C4FB8754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6BFB6-37A7-A449-8333-7E6A72208D90}"/>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6" name="Footer Placeholder 5">
            <a:extLst>
              <a:ext uri="{FF2B5EF4-FFF2-40B4-BE49-F238E27FC236}">
                <a16:creationId xmlns:a16="http://schemas.microsoft.com/office/drawing/2014/main" id="{2EDAE867-465D-D846-889D-AB168CD18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51B89-BE96-F546-A0A3-D92D127132DE}"/>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254351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23E6-CB36-CD47-8C2E-C81569E0CD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177BC2-95AE-DC4A-B96F-85BE90AFB7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3796F4-C8C9-F14F-BDA2-BC7CEADDB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93FB4-5DCF-AD46-B9A6-34DC40F8719E}"/>
              </a:ext>
            </a:extLst>
          </p:cNvPr>
          <p:cNvSpPr>
            <a:spLocks noGrp="1"/>
          </p:cNvSpPr>
          <p:nvPr>
            <p:ph type="dt" sz="half" idx="10"/>
          </p:nvPr>
        </p:nvSpPr>
        <p:spPr/>
        <p:txBody>
          <a:bodyPr/>
          <a:lstStyle/>
          <a:p>
            <a:fld id="{F57E52B3-6B59-0343-A44D-D7E711B2F80F}" type="datetimeFigureOut">
              <a:rPr lang="en-US" smtClean="0"/>
              <a:t>12/2/2020</a:t>
            </a:fld>
            <a:endParaRPr lang="en-US"/>
          </a:p>
        </p:txBody>
      </p:sp>
      <p:sp>
        <p:nvSpPr>
          <p:cNvPr id="6" name="Footer Placeholder 5">
            <a:extLst>
              <a:ext uri="{FF2B5EF4-FFF2-40B4-BE49-F238E27FC236}">
                <a16:creationId xmlns:a16="http://schemas.microsoft.com/office/drawing/2014/main" id="{D7EEA5D1-11F8-8249-A12C-5EE9ABD20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275AB-BB99-DC4F-8CE8-18402022772B}"/>
              </a:ext>
            </a:extLst>
          </p:cNvPr>
          <p:cNvSpPr>
            <a:spLocks noGrp="1"/>
          </p:cNvSpPr>
          <p:nvPr>
            <p:ph type="sldNum" sz="quarter" idx="12"/>
          </p:nvPr>
        </p:nvSpPr>
        <p:spPr/>
        <p:txBody>
          <a:bodyPr/>
          <a:lstStyle/>
          <a:p>
            <a:fld id="{B43FFCAC-E212-7546-9148-5C5E0F1E778A}" type="slidenum">
              <a:rPr lang="en-US" smtClean="0"/>
              <a:t>‹#›</a:t>
            </a:fld>
            <a:endParaRPr lang="en-US"/>
          </a:p>
        </p:txBody>
      </p:sp>
    </p:spTree>
    <p:extLst>
      <p:ext uri="{BB962C8B-B14F-4D97-AF65-F5344CB8AC3E}">
        <p14:creationId xmlns:p14="http://schemas.microsoft.com/office/powerpoint/2010/main" val="3343926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D801D5-851B-C84C-80C6-B0BC1BE06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1B8A97-FEF7-0247-AD2C-10D4FB500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34C25-5069-0D44-BAEB-900B91E9D2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E52B3-6B59-0343-A44D-D7E711B2F80F}" type="datetimeFigureOut">
              <a:rPr lang="en-US" smtClean="0"/>
              <a:t>12/2/2020</a:t>
            </a:fld>
            <a:endParaRPr lang="en-US"/>
          </a:p>
        </p:txBody>
      </p:sp>
      <p:sp>
        <p:nvSpPr>
          <p:cNvPr id="5" name="Footer Placeholder 4">
            <a:extLst>
              <a:ext uri="{FF2B5EF4-FFF2-40B4-BE49-F238E27FC236}">
                <a16:creationId xmlns:a16="http://schemas.microsoft.com/office/drawing/2014/main" id="{2B340F1F-CAAF-9F4A-86FB-6763E6C75B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A6A9A7-13FF-C440-BAB2-DC8BE8208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FFCAC-E212-7546-9148-5C5E0F1E778A}" type="slidenum">
              <a:rPr lang="en-US" smtClean="0"/>
              <a:t>‹#›</a:t>
            </a:fld>
            <a:endParaRPr lang="en-US"/>
          </a:p>
        </p:txBody>
      </p:sp>
    </p:spTree>
    <p:extLst>
      <p:ext uri="{BB962C8B-B14F-4D97-AF65-F5344CB8AC3E}">
        <p14:creationId xmlns:p14="http://schemas.microsoft.com/office/powerpoint/2010/main" val="2787933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855.png"/><Relationship Id="rId2" Type="http://schemas.openxmlformats.org/officeDocument/2006/relationships/image" Target="../media/image8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5.png"/><Relationship Id="rId2" Type="http://schemas.openxmlformats.org/officeDocument/2006/relationships/image" Target="../media/image86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67.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873.png"/><Relationship Id="rId3" Type="http://schemas.openxmlformats.org/officeDocument/2006/relationships/image" Target="../media/image868.png"/><Relationship Id="rId7" Type="http://schemas.openxmlformats.org/officeDocument/2006/relationships/image" Target="../media/image87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71.png"/><Relationship Id="rId5" Type="http://schemas.openxmlformats.org/officeDocument/2006/relationships/image" Target="../media/image870.png"/><Relationship Id="rId4" Type="http://schemas.openxmlformats.org/officeDocument/2006/relationships/image" Target="../media/image869.png"/></Relationships>
</file>

<file path=ppt/slides/_rels/slide119.xml.rels><?xml version="1.0" encoding="UTF-8" standalone="yes"?>
<Relationships xmlns="http://schemas.openxmlformats.org/package/2006/relationships"><Relationship Id="rId2" Type="http://schemas.openxmlformats.org/officeDocument/2006/relationships/image" Target="../media/image8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77.png"/><Relationship Id="rId2" Type="http://schemas.openxmlformats.org/officeDocument/2006/relationships/image" Target="../media/image876.png"/><Relationship Id="rId1" Type="http://schemas.openxmlformats.org/officeDocument/2006/relationships/slideLayout" Target="../slideLayouts/slideLayout2.xml"/><Relationship Id="rId4" Type="http://schemas.openxmlformats.org/officeDocument/2006/relationships/image" Target="../media/image87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9.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tif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9.jp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3.jp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jpg"/><Relationship Id="rId4" Type="http://schemas.openxmlformats.org/officeDocument/2006/relationships/image" Target="../media/image76.png"/><Relationship Id="rId9"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7" Type="http://schemas.openxmlformats.org/officeDocument/2006/relationships/image" Target="../media/image87.png"/><Relationship Id="rId2" Type="http://schemas.openxmlformats.org/officeDocument/2006/relationships/notesSlide" Target="../notesSlides/notesSlide15.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41"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8" Type="http://schemas.openxmlformats.org/officeDocument/2006/relationships/image" Target="../media/image88.png"/><Relationship Id="rId3" Type="http://schemas.openxmlformats.org/officeDocument/2006/relationships/image" Target="../media/image83.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s>
</file>

<file path=ppt/slides/_rels/slide41.xml.rels><?xml version="1.0" encoding="UTF-8" standalone="yes"?>
<Relationships xmlns="http://schemas.openxmlformats.org/package/2006/relationships"><Relationship Id="rId26" Type="http://schemas.openxmlformats.org/officeDocument/2006/relationships/image" Target="../media/image107.png"/><Relationship Id="rId21" Type="http://schemas.openxmlformats.org/officeDocument/2006/relationships/image" Target="../media/image102.png"/><Relationship Id="rId42" Type="http://schemas.openxmlformats.org/officeDocument/2006/relationships/image" Target="../media/image123.png"/><Relationship Id="rId47" Type="http://schemas.openxmlformats.org/officeDocument/2006/relationships/image" Target="../media/image128.png"/><Relationship Id="rId63" Type="http://schemas.openxmlformats.org/officeDocument/2006/relationships/image" Target="../media/image144.png"/><Relationship Id="rId68" Type="http://schemas.openxmlformats.org/officeDocument/2006/relationships/image" Target="../media/image149.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3" Type="http://schemas.openxmlformats.org/officeDocument/2006/relationships/image" Target="../media/image134.png"/><Relationship Id="rId58" Type="http://schemas.openxmlformats.org/officeDocument/2006/relationships/image" Target="../media/image139.png"/><Relationship Id="rId66" Type="http://schemas.openxmlformats.org/officeDocument/2006/relationships/image" Target="../media/image147.png"/><Relationship Id="rId5" Type="http://schemas.openxmlformats.org/officeDocument/2006/relationships/image" Target="../media/image86.png"/><Relationship Id="rId61" Type="http://schemas.openxmlformats.org/officeDocument/2006/relationships/image" Target="../media/image142.png"/><Relationship Id="rId19" Type="http://schemas.openxmlformats.org/officeDocument/2006/relationships/image" Target="../media/image10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56" Type="http://schemas.openxmlformats.org/officeDocument/2006/relationships/image" Target="../media/image137.png"/><Relationship Id="rId64" Type="http://schemas.openxmlformats.org/officeDocument/2006/relationships/image" Target="../media/image145.png"/><Relationship Id="rId69" Type="http://schemas.openxmlformats.org/officeDocument/2006/relationships/image" Target="../media/image150.png"/><Relationship Id="rId8" Type="http://schemas.openxmlformats.org/officeDocument/2006/relationships/image" Target="../media/image89.png"/><Relationship Id="rId51" Type="http://schemas.openxmlformats.org/officeDocument/2006/relationships/image" Target="../media/image132.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59" Type="http://schemas.openxmlformats.org/officeDocument/2006/relationships/image" Target="../media/image140.png"/><Relationship Id="rId67" Type="http://schemas.openxmlformats.org/officeDocument/2006/relationships/image" Target="../media/image148.png"/><Relationship Id="rId20" Type="http://schemas.openxmlformats.org/officeDocument/2006/relationships/image" Target="../media/image101.png"/><Relationship Id="rId41" Type="http://schemas.openxmlformats.org/officeDocument/2006/relationships/image" Target="../media/image122.png"/><Relationship Id="rId54" Type="http://schemas.openxmlformats.org/officeDocument/2006/relationships/image" Target="../media/image135.png"/><Relationship Id="rId6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 Id="rId57" Type="http://schemas.openxmlformats.org/officeDocument/2006/relationships/image" Target="../media/image138.png"/><Relationship Id="rId10" Type="http://schemas.openxmlformats.org/officeDocument/2006/relationships/image" Target="../media/image91.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3.png"/><Relationship Id="rId60" Type="http://schemas.openxmlformats.org/officeDocument/2006/relationships/image" Target="../media/image141.png"/><Relationship Id="rId65" Type="http://schemas.openxmlformats.org/officeDocument/2006/relationships/image" Target="../media/image146.png"/><Relationship Id="rId4" Type="http://schemas.openxmlformats.org/officeDocument/2006/relationships/image" Target="../media/image85.png"/><Relationship Id="rId9"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9.png"/><Relationship Id="rId39" Type="http://schemas.openxmlformats.org/officeDocument/2006/relationships/image" Target="../media/image120.png"/><Relationship Id="rId34" Type="http://schemas.openxmlformats.org/officeDocument/2006/relationships/image" Target="../media/image115.png"/><Relationship Id="rId50" Type="http://schemas.openxmlformats.org/officeDocument/2006/relationships/image" Target="../media/image131.png"/><Relationship Id="rId55" Type="http://schemas.openxmlformats.org/officeDocument/2006/relationships/image" Target="../media/image136.png"/></Relationships>
</file>

<file path=ppt/slides/_rels/slide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44.xml.rels><?xml version="1.0" encoding="UTF-8" standalone="yes"?>
<Relationships xmlns="http://schemas.openxmlformats.org/package/2006/relationships"><Relationship Id="rId26" Type="http://schemas.openxmlformats.org/officeDocument/2006/relationships/image" Target="../media/image179.png"/><Relationship Id="rId21" Type="http://schemas.openxmlformats.org/officeDocument/2006/relationships/image" Target="../media/image174.png"/><Relationship Id="rId42" Type="http://schemas.openxmlformats.org/officeDocument/2006/relationships/image" Target="../media/image195.png"/><Relationship Id="rId47" Type="http://schemas.openxmlformats.org/officeDocument/2006/relationships/image" Target="../media/image200.png"/><Relationship Id="rId63" Type="http://schemas.openxmlformats.org/officeDocument/2006/relationships/image" Target="../media/image216.png"/><Relationship Id="rId68" Type="http://schemas.openxmlformats.org/officeDocument/2006/relationships/image" Target="../media/image221.png"/><Relationship Id="rId84" Type="http://schemas.openxmlformats.org/officeDocument/2006/relationships/image" Target="../media/image237.png"/><Relationship Id="rId16" Type="http://schemas.openxmlformats.org/officeDocument/2006/relationships/image" Target="../media/image169.png"/><Relationship Id="rId11" Type="http://schemas.openxmlformats.org/officeDocument/2006/relationships/image" Target="../media/image164.png"/><Relationship Id="rId32" Type="http://schemas.openxmlformats.org/officeDocument/2006/relationships/image" Target="../media/image185.png"/><Relationship Id="rId37" Type="http://schemas.openxmlformats.org/officeDocument/2006/relationships/image" Target="../media/image190.png"/><Relationship Id="rId53" Type="http://schemas.openxmlformats.org/officeDocument/2006/relationships/image" Target="../media/image206.png"/><Relationship Id="rId58" Type="http://schemas.openxmlformats.org/officeDocument/2006/relationships/image" Target="../media/image211.png"/><Relationship Id="rId74" Type="http://schemas.openxmlformats.org/officeDocument/2006/relationships/image" Target="../media/image227.png"/><Relationship Id="rId79" Type="http://schemas.openxmlformats.org/officeDocument/2006/relationships/image" Target="../media/image232.png"/><Relationship Id="rId5" Type="http://schemas.openxmlformats.org/officeDocument/2006/relationships/image" Target="../media/image158.png"/><Relationship Id="rId19" Type="http://schemas.openxmlformats.org/officeDocument/2006/relationships/image" Target="../media/image17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88.png"/><Relationship Id="rId43" Type="http://schemas.openxmlformats.org/officeDocument/2006/relationships/image" Target="../media/image196.png"/><Relationship Id="rId48" Type="http://schemas.openxmlformats.org/officeDocument/2006/relationships/image" Target="../media/image201.png"/><Relationship Id="rId56" Type="http://schemas.openxmlformats.org/officeDocument/2006/relationships/image" Target="../media/image209.png"/><Relationship Id="rId64" Type="http://schemas.openxmlformats.org/officeDocument/2006/relationships/image" Target="../media/image217.png"/><Relationship Id="rId69" Type="http://schemas.openxmlformats.org/officeDocument/2006/relationships/image" Target="../media/image222.png"/><Relationship Id="rId77" Type="http://schemas.openxmlformats.org/officeDocument/2006/relationships/image" Target="../media/image230.png"/><Relationship Id="rId8" Type="http://schemas.openxmlformats.org/officeDocument/2006/relationships/image" Target="../media/image161.png"/><Relationship Id="rId51" Type="http://schemas.openxmlformats.org/officeDocument/2006/relationships/image" Target="../media/image204.png"/><Relationship Id="rId72" Type="http://schemas.openxmlformats.org/officeDocument/2006/relationships/image" Target="../media/image225.png"/><Relationship Id="rId80" Type="http://schemas.openxmlformats.org/officeDocument/2006/relationships/image" Target="../media/image233.png"/><Relationship Id="rId85" Type="http://schemas.openxmlformats.org/officeDocument/2006/relationships/image" Target="../media/image238.png"/><Relationship Id="rId3" Type="http://schemas.openxmlformats.org/officeDocument/2006/relationships/image" Target="../media/image156.jp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191.png"/><Relationship Id="rId46" Type="http://schemas.openxmlformats.org/officeDocument/2006/relationships/image" Target="../media/image199.png"/><Relationship Id="rId59" Type="http://schemas.openxmlformats.org/officeDocument/2006/relationships/image" Target="../media/image212.png"/><Relationship Id="rId67" Type="http://schemas.openxmlformats.org/officeDocument/2006/relationships/image" Target="../media/image220.png"/><Relationship Id="rId20" Type="http://schemas.openxmlformats.org/officeDocument/2006/relationships/image" Target="../media/image173.png"/><Relationship Id="rId41" Type="http://schemas.openxmlformats.org/officeDocument/2006/relationships/image" Target="../media/image194.png"/><Relationship Id="rId54" Type="http://schemas.openxmlformats.org/officeDocument/2006/relationships/image" Target="../media/image207.png"/><Relationship Id="rId62" Type="http://schemas.openxmlformats.org/officeDocument/2006/relationships/image" Target="../media/image215.png"/><Relationship Id="rId70" Type="http://schemas.openxmlformats.org/officeDocument/2006/relationships/image" Target="../media/image223.png"/><Relationship Id="rId75" Type="http://schemas.openxmlformats.org/officeDocument/2006/relationships/image" Target="../media/image228.png"/><Relationship Id="rId83"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159.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89.png"/><Relationship Id="rId49" Type="http://schemas.openxmlformats.org/officeDocument/2006/relationships/image" Target="../media/image202.png"/><Relationship Id="rId57" Type="http://schemas.openxmlformats.org/officeDocument/2006/relationships/image" Target="../media/image210.png"/><Relationship Id="rId10" Type="http://schemas.openxmlformats.org/officeDocument/2006/relationships/image" Target="../media/image163.png"/><Relationship Id="rId31" Type="http://schemas.openxmlformats.org/officeDocument/2006/relationships/image" Target="../media/image184.png"/><Relationship Id="rId44" Type="http://schemas.openxmlformats.org/officeDocument/2006/relationships/image" Target="../media/image197.png"/><Relationship Id="rId52" Type="http://schemas.openxmlformats.org/officeDocument/2006/relationships/image" Target="../media/image205.png"/><Relationship Id="rId60" Type="http://schemas.openxmlformats.org/officeDocument/2006/relationships/image" Target="../media/image213.png"/><Relationship Id="rId65" Type="http://schemas.openxmlformats.org/officeDocument/2006/relationships/image" Target="../media/image218.png"/><Relationship Id="rId73" Type="http://schemas.openxmlformats.org/officeDocument/2006/relationships/image" Target="../media/image226.png"/><Relationship Id="rId78" Type="http://schemas.openxmlformats.org/officeDocument/2006/relationships/image" Target="../media/image231.png"/><Relationship Id="rId81" Type="http://schemas.openxmlformats.org/officeDocument/2006/relationships/image" Target="../media/image234.jpg"/><Relationship Id="rId86" Type="http://schemas.openxmlformats.org/officeDocument/2006/relationships/image" Target="../media/image239.png"/><Relationship Id="rId4" Type="http://schemas.openxmlformats.org/officeDocument/2006/relationships/image" Target="../media/image157.png"/><Relationship Id="rId9"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1.png"/><Relationship Id="rId39" Type="http://schemas.openxmlformats.org/officeDocument/2006/relationships/image" Target="../media/image192.png"/><Relationship Id="rId34" Type="http://schemas.openxmlformats.org/officeDocument/2006/relationships/image" Target="../media/image187.png"/><Relationship Id="rId50" Type="http://schemas.openxmlformats.org/officeDocument/2006/relationships/image" Target="../media/image203.png"/><Relationship Id="rId55" Type="http://schemas.openxmlformats.org/officeDocument/2006/relationships/image" Target="../media/image208.png"/><Relationship Id="rId76" Type="http://schemas.openxmlformats.org/officeDocument/2006/relationships/image" Target="../media/image229.png"/><Relationship Id="rId7" Type="http://schemas.openxmlformats.org/officeDocument/2006/relationships/image" Target="../media/image160.png"/><Relationship Id="rId71" Type="http://schemas.openxmlformats.org/officeDocument/2006/relationships/image" Target="../media/image224.png"/><Relationship Id="rId2" Type="http://schemas.openxmlformats.org/officeDocument/2006/relationships/notesSlide" Target="../notesSlides/notesSlide17.xml"/><Relationship Id="rId29" Type="http://schemas.openxmlformats.org/officeDocument/2006/relationships/image" Target="../media/image182.png"/><Relationship Id="rId24" Type="http://schemas.openxmlformats.org/officeDocument/2006/relationships/image" Target="../media/image177.png"/><Relationship Id="rId40" Type="http://schemas.openxmlformats.org/officeDocument/2006/relationships/image" Target="../media/image193.png"/><Relationship Id="rId45" Type="http://schemas.openxmlformats.org/officeDocument/2006/relationships/image" Target="../media/image198.png"/><Relationship Id="rId66" Type="http://schemas.openxmlformats.org/officeDocument/2006/relationships/image" Target="../media/image219.png"/><Relationship Id="rId87" Type="http://schemas.openxmlformats.org/officeDocument/2006/relationships/image" Target="../media/image240.png"/><Relationship Id="rId61" Type="http://schemas.openxmlformats.org/officeDocument/2006/relationships/image" Target="../media/image214.png"/><Relationship Id="rId82" Type="http://schemas.openxmlformats.org/officeDocument/2006/relationships/image" Target="../media/image235.png"/></Relationships>
</file>

<file path=ppt/slides/_rels/slide45.xml.rels><?xml version="1.0" encoding="UTF-8" standalone="yes"?>
<Relationships xmlns="http://schemas.openxmlformats.org/package/2006/relationships"><Relationship Id="rId26" Type="http://schemas.openxmlformats.org/officeDocument/2006/relationships/image" Target="../media/image264.png"/><Relationship Id="rId21" Type="http://schemas.openxmlformats.org/officeDocument/2006/relationships/image" Target="../media/image259.png"/><Relationship Id="rId42" Type="http://schemas.openxmlformats.org/officeDocument/2006/relationships/image" Target="../media/image280.png"/><Relationship Id="rId47" Type="http://schemas.openxmlformats.org/officeDocument/2006/relationships/image" Target="../media/image285.png"/><Relationship Id="rId63" Type="http://schemas.openxmlformats.org/officeDocument/2006/relationships/image" Target="../media/image301.png"/><Relationship Id="rId68" Type="http://schemas.openxmlformats.org/officeDocument/2006/relationships/image" Target="../media/image306.png"/><Relationship Id="rId84" Type="http://schemas.openxmlformats.org/officeDocument/2006/relationships/image" Target="../media/image322.png"/><Relationship Id="rId89" Type="http://schemas.openxmlformats.org/officeDocument/2006/relationships/image" Target="../media/image327.png"/><Relationship Id="rId112" Type="http://schemas.openxmlformats.org/officeDocument/2006/relationships/image" Target="../media/image349.png"/><Relationship Id="rId16" Type="http://schemas.openxmlformats.org/officeDocument/2006/relationships/image" Target="../media/image254.png"/><Relationship Id="rId107" Type="http://schemas.openxmlformats.org/officeDocument/2006/relationships/image" Target="../media/image345.png"/><Relationship Id="rId11" Type="http://schemas.openxmlformats.org/officeDocument/2006/relationships/image" Target="../media/image249.png"/><Relationship Id="rId32" Type="http://schemas.openxmlformats.org/officeDocument/2006/relationships/image" Target="../media/image270.png"/><Relationship Id="rId37" Type="http://schemas.openxmlformats.org/officeDocument/2006/relationships/image" Target="../media/image275.png"/><Relationship Id="rId53" Type="http://schemas.openxmlformats.org/officeDocument/2006/relationships/image" Target="../media/image291.png"/><Relationship Id="rId58" Type="http://schemas.openxmlformats.org/officeDocument/2006/relationships/image" Target="../media/image296.png"/><Relationship Id="rId74" Type="http://schemas.openxmlformats.org/officeDocument/2006/relationships/image" Target="../media/image312.png"/><Relationship Id="rId79" Type="http://schemas.openxmlformats.org/officeDocument/2006/relationships/image" Target="../media/image317.png"/><Relationship Id="rId102" Type="http://schemas.openxmlformats.org/officeDocument/2006/relationships/image" Target="../media/image340.png"/><Relationship Id="rId5" Type="http://schemas.openxmlformats.org/officeDocument/2006/relationships/image" Target="../media/image243.png"/><Relationship Id="rId90" Type="http://schemas.openxmlformats.org/officeDocument/2006/relationships/image" Target="../media/image328.png"/><Relationship Id="rId95" Type="http://schemas.openxmlformats.org/officeDocument/2006/relationships/image" Target="../media/image333.png"/><Relationship Id="rId22" Type="http://schemas.openxmlformats.org/officeDocument/2006/relationships/image" Target="../media/image260.png"/><Relationship Id="rId27" Type="http://schemas.openxmlformats.org/officeDocument/2006/relationships/image" Target="../media/image265.png"/><Relationship Id="rId43" Type="http://schemas.openxmlformats.org/officeDocument/2006/relationships/image" Target="../media/image281.png"/><Relationship Id="rId48" Type="http://schemas.openxmlformats.org/officeDocument/2006/relationships/image" Target="../media/image286.png"/><Relationship Id="rId64" Type="http://schemas.openxmlformats.org/officeDocument/2006/relationships/image" Target="../media/image302.png"/><Relationship Id="rId69" Type="http://schemas.openxmlformats.org/officeDocument/2006/relationships/image" Target="../media/image307.png"/><Relationship Id="rId113" Type="http://schemas.openxmlformats.org/officeDocument/2006/relationships/image" Target="../media/image350.png"/><Relationship Id="rId80" Type="http://schemas.openxmlformats.org/officeDocument/2006/relationships/image" Target="../media/image318.png"/><Relationship Id="rId85" Type="http://schemas.openxmlformats.org/officeDocument/2006/relationships/image" Target="../media/image323.png"/><Relationship Id="rId12" Type="http://schemas.openxmlformats.org/officeDocument/2006/relationships/image" Target="../media/image250.png"/><Relationship Id="rId17" Type="http://schemas.openxmlformats.org/officeDocument/2006/relationships/image" Target="../media/image255.png"/><Relationship Id="rId33" Type="http://schemas.openxmlformats.org/officeDocument/2006/relationships/image" Target="../media/image271.png"/><Relationship Id="rId38" Type="http://schemas.openxmlformats.org/officeDocument/2006/relationships/image" Target="../media/image276.png"/><Relationship Id="rId59" Type="http://schemas.openxmlformats.org/officeDocument/2006/relationships/image" Target="../media/image297.png"/><Relationship Id="rId103" Type="http://schemas.openxmlformats.org/officeDocument/2006/relationships/image" Target="../media/image341.png"/><Relationship Id="rId108" Type="http://schemas.openxmlformats.org/officeDocument/2006/relationships/image" Target="../media/image238.png"/><Relationship Id="rId54" Type="http://schemas.openxmlformats.org/officeDocument/2006/relationships/image" Target="../media/image292.png"/><Relationship Id="rId70" Type="http://schemas.openxmlformats.org/officeDocument/2006/relationships/image" Target="../media/image308.png"/><Relationship Id="rId75" Type="http://schemas.openxmlformats.org/officeDocument/2006/relationships/image" Target="../media/image313.png"/><Relationship Id="rId91" Type="http://schemas.openxmlformats.org/officeDocument/2006/relationships/image" Target="../media/image329.png"/><Relationship Id="rId96"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244.png"/><Relationship Id="rId15" Type="http://schemas.openxmlformats.org/officeDocument/2006/relationships/image" Target="../media/image253.png"/><Relationship Id="rId23" Type="http://schemas.openxmlformats.org/officeDocument/2006/relationships/image" Target="../media/image261.png"/><Relationship Id="rId28" Type="http://schemas.openxmlformats.org/officeDocument/2006/relationships/image" Target="../media/image266.png"/><Relationship Id="rId36" Type="http://schemas.openxmlformats.org/officeDocument/2006/relationships/image" Target="../media/image274.png"/><Relationship Id="rId49" Type="http://schemas.openxmlformats.org/officeDocument/2006/relationships/image" Target="../media/image287.png"/><Relationship Id="rId57" Type="http://schemas.openxmlformats.org/officeDocument/2006/relationships/image" Target="../media/image295.png"/><Relationship Id="rId106" Type="http://schemas.openxmlformats.org/officeDocument/2006/relationships/image" Target="../media/image344.png"/><Relationship Id="rId114" Type="http://schemas.openxmlformats.org/officeDocument/2006/relationships/image" Target="../media/image351.png"/><Relationship Id="rId10" Type="http://schemas.openxmlformats.org/officeDocument/2006/relationships/image" Target="../media/image248.png"/><Relationship Id="rId31" Type="http://schemas.openxmlformats.org/officeDocument/2006/relationships/image" Target="../media/image269.png"/><Relationship Id="rId44" Type="http://schemas.openxmlformats.org/officeDocument/2006/relationships/image" Target="../media/image282.png"/><Relationship Id="rId52" Type="http://schemas.openxmlformats.org/officeDocument/2006/relationships/image" Target="../media/image290.png"/><Relationship Id="rId60" Type="http://schemas.openxmlformats.org/officeDocument/2006/relationships/image" Target="../media/image298.png"/><Relationship Id="rId65" Type="http://schemas.openxmlformats.org/officeDocument/2006/relationships/image" Target="../media/image303.png"/><Relationship Id="rId73" Type="http://schemas.openxmlformats.org/officeDocument/2006/relationships/image" Target="../media/image311.png"/><Relationship Id="rId78" Type="http://schemas.openxmlformats.org/officeDocument/2006/relationships/image" Target="../media/image316.png"/><Relationship Id="rId81" Type="http://schemas.openxmlformats.org/officeDocument/2006/relationships/image" Target="../media/image319.png"/><Relationship Id="rId86" Type="http://schemas.openxmlformats.org/officeDocument/2006/relationships/image" Target="../media/image324.png"/><Relationship Id="rId94" Type="http://schemas.openxmlformats.org/officeDocument/2006/relationships/image" Target="../media/image332.png"/><Relationship Id="rId99" Type="http://schemas.openxmlformats.org/officeDocument/2006/relationships/image" Target="../media/image337.png"/><Relationship Id="rId101" Type="http://schemas.openxmlformats.org/officeDocument/2006/relationships/image" Target="../media/image339.png"/><Relationship Id="rId4" Type="http://schemas.openxmlformats.org/officeDocument/2006/relationships/image" Target="../media/image242.png"/><Relationship Id="rId9" Type="http://schemas.openxmlformats.org/officeDocument/2006/relationships/image" Target="../media/image247.png"/><Relationship Id="rId13" Type="http://schemas.openxmlformats.org/officeDocument/2006/relationships/image" Target="../media/image251.png"/><Relationship Id="rId18" Type="http://schemas.openxmlformats.org/officeDocument/2006/relationships/image" Target="../media/image256.png"/><Relationship Id="rId39" Type="http://schemas.openxmlformats.org/officeDocument/2006/relationships/image" Target="../media/image277.png"/><Relationship Id="rId109" Type="http://schemas.openxmlformats.org/officeDocument/2006/relationships/image" Target="../media/image346.png"/><Relationship Id="rId34" Type="http://schemas.openxmlformats.org/officeDocument/2006/relationships/image" Target="../media/image272.png"/><Relationship Id="rId50" Type="http://schemas.openxmlformats.org/officeDocument/2006/relationships/image" Target="../media/image288.png"/><Relationship Id="rId55" Type="http://schemas.openxmlformats.org/officeDocument/2006/relationships/image" Target="../media/image293.png"/><Relationship Id="rId76" Type="http://schemas.openxmlformats.org/officeDocument/2006/relationships/image" Target="../media/image314.png"/><Relationship Id="rId97" Type="http://schemas.openxmlformats.org/officeDocument/2006/relationships/image" Target="../media/image335.png"/><Relationship Id="rId104" Type="http://schemas.openxmlformats.org/officeDocument/2006/relationships/image" Target="../media/image342.png"/><Relationship Id="rId7" Type="http://schemas.openxmlformats.org/officeDocument/2006/relationships/image" Target="../media/image245.png"/><Relationship Id="rId71" Type="http://schemas.openxmlformats.org/officeDocument/2006/relationships/image" Target="../media/image309.png"/><Relationship Id="rId92" Type="http://schemas.openxmlformats.org/officeDocument/2006/relationships/image" Target="../media/image330.png"/><Relationship Id="rId2" Type="http://schemas.openxmlformats.org/officeDocument/2006/relationships/notesSlide" Target="../notesSlides/notesSlide18.xml"/><Relationship Id="rId29" Type="http://schemas.openxmlformats.org/officeDocument/2006/relationships/image" Target="../media/image267.png"/><Relationship Id="rId24" Type="http://schemas.openxmlformats.org/officeDocument/2006/relationships/image" Target="../media/image262.png"/><Relationship Id="rId40" Type="http://schemas.openxmlformats.org/officeDocument/2006/relationships/image" Target="../media/image278.png"/><Relationship Id="rId45" Type="http://schemas.openxmlformats.org/officeDocument/2006/relationships/image" Target="../media/image283.png"/><Relationship Id="rId66" Type="http://schemas.openxmlformats.org/officeDocument/2006/relationships/image" Target="../media/image304.png"/><Relationship Id="rId87" Type="http://schemas.openxmlformats.org/officeDocument/2006/relationships/image" Target="../media/image325.png"/><Relationship Id="rId110" Type="http://schemas.openxmlformats.org/officeDocument/2006/relationships/image" Target="../media/image347.png"/><Relationship Id="rId115" Type="http://schemas.openxmlformats.org/officeDocument/2006/relationships/image" Target="../media/image352.png"/><Relationship Id="rId61" Type="http://schemas.openxmlformats.org/officeDocument/2006/relationships/image" Target="../media/image299.png"/><Relationship Id="rId82" Type="http://schemas.openxmlformats.org/officeDocument/2006/relationships/image" Target="../media/image320.png"/><Relationship Id="rId19" Type="http://schemas.openxmlformats.org/officeDocument/2006/relationships/image" Target="../media/image257.png"/><Relationship Id="rId14" Type="http://schemas.openxmlformats.org/officeDocument/2006/relationships/image" Target="../media/image252.png"/><Relationship Id="rId30" Type="http://schemas.openxmlformats.org/officeDocument/2006/relationships/image" Target="../media/image268.png"/><Relationship Id="rId35" Type="http://schemas.openxmlformats.org/officeDocument/2006/relationships/image" Target="../media/image273.png"/><Relationship Id="rId56" Type="http://schemas.openxmlformats.org/officeDocument/2006/relationships/image" Target="../media/image294.png"/><Relationship Id="rId77" Type="http://schemas.openxmlformats.org/officeDocument/2006/relationships/image" Target="../media/image315.png"/><Relationship Id="rId100" Type="http://schemas.openxmlformats.org/officeDocument/2006/relationships/image" Target="../media/image338.png"/><Relationship Id="rId105" Type="http://schemas.openxmlformats.org/officeDocument/2006/relationships/image" Target="../media/image343.png"/><Relationship Id="rId8" Type="http://schemas.openxmlformats.org/officeDocument/2006/relationships/image" Target="../media/image246.png"/><Relationship Id="rId51" Type="http://schemas.openxmlformats.org/officeDocument/2006/relationships/image" Target="../media/image289.png"/><Relationship Id="rId72" Type="http://schemas.openxmlformats.org/officeDocument/2006/relationships/image" Target="../media/image310.png"/><Relationship Id="rId93" Type="http://schemas.openxmlformats.org/officeDocument/2006/relationships/image" Target="../media/image331.png"/><Relationship Id="rId98" Type="http://schemas.openxmlformats.org/officeDocument/2006/relationships/image" Target="../media/image336.png"/><Relationship Id="rId3" Type="http://schemas.openxmlformats.org/officeDocument/2006/relationships/image" Target="../media/image241.png"/><Relationship Id="rId25" Type="http://schemas.openxmlformats.org/officeDocument/2006/relationships/image" Target="../media/image263.png"/><Relationship Id="rId46" Type="http://schemas.openxmlformats.org/officeDocument/2006/relationships/image" Target="../media/image284.png"/><Relationship Id="rId67" Type="http://schemas.openxmlformats.org/officeDocument/2006/relationships/image" Target="../media/image305.png"/><Relationship Id="rId20" Type="http://schemas.openxmlformats.org/officeDocument/2006/relationships/image" Target="../media/image258.png"/><Relationship Id="rId41" Type="http://schemas.openxmlformats.org/officeDocument/2006/relationships/image" Target="../media/image279.png"/><Relationship Id="rId62" Type="http://schemas.openxmlformats.org/officeDocument/2006/relationships/image" Target="../media/image300.png"/><Relationship Id="rId83" Type="http://schemas.openxmlformats.org/officeDocument/2006/relationships/image" Target="../media/image321.png"/><Relationship Id="rId88" Type="http://schemas.openxmlformats.org/officeDocument/2006/relationships/image" Target="../media/image326.png"/><Relationship Id="rId111" Type="http://schemas.openxmlformats.org/officeDocument/2006/relationships/image" Target="../media/image3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3.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49.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364.png"/><Relationship Id="rId26" Type="http://schemas.openxmlformats.org/officeDocument/2006/relationships/image" Target="../media/image372.png"/><Relationship Id="rId39" Type="http://schemas.openxmlformats.org/officeDocument/2006/relationships/image" Target="../media/image384.png"/><Relationship Id="rId21" Type="http://schemas.openxmlformats.org/officeDocument/2006/relationships/image" Target="../media/image367.png"/><Relationship Id="rId34" Type="http://schemas.openxmlformats.org/officeDocument/2006/relationships/image" Target="../media/image379.png"/><Relationship Id="rId42" Type="http://schemas.openxmlformats.org/officeDocument/2006/relationships/image" Target="../media/image387.png"/><Relationship Id="rId47" Type="http://schemas.openxmlformats.org/officeDocument/2006/relationships/image" Target="../media/image392.png"/><Relationship Id="rId7" Type="http://schemas.openxmlformats.org/officeDocument/2006/relationships/image" Target="../media/image362.png"/><Relationship Id="rId2" Type="http://schemas.openxmlformats.org/officeDocument/2006/relationships/image" Target="../media/image357.png"/><Relationship Id="rId16" Type="http://schemas.openxmlformats.org/officeDocument/2006/relationships/image" Target="../media/image49.png"/><Relationship Id="rId29"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61.png"/><Relationship Id="rId11" Type="http://schemas.openxmlformats.org/officeDocument/2006/relationships/image" Target="../media/image44.png"/><Relationship Id="rId24" Type="http://schemas.openxmlformats.org/officeDocument/2006/relationships/image" Target="../media/image370.png"/><Relationship Id="rId32" Type="http://schemas.openxmlformats.org/officeDocument/2006/relationships/image" Target="../media/image377.png"/><Relationship Id="rId37" Type="http://schemas.openxmlformats.org/officeDocument/2006/relationships/image" Target="../media/image382.png"/><Relationship Id="rId40" Type="http://schemas.openxmlformats.org/officeDocument/2006/relationships/image" Target="../media/image385.png"/><Relationship Id="rId45" Type="http://schemas.openxmlformats.org/officeDocument/2006/relationships/image" Target="../media/image390.png"/><Relationship Id="rId5" Type="http://schemas.openxmlformats.org/officeDocument/2006/relationships/image" Target="../media/image360.png"/><Relationship Id="rId15" Type="http://schemas.openxmlformats.org/officeDocument/2006/relationships/image" Target="../media/image48.png"/><Relationship Id="rId23" Type="http://schemas.openxmlformats.org/officeDocument/2006/relationships/image" Target="../media/image369.png"/><Relationship Id="rId28" Type="http://schemas.openxmlformats.org/officeDocument/2006/relationships/image" Target="../media/image374.png"/><Relationship Id="rId36" Type="http://schemas.openxmlformats.org/officeDocument/2006/relationships/image" Target="../media/image381.png"/><Relationship Id="rId10" Type="http://schemas.openxmlformats.org/officeDocument/2006/relationships/image" Target="../media/image43.png"/><Relationship Id="rId19" Type="http://schemas.openxmlformats.org/officeDocument/2006/relationships/image" Target="../media/image365.png"/><Relationship Id="rId31" Type="http://schemas.openxmlformats.org/officeDocument/2006/relationships/image" Target="../media/image376.png"/><Relationship Id="rId44" Type="http://schemas.openxmlformats.org/officeDocument/2006/relationships/image" Target="../media/image389.png"/><Relationship Id="rId4" Type="http://schemas.openxmlformats.org/officeDocument/2006/relationships/image" Target="../media/image359.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368.png"/><Relationship Id="rId27" Type="http://schemas.openxmlformats.org/officeDocument/2006/relationships/image" Target="../media/image373.png"/><Relationship Id="rId30" Type="http://schemas.openxmlformats.org/officeDocument/2006/relationships/image" Target="../media/image284.png"/><Relationship Id="rId35" Type="http://schemas.openxmlformats.org/officeDocument/2006/relationships/image" Target="../media/image380.png"/><Relationship Id="rId43" Type="http://schemas.openxmlformats.org/officeDocument/2006/relationships/image" Target="../media/image388.png"/><Relationship Id="rId48" Type="http://schemas.openxmlformats.org/officeDocument/2006/relationships/image" Target="../media/image393.png"/><Relationship Id="rId8" Type="http://schemas.openxmlformats.org/officeDocument/2006/relationships/image" Target="../media/image41.png"/><Relationship Id="rId3" Type="http://schemas.openxmlformats.org/officeDocument/2006/relationships/image" Target="../media/image358.png"/><Relationship Id="rId12" Type="http://schemas.openxmlformats.org/officeDocument/2006/relationships/image" Target="../media/image45.png"/><Relationship Id="rId17" Type="http://schemas.openxmlformats.org/officeDocument/2006/relationships/image" Target="../media/image363.jpg"/><Relationship Id="rId25" Type="http://schemas.openxmlformats.org/officeDocument/2006/relationships/image" Target="../media/image371.png"/><Relationship Id="rId33" Type="http://schemas.openxmlformats.org/officeDocument/2006/relationships/image" Target="../media/image378.png"/><Relationship Id="rId38" Type="http://schemas.openxmlformats.org/officeDocument/2006/relationships/image" Target="../media/image383.png"/><Relationship Id="rId46" Type="http://schemas.openxmlformats.org/officeDocument/2006/relationships/image" Target="../media/image391.png"/><Relationship Id="rId20" Type="http://schemas.openxmlformats.org/officeDocument/2006/relationships/image" Target="../media/image366.png"/><Relationship Id="rId41" Type="http://schemas.openxmlformats.org/officeDocument/2006/relationships/image" Target="../media/image3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509.png"/><Relationship Id="rId21" Type="http://schemas.openxmlformats.org/officeDocument/2006/relationships/image" Target="../media/image413.png"/><Relationship Id="rId42" Type="http://schemas.openxmlformats.org/officeDocument/2006/relationships/image" Target="../media/image434.png"/><Relationship Id="rId63" Type="http://schemas.openxmlformats.org/officeDocument/2006/relationships/image" Target="../media/image455.png"/><Relationship Id="rId84" Type="http://schemas.openxmlformats.org/officeDocument/2006/relationships/image" Target="../media/image476.png"/><Relationship Id="rId138" Type="http://schemas.openxmlformats.org/officeDocument/2006/relationships/image" Target="../media/image530.png"/><Relationship Id="rId159" Type="http://schemas.openxmlformats.org/officeDocument/2006/relationships/image" Target="../media/image551.png"/><Relationship Id="rId170" Type="http://schemas.openxmlformats.org/officeDocument/2006/relationships/image" Target="../media/image562.png"/><Relationship Id="rId191" Type="http://schemas.openxmlformats.org/officeDocument/2006/relationships/image" Target="../media/image583.png"/><Relationship Id="rId205" Type="http://schemas.openxmlformats.org/officeDocument/2006/relationships/image" Target="../media/image597.png"/><Relationship Id="rId107" Type="http://schemas.openxmlformats.org/officeDocument/2006/relationships/image" Target="../media/image499.png"/><Relationship Id="rId11" Type="http://schemas.openxmlformats.org/officeDocument/2006/relationships/image" Target="../media/image403.png"/><Relationship Id="rId32" Type="http://schemas.openxmlformats.org/officeDocument/2006/relationships/image" Target="../media/image424.png"/><Relationship Id="rId53" Type="http://schemas.openxmlformats.org/officeDocument/2006/relationships/image" Target="../media/image445.png"/><Relationship Id="rId74" Type="http://schemas.openxmlformats.org/officeDocument/2006/relationships/image" Target="../media/image466.png"/><Relationship Id="rId128" Type="http://schemas.openxmlformats.org/officeDocument/2006/relationships/image" Target="../media/image520.png"/><Relationship Id="rId149" Type="http://schemas.openxmlformats.org/officeDocument/2006/relationships/image" Target="../media/image541.png"/><Relationship Id="rId5" Type="http://schemas.openxmlformats.org/officeDocument/2006/relationships/image" Target="../media/image397.png"/><Relationship Id="rId95" Type="http://schemas.openxmlformats.org/officeDocument/2006/relationships/image" Target="../media/image487.png"/><Relationship Id="rId160" Type="http://schemas.openxmlformats.org/officeDocument/2006/relationships/image" Target="../media/image552.png"/><Relationship Id="rId181" Type="http://schemas.openxmlformats.org/officeDocument/2006/relationships/image" Target="../media/image573.png"/><Relationship Id="rId22" Type="http://schemas.openxmlformats.org/officeDocument/2006/relationships/image" Target="../media/image414.png"/><Relationship Id="rId43" Type="http://schemas.openxmlformats.org/officeDocument/2006/relationships/image" Target="../media/image435.png"/><Relationship Id="rId64" Type="http://schemas.openxmlformats.org/officeDocument/2006/relationships/image" Target="../media/image456.png"/><Relationship Id="rId118" Type="http://schemas.openxmlformats.org/officeDocument/2006/relationships/image" Target="../media/image510.png"/><Relationship Id="rId139" Type="http://schemas.openxmlformats.org/officeDocument/2006/relationships/image" Target="../media/image531.png"/><Relationship Id="rId85" Type="http://schemas.openxmlformats.org/officeDocument/2006/relationships/image" Target="../media/image477.png"/><Relationship Id="rId150" Type="http://schemas.openxmlformats.org/officeDocument/2006/relationships/image" Target="../media/image542.png"/><Relationship Id="rId171" Type="http://schemas.openxmlformats.org/officeDocument/2006/relationships/image" Target="../media/image563.png"/><Relationship Id="rId192" Type="http://schemas.openxmlformats.org/officeDocument/2006/relationships/image" Target="../media/image584.png"/><Relationship Id="rId206" Type="http://schemas.openxmlformats.org/officeDocument/2006/relationships/image" Target="../media/image598.png"/><Relationship Id="rId12" Type="http://schemas.openxmlformats.org/officeDocument/2006/relationships/image" Target="../media/image404.png"/><Relationship Id="rId33" Type="http://schemas.openxmlformats.org/officeDocument/2006/relationships/image" Target="../media/image425.png"/><Relationship Id="rId108" Type="http://schemas.openxmlformats.org/officeDocument/2006/relationships/image" Target="../media/image500.png"/><Relationship Id="rId129" Type="http://schemas.openxmlformats.org/officeDocument/2006/relationships/image" Target="../media/image521.png"/><Relationship Id="rId54" Type="http://schemas.openxmlformats.org/officeDocument/2006/relationships/image" Target="../media/image446.png"/><Relationship Id="rId75" Type="http://schemas.openxmlformats.org/officeDocument/2006/relationships/image" Target="../media/image467.png"/><Relationship Id="rId96" Type="http://schemas.openxmlformats.org/officeDocument/2006/relationships/image" Target="../media/image488.png"/><Relationship Id="rId140" Type="http://schemas.openxmlformats.org/officeDocument/2006/relationships/image" Target="../media/image532.png"/><Relationship Id="rId161" Type="http://schemas.openxmlformats.org/officeDocument/2006/relationships/image" Target="../media/image553.png"/><Relationship Id="rId182" Type="http://schemas.openxmlformats.org/officeDocument/2006/relationships/image" Target="../media/image574.png"/><Relationship Id="rId6" Type="http://schemas.openxmlformats.org/officeDocument/2006/relationships/image" Target="../media/image398.png"/><Relationship Id="rId23" Type="http://schemas.openxmlformats.org/officeDocument/2006/relationships/image" Target="../media/image415.png"/><Relationship Id="rId119" Type="http://schemas.openxmlformats.org/officeDocument/2006/relationships/image" Target="../media/image511.png"/><Relationship Id="rId44" Type="http://schemas.openxmlformats.org/officeDocument/2006/relationships/image" Target="../media/image436.png"/><Relationship Id="rId65" Type="http://schemas.openxmlformats.org/officeDocument/2006/relationships/image" Target="../media/image457.png"/><Relationship Id="rId86" Type="http://schemas.openxmlformats.org/officeDocument/2006/relationships/image" Target="../media/image478.png"/><Relationship Id="rId130" Type="http://schemas.openxmlformats.org/officeDocument/2006/relationships/image" Target="../media/image522.png"/><Relationship Id="rId151" Type="http://schemas.openxmlformats.org/officeDocument/2006/relationships/image" Target="../media/image543.png"/><Relationship Id="rId172" Type="http://schemas.openxmlformats.org/officeDocument/2006/relationships/image" Target="../media/image564.png"/><Relationship Id="rId193" Type="http://schemas.openxmlformats.org/officeDocument/2006/relationships/image" Target="../media/image585.png"/><Relationship Id="rId207" Type="http://schemas.openxmlformats.org/officeDocument/2006/relationships/image" Target="../media/image599.png"/><Relationship Id="rId13" Type="http://schemas.openxmlformats.org/officeDocument/2006/relationships/image" Target="../media/image405.png"/><Relationship Id="rId109" Type="http://schemas.openxmlformats.org/officeDocument/2006/relationships/image" Target="../media/image501.png"/><Relationship Id="rId34" Type="http://schemas.openxmlformats.org/officeDocument/2006/relationships/image" Target="../media/image426.png"/><Relationship Id="rId55" Type="http://schemas.openxmlformats.org/officeDocument/2006/relationships/image" Target="../media/image447.png"/><Relationship Id="rId76" Type="http://schemas.openxmlformats.org/officeDocument/2006/relationships/image" Target="../media/image468.png"/><Relationship Id="rId97" Type="http://schemas.openxmlformats.org/officeDocument/2006/relationships/image" Target="../media/image489.png"/><Relationship Id="rId120" Type="http://schemas.openxmlformats.org/officeDocument/2006/relationships/image" Target="../media/image512.png"/><Relationship Id="rId141" Type="http://schemas.openxmlformats.org/officeDocument/2006/relationships/image" Target="../media/image533.png"/><Relationship Id="rId7" Type="http://schemas.openxmlformats.org/officeDocument/2006/relationships/image" Target="../media/image399.png"/><Relationship Id="rId162" Type="http://schemas.openxmlformats.org/officeDocument/2006/relationships/image" Target="../media/image554.png"/><Relationship Id="rId183" Type="http://schemas.openxmlformats.org/officeDocument/2006/relationships/image" Target="../media/image575.png"/><Relationship Id="rId24" Type="http://schemas.openxmlformats.org/officeDocument/2006/relationships/image" Target="../media/image416.png"/><Relationship Id="rId40" Type="http://schemas.openxmlformats.org/officeDocument/2006/relationships/image" Target="../media/image432.png"/><Relationship Id="rId45" Type="http://schemas.openxmlformats.org/officeDocument/2006/relationships/image" Target="../media/image437.png"/><Relationship Id="rId66" Type="http://schemas.openxmlformats.org/officeDocument/2006/relationships/image" Target="../media/image458.png"/><Relationship Id="rId87" Type="http://schemas.openxmlformats.org/officeDocument/2006/relationships/image" Target="../media/image479.png"/><Relationship Id="rId110" Type="http://schemas.openxmlformats.org/officeDocument/2006/relationships/image" Target="../media/image502.png"/><Relationship Id="rId115" Type="http://schemas.openxmlformats.org/officeDocument/2006/relationships/image" Target="../media/image507.png"/><Relationship Id="rId131" Type="http://schemas.openxmlformats.org/officeDocument/2006/relationships/image" Target="../media/image523.png"/><Relationship Id="rId136" Type="http://schemas.openxmlformats.org/officeDocument/2006/relationships/image" Target="../media/image528.png"/><Relationship Id="rId157" Type="http://schemas.openxmlformats.org/officeDocument/2006/relationships/image" Target="../media/image549.png"/><Relationship Id="rId178" Type="http://schemas.openxmlformats.org/officeDocument/2006/relationships/image" Target="../media/image570.png"/><Relationship Id="rId61" Type="http://schemas.openxmlformats.org/officeDocument/2006/relationships/image" Target="../media/image453.png"/><Relationship Id="rId82" Type="http://schemas.openxmlformats.org/officeDocument/2006/relationships/image" Target="../media/image474.png"/><Relationship Id="rId152" Type="http://schemas.openxmlformats.org/officeDocument/2006/relationships/image" Target="../media/image544.png"/><Relationship Id="rId173" Type="http://schemas.openxmlformats.org/officeDocument/2006/relationships/image" Target="../media/image565.png"/><Relationship Id="rId194" Type="http://schemas.openxmlformats.org/officeDocument/2006/relationships/image" Target="../media/image586.png"/><Relationship Id="rId199" Type="http://schemas.openxmlformats.org/officeDocument/2006/relationships/image" Target="../media/image591.png"/><Relationship Id="rId203" Type="http://schemas.openxmlformats.org/officeDocument/2006/relationships/image" Target="../media/image595.png"/><Relationship Id="rId208" Type="http://schemas.openxmlformats.org/officeDocument/2006/relationships/image" Target="../media/image600.png"/><Relationship Id="rId19" Type="http://schemas.openxmlformats.org/officeDocument/2006/relationships/image" Target="../media/image411.png"/><Relationship Id="rId14" Type="http://schemas.openxmlformats.org/officeDocument/2006/relationships/image" Target="../media/image406.png"/><Relationship Id="rId30" Type="http://schemas.openxmlformats.org/officeDocument/2006/relationships/image" Target="../media/image422.png"/><Relationship Id="rId35" Type="http://schemas.openxmlformats.org/officeDocument/2006/relationships/image" Target="../media/image427.png"/><Relationship Id="rId56" Type="http://schemas.openxmlformats.org/officeDocument/2006/relationships/image" Target="../media/image448.png"/><Relationship Id="rId77" Type="http://schemas.openxmlformats.org/officeDocument/2006/relationships/image" Target="../media/image469.png"/><Relationship Id="rId100" Type="http://schemas.openxmlformats.org/officeDocument/2006/relationships/image" Target="../media/image492.png"/><Relationship Id="rId105" Type="http://schemas.openxmlformats.org/officeDocument/2006/relationships/image" Target="../media/image497.png"/><Relationship Id="rId126" Type="http://schemas.openxmlformats.org/officeDocument/2006/relationships/image" Target="../media/image518.png"/><Relationship Id="rId147" Type="http://schemas.openxmlformats.org/officeDocument/2006/relationships/image" Target="../media/image539.png"/><Relationship Id="rId168" Type="http://schemas.openxmlformats.org/officeDocument/2006/relationships/image" Target="../media/image560.png"/><Relationship Id="rId8" Type="http://schemas.openxmlformats.org/officeDocument/2006/relationships/image" Target="../media/image400.png"/><Relationship Id="rId51" Type="http://schemas.openxmlformats.org/officeDocument/2006/relationships/image" Target="../media/image443.png"/><Relationship Id="rId72" Type="http://schemas.openxmlformats.org/officeDocument/2006/relationships/image" Target="../media/image464.png"/><Relationship Id="rId93" Type="http://schemas.openxmlformats.org/officeDocument/2006/relationships/image" Target="../media/image485.png"/><Relationship Id="rId98" Type="http://schemas.openxmlformats.org/officeDocument/2006/relationships/image" Target="../media/image490.png"/><Relationship Id="rId121" Type="http://schemas.openxmlformats.org/officeDocument/2006/relationships/image" Target="../media/image513.png"/><Relationship Id="rId142" Type="http://schemas.openxmlformats.org/officeDocument/2006/relationships/image" Target="../media/image534.png"/><Relationship Id="rId163" Type="http://schemas.openxmlformats.org/officeDocument/2006/relationships/image" Target="../media/image555.png"/><Relationship Id="rId184" Type="http://schemas.openxmlformats.org/officeDocument/2006/relationships/image" Target="../media/image576.png"/><Relationship Id="rId189" Type="http://schemas.openxmlformats.org/officeDocument/2006/relationships/image" Target="../media/image581.png"/><Relationship Id="rId3" Type="http://schemas.openxmlformats.org/officeDocument/2006/relationships/image" Target="../media/image395.png"/><Relationship Id="rId25" Type="http://schemas.openxmlformats.org/officeDocument/2006/relationships/image" Target="../media/image417.png"/><Relationship Id="rId46" Type="http://schemas.openxmlformats.org/officeDocument/2006/relationships/image" Target="../media/image438.png"/><Relationship Id="rId67" Type="http://schemas.openxmlformats.org/officeDocument/2006/relationships/image" Target="../media/image459.png"/><Relationship Id="rId116" Type="http://schemas.openxmlformats.org/officeDocument/2006/relationships/image" Target="../media/image508.png"/><Relationship Id="rId137" Type="http://schemas.openxmlformats.org/officeDocument/2006/relationships/image" Target="../media/image529.png"/><Relationship Id="rId158" Type="http://schemas.openxmlformats.org/officeDocument/2006/relationships/image" Target="../media/image550.png"/><Relationship Id="rId20" Type="http://schemas.openxmlformats.org/officeDocument/2006/relationships/image" Target="../media/image412.png"/><Relationship Id="rId41" Type="http://schemas.openxmlformats.org/officeDocument/2006/relationships/image" Target="../media/image433.png"/><Relationship Id="rId62" Type="http://schemas.openxmlformats.org/officeDocument/2006/relationships/image" Target="../media/image454.png"/><Relationship Id="rId83" Type="http://schemas.openxmlformats.org/officeDocument/2006/relationships/image" Target="../media/image475.png"/><Relationship Id="rId88" Type="http://schemas.openxmlformats.org/officeDocument/2006/relationships/image" Target="../media/image480.png"/><Relationship Id="rId111" Type="http://schemas.openxmlformats.org/officeDocument/2006/relationships/image" Target="../media/image503.png"/><Relationship Id="rId132" Type="http://schemas.openxmlformats.org/officeDocument/2006/relationships/image" Target="../media/image524.png"/><Relationship Id="rId153" Type="http://schemas.openxmlformats.org/officeDocument/2006/relationships/image" Target="../media/image545.png"/><Relationship Id="rId174" Type="http://schemas.openxmlformats.org/officeDocument/2006/relationships/image" Target="../media/image566.png"/><Relationship Id="rId179" Type="http://schemas.openxmlformats.org/officeDocument/2006/relationships/image" Target="../media/image571.png"/><Relationship Id="rId195" Type="http://schemas.openxmlformats.org/officeDocument/2006/relationships/image" Target="../media/image587.png"/><Relationship Id="rId190" Type="http://schemas.openxmlformats.org/officeDocument/2006/relationships/image" Target="../media/image582.png"/><Relationship Id="rId204" Type="http://schemas.openxmlformats.org/officeDocument/2006/relationships/image" Target="../media/image596.png"/><Relationship Id="rId15" Type="http://schemas.openxmlformats.org/officeDocument/2006/relationships/image" Target="../media/image407.png"/><Relationship Id="rId36" Type="http://schemas.openxmlformats.org/officeDocument/2006/relationships/image" Target="../media/image428.png"/><Relationship Id="rId57" Type="http://schemas.openxmlformats.org/officeDocument/2006/relationships/image" Target="../media/image449.png"/><Relationship Id="rId106" Type="http://schemas.openxmlformats.org/officeDocument/2006/relationships/image" Target="../media/image498.png"/><Relationship Id="rId127" Type="http://schemas.openxmlformats.org/officeDocument/2006/relationships/image" Target="../media/image519.png"/><Relationship Id="rId10" Type="http://schemas.openxmlformats.org/officeDocument/2006/relationships/image" Target="../media/image402.png"/><Relationship Id="rId31" Type="http://schemas.openxmlformats.org/officeDocument/2006/relationships/image" Target="../media/image423.png"/><Relationship Id="rId52" Type="http://schemas.openxmlformats.org/officeDocument/2006/relationships/image" Target="../media/image444.png"/><Relationship Id="rId73" Type="http://schemas.openxmlformats.org/officeDocument/2006/relationships/image" Target="../media/image465.png"/><Relationship Id="rId78" Type="http://schemas.openxmlformats.org/officeDocument/2006/relationships/image" Target="../media/image470.png"/><Relationship Id="rId94" Type="http://schemas.openxmlformats.org/officeDocument/2006/relationships/image" Target="../media/image486.png"/><Relationship Id="rId99" Type="http://schemas.openxmlformats.org/officeDocument/2006/relationships/image" Target="../media/image491.png"/><Relationship Id="rId101" Type="http://schemas.openxmlformats.org/officeDocument/2006/relationships/image" Target="../media/image493.png"/><Relationship Id="rId122" Type="http://schemas.openxmlformats.org/officeDocument/2006/relationships/image" Target="../media/image514.png"/><Relationship Id="rId143" Type="http://schemas.openxmlformats.org/officeDocument/2006/relationships/image" Target="../media/image535.png"/><Relationship Id="rId148" Type="http://schemas.openxmlformats.org/officeDocument/2006/relationships/image" Target="../media/image540.png"/><Relationship Id="rId164" Type="http://schemas.openxmlformats.org/officeDocument/2006/relationships/image" Target="../media/image556.png"/><Relationship Id="rId169" Type="http://schemas.openxmlformats.org/officeDocument/2006/relationships/image" Target="../media/image561.png"/><Relationship Id="rId185" Type="http://schemas.openxmlformats.org/officeDocument/2006/relationships/image" Target="../media/image577.png"/><Relationship Id="rId4" Type="http://schemas.openxmlformats.org/officeDocument/2006/relationships/image" Target="../media/image396.png"/><Relationship Id="rId9" Type="http://schemas.openxmlformats.org/officeDocument/2006/relationships/image" Target="../media/image401.png"/><Relationship Id="rId180" Type="http://schemas.openxmlformats.org/officeDocument/2006/relationships/image" Target="../media/image572.png"/><Relationship Id="rId26" Type="http://schemas.openxmlformats.org/officeDocument/2006/relationships/image" Target="../media/image418.png"/><Relationship Id="rId47" Type="http://schemas.openxmlformats.org/officeDocument/2006/relationships/image" Target="../media/image439.png"/><Relationship Id="rId68" Type="http://schemas.openxmlformats.org/officeDocument/2006/relationships/image" Target="../media/image460.png"/><Relationship Id="rId89" Type="http://schemas.openxmlformats.org/officeDocument/2006/relationships/image" Target="../media/image481.png"/><Relationship Id="rId112" Type="http://schemas.openxmlformats.org/officeDocument/2006/relationships/image" Target="../media/image504.png"/><Relationship Id="rId133" Type="http://schemas.openxmlformats.org/officeDocument/2006/relationships/image" Target="../media/image525.png"/><Relationship Id="rId154" Type="http://schemas.openxmlformats.org/officeDocument/2006/relationships/image" Target="../media/image546.png"/><Relationship Id="rId175" Type="http://schemas.openxmlformats.org/officeDocument/2006/relationships/image" Target="../media/image567.png"/><Relationship Id="rId196" Type="http://schemas.openxmlformats.org/officeDocument/2006/relationships/image" Target="../media/image588.png"/><Relationship Id="rId200" Type="http://schemas.openxmlformats.org/officeDocument/2006/relationships/image" Target="../media/image592.png"/><Relationship Id="rId16" Type="http://schemas.openxmlformats.org/officeDocument/2006/relationships/image" Target="../media/image408.png"/><Relationship Id="rId37" Type="http://schemas.openxmlformats.org/officeDocument/2006/relationships/image" Target="../media/image429.png"/><Relationship Id="rId58" Type="http://schemas.openxmlformats.org/officeDocument/2006/relationships/image" Target="../media/image450.png"/><Relationship Id="rId79" Type="http://schemas.openxmlformats.org/officeDocument/2006/relationships/image" Target="../media/image471.png"/><Relationship Id="rId102" Type="http://schemas.openxmlformats.org/officeDocument/2006/relationships/image" Target="../media/image494.png"/><Relationship Id="rId123" Type="http://schemas.openxmlformats.org/officeDocument/2006/relationships/image" Target="../media/image515.png"/><Relationship Id="rId144" Type="http://schemas.openxmlformats.org/officeDocument/2006/relationships/image" Target="../media/image536.png"/><Relationship Id="rId90" Type="http://schemas.openxmlformats.org/officeDocument/2006/relationships/image" Target="../media/image482.png"/><Relationship Id="rId165" Type="http://schemas.openxmlformats.org/officeDocument/2006/relationships/image" Target="../media/image557.png"/><Relationship Id="rId186" Type="http://schemas.openxmlformats.org/officeDocument/2006/relationships/image" Target="../media/image578.png"/><Relationship Id="rId27" Type="http://schemas.openxmlformats.org/officeDocument/2006/relationships/image" Target="../media/image419.png"/><Relationship Id="rId48" Type="http://schemas.openxmlformats.org/officeDocument/2006/relationships/image" Target="../media/image440.png"/><Relationship Id="rId69" Type="http://schemas.openxmlformats.org/officeDocument/2006/relationships/image" Target="../media/image461.png"/><Relationship Id="rId113" Type="http://schemas.openxmlformats.org/officeDocument/2006/relationships/image" Target="../media/image505.png"/><Relationship Id="rId134" Type="http://schemas.openxmlformats.org/officeDocument/2006/relationships/image" Target="../media/image526.png"/><Relationship Id="rId80" Type="http://schemas.openxmlformats.org/officeDocument/2006/relationships/image" Target="../media/image472.png"/><Relationship Id="rId155" Type="http://schemas.openxmlformats.org/officeDocument/2006/relationships/image" Target="../media/image547.png"/><Relationship Id="rId176" Type="http://schemas.openxmlformats.org/officeDocument/2006/relationships/image" Target="../media/image568.png"/><Relationship Id="rId197" Type="http://schemas.openxmlformats.org/officeDocument/2006/relationships/image" Target="../media/image589.png"/><Relationship Id="rId201" Type="http://schemas.openxmlformats.org/officeDocument/2006/relationships/image" Target="../media/image593.png"/><Relationship Id="rId17" Type="http://schemas.openxmlformats.org/officeDocument/2006/relationships/image" Target="../media/image409.png"/><Relationship Id="rId38" Type="http://schemas.openxmlformats.org/officeDocument/2006/relationships/image" Target="../media/image430.png"/><Relationship Id="rId59" Type="http://schemas.openxmlformats.org/officeDocument/2006/relationships/image" Target="../media/image451.png"/><Relationship Id="rId103" Type="http://schemas.openxmlformats.org/officeDocument/2006/relationships/image" Target="../media/image495.png"/><Relationship Id="rId124" Type="http://schemas.openxmlformats.org/officeDocument/2006/relationships/image" Target="../media/image516.png"/><Relationship Id="rId70" Type="http://schemas.openxmlformats.org/officeDocument/2006/relationships/image" Target="../media/image462.png"/><Relationship Id="rId91" Type="http://schemas.openxmlformats.org/officeDocument/2006/relationships/image" Target="../media/image483.png"/><Relationship Id="rId145" Type="http://schemas.openxmlformats.org/officeDocument/2006/relationships/image" Target="../media/image537.png"/><Relationship Id="rId166" Type="http://schemas.openxmlformats.org/officeDocument/2006/relationships/image" Target="../media/image558.png"/><Relationship Id="rId187" Type="http://schemas.openxmlformats.org/officeDocument/2006/relationships/image" Target="../media/image579.png"/><Relationship Id="rId1" Type="http://schemas.openxmlformats.org/officeDocument/2006/relationships/slideLayout" Target="../slideLayouts/slideLayout6.xml"/><Relationship Id="rId28" Type="http://schemas.openxmlformats.org/officeDocument/2006/relationships/image" Target="../media/image420.png"/><Relationship Id="rId49" Type="http://schemas.openxmlformats.org/officeDocument/2006/relationships/image" Target="../media/image441.png"/><Relationship Id="rId114" Type="http://schemas.openxmlformats.org/officeDocument/2006/relationships/image" Target="../media/image506.png"/><Relationship Id="rId60" Type="http://schemas.openxmlformats.org/officeDocument/2006/relationships/image" Target="../media/image452.png"/><Relationship Id="rId81" Type="http://schemas.openxmlformats.org/officeDocument/2006/relationships/image" Target="../media/image473.png"/><Relationship Id="rId135" Type="http://schemas.openxmlformats.org/officeDocument/2006/relationships/image" Target="../media/image527.png"/><Relationship Id="rId156" Type="http://schemas.openxmlformats.org/officeDocument/2006/relationships/image" Target="../media/image548.png"/><Relationship Id="rId177" Type="http://schemas.openxmlformats.org/officeDocument/2006/relationships/image" Target="../media/image569.png"/><Relationship Id="rId198" Type="http://schemas.openxmlformats.org/officeDocument/2006/relationships/image" Target="../media/image590.png"/><Relationship Id="rId202" Type="http://schemas.openxmlformats.org/officeDocument/2006/relationships/image" Target="../media/image594.png"/><Relationship Id="rId18" Type="http://schemas.openxmlformats.org/officeDocument/2006/relationships/image" Target="../media/image410.png"/><Relationship Id="rId39" Type="http://schemas.openxmlformats.org/officeDocument/2006/relationships/image" Target="../media/image431.png"/><Relationship Id="rId50" Type="http://schemas.openxmlformats.org/officeDocument/2006/relationships/image" Target="../media/image442.png"/><Relationship Id="rId104" Type="http://schemas.openxmlformats.org/officeDocument/2006/relationships/image" Target="../media/image496.png"/><Relationship Id="rId125" Type="http://schemas.openxmlformats.org/officeDocument/2006/relationships/image" Target="../media/image517.png"/><Relationship Id="rId146" Type="http://schemas.openxmlformats.org/officeDocument/2006/relationships/image" Target="../media/image538.png"/><Relationship Id="rId167" Type="http://schemas.openxmlformats.org/officeDocument/2006/relationships/image" Target="../media/image559.png"/><Relationship Id="rId188" Type="http://schemas.openxmlformats.org/officeDocument/2006/relationships/image" Target="../media/image580.png"/><Relationship Id="rId71" Type="http://schemas.openxmlformats.org/officeDocument/2006/relationships/image" Target="../media/image463.png"/><Relationship Id="rId92" Type="http://schemas.openxmlformats.org/officeDocument/2006/relationships/image" Target="../media/image484.png"/><Relationship Id="rId2" Type="http://schemas.openxmlformats.org/officeDocument/2006/relationships/image" Target="../media/image394.png"/><Relationship Id="rId29" Type="http://schemas.openxmlformats.org/officeDocument/2006/relationships/image" Target="../media/image4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6" Type="http://schemas.openxmlformats.org/officeDocument/2006/relationships/image" Target="../media/image625.png"/><Relationship Id="rId21" Type="http://schemas.openxmlformats.org/officeDocument/2006/relationships/image" Target="../media/image620.png"/><Relationship Id="rId42" Type="http://schemas.openxmlformats.org/officeDocument/2006/relationships/image" Target="../media/image641.png"/><Relationship Id="rId47" Type="http://schemas.openxmlformats.org/officeDocument/2006/relationships/image" Target="../media/image646.png"/><Relationship Id="rId63" Type="http://schemas.openxmlformats.org/officeDocument/2006/relationships/image" Target="../media/image662.png"/><Relationship Id="rId68" Type="http://schemas.openxmlformats.org/officeDocument/2006/relationships/image" Target="../media/image667.png"/><Relationship Id="rId84" Type="http://schemas.openxmlformats.org/officeDocument/2006/relationships/image" Target="../media/image683.png"/><Relationship Id="rId89" Type="http://schemas.openxmlformats.org/officeDocument/2006/relationships/image" Target="../media/image688.png"/><Relationship Id="rId16" Type="http://schemas.openxmlformats.org/officeDocument/2006/relationships/image" Target="../media/image615.png"/><Relationship Id="rId11" Type="http://schemas.openxmlformats.org/officeDocument/2006/relationships/image" Target="../media/image610.png"/><Relationship Id="rId32" Type="http://schemas.openxmlformats.org/officeDocument/2006/relationships/image" Target="../media/image631.png"/><Relationship Id="rId37" Type="http://schemas.openxmlformats.org/officeDocument/2006/relationships/image" Target="../media/image636.png"/><Relationship Id="rId53" Type="http://schemas.openxmlformats.org/officeDocument/2006/relationships/image" Target="../media/image652.png"/><Relationship Id="rId58" Type="http://schemas.openxmlformats.org/officeDocument/2006/relationships/image" Target="../media/image657.png"/><Relationship Id="rId74" Type="http://schemas.openxmlformats.org/officeDocument/2006/relationships/image" Target="../media/image673.png"/><Relationship Id="rId79" Type="http://schemas.openxmlformats.org/officeDocument/2006/relationships/image" Target="../media/image678.png"/><Relationship Id="rId102" Type="http://schemas.openxmlformats.org/officeDocument/2006/relationships/image" Target="../media/image701.png"/><Relationship Id="rId5" Type="http://schemas.openxmlformats.org/officeDocument/2006/relationships/image" Target="../media/image604.png"/><Relationship Id="rId90" Type="http://schemas.openxmlformats.org/officeDocument/2006/relationships/image" Target="../media/image689.png"/><Relationship Id="rId95" Type="http://schemas.openxmlformats.org/officeDocument/2006/relationships/image" Target="../media/image694.png"/><Relationship Id="rId22" Type="http://schemas.openxmlformats.org/officeDocument/2006/relationships/image" Target="../media/image621.png"/><Relationship Id="rId27" Type="http://schemas.openxmlformats.org/officeDocument/2006/relationships/image" Target="../media/image626.png"/><Relationship Id="rId43" Type="http://schemas.openxmlformats.org/officeDocument/2006/relationships/image" Target="../media/image642.png"/><Relationship Id="rId48" Type="http://schemas.openxmlformats.org/officeDocument/2006/relationships/image" Target="../media/image647.png"/><Relationship Id="rId64" Type="http://schemas.openxmlformats.org/officeDocument/2006/relationships/image" Target="../media/image663.png"/><Relationship Id="rId69" Type="http://schemas.openxmlformats.org/officeDocument/2006/relationships/image" Target="../media/image668.png"/><Relationship Id="rId80" Type="http://schemas.openxmlformats.org/officeDocument/2006/relationships/image" Target="../media/image679.png"/><Relationship Id="rId85" Type="http://schemas.openxmlformats.org/officeDocument/2006/relationships/image" Target="../media/image684.png"/><Relationship Id="rId12" Type="http://schemas.openxmlformats.org/officeDocument/2006/relationships/image" Target="../media/image611.png"/><Relationship Id="rId17" Type="http://schemas.openxmlformats.org/officeDocument/2006/relationships/image" Target="../media/image616.png"/><Relationship Id="rId25" Type="http://schemas.openxmlformats.org/officeDocument/2006/relationships/image" Target="../media/image624.png"/><Relationship Id="rId33" Type="http://schemas.openxmlformats.org/officeDocument/2006/relationships/image" Target="../media/image632.png"/><Relationship Id="rId38" Type="http://schemas.openxmlformats.org/officeDocument/2006/relationships/image" Target="../media/image637.png"/><Relationship Id="rId46" Type="http://schemas.openxmlformats.org/officeDocument/2006/relationships/image" Target="../media/image645.png"/><Relationship Id="rId59" Type="http://schemas.openxmlformats.org/officeDocument/2006/relationships/image" Target="../media/image658.png"/><Relationship Id="rId67" Type="http://schemas.openxmlformats.org/officeDocument/2006/relationships/image" Target="../media/image666.png"/><Relationship Id="rId20" Type="http://schemas.openxmlformats.org/officeDocument/2006/relationships/image" Target="../media/image619.png"/><Relationship Id="rId41" Type="http://schemas.openxmlformats.org/officeDocument/2006/relationships/image" Target="../media/image640.png"/><Relationship Id="rId54" Type="http://schemas.openxmlformats.org/officeDocument/2006/relationships/image" Target="../media/image653.png"/><Relationship Id="rId62" Type="http://schemas.openxmlformats.org/officeDocument/2006/relationships/image" Target="../media/image661.png"/><Relationship Id="rId70" Type="http://schemas.openxmlformats.org/officeDocument/2006/relationships/image" Target="../media/image669.png"/><Relationship Id="rId75" Type="http://schemas.openxmlformats.org/officeDocument/2006/relationships/image" Target="../media/image674.png"/><Relationship Id="rId83" Type="http://schemas.openxmlformats.org/officeDocument/2006/relationships/image" Target="../media/image682.png"/><Relationship Id="rId88" Type="http://schemas.openxmlformats.org/officeDocument/2006/relationships/image" Target="../media/image687.png"/><Relationship Id="rId91" Type="http://schemas.openxmlformats.org/officeDocument/2006/relationships/image" Target="../media/image690.png"/><Relationship Id="rId96" Type="http://schemas.openxmlformats.org/officeDocument/2006/relationships/image" Target="../media/image695.png"/><Relationship Id="rId1" Type="http://schemas.openxmlformats.org/officeDocument/2006/relationships/slideLayout" Target="../slideLayouts/slideLayout6.xml"/><Relationship Id="rId6" Type="http://schemas.openxmlformats.org/officeDocument/2006/relationships/image" Target="../media/image605.png"/><Relationship Id="rId15" Type="http://schemas.openxmlformats.org/officeDocument/2006/relationships/image" Target="../media/image614.png"/><Relationship Id="rId23" Type="http://schemas.openxmlformats.org/officeDocument/2006/relationships/image" Target="../media/image622.png"/><Relationship Id="rId28" Type="http://schemas.openxmlformats.org/officeDocument/2006/relationships/image" Target="../media/image627.png"/><Relationship Id="rId36" Type="http://schemas.openxmlformats.org/officeDocument/2006/relationships/image" Target="../media/image635.png"/><Relationship Id="rId49" Type="http://schemas.openxmlformats.org/officeDocument/2006/relationships/image" Target="../media/image648.png"/><Relationship Id="rId57" Type="http://schemas.openxmlformats.org/officeDocument/2006/relationships/image" Target="../media/image656.png"/><Relationship Id="rId10" Type="http://schemas.openxmlformats.org/officeDocument/2006/relationships/image" Target="../media/image609.png"/><Relationship Id="rId31" Type="http://schemas.openxmlformats.org/officeDocument/2006/relationships/image" Target="../media/image630.png"/><Relationship Id="rId44" Type="http://schemas.openxmlformats.org/officeDocument/2006/relationships/image" Target="../media/image643.png"/><Relationship Id="rId52" Type="http://schemas.openxmlformats.org/officeDocument/2006/relationships/image" Target="../media/image651.png"/><Relationship Id="rId60" Type="http://schemas.openxmlformats.org/officeDocument/2006/relationships/image" Target="../media/image659.png"/><Relationship Id="rId65" Type="http://schemas.openxmlformats.org/officeDocument/2006/relationships/image" Target="../media/image664.png"/><Relationship Id="rId73" Type="http://schemas.openxmlformats.org/officeDocument/2006/relationships/image" Target="../media/image672.png"/><Relationship Id="rId78" Type="http://schemas.openxmlformats.org/officeDocument/2006/relationships/image" Target="../media/image677.png"/><Relationship Id="rId81" Type="http://schemas.openxmlformats.org/officeDocument/2006/relationships/image" Target="../media/image680.png"/><Relationship Id="rId86" Type="http://schemas.openxmlformats.org/officeDocument/2006/relationships/image" Target="../media/image685.png"/><Relationship Id="rId94" Type="http://schemas.openxmlformats.org/officeDocument/2006/relationships/image" Target="../media/image693.png"/><Relationship Id="rId99" Type="http://schemas.openxmlformats.org/officeDocument/2006/relationships/image" Target="../media/image698.png"/><Relationship Id="rId101" Type="http://schemas.openxmlformats.org/officeDocument/2006/relationships/image" Target="../media/image700.png"/><Relationship Id="rId4" Type="http://schemas.openxmlformats.org/officeDocument/2006/relationships/image" Target="../media/image603.png"/><Relationship Id="rId9" Type="http://schemas.openxmlformats.org/officeDocument/2006/relationships/image" Target="../media/image608.png"/><Relationship Id="rId13" Type="http://schemas.openxmlformats.org/officeDocument/2006/relationships/image" Target="../media/image612.png"/><Relationship Id="rId18" Type="http://schemas.openxmlformats.org/officeDocument/2006/relationships/image" Target="../media/image617.png"/><Relationship Id="rId39" Type="http://schemas.openxmlformats.org/officeDocument/2006/relationships/image" Target="../media/image638.png"/><Relationship Id="rId34" Type="http://schemas.openxmlformats.org/officeDocument/2006/relationships/image" Target="../media/image633.png"/><Relationship Id="rId50" Type="http://schemas.openxmlformats.org/officeDocument/2006/relationships/image" Target="../media/image649.png"/><Relationship Id="rId55" Type="http://schemas.openxmlformats.org/officeDocument/2006/relationships/image" Target="../media/image654.png"/><Relationship Id="rId76" Type="http://schemas.openxmlformats.org/officeDocument/2006/relationships/image" Target="../media/image675.png"/><Relationship Id="rId97" Type="http://schemas.openxmlformats.org/officeDocument/2006/relationships/image" Target="../media/image696.png"/><Relationship Id="rId7" Type="http://schemas.openxmlformats.org/officeDocument/2006/relationships/image" Target="../media/image606.png"/><Relationship Id="rId71" Type="http://schemas.openxmlformats.org/officeDocument/2006/relationships/image" Target="../media/image670.png"/><Relationship Id="rId92" Type="http://schemas.openxmlformats.org/officeDocument/2006/relationships/image" Target="../media/image691.png"/><Relationship Id="rId2" Type="http://schemas.openxmlformats.org/officeDocument/2006/relationships/image" Target="../media/image601.png"/><Relationship Id="rId29" Type="http://schemas.openxmlformats.org/officeDocument/2006/relationships/image" Target="../media/image628.png"/><Relationship Id="rId24" Type="http://schemas.openxmlformats.org/officeDocument/2006/relationships/image" Target="../media/image623.png"/><Relationship Id="rId40" Type="http://schemas.openxmlformats.org/officeDocument/2006/relationships/image" Target="../media/image639.png"/><Relationship Id="rId45" Type="http://schemas.openxmlformats.org/officeDocument/2006/relationships/image" Target="../media/image644.png"/><Relationship Id="rId66" Type="http://schemas.openxmlformats.org/officeDocument/2006/relationships/image" Target="../media/image665.png"/><Relationship Id="rId87" Type="http://schemas.openxmlformats.org/officeDocument/2006/relationships/image" Target="../media/image686.png"/><Relationship Id="rId61" Type="http://schemas.openxmlformats.org/officeDocument/2006/relationships/image" Target="../media/image660.png"/><Relationship Id="rId82" Type="http://schemas.openxmlformats.org/officeDocument/2006/relationships/image" Target="../media/image681.png"/><Relationship Id="rId19" Type="http://schemas.openxmlformats.org/officeDocument/2006/relationships/image" Target="../media/image618.png"/><Relationship Id="rId14" Type="http://schemas.openxmlformats.org/officeDocument/2006/relationships/image" Target="../media/image613.png"/><Relationship Id="rId30" Type="http://schemas.openxmlformats.org/officeDocument/2006/relationships/image" Target="../media/image629.png"/><Relationship Id="rId35" Type="http://schemas.openxmlformats.org/officeDocument/2006/relationships/image" Target="../media/image634.png"/><Relationship Id="rId56" Type="http://schemas.openxmlformats.org/officeDocument/2006/relationships/image" Target="../media/image655.png"/><Relationship Id="rId77" Type="http://schemas.openxmlformats.org/officeDocument/2006/relationships/image" Target="../media/image676.png"/><Relationship Id="rId100" Type="http://schemas.openxmlformats.org/officeDocument/2006/relationships/image" Target="../media/image699.png"/><Relationship Id="rId8" Type="http://schemas.openxmlformats.org/officeDocument/2006/relationships/image" Target="../media/image607.png"/><Relationship Id="rId51" Type="http://schemas.openxmlformats.org/officeDocument/2006/relationships/image" Target="../media/image650.png"/><Relationship Id="rId72" Type="http://schemas.openxmlformats.org/officeDocument/2006/relationships/image" Target="../media/image671.png"/><Relationship Id="rId93" Type="http://schemas.openxmlformats.org/officeDocument/2006/relationships/image" Target="../media/image692.png"/><Relationship Id="rId98" Type="http://schemas.openxmlformats.org/officeDocument/2006/relationships/image" Target="../media/image697.png"/><Relationship Id="rId3" Type="http://schemas.openxmlformats.org/officeDocument/2006/relationships/image" Target="../media/image602.png"/></Relationships>
</file>

<file path=ppt/slides/_rels/slide53.xml.rels><?xml version="1.0" encoding="UTF-8" standalone="yes"?>
<Relationships xmlns="http://schemas.openxmlformats.org/package/2006/relationships"><Relationship Id="rId13" Type="http://schemas.openxmlformats.org/officeDocument/2006/relationships/image" Target="../media/image713.png"/><Relationship Id="rId18" Type="http://schemas.openxmlformats.org/officeDocument/2006/relationships/image" Target="../media/image718.png"/><Relationship Id="rId26" Type="http://schemas.openxmlformats.org/officeDocument/2006/relationships/image" Target="../media/image726.png"/><Relationship Id="rId3" Type="http://schemas.openxmlformats.org/officeDocument/2006/relationships/image" Target="../media/image703.png"/><Relationship Id="rId21" Type="http://schemas.openxmlformats.org/officeDocument/2006/relationships/image" Target="../media/image721.png"/><Relationship Id="rId34" Type="http://schemas.openxmlformats.org/officeDocument/2006/relationships/image" Target="../media/image734.png"/><Relationship Id="rId7" Type="http://schemas.openxmlformats.org/officeDocument/2006/relationships/image" Target="../media/image707.png"/><Relationship Id="rId12" Type="http://schemas.openxmlformats.org/officeDocument/2006/relationships/image" Target="../media/image712.png"/><Relationship Id="rId17" Type="http://schemas.openxmlformats.org/officeDocument/2006/relationships/image" Target="../media/image717.png"/><Relationship Id="rId25" Type="http://schemas.openxmlformats.org/officeDocument/2006/relationships/image" Target="../media/image725.png"/><Relationship Id="rId33" Type="http://schemas.openxmlformats.org/officeDocument/2006/relationships/image" Target="../media/image733.png"/><Relationship Id="rId2" Type="http://schemas.openxmlformats.org/officeDocument/2006/relationships/image" Target="../media/image702.png"/><Relationship Id="rId16" Type="http://schemas.openxmlformats.org/officeDocument/2006/relationships/image" Target="../media/image716.png"/><Relationship Id="rId20" Type="http://schemas.openxmlformats.org/officeDocument/2006/relationships/image" Target="../media/image720.png"/><Relationship Id="rId29" Type="http://schemas.openxmlformats.org/officeDocument/2006/relationships/image" Target="../media/image729.png"/><Relationship Id="rId1" Type="http://schemas.openxmlformats.org/officeDocument/2006/relationships/slideLayout" Target="../slideLayouts/slideLayout7.xml"/><Relationship Id="rId6" Type="http://schemas.openxmlformats.org/officeDocument/2006/relationships/image" Target="../media/image706.png"/><Relationship Id="rId11" Type="http://schemas.openxmlformats.org/officeDocument/2006/relationships/image" Target="../media/image711.png"/><Relationship Id="rId24" Type="http://schemas.openxmlformats.org/officeDocument/2006/relationships/image" Target="../media/image724.png"/><Relationship Id="rId32" Type="http://schemas.openxmlformats.org/officeDocument/2006/relationships/image" Target="../media/image732.png"/><Relationship Id="rId5" Type="http://schemas.openxmlformats.org/officeDocument/2006/relationships/image" Target="../media/image705.png"/><Relationship Id="rId15" Type="http://schemas.openxmlformats.org/officeDocument/2006/relationships/image" Target="../media/image715.png"/><Relationship Id="rId23" Type="http://schemas.openxmlformats.org/officeDocument/2006/relationships/image" Target="../media/image723.jpg"/><Relationship Id="rId28" Type="http://schemas.openxmlformats.org/officeDocument/2006/relationships/image" Target="../media/image728.png"/><Relationship Id="rId10" Type="http://schemas.openxmlformats.org/officeDocument/2006/relationships/image" Target="../media/image710.png"/><Relationship Id="rId19" Type="http://schemas.openxmlformats.org/officeDocument/2006/relationships/image" Target="../media/image719.png"/><Relationship Id="rId31" Type="http://schemas.openxmlformats.org/officeDocument/2006/relationships/image" Target="../media/image731.png"/><Relationship Id="rId4" Type="http://schemas.openxmlformats.org/officeDocument/2006/relationships/image" Target="../media/image704.png"/><Relationship Id="rId9" Type="http://schemas.openxmlformats.org/officeDocument/2006/relationships/image" Target="../media/image709.png"/><Relationship Id="rId14" Type="http://schemas.openxmlformats.org/officeDocument/2006/relationships/image" Target="../media/image714.png"/><Relationship Id="rId22" Type="http://schemas.openxmlformats.org/officeDocument/2006/relationships/image" Target="../media/image722.png"/><Relationship Id="rId27" Type="http://schemas.openxmlformats.org/officeDocument/2006/relationships/image" Target="../media/image727.png"/><Relationship Id="rId30" Type="http://schemas.openxmlformats.org/officeDocument/2006/relationships/image" Target="../media/image730.png"/><Relationship Id="rId35" Type="http://schemas.openxmlformats.org/officeDocument/2006/relationships/image" Target="../media/image735.png"/><Relationship Id="rId8" Type="http://schemas.openxmlformats.org/officeDocument/2006/relationships/image" Target="../media/image708.png"/></Relationships>
</file>

<file path=ppt/slides/_rels/slide54.xml.rels><?xml version="1.0" encoding="UTF-8" standalone="yes"?>
<Relationships xmlns="http://schemas.openxmlformats.org/package/2006/relationships"><Relationship Id="rId8" Type="http://schemas.openxmlformats.org/officeDocument/2006/relationships/image" Target="../media/image742.png"/><Relationship Id="rId3" Type="http://schemas.openxmlformats.org/officeDocument/2006/relationships/image" Target="../media/image737.png"/><Relationship Id="rId7" Type="http://schemas.openxmlformats.org/officeDocument/2006/relationships/image" Target="../media/image741.png"/><Relationship Id="rId2" Type="http://schemas.openxmlformats.org/officeDocument/2006/relationships/image" Target="../media/image736.png"/><Relationship Id="rId1" Type="http://schemas.openxmlformats.org/officeDocument/2006/relationships/slideLayout" Target="../slideLayouts/slideLayout6.xml"/><Relationship Id="rId6" Type="http://schemas.openxmlformats.org/officeDocument/2006/relationships/image" Target="../media/image740.png"/><Relationship Id="rId5" Type="http://schemas.openxmlformats.org/officeDocument/2006/relationships/image" Target="../media/image739.png"/><Relationship Id="rId10" Type="http://schemas.openxmlformats.org/officeDocument/2006/relationships/image" Target="../media/image744.png"/><Relationship Id="rId4" Type="http://schemas.openxmlformats.org/officeDocument/2006/relationships/image" Target="../media/image738.png"/><Relationship Id="rId9" Type="http://schemas.openxmlformats.org/officeDocument/2006/relationships/image" Target="../media/image743.png"/></Relationships>
</file>

<file path=ppt/slides/_rels/slide55.xml.rels><?xml version="1.0" encoding="UTF-8" standalone="yes"?>
<Relationships xmlns="http://schemas.openxmlformats.org/package/2006/relationships"><Relationship Id="rId3" Type="http://schemas.openxmlformats.org/officeDocument/2006/relationships/image" Target="../media/image745.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8.png"/><Relationship Id="rId5" Type="http://schemas.openxmlformats.org/officeDocument/2006/relationships/image" Target="../media/image747.png"/><Relationship Id="rId4" Type="http://schemas.openxmlformats.org/officeDocument/2006/relationships/image" Target="../media/image746.png"/></Relationships>
</file>

<file path=ppt/slides/_rels/slide5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9.png"/><Relationship Id="rId1" Type="http://schemas.openxmlformats.org/officeDocument/2006/relationships/slideLayout" Target="../slideLayouts/slideLayout7.xml"/><Relationship Id="rId6" Type="http://schemas.openxmlformats.org/officeDocument/2006/relationships/image" Target="../media/image753.png"/><Relationship Id="rId5" Type="http://schemas.openxmlformats.org/officeDocument/2006/relationships/image" Target="../media/image752.jpg"/><Relationship Id="rId4" Type="http://schemas.openxmlformats.org/officeDocument/2006/relationships/image" Target="../media/image751.png"/></Relationships>
</file>

<file path=ppt/slides/_rels/slide57.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image" Target="../media/image7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2.jpg"/><Relationship Id="rId2" Type="http://schemas.openxmlformats.org/officeDocument/2006/relationships/image" Target="../media/image7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6.png"/><Relationship Id="rId2" Type="http://schemas.openxmlformats.org/officeDocument/2006/relationships/image" Target="../media/image765.png"/><Relationship Id="rId1" Type="http://schemas.openxmlformats.org/officeDocument/2006/relationships/slideLayout" Target="../slideLayouts/slideLayout2.xml"/><Relationship Id="rId4" Type="http://schemas.openxmlformats.org/officeDocument/2006/relationships/image" Target="../media/image767.png"/></Relationships>
</file>

<file path=ppt/slides/_rels/slide68.xml.rels><?xml version="1.0" encoding="UTF-8" standalone="yes"?>
<Relationships xmlns="http://schemas.openxmlformats.org/package/2006/relationships"><Relationship Id="rId2" Type="http://schemas.openxmlformats.org/officeDocument/2006/relationships/image" Target="../media/image7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69.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ars.els-cdn.com/content/image/1-s2.0-S2468502X1930021X-mmc1.mp4" TargetMode="External"/><Relationship Id="rId4" Type="http://schemas.openxmlformats.org/officeDocument/2006/relationships/image" Target="../media/image770.jp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13" Type="http://schemas.openxmlformats.org/officeDocument/2006/relationships/image" Target="../media/image781.png"/><Relationship Id="rId18" Type="http://schemas.openxmlformats.org/officeDocument/2006/relationships/image" Target="../media/image786.png"/><Relationship Id="rId26" Type="http://schemas.openxmlformats.org/officeDocument/2006/relationships/image" Target="../media/image794.png"/><Relationship Id="rId39" Type="http://schemas.openxmlformats.org/officeDocument/2006/relationships/image" Target="../media/image807.png"/><Relationship Id="rId21" Type="http://schemas.openxmlformats.org/officeDocument/2006/relationships/image" Target="../media/image789.png"/><Relationship Id="rId34" Type="http://schemas.openxmlformats.org/officeDocument/2006/relationships/image" Target="../media/image802.png"/><Relationship Id="rId42" Type="http://schemas.openxmlformats.org/officeDocument/2006/relationships/image" Target="../media/image810.png"/><Relationship Id="rId47" Type="http://schemas.openxmlformats.org/officeDocument/2006/relationships/image" Target="../media/image815.png"/><Relationship Id="rId50" Type="http://schemas.openxmlformats.org/officeDocument/2006/relationships/image" Target="../media/image818.png"/><Relationship Id="rId55" Type="http://schemas.openxmlformats.org/officeDocument/2006/relationships/image" Target="../media/image823.png"/><Relationship Id="rId7" Type="http://schemas.openxmlformats.org/officeDocument/2006/relationships/image" Target="../media/image775.png"/><Relationship Id="rId2" Type="http://schemas.openxmlformats.org/officeDocument/2006/relationships/notesSlide" Target="../notesSlides/notesSlide23.xml"/><Relationship Id="rId16" Type="http://schemas.openxmlformats.org/officeDocument/2006/relationships/image" Target="../media/image784.png"/><Relationship Id="rId29" Type="http://schemas.openxmlformats.org/officeDocument/2006/relationships/image" Target="../media/image797.png"/><Relationship Id="rId11" Type="http://schemas.openxmlformats.org/officeDocument/2006/relationships/image" Target="../media/image779.png"/><Relationship Id="rId24" Type="http://schemas.openxmlformats.org/officeDocument/2006/relationships/image" Target="../media/image792.png"/><Relationship Id="rId32" Type="http://schemas.openxmlformats.org/officeDocument/2006/relationships/image" Target="../media/image800.png"/><Relationship Id="rId37" Type="http://schemas.openxmlformats.org/officeDocument/2006/relationships/image" Target="../media/image805.png"/><Relationship Id="rId40" Type="http://schemas.openxmlformats.org/officeDocument/2006/relationships/image" Target="../media/image808.png"/><Relationship Id="rId45" Type="http://schemas.openxmlformats.org/officeDocument/2006/relationships/image" Target="../media/image813.png"/><Relationship Id="rId53" Type="http://schemas.openxmlformats.org/officeDocument/2006/relationships/image" Target="../media/image821.png"/><Relationship Id="rId5" Type="http://schemas.openxmlformats.org/officeDocument/2006/relationships/image" Target="../media/image773.png"/><Relationship Id="rId10" Type="http://schemas.openxmlformats.org/officeDocument/2006/relationships/image" Target="../media/image778.png"/><Relationship Id="rId19" Type="http://schemas.openxmlformats.org/officeDocument/2006/relationships/image" Target="../media/image787.png"/><Relationship Id="rId31" Type="http://schemas.openxmlformats.org/officeDocument/2006/relationships/image" Target="../media/image799.png"/><Relationship Id="rId44" Type="http://schemas.openxmlformats.org/officeDocument/2006/relationships/image" Target="../media/image812.png"/><Relationship Id="rId52" Type="http://schemas.openxmlformats.org/officeDocument/2006/relationships/image" Target="../media/image820.png"/><Relationship Id="rId4" Type="http://schemas.openxmlformats.org/officeDocument/2006/relationships/image" Target="../media/image772.png"/><Relationship Id="rId9" Type="http://schemas.openxmlformats.org/officeDocument/2006/relationships/image" Target="../media/image777.png"/><Relationship Id="rId14" Type="http://schemas.openxmlformats.org/officeDocument/2006/relationships/image" Target="../media/image782.png"/><Relationship Id="rId22" Type="http://schemas.openxmlformats.org/officeDocument/2006/relationships/image" Target="../media/image790.png"/><Relationship Id="rId27" Type="http://schemas.openxmlformats.org/officeDocument/2006/relationships/image" Target="../media/image795.png"/><Relationship Id="rId30" Type="http://schemas.openxmlformats.org/officeDocument/2006/relationships/image" Target="../media/image798.png"/><Relationship Id="rId35" Type="http://schemas.openxmlformats.org/officeDocument/2006/relationships/image" Target="../media/image803.png"/><Relationship Id="rId43" Type="http://schemas.openxmlformats.org/officeDocument/2006/relationships/image" Target="../media/image811.png"/><Relationship Id="rId48" Type="http://schemas.openxmlformats.org/officeDocument/2006/relationships/image" Target="../media/image816.png"/><Relationship Id="rId8" Type="http://schemas.openxmlformats.org/officeDocument/2006/relationships/image" Target="../media/image776.png"/><Relationship Id="rId51" Type="http://schemas.openxmlformats.org/officeDocument/2006/relationships/image" Target="../media/image819.png"/><Relationship Id="rId3" Type="http://schemas.openxmlformats.org/officeDocument/2006/relationships/image" Target="../media/image771.png"/><Relationship Id="rId12" Type="http://schemas.openxmlformats.org/officeDocument/2006/relationships/image" Target="../media/image780.png"/><Relationship Id="rId17" Type="http://schemas.openxmlformats.org/officeDocument/2006/relationships/image" Target="../media/image785.png"/><Relationship Id="rId25" Type="http://schemas.openxmlformats.org/officeDocument/2006/relationships/image" Target="../media/image793.png"/><Relationship Id="rId33" Type="http://schemas.openxmlformats.org/officeDocument/2006/relationships/image" Target="../media/image801.png"/><Relationship Id="rId38" Type="http://schemas.openxmlformats.org/officeDocument/2006/relationships/image" Target="../media/image806.png"/><Relationship Id="rId46" Type="http://schemas.openxmlformats.org/officeDocument/2006/relationships/image" Target="../media/image814.png"/><Relationship Id="rId20" Type="http://schemas.openxmlformats.org/officeDocument/2006/relationships/image" Target="../media/image788.png"/><Relationship Id="rId41" Type="http://schemas.openxmlformats.org/officeDocument/2006/relationships/image" Target="../media/image809.png"/><Relationship Id="rId54" Type="http://schemas.openxmlformats.org/officeDocument/2006/relationships/image" Target="../media/image822.png"/><Relationship Id="rId1" Type="http://schemas.openxmlformats.org/officeDocument/2006/relationships/slideLayout" Target="../slideLayouts/slideLayout2.xml"/><Relationship Id="rId6" Type="http://schemas.openxmlformats.org/officeDocument/2006/relationships/image" Target="../media/image774.png"/><Relationship Id="rId15" Type="http://schemas.openxmlformats.org/officeDocument/2006/relationships/image" Target="../media/image783.png"/><Relationship Id="rId23" Type="http://schemas.openxmlformats.org/officeDocument/2006/relationships/image" Target="../media/image791.png"/><Relationship Id="rId28" Type="http://schemas.openxmlformats.org/officeDocument/2006/relationships/image" Target="../media/image796.png"/><Relationship Id="rId36" Type="http://schemas.openxmlformats.org/officeDocument/2006/relationships/image" Target="../media/image804.png"/><Relationship Id="rId49" Type="http://schemas.openxmlformats.org/officeDocument/2006/relationships/image" Target="../media/image817.png"/></Relationships>
</file>

<file path=ppt/slides/_rels/slide71.xml.rels><?xml version="1.0" encoding="UTF-8" standalone="yes"?>
<Relationships xmlns="http://schemas.openxmlformats.org/package/2006/relationships"><Relationship Id="rId3" Type="http://schemas.openxmlformats.org/officeDocument/2006/relationships/image" Target="../media/image825.png"/><Relationship Id="rId2" Type="http://schemas.openxmlformats.org/officeDocument/2006/relationships/image" Target="../media/image8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7.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5.jpg"/></Relationships>
</file>

<file path=ppt/slides/_rels/slide85.xml.rels><?xml version="1.0" encoding="UTF-8" standalone="yes"?>
<Relationships xmlns="http://schemas.openxmlformats.org/package/2006/relationships"><Relationship Id="rId3" Type="http://schemas.openxmlformats.org/officeDocument/2006/relationships/image" Target="../media/image8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8.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39.jpg"/></Relationships>
</file>

<file path=ppt/slides/_rels/slide89.xml.rels><?xml version="1.0" encoding="UTF-8" standalone="yes"?>
<Relationships xmlns="http://schemas.openxmlformats.org/package/2006/relationships"><Relationship Id="rId3" Type="http://schemas.openxmlformats.org/officeDocument/2006/relationships/image" Target="../media/image84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41.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44.jpg"/></Relationships>
</file>

<file path=ppt/slides/_rels/slide92.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46.png"/></Relationships>
</file>

<file path=ppt/slides/_rels/slide93.xml.rels><?xml version="1.0" encoding="UTF-8" standalone="yes"?>
<Relationships xmlns="http://schemas.openxmlformats.org/package/2006/relationships"><Relationship Id="rId2" Type="http://schemas.openxmlformats.org/officeDocument/2006/relationships/image" Target="../media/image8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image" Target="../media/image85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3.png"/><Relationship Id="rId2" Type="http://schemas.openxmlformats.org/officeDocument/2006/relationships/image" Target="../media/image8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3F18E02-9FC0-49C2-BE57-195BEE39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F3884-9777-5548-A05A-35084EA135FD}"/>
              </a:ext>
            </a:extLst>
          </p:cNvPr>
          <p:cNvSpPr>
            <a:spLocks noGrp="1"/>
          </p:cNvSpPr>
          <p:nvPr>
            <p:ph type="ctrTitle"/>
          </p:nvPr>
        </p:nvSpPr>
        <p:spPr>
          <a:xfrm>
            <a:off x="6455778" y="787459"/>
            <a:ext cx="4805996" cy="1401448"/>
          </a:xfrm>
        </p:spPr>
        <p:txBody>
          <a:bodyPr anchor="t">
            <a:normAutofit/>
          </a:bodyPr>
          <a:lstStyle/>
          <a:p>
            <a:pPr algn="l"/>
            <a:r>
              <a:rPr lang="en-US" sz="3100" dirty="0">
                <a:solidFill>
                  <a:schemeClr val="tx2">
                    <a:lumMod val="75000"/>
                  </a:schemeClr>
                </a:solidFill>
              </a:rPr>
              <a:t>Visual Methods for Deep Explanation in Machine Learning</a:t>
            </a:r>
          </a:p>
        </p:txBody>
      </p:sp>
      <p:sp>
        <p:nvSpPr>
          <p:cNvPr id="3" name="Subtitle 2">
            <a:extLst>
              <a:ext uri="{FF2B5EF4-FFF2-40B4-BE49-F238E27FC236}">
                <a16:creationId xmlns:a16="http://schemas.microsoft.com/office/drawing/2014/main" id="{0CA0FC23-A82D-2F4E-94F7-30634ED56366}"/>
              </a:ext>
            </a:extLst>
          </p:cNvPr>
          <p:cNvSpPr>
            <a:spLocks noGrp="1"/>
          </p:cNvSpPr>
          <p:nvPr>
            <p:ph type="subTitle" idx="1"/>
          </p:nvPr>
        </p:nvSpPr>
        <p:spPr>
          <a:xfrm>
            <a:off x="6542913" y="2768600"/>
            <a:ext cx="4805691" cy="3543300"/>
          </a:xfrm>
        </p:spPr>
        <p:txBody>
          <a:bodyPr anchor="b">
            <a:noAutofit/>
          </a:bodyPr>
          <a:lstStyle/>
          <a:p>
            <a:pPr algn="l"/>
            <a:r>
              <a:rPr lang="en-US" sz="2000" dirty="0">
                <a:solidFill>
                  <a:schemeClr val="tx2"/>
                </a:solidFill>
              </a:rPr>
              <a:t>Boris Kovalerchuk</a:t>
            </a:r>
            <a:r>
              <a:rPr lang="en-US" sz="2000" baseline="30000" dirty="0">
                <a:solidFill>
                  <a:schemeClr val="tx2"/>
                </a:solidFill>
              </a:rPr>
              <a:t>1</a:t>
            </a:r>
            <a:br>
              <a:rPr lang="en-US" sz="2000" baseline="30000" dirty="0">
                <a:solidFill>
                  <a:schemeClr val="tx2"/>
                </a:solidFill>
              </a:rPr>
            </a:br>
            <a:r>
              <a:rPr lang="en-US" sz="2000" dirty="0">
                <a:solidFill>
                  <a:schemeClr val="tx2"/>
                </a:solidFill>
              </a:rPr>
              <a:t>Muhammad Aurangzeb Ahmad</a:t>
            </a:r>
            <a:r>
              <a:rPr lang="en-US" sz="2000" baseline="30000" dirty="0">
                <a:solidFill>
                  <a:schemeClr val="tx2"/>
                </a:solidFill>
              </a:rPr>
              <a:t>2,3</a:t>
            </a:r>
            <a:br>
              <a:rPr lang="en-US" sz="2000" baseline="30000" dirty="0">
                <a:solidFill>
                  <a:schemeClr val="tx2"/>
                </a:solidFill>
              </a:rPr>
            </a:br>
            <a:r>
              <a:rPr lang="en-US" sz="2000" dirty="0">
                <a:solidFill>
                  <a:schemeClr val="tx2"/>
                </a:solidFill>
              </a:rPr>
              <a:t>Ankur Teredesai</a:t>
            </a:r>
            <a:r>
              <a:rPr lang="en-US" sz="2000" baseline="30000" dirty="0">
                <a:solidFill>
                  <a:schemeClr val="tx2"/>
                </a:solidFill>
              </a:rPr>
              <a:t>2,3</a:t>
            </a:r>
            <a:endParaRPr lang="en-US" sz="2000" dirty="0">
              <a:solidFill>
                <a:schemeClr val="tx2"/>
              </a:solidFill>
            </a:endParaRPr>
          </a:p>
          <a:p>
            <a:pPr algn="l"/>
            <a:endParaRPr lang="en-US" sz="2000" dirty="0">
              <a:solidFill>
                <a:schemeClr val="tx2"/>
              </a:solidFill>
            </a:endParaRPr>
          </a:p>
          <a:p>
            <a:pPr algn="l"/>
            <a:endParaRPr lang="en-US" sz="2000" dirty="0">
              <a:solidFill>
                <a:schemeClr val="tx2"/>
              </a:solidFill>
            </a:endParaRPr>
          </a:p>
          <a:p>
            <a:pPr algn="l"/>
            <a:r>
              <a:rPr lang="en-US" sz="1800" dirty="0">
                <a:solidFill>
                  <a:schemeClr val="tx2"/>
                </a:solidFill>
              </a:rPr>
              <a:t>[1] </a:t>
            </a:r>
            <a:r>
              <a:rPr lang="en-US" sz="2000" dirty="0">
                <a:solidFill>
                  <a:schemeClr val="tx2"/>
                </a:solidFill>
              </a:rPr>
              <a:t>Dept. of Computer Science, Central Washington University</a:t>
            </a:r>
          </a:p>
          <a:p>
            <a:pPr algn="l"/>
            <a:r>
              <a:rPr lang="en-US" sz="1800" dirty="0">
                <a:solidFill>
                  <a:schemeClr val="tx2"/>
                </a:solidFill>
              </a:rPr>
              <a:t>[2] </a:t>
            </a:r>
            <a:r>
              <a:rPr lang="en-US" sz="2000" dirty="0">
                <a:solidFill>
                  <a:schemeClr val="tx2"/>
                </a:solidFill>
              </a:rPr>
              <a:t>Dept. of Computer Science and Systems, University of Washington Tacoma </a:t>
            </a:r>
          </a:p>
          <a:p>
            <a:pPr algn="l"/>
            <a:r>
              <a:rPr lang="en-US" sz="1800" dirty="0">
                <a:solidFill>
                  <a:schemeClr val="tx2"/>
                </a:solidFill>
              </a:rPr>
              <a:t>[3] </a:t>
            </a:r>
            <a:r>
              <a:rPr lang="en-US" sz="2000" dirty="0">
                <a:solidFill>
                  <a:schemeClr val="tx2"/>
                </a:solidFill>
              </a:rPr>
              <a:t>KenSci Inc. </a:t>
            </a:r>
          </a:p>
        </p:txBody>
      </p:sp>
      <p:pic>
        <p:nvPicPr>
          <p:cNvPr id="11" name="Picture 10" descr="A picture containing building, large, white, clock&#10;&#10;Description automatically generated">
            <a:extLst>
              <a:ext uri="{FF2B5EF4-FFF2-40B4-BE49-F238E27FC236}">
                <a16:creationId xmlns:a16="http://schemas.microsoft.com/office/drawing/2014/main" id="{D6C6846C-0C34-4B41-BB3D-A0BB97F2D10D}"/>
              </a:ext>
            </a:extLst>
          </p:cNvPr>
          <p:cNvPicPr>
            <a:picLocks noChangeAspect="1"/>
          </p:cNvPicPr>
          <p:nvPr/>
        </p:nvPicPr>
        <p:blipFill rotWithShape="1">
          <a:blip r:embed="rId2">
            <a:alphaModFix/>
          </a:blip>
          <a:srcRect t="9391" r="-1" b="4306"/>
          <a:stretch/>
        </p:blipFill>
        <p:spPr>
          <a:xfrm>
            <a:off x="20" y="760563"/>
            <a:ext cx="5298663" cy="6097089"/>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grpSp>
        <p:nvGrpSpPr>
          <p:cNvPr id="30" name="Group 29">
            <a:extLst>
              <a:ext uri="{FF2B5EF4-FFF2-40B4-BE49-F238E27FC236}">
                <a16:creationId xmlns:a16="http://schemas.microsoft.com/office/drawing/2014/main" id="{DC9608D4-CD9C-4B8B-88DC-8055C0325C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511966"/>
            <a:ext cx="5736223" cy="6346033"/>
            <a:chOff x="4529137" y="1695450"/>
            <a:chExt cx="3134106" cy="3467289"/>
          </a:xfrm>
        </p:grpSpPr>
        <p:sp>
          <p:nvSpPr>
            <p:cNvPr id="25" name="Freeform: Shape 30">
              <a:extLst>
                <a:ext uri="{FF2B5EF4-FFF2-40B4-BE49-F238E27FC236}">
                  <a16:creationId xmlns:a16="http://schemas.microsoft.com/office/drawing/2014/main" id="{07B5C029-26B7-46E5-A729-AB2CB6EB6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811422"/>
              <a:ext cx="2961539" cy="3351127"/>
            </a:xfrm>
            <a:custGeom>
              <a:avLst/>
              <a:gdLst>
                <a:gd name="connsiteX0" fmla="*/ 2918460 w 2961539"/>
                <a:gd name="connsiteY0" fmla="*/ 1324969 h 3351127"/>
                <a:gd name="connsiteX1" fmla="*/ 2906649 w 2961539"/>
                <a:gd name="connsiteY1" fmla="*/ 1284393 h 3351127"/>
                <a:gd name="connsiteX2" fmla="*/ 2893314 w 2961539"/>
                <a:gd name="connsiteY2" fmla="*/ 1244388 h 3351127"/>
                <a:gd name="connsiteX3" fmla="*/ 2878741 w 2961539"/>
                <a:gd name="connsiteY3" fmla="*/ 1204859 h 3351127"/>
                <a:gd name="connsiteX4" fmla="*/ 2811209 w 2961539"/>
                <a:gd name="connsiteY4" fmla="*/ 1051316 h 3351127"/>
                <a:gd name="connsiteX5" fmla="*/ 2636711 w 2961539"/>
                <a:gd name="connsiteY5" fmla="*/ 768709 h 3351127"/>
                <a:gd name="connsiteX6" fmla="*/ 2418683 w 2961539"/>
                <a:gd name="connsiteY6" fmla="*/ 522202 h 3351127"/>
                <a:gd name="connsiteX7" fmla="*/ 2165699 w 2961539"/>
                <a:gd name="connsiteY7" fmla="*/ 314748 h 3351127"/>
                <a:gd name="connsiteX8" fmla="*/ 2027873 w 2961539"/>
                <a:gd name="connsiteY8" fmla="*/ 227213 h 3351127"/>
                <a:gd name="connsiteX9" fmla="*/ 1883474 w 2961539"/>
                <a:gd name="connsiteY9" fmla="*/ 151203 h 3351127"/>
                <a:gd name="connsiteX10" fmla="*/ 1576483 w 2961539"/>
                <a:gd name="connsiteY10" fmla="*/ 40618 h 3351127"/>
                <a:gd name="connsiteX11" fmla="*/ 1415415 w 2961539"/>
                <a:gd name="connsiteY11" fmla="*/ 10233 h 3351127"/>
                <a:gd name="connsiteX12" fmla="*/ 1251204 w 2961539"/>
                <a:gd name="connsiteY12" fmla="*/ 42 h 3351127"/>
                <a:gd name="connsiteX13" fmla="*/ 927163 w 2961539"/>
                <a:gd name="connsiteY13" fmla="*/ 29855 h 3351127"/>
                <a:gd name="connsiteX14" fmla="*/ 610362 w 2961539"/>
                <a:gd name="connsiteY14" fmla="*/ 116151 h 3351127"/>
                <a:gd name="connsiteX15" fmla="*/ 315468 w 2961539"/>
                <a:gd name="connsiteY15" fmla="*/ 267408 h 3351127"/>
                <a:gd name="connsiteX16" fmla="*/ 182975 w 2961539"/>
                <a:gd name="connsiteY16" fmla="*/ 368183 h 3351127"/>
                <a:gd name="connsiteX17" fmla="*/ 64294 w 2961539"/>
                <a:gd name="connsiteY17" fmla="*/ 484674 h 3351127"/>
                <a:gd name="connsiteX18" fmla="*/ 0 w 2961539"/>
                <a:gd name="connsiteY18" fmla="*/ 556778 h 3351127"/>
                <a:gd name="connsiteX19" fmla="*/ 0 w 2961539"/>
                <a:gd name="connsiteY19" fmla="*/ 956066 h 3351127"/>
                <a:gd name="connsiteX20" fmla="*/ 227552 w 2961539"/>
                <a:gd name="connsiteY20" fmla="*/ 636597 h 3351127"/>
                <a:gd name="connsiteX21" fmla="*/ 331756 w 2961539"/>
                <a:gd name="connsiteY21" fmla="*/ 534966 h 3351127"/>
                <a:gd name="connsiteX22" fmla="*/ 441770 w 2961539"/>
                <a:gd name="connsiteY22" fmla="*/ 439620 h 3351127"/>
                <a:gd name="connsiteX23" fmla="*/ 683419 w 2961539"/>
                <a:gd name="connsiteY23" fmla="*/ 274457 h 3351127"/>
                <a:gd name="connsiteX24" fmla="*/ 956596 w 2961539"/>
                <a:gd name="connsiteY24" fmla="*/ 161300 h 3351127"/>
                <a:gd name="connsiteX25" fmla="*/ 1251490 w 2961539"/>
                <a:gd name="connsiteY25" fmla="*/ 123009 h 3351127"/>
                <a:gd name="connsiteX26" fmla="*/ 1398175 w 2961539"/>
                <a:gd name="connsiteY26" fmla="*/ 135297 h 3351127"/>
                <a:gd name="connsiteX27" fmla="*/ 1542383 w 2961539"/>
                <a:gd name="connsiteY27" fmla="*/ 167967 h 3351127"/>
                <a:gd name="connsiteX28" fmla="*/ 1681925 w 2961539"/>
                <a:gd name="connsiteY28" fmla="*/ 218450 h 3351127"/>
                <a:gd name="connsiteX29" fmla="*/ 1715929 w 2961539"/>
                <a:gd name="connsiteY29" fmla="*/ 233595 h 3351127"/>
                <a:gd name="connsiteX30" fmla="*/ 1749552 w 2961539"/>
                <a:gd name="connsiteY30" fmla="*/ 249597 h 3351127"/>
                <a:gd name="connsiteX31" fmla="*/ 1782604 w 2961539"/>
                <a:gd name="connsiteY31" fmla="*/ 266646 h 3351127"/>
                <a:gd name="connsiteX32" fmla="*/ 1815275 w 2961539"/>
                <a:gd name="connsiteY32" fmla="*/ 284553 h 3351127"/>
                <a:gd name="connsiteX33" fmla="*/ 2059400 w 2961539"/>
                <a:gd name="connsiteY33" fmla="*/ 454765 h 3351127"/>
                <a:gd name="connsiteX34" fmla="*/ 2270284 w 2961539"/>
                <a:gd name="connsiteY34" fmla="*/ 663648 h 3351127"/>
                <a:gd name="connsiteX35" fmla="*/ 2362581 w 2961539"/>
                <a:gd name="connsiteY35" fmla="*/ 779091 h 3351127"/>
                <a:gd name="connsiteX36" fmla="*/ 2445353 w 2961539"/>
                <a:gd name="connsiteY36" fmla="*/ 900726 h 3351127"/>
                <a:gd name="connsiteX37" fmla="*/ 2581180 w 2961539"/>
                <a:gd name="connsiteY37" fmla="*/ 1158663 h 3351127"/>
                <a:gd name="connsiteX38" fmla="*/ 2673382 w 2961539"/>
                <a:gd name="connsiteY38" fmla="*/ 1430601 h 3351127"/>
                <a:gd name="connsiteX39" fmla="*/ 2707291 w 2961539"/>
                <a:gd name="connsiteY39" fmla="*/ 1569095 h 3351127"/>
                <a:gd name="connsiteX40" fmla="*/ 2728913 w 2961539"/>
                <a:gd name="connsiteY40" fmla="*/ 1710065 h 3351127"/>
                <a:gd name="connsiteX41" fmla="*/ 2738342 w 2961539"/>
                <a:gd name="connsiteY41" fmla="*/ 1853321 h 3351127"/>
                <a:gd name="connsiteX42" fmla="*/ 2733294 w 2961539"/>
                <a:gd name="connsiteY42" fmla="*/ 1998482 h 3351127"/>
                <a:gd name="connsiteX43" fmla="*/ 2704433 w 2961539"/>
                <a:gd name="connsiteY43" fmla="*/ 2140785 h 3351127"/>
                <a:gd name="connsiteX44" fmla="*/ 2645759 w 2961539"/>
                <a:gd name="connsiteY44" fmla="*/ 2264515 h 3351127"/>
                <a:gd name="connsiteX45" fmla="*/ 2552986 w 2961539"/>
                <a:gd name="connsiteY45" fmla="*/ 2354717 h 3351127"/>
                <a:gd name="connsiteX46" fmla="*/ 2492026 w 2961539"/>
                <a:gd name="connsiteY46" fmla="*/ 2389769 h 3351127"/>
                <a:gd name="connsiteX47" fmla="*/ 2423541 w 2961539"/>
                <a:gd name="connsiteY47" fmla="*/ 2423583 h 3351127"/>
                <a:gd name="connsiteX48" fmla="*/ 2278475 w 2961539"/>
                <a:gd name="connsiteY48" fmla="*/ 2502640 h 3351127"/>
                <a:gd name="connsiteX49" fmla="*/ 2143697 w 2961539"/>
                <a:gd name="connsiteY49" fmla="*/ 2606463 h 3351127"/>
                <a:gd name="connsiteX50" fmla="*/ 2113312 w 2961539"/>
                <a:gd name="connsiteY50" fmla="*/ 2635514 h 3351127"/>
                <a:gd name="connsiteX51" fmla="*/ 2084927 w 2961539"/>
                <a:gd name="connsiteY51" fmla="*/ 2664184 h 3351127"/>
                <a:gd name="connsiteX52" fmla="*/ 2030349 w 2961539"/>
                <a:gd name="connsiteY52" fmla="*/ 2722573 h 3351127"/>
                <a:gd name="connsiteX53" fmla="*/ 1929098 w 2961539"/>
                <a:gd name="connsiteY53" fmla="*/ 2842683 h 3351127"/>
                <a:gd name="connsiteX54" fmla="*/ 1880045 w 2961539"/>
                <a:gd name="connsiteY54" fmla="*/ 2902309 h 3351127"/>
                <a:gd name="connsiteX55" fmla="*/ 1831086 w 2961539"/>
                <a:gd name="connsiteY55" fmla="*/ 2960888 h 3351127"/>
                <a:gd name="connsiteX56" fmla="*/ 1730121 w 2961539"/>
                <a:gd name="connsiteY56" fmla="*/ 3071854 h 3351127"/>
                <a:gd name="connsiteX57" fmla="*/ 1620488 w 2961539"/>
                <a:gd name="connsiteY57" fmla="*/ 3169200 h 3351127"/>
                <a:gd name="connsiteX58" fmla="*/ 1497616 w 2961539"/>
                <a:gd name="connsiteY58" fmla="*/ 3244447 h 3351127"/>
                <a:gd name="connsiteX59" fmla="*/ 1361313 w 2961539"/>
                <a:gd name="connsiteY59" fmla="*/ 3288739 h 3351127"/>
                <a:gd name="connsiteX60" fmla="*/ 1289590 w 2961539"/>
                <a:gd name="connsiteY60" fmla="*/ 3297978 h 3351127"/>
                <a:gd name="connsiteX61" fmla="*/ 1253204 w 2961539"/>
                <a:gd name="connsiteY61" fmla="*/ 3299407 h 3351127"/>
                <a:gd name="connsiteX62" fmla="*/ 1215676 w 2961539"/>
                <a:gd name="connsiteY62" fmla="*/ 3299216 h 3351127"/>
                <a:gd name="connsiteX63" fmla="*/ 918972 w 2961539"/>
                <a:gd name="connsiteY63" fmla="*/ 3254639 h 3351127"/>
                <a:gd name="connsiteX64" fmla="*/ 642557 w 2961539"/>
                <a:gd name="connsiteY64" fmla="*/ 3139672 h 3351127"/>
                <a:gd name="connsiteX65" fmla="*/ 515112 w 2961539"/>
                <a:gd name="connsiteY65" fmla="*/ 3061853 h 3351127"/>
                <a:gd name="connsiteX66" fmla="*/ 484442 w 2961539"/>
                <a:gd name="connsiteY66" fmla="*/ 3040612 h 3351127"/>
                <a:gd name="connsiteX67" fmla="*/ 454343 w 2961539"/>
                <a:gd name="connsiteY67" fmla="*/ 3018610 h 3351127"/>
                <a:gd name="connsiteX68" fmla="*/ 424625 w 2961539"/>
                <a:gd name="connsiteY68" fmla="*/ 2996131 h 3351127"/>
                <a:gd name="connsiteX69" fmla="*/ 395478 w 2961539"/>
                <a:gd name="connsiteY69" fmla="*/ 2973080 h 3351127"/>
                <a:gd name="connsiteX70" fmla="*/ 181547 w 2961539"/>
                <a:gd name="connsiteY70" fmla="*/ 2767626 h 3351127"/>
                <a:gd name="connsiteX71" fmla="*/ 134112 w 2961539"/>
                <a:gd name="connsiteY71" fmla="*/ 2710761 h 3351127"/>
                <a:gd name="connsiteX72" fmla="*/ 89821 w 2961539"/>
                <a:gd name="connsiteY72" fmla="*/ 2652087 h 3351127"/>
                <a:gd name="connsiteX73" fmla="*/ 10096 w 2961539"/>
                <a:gd name="connsiteY73" fmla="*/ 2529025 h 3351127"/>
                <a:gd name="connsiteX74" fmla="*/ 191 w 2961539"/>
                <a:gd name="connsiteY74" fmla="*/ 2511499 h 3351127"/>
                <a:gd name="connsiteX75" fmla="*/ 191 w 2961539"/>
                <a:gd name="connsiteY75" fmla="*/ 2835063 h 3351127"/>
                <a:gd name="connsiteX76" fmla="*/ 50959 w 2961539"/>
                <a:gd name="connsiteY76" fmla="*/ 2888879 h 3351127"/>
                <a:gd name="connsiteX77" fmla="*/ 300038 w 2961539"/>
                <a:gd name="connsiteY77" fmla="*/ 3100525 h 3351127"/>
                <a:gd name="connsiteX78" fmla="*/ 438150 w 2961539"/>
                <a:gd name="connsiteY78" fmla="*/ 3186916 h 3351127"/>
                <a:gd name="connsiteX79" fmla="*/ 584264 w 2961539"/>
                <a:gd name="connsiteY79" fmla="*/ 3258830 h 3351127"/>
                <a:gd name="connsiteX80" fmla="*/ 862965 w 2961539"/>
                <a:gd name="connsiteY80" fmla="*/ 3351127 h 3351127"/>
                <a:gd name="connsiteX81" fmla="*/ 1534478 w 2961539"/>
                <a:gd name="connsiteY81" fmla="*/ 3351127 h 3351127"/>
                <a:gd name="connsiteX82" fmla="*/ 1540955 w 2961539"/>
                <a:gd name="connsiteY82" fmla="*/ 3348841 h 3351127"/>
                <a:gd name="connsiteX83" fmla="*/ 1691831 w 2961539"/>
                <a:gd name="connsiteY83" fmla="*/ 3275403 h 3351127"/>
                <a:gd name="connsiteX84" fmla="*/ 1827086 w 2961539"/>
                <a:gd name="connsiteY84" fmla="*/ 3179963 h 3351127"/>
                <a:gd name="connsiteX85" fmla="*/ 1948625 w 2961539"/>
                <a:gd name="connsiteY85" fmla="*/ 3072426 h 3351127"/>
                <a:gd name="connsiteX86" fmla="*/ 2005584 w 2961539"/>
                <a:gd name="connsiteY86" fmla="*/ 3016514 h 3351127"/>
                <a:gd name="connsiteX87" fmla="*/ 2060639 w 2961539"/>
                <a:gd name="connsiteY87" fmla="*/ 2959935 h 3351127"/>
                <a:gd name="connsiteX88" fmla="*/ 2167223 w 2961539"/>
                <a:gd name="connsiteY88" fmla="*/ 2847350 h 3351127"/>
                <a:gd name="connsiteX89" fmla="*/ 2218754 w 2961539"/>
                <a:gd name="connsiteY89" fmla="*/ 2791438 h 3351127"/>
                <a:gd name="connsiteX90" fmla="*/ 2244471 w 2961539"/>
                <a:gd name="connsiteY90" fmla="*/ 2763911 h 3351127"/>
                <a:gd name="connsiteX91" fmla="*/ 2269427 w 2961539"/>
                <a:gd name="connsiteY91" fmla="*/ 2738098 h 3351127"/>
                <a:gd name="connsiteX92" fmla="*/ 2321243 w 2961539"/>
                <a:gd name="connsiteY92" fmla="*/ 2689807 h 3351127"/>
                <a:gd name="connsiteX93" fmla="*/ 2376297 w 2961539"/>
                <a:gd name="connsiteY93" fmla="*/ 2645230 h 3351127"/>
                <a:gd name="connsiteX94" fmla="*/ 2499265 w 2961539"/>
                <a:gd name="connsiteY94" fmla="*/ 2564934 h 3351127"/>
                <a:gd name="connsiteX95" fmla="*/ 2639187 w 2961539"/>
                <a:gd name="connsiteY95" fmla="*/ 2476732 h 3351127"/>
                <a:gd name="connsiteX96" fmla="*/ 2674239 w 2961539"/>
                <a:gd name="connsiteY96" fmla="*/ 2448729 h 3351127"/>
                <a:gd name="connsiteX97" fmla="*/ 2707481 w 2961539"/>
                <a:gd name="connsiteY97" fmla="*/ 2417487 h 3351127"/>
                <a:gd name="connsiteX98" fmla="*/ 2765298 w 2961539"/>
                <a:gd name="connsiteY98" fmla="*/ 2347097 h 3351127"/>
                <a:gd name="connsiteX99" fmla="*/ 2810447 w 2961539"/>
                <a:gd name="connsiteY99" fmla="*/ 2270802 h 3351127"/>
                <a:gd name="connsiteX100" fmla="*/ 2845499 w 2961539"/>
                <a:gd name="connsiteY100" fmla="*/ 2192411 h 3351127"/>
                <a:gd name="connsiteX101" fmla="*/ 2901315 w 2961539"/>
                <a:gd name="connsiteY101" fmla="*/ 2034772 h 3351127"/>
                <a:gd name="connsiteX102" fmla="*/ 2943130 w 2961539"/>
                <a:gd name="connsiteY102" fmla="*/ 1871704 h 3351127"/>
                <a:gd name="connsiteX103" fmla="*/ 2961037 w 2961539"/>
                <a:gd name="connsiteY103" fmla="*/ 1703302 h 3351127"/>
                <a:gd name="connsiteX104" fmla="*/ 2928842 w 2961539"/>
                <a:gd name="connsiteY104" fmla="*/ 1366308 h 3351127"/>
                <a:gd name="connsiteX105" fmla="*/ 2918460 w 2961539"/>
                <a:gd name="connsiteY105" fmla="*/ 1324969 h 33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61539" h="3351127">
                  <a:moveTo>
                    <a:pt x="2918460" y="1324969"/>
                  </a:moveTo>
                  <a:lnTo>
                    <a:pt x="2906649" y="1284393"/>
                  </a:lnTo>
                  <a:lnTo>
                    <a:pt x="2893314" y="1244388"/>
                  </a:lnTo>
                  <a:cubicBezTo>
                    <a:pt x="2888837" y="1231053"/>
                    <a:pt x="2883694" y="1218004"/>
                    <a:pt x="2878741" y="1204859"/>
                  </a:cubicBezTo>
                  <a:cubicBezTo>
                    <a:pt x="2858453" y="1152567"/>
                    <a:pt x="2836069" y="1101227"/>
                    <a:pt x="2811209" y="1051316"/>
                  </a:cubicBezTo>
                  <a:cubicBezTo>
                    <a:pt x="2761107" y="951684"/>
                    <a:pt x="2702814" y="857006"/>
                    <a:pt x="2636711" y="768709"/>
                  </a:cubicBezTo>
                  <a:cubicBezTo>
                    <a:pt x="2570798" y="680412"/>
                    <a:pt x="2497455" y="598212"/>
                    <a:pt x="2418683" y="522202"/>
                  </a:cubicBezTo>
                  <a:cubicBezTo>
                    <a:pt x="2339912" y="446193"/>
                    <a:pt x="2254949" y="377232"/>
                    <a:pt x="2165699" y="314748"/>
                  </a:cubicBezTo>
                  <a:cubicBezTo>
                    <a:pt x="2121122" y="283506"/>
                    <a:pt x="2075021" y="254359"/>
                    <a:pt x="2027873" y="227213"/>
                  </a:cubicBezTo>
                  <a:cubicBezTo>
                    <a:pt x="1980914" y="199781"/>
                    <a:pt x="1932623" y="174635"/>
                    <a:pt x="1883474" y="151203"/>
                  </a:cubicBezTo>
                  <a:cubicBezTo>
                    <a:pt x="1785176" y="104721"/>
                    <a:pt x="1682496" y="67002"/>
                    <a:pt x="1576483" y="40618"/>
                  </a:cubicBezTo>
                  <a:cubicBezTo>
                    <a:pt x="1523524" y="27474"/>
                    <a:pt x="1469803" y="16901"/>
                    <a:pt x="1415415" y="10233"/>
                  </a:cubicBezTo>
                  <a:cubicBezTo>
                    <a:pt x="1361123" y="3185"/>
                    <a:pt x="1306163" y="-435"/>
                    <a:pt x="1251204" y="42"/>
                  </a:cubicBezTo>
                  <a:cubicBezTo>
                    <a:pt x="1142714" y="804"/>
                    <a:pt x="1034415" y="10805"/>
                    <a:pt x="927163" y="29855"/>
                  </a:cubicBezTo>
                  <a:cubicBezTo>
                    <a:pt x="820007" y="49095"/>
                    <a:pt x="713423" y="76813"/>
                    <a:pt x="610362" y="116151"/>
                  </a:cubicBezTo>
                  <a:cubicBezTo>
                    <a:pt x="507301" y="155394"/>
                    <a:pt x="407861" y="205782"/>
                    <a:pt x="315468" y="267408"/>
                  </a:cubicBezTo>
                  <a:cubicBezTo>
                    <a:pt x="269367" y="298269"/>
                    <a:pt x="224504" y="331226"/>
                    <a:pt x="182975" y="368183"/>
                  </a:cubicBezTo>
                  <a:cubicBezTo>
                    <a:pt x="141542" y="405140"/>
                    <a:pt x="102489" y="444573"/>
                    <a:pt x="64294" y="484674"/>
                  </a:cubicBezTo>
                  <a:cubicBezTo>
                    <a:pt x="42291" y="508105"/>
                    <a:pt x="20860" y="532203"/>
                    <a:pt x="0" y="556778"/>
                  </a:cubicBezTo>
                  <a:lnTo>
                    <a:pt x="0" y="956066"/>
                  </a:lnTo>
                  <a:cubicBezTo>
                    <a:pt x="62579" y="840909"/>
                    <a:pt x="138970" y="733276"/>
                    <a:pt x="227552" y="636597"/>
                  </a:cubicBezTo>
                  <a:cubicBezTo>
                    <a:pt x="260223" y="600593"/>
                    <a:pt x="295466" y="567160"/>
                    <a:pt x="331756" y="534966"/>
                  </a:cubicBezTo>
                  <a:cubicBezTo>
                    <a:pt x="367951" y="502771"/>
                    <a:pt x="403955" y="470196"/>
                    <a:pt x="441770" y="439620"/>
                  </a:cubicBezTo>
                  <a:cubicBezTo>
                    <a:pt x="517208" y="378375"/>
                    <a:pt x="597503" y="322177"/>
                    <a:pt x="683419" y="274457"/>
                  </a:cubicBezTo>
                  <a:cubicBezTo>
                    <a:pt x="769239" y="226832"/>
                    <a:pt x="860679" y="187208"/>
                    <a:pt x="956596" y="161300"/>
                  </a:cubicBezTo>
                  <a:cubicBezTo>
                    <a:pt x="1052322" y="135201"/>
                    <a:pt x="1151954" y="122247"/>
                    <a:pt x="1251490" y="123009"/>
                  </a:cubicBezTo>
                  <a:cubicBezTo>
                    <a:pt x="1300448" y="123581"/>
                    <a:pt x="1349502" y="127772"/>
                    <a:pt x="1398175" y="135297"/>
                  </a:cubicBezTo>
                  <a:cubicBezTo>
                    <a:pt x="1446752" y="143107"/>
                    <a:pt x="1495044" y="153870"/>
                    <a:pt x="1542383" y="167967"/>
                  </a:cubicBezTo>
                  <a:cubicBezTo>
                    <a:pt x="1589723" y="182160"/>
                    <a:pt x="1636490" y="198733"/>
                    <a:pt x="1681925" y="218450"/>
                  </a:cubicBezTo>
                  <a:cubicBezTo>
                    <a:pt x="1693259" y="223498"/>
                    <a:pt x="1704689" y="228261"/>
                    <a:pt x="1715929" y="233595"/>
                  </a:cubicBezTo>
                  <a:lnTo>
                    <a:pt x="1749552" y="249597"/>
                  </a:lnTo>
                  <a:lnTo>
                    <a:pt x="1782604" y="266646"/>
                  </a:lnTo>
                  <a:cubicBezTo>
                    <a:pt x="1793558" y="272457"/>
                    <a:pt x="1804416" y="278553"/>
                    <a:pt x="1815275" y="284553"/>
                  </a:cubicBezTo>
                  <a:cubicBezTo>
                    <a:pt x="1901762" y="333321"/>
                    <a:pt x="1983486" y="390662"/>
                    <a:pt x="2059400" y="454765"/>
                  </a:cubicBezTo>
                  <a:cubicBezTo>
                    <a:pt x="2135410" y="518583"/>
                    <a:pt x="2205990" y="588687"/>
                    <a:pt x="2270284" y="663648"/>
                  </a:cubicBezTo>
                  <a:cubicBezTo>
                    <a:pt x="2302574" y="701082"/>
                    <a:pt x="2333530" y="739372"/>
                    <a:pt x="2362581" y="779091"/>
                  </a:cubicBezTo>
                  <a:cubicBezTo>
                    <a:pt x="2391632" y="818811"/>
                    <a:pt x="2419255" y="859387"/>
                    <a:pt x="2445353" y="900726"/>
                  </a:cubicBezTo>
                  <a:cubicBezTo>
                    <a:pt x="2497455" y="983593"/>
                    <a:pt x="2542889" y="1069890"/>
                    <a:pt x="2581180" y="1158663"/>
                  </a:cubicBezTo>
                  <a:cubicBezTo>
                    <a:pt x="2619470" y="1247436"/>
                    <a:pt x="2648617" y="1338876"/>
                    <a:pt x="2673382" y="1430601"/>
                  </a:cubicBezTo>
                  <a:cubicBezTo>
                    <a:pt x="2685764" y="1476512"/>
                    <a:pt x="2697480" y="1522518"/>
                    <a:pt x="2707291" y="1569095"/>
                  </a:cubicBezTo>
                  <a:cubicBezTo>
                    <a:pt x="2717197" y="1615672"/>
                    <a:pt x="2724245" y="1662726"/>
                    <a:pt x="2728913" y="1710065"/>
                  </a:cubicBezTo>
                  <a:cubicBezTo>
                    <a:pt x="2733485" y="1757404"/>
                    <a:pt x="2736818" y="1805124"/>
                    <a:pt x="2738342" y="1853321"/>
                  </a:cubicBezTo>
                  <a:cubicBezTo>
                    <a:pt x="2739390" y="1901422"/>
                    <a:pt x="2738247" y="1950000"/>
                    <a:pt x="2733294" y="1998482"/>
                  </a:cubicBezTo>
                  <a:cubicBezTo>
                    <a:pt x="2728151" y="2046774"/>
                    <a:pt x="2718911" y="2095542"/>
                    <a:pt x="2704433" y="2140785"/>
                  </a:cubicBezTo>
                  <a:cubicBezTo>
                    <a:pt x="2689860" y="2186029"/>
                    <a:pt x="2670429" y="2228320"/>
                    <a:pt x="2645759" y="2264515"/>
                  </a:cubicBezTo>
                  <a:cubicBezTo>
                    <a:pt x="2620899" y="2300710"/>
                    <a:pt x="2590514" y="2330047"/>
                    <a:pt x="2552986" y="2354717"/>
                  </a:cubicBezTo>
                  <a:cubicBezTo>
                    <a:pt x="2534317" y="2367195"/>
                    <a:pt x="2513838" y="2378530"/>
                    <a:pt x="2492026" y="2389769"/>
                  </a:cubicBezTo>
                  <a:cubicBezTo>
                    <a:pt x="2470309" y="2401009"/>
                    <a:pt x="2447258" y="2412058"/>
                    <a:pt x="2423541" y="2423583"/>
                  </a:cubicBezTo>
                  <a:cubicBezTo>
                    <a:pt x="2376107" y="2446633"/>
                    <a:pt x="2326100" y="2472065"/>
                    <a:pt x="2278475" y="2502640"/>
                  </a:cubicBezTo>
                  <a:cubicBezTo>
                    <a:pt x="2230850" y="2533120"/>
                    <a:pt x="2185130" y="2567982"/>
                    <a:pt x="2143697" y="2606463"/>
                  </a:cubicBezTo>
                  <a:cubicBezTo>
                    <a:pt x="2133410" y="2615988"/>
                    <a:pt x="2122837" y="2625989"/>
                    <a:pt x="2113312" y="2635514"/>
                  </a:cubicBezTo>
                  <a:lnTo>
                    <a:pt x="2084927" y="2664184"/>
                  </a:lnTo>
                  <a:cubicBezTo>
                    <a:pt x="2066258" y="2683425"/>
                    <a:pt x="2048066" y="2702951"/>
                    <a:pt x="2030349" y="2722573"/>
                  </a:cubicBezTo>
                  <a:cubicBezTo>
                    <a:pt x="1995011" y="2762101"/>
                    <a:pt x="1962055" y="2802773"/>
                    <a:pt x="1929098" y="2842683"/>
                  </a:cubicBezTo>
                  <a:lnTo>
                    <a:pt x="1880045" y="2902309"/>
                  </a:lnTo>
                  <a:cubicBezTo>
                    <a:pt x="1863757" y="2922026"/>
                    <a:pt x="1847564" y="2941648"/>
                    <a:pt x="1831086" y="2960888"/>
                  </a:cubicBezTo>
                  <a:cubicBezTo>
                    <a:pt x="1798130" y="2999178"/>
                    <a:pt x="1764983" y="3036707"/>
                    <a:pt x="1730121" y="3071854"/>
                  </a:cubicBezTo>
                  <a:cubicBezTo>
                    <a:pt x="1695355" y="3107001"/>
                    <a:pt x="1659160" y="3140053"/>
                    <a:pt x="1620488" y="3169200"/>
                  </a:cubicBezTo>
                  <a:cubicBezTo>
                    <a:pt x="1581912" y="3198442"/>
                    <a:pt x="1541145" y="3224254"/>
                    <a:pt x="1497616" y="3244447"/>
                  </a:cubicBezTo>
                  <a:cubicBezTo>
                    <a:pt x="1454277" y="3264735"/>
                    <a:pt x="1408462" y="3279690"/>
                    <a:pt x="1361313" y="3288739"/>
                  </a:cubicBezTo>
                  <a:cubicBezTo>
                    <a:pt x="1337691" y="3293406"/>
                    <a:pt x="1313688" y="3296168"/>
                    <a:pt x="1289590" y="3297978"/>
                  </a:cubicBezTo>
                  <a:cubicBezTo>
                    <a:pt x="1277493" y="3298740"/>
                    <a:pt x="1265396" y="3299216"/>
                    <a:pt x="1253204" y="3299407"/>
                  </a:cubicBezTo>
                  <a:lnTo>
                    <a:pt x="1215676" y="3299216"/>
                  </a:lnTo>
                  <a:cubicBezTo>
                    <a:pt x="1115378" y="3296930"/>
                    <a:pt x="1015365" y="3281785"/>
                    <a:pt x="918972" y="3254639"/>
                  </a:cubicBezTo>
                  <a:cubicBezTo>
                    <a:pt x="822484" y="3227302"/>
                    <a:pt x="729996" y="3187583"/>
                    <a:pt x="642557" y="3139672"/>
                  </a:cubicBezTo>
                  <a:cubicBezTo>
                    <a:pt x="598837" y="3115765"/>
                    <a:pt x="556451" y="3089571"/>
                    <a:pt x="515112" y="3061853"/>
                  </a:cubicBezTo>
                  <a:lnTo>
                    <a:pt x="484442" y="3040612"/>
                  </a:lnTo>
                  <a:lnTo>
                    <a:pt x="454343" y="3018610"/>
                  </a:lnTo>
                  <a:lnTo>
                    <a:pt x="424625" y="2996131"/>
                  </a:lnTo>
                  <a:cubicBezTo>
                    <a:pt x="414719" y="2988606"/>
                    <a:pt x="405194" y="2980605"/>
                    <a:pt x="395478" y="2973080"/>
                  </a:cubicBezTo>
                  <a:cubicBezTo>
                    <a:pt x="318230" y="2910882"/>
                    <a:pt x="246507" y="2842111"/>
                    <a:pt x="181547" y="2767626"/>
                  </a:cubicBezTo>
                  <a:cubicBezTo>
                    <a:pt x="165259" y="2749052"/>
                    <a:pt x="149543" y="2730002"/>
                    <a:pt x="134112" y="2710761"/>
                  </a:cubicBezTo>
                  <a:cubicBezTo>
                    <a:pt x="118967" y="2691521"/>
                    <a:pt x="104013" y="2672090"/>
                    <a:pt x="89821" y="2652087"/>
                  </a:cubicBezTo>
                  <a:cubicBezTo>
                    <a:pt x="61246" y="2612273"/>
                    <a:pt x="34766" y="2571220"/>
                    <a:pt x="10096" y="2529025"/>
                  </a:cubicBezTo>
                  <a:cubicBezTo>
                    <a:pt x="6668" y="2523214"/>
                    <a:pt x="3429" y="2517309"/>
                    <a:pt x="191" y="2511499"/>
                  </a:cubicBezTo>
                  <a:lnTo>
                    <a:pt x="191" y="2835063"/>
                  </a:lnTo>
                  <a:cubicBezTo>
                    <a:pt x="16764" y="2853351"/>
                    <a:pt x="33719" y="2871353"/>
                    <a:pt x="50959" y="2888879"/>
                  </a:cubicBezTo>
                  <a:cubicBezTo>
                    <a:pt x="127635" y="2966698"/>
                    <a:pt x="210788" y="3037945"/>
                    <a:pt x="300038" y="3100525"/>
                  </a:cubicBezTo>
                  <a:cubicBezTo>
                    <a:pt x="344424" y="3131671"/>
                    <a:pt x="390525" y="3160627"/>
                    <a:pt x="438150" y="3186916"/>
                  </a:cubicBezTo>
                  <a:cubicBezTo>
                    <a:pt x="485585" y="3213491"/>
                    <a:pt x="534543" y="3237303"/>
                    <a:pt x="584264" y="3258830"/>
                  </a:cubicBezTo>
                  <a:cubicBezTo>
                    <a:pt x="674561" y="3297597"/>
                    <a:pt x="767906" y="3328362"/>
                    <a:pt x="862965" y="3351127"/>
                  </a:cubicBezTo>
                  <a:lnTo>
                    <a:pt x="1534478" y="3351127"/>
                  </a:lnTo>
                  <a:cubicBezTo>
                    <a:pt x="1536668" y="3350365"/>
                    <a:pt x="1538764" y="3349603"/>
                    <a:pt x="1540955" y="3348841"/>
                  </a:cubicBezTo>
                  <a:cubicBezTo>
                    <a:pt x="1593628" y="3329220"/>
                    <a:pt x="1644110" y="3304169"/>
                    <a:pt x="1691831" y="3275403"/>
                  </a:cubicBezTo>
                  <a:cubicBezTo>
                    <a:pt x="1739551" y="3246543"/>
                    <a:pt x="1784509" y="3214253"/>
                    <a:pt x="1827086" y="3179963"/>
                  </a:cubicBezTo>
                  <a:cubicBezTo>
                    <a:pt x="1869662" y="3145578"/>
                    <a:pt x="1910143" y="3109573"/>
                    <a:pt x="1948625" y="3072426"/>
                  </a:cubicBezTo>
                  <a:cubicBezTo>
                    <a:pt x="1967960" y="3053852"/>
                    <a:pt x="1986915" y="3035278"/>
                    <a:pt x="2005584" y="3016514"/>
                  </a:cubicBezTo>
                  <a:cubicBezTo>
                    <a:pt x="2024158" y="2997655"/>
                    <a:pt x="2042541" y="2978890"/>
                    <a:pt x="2060639" y="2959935"/>
                  </a:cubicBezTo>
                  <a:cubicBezTo>
                    <a:pt x="2096834" y="2922121"/>
                    <a:pt x="2132552" y="2884783"/>
                    <a:pt x="2167223" y="2847350"/>
                  </a:cubicBezTo>
                  <a:lnTo>
                    <a:pt x="2218754" y="2791438"/>
                  </a:lnTo>
                  <a:lnTo>
                    <a:pt x="2244471" y="2763911"/>
                  </a:lnTo>
                  <a:cubicBezTo>
                    <a:pt x="2253044" y="2754862"/>
                    <a:pt x="2260949" y="2746576"/>
                    <a:pt x="2269427" y="2738098"/>
                  </a:cubicBezTo>
                  <a:cubicBezTo>
                    <a:pt x="2286191" y="2721430"/>
                    <a:pt x="2303336" y="2705142"/>
                    <a:pt x="2321243" y="2689807"/>
                  </a:cubicBezTo>
                  <a:cubicBezTo>
                    <a:pt x="2338959" y="2674281"/>
                    <a:pt x="2357247" y="2659326"/>
                    <a:pt x="2376297" y="2645230"/>
                  </a:cubicBezTo>
                  <a:cubicBezTo>
                    <a:pt x="2414302" y="2616750"/>
                    <a:pt x="2454974" y="2590937"/>
                    <a:pt x="2499265" y="2564934"/>
                  </a:cubicBezTo>
                  <a:cubicBezTo>
                    <a:pt x="2543270" y="2538645"/>
                    <a:pt x="2591562" y="2512165"/>
                    <a:pt x="2639187" y="2476732"/>
                  </a:cubicBezTo>
                  <a:cubicBezTo>
                    <a:pt x="2650998" y="2467874"/>
                    <a:pt x="2662809" y="2458635"/>
                    <a:pt x="2674239" y="2448729"/>
                  </a:cubicBezTo>
                  <a:cubicBezTo>
                    <a:pt x="2685669" y="2438823"/>
                    <a:pt x="2696718" y="2428345"/>
                    <a:pt x="2707481" y="2417487"/>
                  </a:cubicBezTo>
                  <a:cubicBezTo>
                    <a:pt x="2728817" y="2395675"/>
                    <a:pt x="2748248" y="2371862"/>
                    <a:pt x="2765298" y="2347097"/>
                  </a:cubicBezTo>
                  <a:cubicBezTo>
                    <a:pt x="2782538" y="2322427"/>
                    <a:pt x="2797112" y="2296614"/>
                    <a:pt x="2810447" y="2270802"/>
                  </a:cubicBezTo>
                  <a:cubicBezTo>
                    <a:pt x="2823496" y="2244799"/>
                    <a:pt x="2834926" y="2218605"/>
                    <a:pt x="2845499" y="2192411"/>
                  </a:cubicBezTo>
                  <a:cubicBezTo>
                    <a:pt x="2866739" y="2139928"/>
                    <a:pt x="2884551" y="2088017"/>
                    <a:pt x="2901315" y="2034772"/>
                  </a:cubicBezTo>
                  <a:cubicBezTo>
                    <a:pt x="2918079" y="1981528"/>
                    <a:pt x="2932653" y="1927140"/>
                    <a:pt x="2943130" y="1871704"/>
                  </a:cubicBezTo>
                  <a:cubicBezTo>
                    <a:pt x="2953607" y="1816269"/>
                    <a:pt x="2959608" y="1759785"/>
                    <a:pt x="2961037" y="1703302"/>
                  </a:cubicBezTo>
                  <a:cubicBezTo>
                    <a:pt x="2963895" y="1590241"/>
                    <a:pt x="2954750" y="1476226"/>
                    <a:pt x="2928842" y="1366308"/>
                  </a:cubicBezTo>
                  <a:cubicBezTo>
                    <a:pt x="2925413" y="1352306"/>
                    <a:pt x="2922270" y="1338590"/>
                    <a:pt x="2918460" y="1324969"/>
                  </a:cubicBez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31">
              <a:extLst>
                <a:ext uri="{FF2B5EF4-FFF2-40B4-BE49-F238E27FC236}">
                  <a16:creationId xmlns:a16="http://schemas.microsoft.com/office/drawing/2014/main" id="{D54AB4E0-C436-423A-9AF4-705F9D929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784984"/>
              <a:ext cx="2972634" cy="3377565"/>
            </a:xfrm>
            <a:custGeom>
              <a:avLst/>
              <a:gdLst>
                <a:gd name="connsiteX0" fmla="*/ 1247966 w 2972634"/>
                <a:gd name="connsiteY0" fmla="*/ 0 h 3377565"/>
                <a:gd name="connsiteX1" fmla="*/ 0 w 2972634"/>
                <a:gd name="connsiteY1" fmla="*/ 557308 h 3377565"/>
                <a:gd name="connsiteX2" fmla="*/ 0 w 2972634"/>
                <a:gd name="connsiteY2" fmla="*/ 1091660 h 3377565"/>
                <a:gd name="connsiteX3" fmla="*/ 264414 w 2972634"/>
                <a:gd name="connsiteY3" fmla="*/ 717423 h 3377565"/>
                <a:gd name="connsiteX4" fmla="*/ 1247966 w 2972634"/>
                <a:gd name="connsiteY4" fmla="*/ 302324 h 3377565"/>
                <a:gd name="connsiteX5" fmla="*/ 1843850 w 2972634"/>
                <a:gd name="connsiteY5" fmla="*/ 472916 h 3377565"/>
                <a:gd name="connsiteX6" fmla="*/ 2372106 w 2972634"/>
                <a:gd name="connsiteY6" fmla="*/ 934688 h 3377565"/>
                <a:gd name="connsiteX7" fmla="*/ 2635377 w 2972634"/>
                <a:gd name="connsiteY7" fmla="*/ 1471041 h 3377565"/>
                <a:gd name="connsiteX8" fmla="*/ 2630996 w 2972634"/>
                <a:gd name="connsiteY8" fmla="*/ 2037112 h 3377565"/>
                <a:gd name="connsiteX9" fmla="*/ 2555558 w 2972634"/>
                <a:gd name="connsiteY9" fmla="*/ 2200085 h 3377565"/>
                <a:gd name="connsiteX10" fmla="*/ 2429828 w 2972634"/>
                <a:gd name="connsiteY10" fmla="*/ 2280285 h 3377565"/>
                <a:gd name="connsiteX11" fmla="*/ 2040255 w 2972634"/>
                <a:gd name="connsiteY11" fmla="*/ 2560892 h 3377565"/>
                <a:gd name="connsiteX12" fmla="*/ 1873377 w 2972634"/>
                <a:gd name="connsiteY12" fmla="*/ 2739295 h 3377565"/>
                <a:gd name="connsiteX13" fmla="*/ 1553147 w 2972634"/>
                <a:gd name="connsiteY13" fmla="*/ 3048476 h 3377565"/>
                <a:gd name="connsiteX14" fmla="*/ 1247966 w 2972634"/>
                <a:gd name="connsiteY14" fmla="*/ 3149822 h 3377565"/>
                <a:gd name="connsiteX15" fmla="*/ 662083 w 2972634"/>
                <a:gd name="connsiteY15" fmla="*/ 3018377 h 3377565"/>
                <a:gd name="connsiteX16" fmla="*/ 197263 w 2972634"/>
                <a:gd name="connsiteY16" fmla="*/ 2661476 h 3377565"/>
                <a:gd name="connsiteX17" fmla="*/ 0 w 2972634"/>
                <a:gd name="connsiteY17" fmla="*/ 2360581 h 3377565"/>
                <a:gd name="connsiteX18" fmla="*/ 0 w 2972634"/>
                <a:gd name="connsiteY18" fmla="*/ 2894933 h 3377565"/>
                <a:gd name="connsiteX19" fmla="*/ 753428 w 2972634"/>
                <a:gd name="connsiteY19" fmla="*/ 3377565 h 3377565"/>
                <a:gd name="connsiteX20" fmla="*/ 1587341 w 2972634"/>
                <a:gd name="connsiteY20" fmla="*/ 3377565 h 3377565"/>
                <a:gd name="connsiteX21" fmla="*/ 2255996 w 2972634"/>
                <a:gd name="connsiteY21" fmla="*/ 2772823 h 3377565"/>
                <a:gd name="connsiteX22" fmla="*/ 2922270 w 2972634"/>
                <a:gd name="connsiteY22" fmla="*/ 2118551 h 3377565"/>
                <a:gd name="connsiteX23" fmla="*/ 1247966 w 2972634"/>
                <a:gd name="connsiteY23" fmla="*/ 0 h 33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634" h="3377565">
                  <a:moveTo>
                    <a:pt x="1247966" y="0"/>
                  </a:moveTo>
                  <a:cubicBezTo>
                    <a:pt x="754285" y="0"/>
                    <a:pt x="309944" y="214694"/>
                    <a:pt x="0" y="557308"/>
                  </a:cubicBezTo>
                  <a:lnTo>
                    <a:pt x="0" y="1091660"/>
                  </a:lnTo>
                  <a:cubicBezTo>
                    <a:pt x="67437" y="953357"/>
                    <a:pt x="156019" y="827723"/>
                    <a:pt x="264414" y="717423"/>
                  </a:cubicBezTo>
                  <a:cubicBezTo>
                    <a:pt x="527399" y="449771"/>
                    <a:pt x="876776" y="302324"/>
                    <a:pt x="1247966" y="302324"/>
                  </a:cubicBezTo>
                  <a:cubicBezTo>
                    <a:pt x="1438370" y="302324"/>
                    <a:pt x="1644491" y="361283"/>
                    <a:pt x="1843850" y="472916"/>
                  </a:cubicBezTo>
                  <a:cubicBezTo>
                    <a:pt x="2046161" y="586169"/>
                    <a:pt x="2228755" y="745808"/>
                    <a:pt x="2372106" y="934688"/>
                  </a:cubicBezTo>
                  <a:cubicBezTo>
                    <a:pt x="2498884" y="1101757"/>
                    <a:pt x="2589848" y="1287209"/>
                    <a:pt x="2635377" y="1471041"/>
                  </a:cubicBezTo>
                  <a:cubicBezTo>
                    <a:pt x="2683288" y="1664779"/>
                    <a:pt x="2681859" y="1855279"/>
                    <a:pt x="2630996" y="2037112"/>
                  </a:cubicBezTo>
                  <a:cubicBezTo>
                    <a:pt x="2608993" y="2115788"/>
                    <a:pt x="2583656" y="2170557"/>
                    <a:pt x="2555558" y="2200085"/>
                  </a:cubicBezTo>
                  <a:cubicBezTo>
                    <a:pt x="2531650" y="2225135"/>
                    <a:pt x="2494121" y="2245900"/>
                    <a:pt x="2429828" y="2280285"/>
                  </a:cubicBezTo>
                  <a:cubicBezTo>
                    <a:pt x="2328482" y="2334578"/>
                    <a:pt x="2189607" y="2408873"/>
                    <a:pt x="2040255" y="2560892"/>
                  </a:cubicBezTo>
                  <a:cubicBezTo>
                    <a:pt x="1981486" y="2620709"/>
                    <a:pt x="1926527" y="2681002"/>
                    <a:pt x="1873377" y="2739295"/>
                  </a:cubicBezTo>
                  <a:cubicBezTo>
                    <a:pt x="1763839" y="2859405"/>
                    <a:pt x="1660398" y="2972943"/>
                    <a:pt x="1553147" y="3048476"/>
                  </a:cubicBezTo>
                  <a:cubicBezTo>
                    <a:pt x="1453610" y="3118580"/>
                    <a:pt x="1359503" y="3149822"/>
                    <a:pt x="1247966" y="3149822"/>
                  </a:cubicBezTo>
                  <a:cubicBezTo>
                    <a:pt x="1043178" y="3149822"/>
                    <a:pt x="846011" y="3105626"/>
                    <a:pt x="662083" y="3018377"/>
                  </a:cubicBezTo>
                  <a:cubicBezTo>
                    <a:pt x="486156" y="2934938"/>
                    <a:pt x="325374" y="2811494"/>
                    <a:pt x="197263" y="2661476"/>
                  </a:cubicBezTo>
                  <a:cubicBezTo>
                    <a:pt x="118682" y="2569464"/>
                    <a:pt x="52673" y="2468594"/>
                    <a:pt x="0" y="2360581"/>
                  </a:cubicBezTo>
                  <a:lnTo>
                    <a:pt x="0" y="2894933"/>
                  </a:lnTo>
                  <a:cubicBezTo>
                    <a:pt x="201930" y="3118104"/>
                    <a:pt x="460915" y="3286982"/>
                    <a:pt x="753428" y="3377565"/>
                  </a:cubicBezTo>
                  <a:lnTo>
                    <a:pt x="1587341" y="3377565"/>
                  </a:lnTo>
                  <a:cubicBezTo>
                    <a:pt x="1849850" y="3254312"/>
                    <a:pt x="2033492" y="2999327"/>
                    <a:pt x="2255996" y="2772823"/>
                  </a:cubicBezTo>
                  <a:cubicBezTo>
                    <a:pt x="2562892" y="2460498"/>
                    <a:pt x="2794159" y="2577084"/>
                    <a:pt x="2922270" y="211855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32">
              <a:extLst>
                <a:ext uri="{FF2B5EF4-FFF2-40B4-BE49-F238E27FC236}">
                  <a16:creationId xmlns:a16="http://schemas.microsoft.com/office/drawing/2014/main" id="{3837BBAD-3D46-42DA-AB99-AB6C9739D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784984"/>
              <a:ext cx="2972700" cy="3377755"/>
            </a:xfrm>
            <a:custGeom>
              <a:avLst/>
              <a:gdLst>
                <a:gd name="connsiteX0" fmla="*/ 1247966 w 2972700"/>
                <a:gd name="connsiteY0" fmla="*/ 0 h 3377755"/>
                <a:gd name="connsiteX1" fmla="*/ 0 w 2972700"/>
                <a:gd name="connsiteY1" fmla="*/ 557308 h 3377755"/>
                <a:gd name="connsiteX2" fmla="*/ 0 w 2972700"/>
                <a:gd name="connsiteY2" fmla="*/ 1245489 h 3377755"/>
                <a:gd name="connsiteX3" fmla="*/ 20288 w 2972700"/>
                <a:gd name="connsiteY3" fmla="*/ 1193387 h 3377755"/>
                <a:gd name="connsiteX4" fmla="*/ 307467 w 2972700"/>
                <a:gd name="connsiteY4" fmla="*/ 759809 h 3377755"/>
                <a:gd name="connsiteX5" fmla="*/ 1247966 w 2972700"/>
                <a:gd name="connsiteY5" fmla="*/ 362903 h 3377755"/>
                <a:gd name="connsiteX6" fmla="*/ 1814322 w 2972700"/>
                <a:gd name="connsiteY6" fmla="*/ 525780 h 3377755"/>
                <a:gd name="connsiteX7" fmla="*/ 2324005 w 2972700"/>
                <a:gd name="connsiteY7" fmla="*/ 971360 h 3377755"/>
                <a:gd name="connsiteX8" fmla="*/ 2576703 w 2972700"/>
                <a:gd name="connsiteY8" fmla="*/ 1485710 h 3377755"/>
                <a:gd name="connsiteX9" fmla="*/ 2572798 w 2972700"/>
                <a:gd name="connsiteY9" fmla="*/ 2021015 h 3377755"/>
                <a:gd name="connsiteX10" fmla="*/ 2511838 w 2972700"/>
                <a:gd name="connsiteY10" fmla="*/ 2158556 h 3377755"/>
                <a:gd name="connsiteX11" fmla="*/ 2401348 w 2972700"/>
                <a:gd name="connsiteY11" fmla="*/ 2227136 h 3377755"/>
                <a:gd name="connsiteX12" fmla="*/ 1997107 w 2972700"/>
                <a:gd name="connsiteY12" fmla="*/ 2518696 h 3377755"/>
                <a:gd name="connsiteX13" fmla="*/ 1828705 w 2972700"/>
                <a:gd name="connsiteY13" fmla="*/ 2698718 h 3377755"/>
                <a:gd name="connsiteX14" fmla="*/ 1247966 w 2972700"/>
                <a:gd name="connsiteY14" fmla="*/ 3089529 h 3377755"/>
                <a:gd name="connsiteX15" fmla="*/ 687991 w 2972700"/>
                <a:gd name="connsiteY15" fmla="*/ 2963894 h 3377755"/>
                <a:gd name="connsiteX16" fmla="*/ 243269 w 2972700"/>
                <a:gd name="connsiteY16" fmla="*/ 2622328 h 3377755"/>
                <a:gd name="connsiteX17" fmla="*/ 2477 w 2972700"/>
                <a:gd name="connsiteY17" fmla="*/ 2213610 h 3377755"/>
                <a:gd name="connsiteX18" fmla="*/ 95 w 2972700"/>
                <a:gd name="connsiteY18" fmla="*/ 2206943 h 3377755"/>
                <a:gd name="connsiteX19" fmla="*/ 95 w 2972700"/>
                <a:gd name="connsiteY19" fmla="*/ 2895124 h 3377755"/>
                <a:gd name="connsiteX20" fmla="*/ 753523 w 2972700"/>
                <a:gd name="connsiteY20" fmla="*/ 3377756 h 3377755"/>
                <a:gd name="connsiteX21" fmla="*/ 1587437 w 2972700"/>
                <a:gd name="connsiteY21" fmla="*/ 3377756 h 3377755"/>
                <a:gd name="connsiteX22" fmla="*/ 2256092 w 2972700"/>
                <a:gd name="connsiteY22" fmla="*/ 2773013 h 3377755"/>
                <a:gd name="connsiteX23" fmla="*/ 2922365 w 2972700"/>
                <a:gd name="connsiteY23" fmla="*/ 2118741 h 3377755"/>
                <a:gd name="connsiteX24" fmla="*/ 1247966 w 2972700"/>
                <a:gd name="connsiteY24" fmla="*/ 0 h 337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2700" h="3377755">
                  <a:moveTo>
                    <a:pt x="1247966" y="0"/>
                  </a:moveTo>
                  <a:cubicBezTo>
                    <a:pt x="754285" y="0"/>
                    <a:pt x="309944" y="214694"/>
                    <a:pt x="0" y="557308"/>
                  </a:cubicBezTo>
                  <a:lnTo>
                    <a:pt x="0" y="1245489"/>
                  </a:lnTo>
                  <a:cubicBezTo>
                    <a:pt x="6477" y="1228058"/>
                    <a:pt x="13145" y="1210628"/>
                    <a:pt x="20288" y="1193387"/>
                  </a:cubicBezTo>
                  <a:cubicBezTo>
                    <a:pt x="87821" y="1030891"/>
                    <a:pt x="184404" y="885063"/>
                    <a:pt x="307467" y="759809"/>
                  </a:cubicBezTo>
                  <a:cubicBezTo>
                    <a:pt x="559118" y="503873"/>
                    <a:pt x="893064" y="362903"/>
                    <a:pt x="1247966" y="362903"/>
                  </a:cubicBezTo>
                  <a:cubicBezTo>
                    <a:pt x="1428083" y="362903"/>
                    <a:pt x="1623917" y="419195"/>
                    <a:pt x="1814322" y="525780"/>
                  </a:cubicBezTo>
                  <a:cubicBezTo>
                    <a:pt x="2009394" y="634937"/>
                    <a:pt x="2185607" y="789051"/>
                    <a:pt x="2324005" y="971360"/>
                  </a:cubicBezTo>
                  <a:cubicBezTo>
                    <a:pt x="2445830" y="1131856"/>
                    <a:pt x="2533174" y="1309688"/>
                    <a:pt x="2576703" y="1485710"/>
                  </a:cubicBezTo>
                  <a:cubicBezTo>
                    <a:pt x="2622042" y="1669161"/>
                    <a:pt x="2620804" y="1849279"/>
                    <a:pt x="2572798" y="2021015"/>
                  </a:cubicBezTo>
                  <a:cubicBezTo>
                    <a:pt x="2554034" y="2088071"/>
                    <a:pt x="2532412" y="2136934"/>
                    <a:pt x="2511838" y="2158556"/>
                  </a:cubicBezTo>
                  <a:cubicBezTo>
                    <a:pt x="2493455" y="2177796"/>
                    <a:pt x="2452878" y="2199608"/>
                    <a:pt x="2401348" y="2227136"/>
                  </a:cubicBezTo>
                  <a:cubicBezTo>
                    <a:pt x="2296573" y="2283238"/>
                    <a:pt x="2153031" y="2360010"/>
                    <a:pt x="1997107" y="2518696"/>
                  </a:cubicBezTo>
                  <a:cubicBezTo>
                    <a:pt x="1937576" y="2579370"/>
                    <a:pt x="1882235" y="2640044"/>
                    <a:pt x="1828705" y="2698718"/>
                  </a:cubicBezTo>
                  <a:cubicBezTo>
                    <a:pt x="1594580" y="2955512"/>
                    <a:pt x="1462468" y="3089529"/>
                    <a:pt x="1247966" y="3089529"/>
                  </a:cubicBezTo>
                  <a:cubicBezTo>
                    <a:pt x="1052227" y="3089529"/>
                    <a:pt x="863822" y="3047238"/>
                    <a:pt x="687991" y="2963894"/>
                  </a:cubicBezTo>
                  <a:cubicBezTo>
                    <a:pt x="519684" y="2884075"/>
                    <a:pt x="365855" y="2765965"/>
                    <a:pt x="243269" y="2622328"/>
                  </a:cubicBezTo>
                  <a:cubicBezTo>
                    <a:pt x="139541" y="2500884"/>
                    <a:pt x="58484" y="2363343"/>
                    <a:pt x="2477" y="2213610"/>
                  </a:cubicBezTo>
                  <a:cubicBezTo>
                    <a:pt x="1619" y="2211419"/>
                    <a:pt x="857" y="2209133"/>
                    <a:pt x="95" y="2206943"/>
                  </a:cubicBezTo>
                  <a:lnTo>
                    <a:pt x="95" y="2895124"/>
                  </a:lnTo>
                  <a:cubicBezTo>
                    <a:pt x="202025" y="3118295"/>
                    <a:pt x="461010" y="3287173"/>
                    <a:pt x="753523" y="3377756"/>
                  </a:cubicBezTo>
                  <a:lnTo>
                    <a:pt x="1587437" y="3377756"/>
                  </a:lnTo>
                  <a:cubicBezTo>
                    <a:pt x="1849946" y="3254502"/>
                    <a:pt x="2033588" y="2999518"/>
                    <a:pt x="2256092" y="2773013"/>
                  </a:cubicBezTo>
                  <a:cubicBezTo>
                    <a:pt x="2562987" y="2460689"/>
                    <a:pt x="2794254" y="2577275"/>
                    <a:pt x="2922365" y="211874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dirty="0"/>
            </a:p>
          </p:txBody>
        </p:sp>
        <p:sp useBgFill="1">
          <p:nvSpPr>
            <p:cNvPr id="29" name="Freeform: Shape 33">
              <a:extLst>
                <a:ext uri="{FF2B5EF4-FFF2-40B4-BE49-F238E27FC236}">
                  <a16:creationId xmlns:a16="http://schemas.microsoft.com/office/drawing/2014/main" id="{3E86000F-91FB-495F-B2DF-F27198A43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29137" y="1695450"/>
              <a:ext cx="3134106" cy="3467100"/>
            </a:xfrm>
            <a:custGeom>
              <a:avLst/>
              <a:gdLst>
                <a:gd name="connsiteX0" fmla="*/ 1262253 w 3134106"/>
                <a:gd name="connsiteY0" fmla="*/ 0 h 3467100"/>
                <a:gd name="connsiteX1" fmla="*/ 0 w 3134106"/>
                <a:gd name="connsiteY1" fmla="*/ 482156 h 3467100"/>
                <a:gd name="connsiteX2" fmla="*/ 0 w 3134106"/>
                <a:gd name="connsiteY2" fmla="*/ 777526 h 3467100"/>
                <a:gd name="connsiteX3" fmla="*/ 106966 w 3134106"/>
                <a:gd name="connsiteY3" fmla="*/ 645319 h 3467100"/>
                <a:gd name="connsiteX4" fmla="*/ 621316 w 3134106"/>
                <a:gd name="connsiteY4" fmla="*/ 259556 h 3467100"/>
                <a:gd name="connsiteX5" fmla="*/ 658749 w 3134106"/>
                <a:gd name="connsiteY5" fmla="*/ 242888 h 3467100"/>
                <a:gd name="connsiteX6" fmla="*/ 696468 w 3134106"/>
                <a:gd name="connsiteY6" fmla="*/ 226790 h 3467100"/>
                <a:gd name="connsiteX7" fmla="*/ 734854 w 3134106"/>
                <a:gd name="connsiteY7" fmla="*/ 212217 h 3467100"/>
                <a:gd name="connsiteX8" fmla="*/ 773525 w 3134106"/>
                <a:gd name="connsiteY8" fmla="*/ 198215 h 3467100"/>
                <a:gd name="connsiteX9" fmla="*/ 812768 w 3134106"/>
                <a:gd name="connsiteY9" fmla="*/ 185642 h 3467100"/>
                <a:gd name="connsiteX10" fmla="*/ 852202 w 3134106"/>
                <a:gd name="connsiteY10" fmla="*/ 173736 h 3467100"/>
                <a:gd name="connsiteX11" fmla="*/ 892112 w 3134106"/>
                <a:gd name="connsiteY11" fmla="*/ 163354 h 3467100"/>
                <a:gd name="connsiteX12" fmla="*/ 912114 w 3134106"/>
                <a:gd name="connsiteY12" fmla="*/ 158210 h 3467100"/>
                <a:gd name="connsiteX13" fmla="*/ 922115 w 3134106"/>
                <a:gd name="connsiteY13" fmla="*/ 155639 h 3467100"/>
                <a:gd name="connsiteX14" fmla="*/ 932212 w 3134106"/>
                <a:gd name="connsiteY14" fmla="*/ 153543 h 3467100"/>
                <a:gd name="connsiteX15" fmla="*/ 1260634 w 3134106"/>
                <a:gd name="connsiteY15" fmla="*/ 117062 h 3467100"/>
                <a:gd name="connsiteX16" fmla="*/ 1587341 w 3134106"/>
                <a:gd name="connsiteY16" fmla="*/ 161544 h 3467100"/>
                <a:gd name="connsiteX17" fmla="*/ 1743647 w 3134106"/>
                <a:gd name="connsiteY17" fmla="*/ 213741 h 3467100"/>
                <a:gd name="connsiteX18" fmla="*/ 1892808 w 3134106"/>
                <a:gd name="connsiteY18" fmla="*/ 282702 h 3467100"/>
                <a:gd name="connsiteX19" fmla="*/ 2033683 w 3134106"/>
                <a:gd name="connsiteY19" fmla="*/ 365950 h 3467100"/>
                <a:gd name="connsiteX20" fmla="*/ 2165509 w 3134106"/>
                <a:gd name="connsiteY20" fmla="*/ 461677 h 3467100"/>
                <a:gd name="connsiteX21" fmla="*/ 2288286 w 3134106"/>
                <a:gd name="connsiteY21" fmla="*/ 567500 h 3467100"/>
                <a:gd name="connsiteX22" fmla="*/ 2401348 w 3134106"/>
                <a:gd name="connsiteY22" fmla="*/ 682371 h 3467100"/>
                <a:gd name="connsiteX23" fmla="*/ 2505075 w 3134106"/>
                <a:gd name="connsiteY23" fmla="*/ 804577 h 3467100"/>
                <a:gd name="connsiteX24" fmla="*/ 2598801 w 3134106"/>
                <a:gd name="connsiteY24" fmla="*/ 933355 h 3467100"/>
                <a:gd name="connsiteX25" fmla="*/ 2682240 w 3134106"/>
                <a:gd name="connsiteY25" fmla="*/ 1067943 h 3467100"/>
                <a:gd name="connsiteX26" fmla="*/ 2754725 w 3134106"/>
                <a:gd name="connsiteY26" fmla="*/ 1207770 h 3467100"/>
                <a:gd name="connsiteX27" fmla="*/ 2861596 w 3134106"/>
                <a:gd name="connsiteY27" fmla="*/ 1501140 h 3467100"/>
                <a:gd name="connsiteX28" fmla="*/ 2893314 w 3134106"/>
                <a:gd name="connsiteY28" fmla="*/ 1653254 h 3467100"/>
                <a:gd name="connsiteX29" fmla="*/ 2898743 w 3134106"/>
                <a:gd name="connsiteY29" fmla="*/ 1691640 h 3467100"/>
                <a:gd name="connsiteX30" fmla="*/ 2903220 w 3134106"/>
                <a:gd name="connsiteY30" fmla="*/ 1730216 h 3467100"/>
                <a:gd name="connsiteX31" fmla="*/ 2906840 w 3134106"/>
                <a:gd name="connsiteY31" fmla="*/ 1768888 h 3467100"/>
                <a:gd name="connsiteX32" fmla="*/ 2909221 w 3134106"/>
                <a:gd name="connsiteY32" fmla="*/ 1807655 h 3467100"/>
                <a:gd name="connsiteX33" fmla="*/ 2907506 w 3134106"/>
                <a:gd name="connsiteY33" fmla="*/ 1963007 h 3467100"/>
                <a:gd name="connsiteX34" fmla="*/ 2904458 w 3134106"/>
                <a:gd name="connsiteY34" fmla="*/ 2001869 h 3467100"/>
                <a:gd name="connsiteX35" fmla="*/ 2900267 w 3134106"/>
                <a:gd name="connsiteY35" fmla="*/ 2040636 h 3467100"/>
                <a:gd name="connsiteX36" fmla="*/ 2894648 w 3134106"/>
                <a:gd name="connsiteY36" fmla="*/ 2079308 h 3467100"/>
                <a:gd name="connsiteX37" fmla="*/ 2888075 w 3134106"/>
                <a:gd name="connsiteY37" fmla="*/ 2117884 h 3467100"/>
                <a:gd name="connsiteX38" fmla="*/ 2849785 w 3134106"/>
                <a:gd name="connsiteY38" fmla="*/ 2268855 h 3467100"/>
                <a:gd name="connsiteX39" fmla="*/ 2785491 w 3134106"/>
                <a:gd name="connsiteY39" fmla="*/ 2404777 h 3467100"/>
                <a:gd name="connsiteX40" fmla="*/ 2682049 w 3134106"/>
                <a:gd name="connsiteY40" fmla="*/ 2511647 h 3467100"/>
                <a:gd name="connsiteX41" fmla="*/ 2544318 w 3134106"/>
                <a:gd name="connsiteY41" fmla="*/ 2596229 h 3467100"/>
                <a:gd name="connsiteX42" fmla="*/ 2270474 w 3134106"/>
                <a:gd name="connsiteY42" fmla="*/ 2796349 h 3467100"/>
                <a:gd name="connsiteX43" fmla="*/ 2211896 w 3134106"/>
                <a:gd name="connsiteY43" fmla="*/ 2856357 h 3467100"/>
                <a:gd name="connsiteX44" fmla="*/ 2155127 w 3134106"/>
                <a:gd name="connsiteY44" fmla="*/ 2916936 h 3467100"/>
                <a:gd name="connsiteX45" fmla="*/ 2042636 w 3134106"/>
                <a:gd name="connsiteY45" fmla="*/ 3038094 h 3467100"/>
                <a:gd name="connsiteX46" fmla="*/ 1985963 w 3134106"/>
                <a:gd name="connsiteY46" fmla="*/ 3097721 h 3467100"/>
                <a:gd name="connsiteX47" fmla="*/ 1928051 w 3134106"/>
                <a:gd name="connsiteY47" fmla="*/ 3155728 h 3467100"/>
                <a:gd name="connsiteX48" fmla="*/ 1806702 w 3134106"/>
                <a:gd name="connsiteY48" fmla="*/ 3264313 h 3467100"/>
                <a:gd name="connsiteX49" fmla="*/ 1674400 w 3134106"/>
                <a:gd name="connsiteY49" fmla="*/ 3356134 h 3467100"/>
                <a:gd name="connsiteX50" fmla="*/ 1529906 w 3134106"/>
                <a:gd name="connsiteY50" fmla="*/ 3422333 h 3467100"/>
                <a:gd name="connsiteX51" fmla="*/ 1492187 w 3134106"/>
                <a:gd name="connsiteY51" fmla="*/ 3434048 h 3467100"/>
                <a:gd name="connsiteX52" fmla="*/ 1453896 w 3134106"/>
                <a:gd name="connsiteY52" fmla="*/ 3443669 h 3467100"/>
                <a:gd name="connsiteX53" fmla="*/ 1415129 w 3134106"/>
                <a:gd name="connsiteY53" fmla="*/ 3451003 h 3467100"/>
                <a:gd name="connsiteX54" fmla="*/ 1376077 w 3134106"/>
                <a:gd name="connsiteY54" fmla="*/ 3456241 h 3467100"/>
                <a:gd name="connsiteX55" fmla="*/ 1336834 w 3134106"/>
                <a:gd name="connsiteY55" fmla="*/ 3459480 h 3467100"/>
                <a:gd name="connsiteX56" fmla="*/ 1297496 w 3134106"/>
                <a:gd name="connsiteY56" fmla="*/ 3460718 h 3467100"/>
                <a:gd name="connsiteX57" fmla="*/ 1258062 w 3134106"/>
                <a:gd name="connsiteY57" fmla="*/ 3460052 h 3467100"/>
                <a:gd name="connsiteX58" fmla="*/ 1217676 w 3134106"/>
                <a:gd name="connsiteY58" fmla="*/ 3457480 h 3467100"/>
                <a:gd name="connsiteX59" fmla="*/ 900113 w 3134106"/>
                <a:gd name="connsiteY59" fmla="*/ 3406426 h 3467100"/>
                <a:gd name="connsiteX60" fmla="*/ 823246 w 3134106"/>
                <a:gd name="connsiteY60" fmla="*/ 3383947 h 3467100"/>
                <a:gd name="connsiteX61" fmla="*/ 747808 w 3134106"/>
                <a:gd name="connsiteY61" fmla="*/ 3357753 h 3467100"/>
                <a:gd name="connsiteX62" fmla="*/ 710660 w 3134106"/>
                <a:gd name="connsiteY62" fmla="*/ 3343370 h 3467100"/>
                <a:gd name="connsiteX63" fmla="*/ 673799 w 3134106"/>
                <a:gd name="connsiteY63" fmla="*/ 3328321 h 3467100"/>
                <a:gd name="connsiteX64" fmla="*/ 655415 w 3134106"/>
                <a:gd name="connsiteY64" fmla="*/ 3320796 h 3467100"/>
                <a:gd name="connsiteX65" fmla="*/ 637413 w 3134106"/>
                <a:gd name="connsiteY65" fmla="*/ 3312319 h 3467100"/>
                <a:gd name="connsiteX66" fmla="*/ 601409 w 3134106"/>
                <a:gd name="connsiteY66" fmla="*/ 3295460 h 3467100"/>
                <a:gd name="connsiteX67" fmla="*/ 96012 w 3134106"/>
                <a:gd name="connsiteY67" fmla="*/ 2922746 h 3467100"/>
                <a:gd name="connsiteX68" fmla="*/ 0 w 3134106"/>
                <a:gd name="connsiteY68" fmla="*/ 2808256 h 3467100"/>
                <a:gd name="connsiteX69" fmla="*/ 0 w 3134106"/>
                <a:gd name="connsiteY69" fmla="*/ 3204020 h 3467100"/>
                <a:gd name="connsiteX70" fmla="*/ 376523 w 3134106"/>
                <a:gd name="connsiteY70" fmla="*/ 3467100 h 3467100"/>
                <a:gd name="connsiteX71" fmla="*/ 2147983 w 3134106"/>
                <a:gd name="connsiteY71" fmla="*/ 3467100 h 3467100"/>
                <a:gd name="connsiteX72" fmla="*/ 3134106 w 3134106"/>
                <a:gd name="connsiteY72" fmla="*/ 1843088 h 3467100"/>
                <a:gd name="connsiteX73" fmla="*/ 1262253 w 3134106"/>
                <a:gd name="connsiteY73"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34106" h="3467100">
                  <a:moveTo>
                    <a:pt x="1262253" y="0"/>
                  </a:moveTo>
                  <a:cubicBezTo>
                    <a:pt x="775907" y="0"/>
                    <a:pt x="332804" y="182690"/>
                    <a:pt x="0" y="482156"/>
                  </a:cubicBezTo>
                  <a:lnTo>
                    <a:pt x="0" y="777526"/>
                  </a:lnTo>
                  <a:cubicBezTo>
                    <a:pt x="33338" y="731901"/>
                    <a:pt x="68961" y="687705"/>
                    <a:pt x="106966" y="645319"/>
                  </a:cubicBezTo>
                  <a:cubicBezTo>
                    <a:pt x="248603" y="486632"/>
                    <a:pt x="423100" y="351854"/>
                    <a:pt x="621316" y="259556"/>
                  </a:cubicBezTo>
                  <a:lnTo>
                    <a:pt x="658749" y="242888"/>
                  </a:lnTo>
                  <a:cubicBezTo>
                    <a:pt x="671322" y="237458"/>
                    <a:pt x="683609" y="231362"/>
                    <a:pt x="696468" y="226790"/>
                  </a:cubicBezTo>
                  <a:lnTo>
                    <a:pt x="734854" y="212217"/>
                  </a:lnTo>
                  <a:cubicBezTo>
                    <a:pt x="747713" y="207550"/>
                    <a:pt x="760381" y="202121"/>
                    <a:pt x="773525" y="198215"/>
                  </a:cubicBezTo>
                  <a:lnTo>
                    <a:pt x="812768" y="185642"/>
                  </a:lnTo>
                  <a:cubicBezTo>
                    <a:pt x="825913" y="181547"/>
                    <a:pt x="838867" y="176879"/>
                    <a:pt x="852202" y="173736"/>
                  </a:cubicBezTo>
                  <a:lnTo>
                    <a:pt x="892112" y="163354"/>
                  </a:lnTo>
                  <a:lnTo>
                    <a:pt x="912114" y="158210"/>
                  </a:lnTo>
                  <a:lnTo>
                    <a:pt x="922115" y="155639"/>
                  </a:lnTo>
                  <a:lnTo>
                    <a:pt x="932212" y="153543"/>
                  </a:lnTo>
                  <a:cubicBezTo>
                    <a:pt x="1039749" y="129635"/>
                    <a:pt x="1150144" y="117443"/>
                    <a:pt x="1260634" y="117062"/>
                  </a:cubicBezTo>
                  <a:cubicBezTo>
                    <a:pt x="1370933" y="116967"/>
                    <a:pt x="1481138" y="132874"/>
                    <a:pt x="1587341" y="161544"/>
                  </a:cubicBezTo>
                  <a:cubicBezTo>
                    <a:pt x="1640491" y="175831"/>
                    <a:pt x="1692688" y="193358"/>
                    <a:pt x="1743647" y="213741"/>
                  </a:cubicBezTo>
                  <a:cubicBezTo>
                    <a:pt x="1794796" y="233744"/>
                    <a:pt x="1844421" y="257175"/>
                    <a:pt x="1892808" y="282702"/>
                  </a:cubicBezTo>
                  <a:cubicBezTo>
                    <a:pt x="1941290" y="308134"/>
                    <a:pt x="1988153" y="336233"/>
                    <a:pt x="2033683" y="365950"/>
                  </a:cubicBezTo>
                  <a:cubicBezTo>
                    <a:pt x="2079117" y="395954"/>
                    <a:pt x="2123027" y="428054"/>
                    <a:pt x="2165509" y="461677"/>
                  </a:cubicBezTo>
                  <a:cubicBezTo>
                    <a:pt x="2207990" y="495300"/>
                    <a:pt x="2248948" y="530733"/>
                    <a:pt x="2288286" y="567500"/>
                  </a:cubicBezTo>
                  <a:cubicBezTo>
                    <a:pt x="2327720" y="604266"/>
                    <a:pt x="2365153" y="642938"/>
                    <a:pt x="2401348" y="682371"/>
                  </a:cubicBezTo>
                  <a:cubicBezTo>
                    <a:pt x="2437543" y="721900"/>
                    <a:pt x="2472119" y="762667"/>
                    <a:pt x="2505075" y="804577"/>
                  </a:cubicBezTo>
                  <a:cubicBezTo>
                    <a:pt x="2537841" y="846677"/>
                    <a:pt x="2569369" y="889445"/>
                    <a:pt x="2598801" y="933355"/>
                  </a:cubicBezTo>
                  <a:cubicBezTo>
                    <a:pt x="2628329" y="977265"/>
                    <a:pt x="2656428" y="1022128"/>
                    <a:pt x="2682240" y="1067943"/>
                  </a:cubicBezTo>
                  <a:cubicBezTo>
                    <a:pt x="2708243" y="1113663"/>
                    <a:pt x="2732437" y="1160336"/>
                    <a:pt x="2754725" y="1207770"/>
                  </a:cubicBezTo>
                  <a:cubicBezTo>
                    <a:pt x="2799112" y="1302639"/>
                    <a:pt x="2835021" y="1400747"/>
                    <a:pt x="2861596" y="1501140"/>
                  </a:cubicBezTo>
                  <a:cubicBezTo>
                    <a:pt x="2874645" y="1551337"/>
                    <a:pt x="2885218" y="1602105"/>
                    <a:pt x="2893314" y="1653254"/>
                  </a:cubicBezTo>
                  <a:cubicBezTo>
                    <a:pt x="2895314" y="1666018"/>
                    <a:pt x="2897410" y="1678781"/>
                    <a:pt x="2898743" y="1691640"/>
                  </a:cubicBezTo>
                  <a:cubicBezTo>
                    <a:pt x="2900172" y="1704499"/>
                    <a:pt x="2902172" y="1717262"/>
                    <a:pt x="2903220" y="1730216"/>
                  </a:cubicBezTo>
                  <a:cubicBezTo>
                    <a:pt x="2904363" y="1743075"/>
                    <a:pt x="2905792" y="1755934"/>
                    <a:pt x="2906840" y="1768888"/>
                  </a:cubicBezTo>
                  <a:lnTo>
                    <a:pt x="2909221" y="1807655"/>
                  </a:lnTo>
                  <a:cubicBezTo>
                    <a:pt x="2911316" y="1859375"/>
                    <a:pt x="2911221" y="1911191"/>
                    <a:pt x="2907506" y="1963007"/>
                  </a:cubicBezTo>
                  <a:cubicBezTo>
                    <a:pt x="2906459" y="1975961"/>
                    <a:pt x="2906078" y="1988915"/>
                    <a:pt x="2904458" y="2001869"/>
                  </a:cubicBezTo>
                  <a:lnTo>
                    <a:pt x="2900267" y="2040636"/>
                  </a:lnTo>
                  <a:lnTo>
                    <a:pt x="2894648" y="2079308"/>
                  </a:lnTo>
                  <a:cubicBezTo>
                    <a:pt x="2892838" y="2092166"/>
                    <a:pt x="2890171" y="2104930"/>
                    <a:pt x="2888075" y="2117884"/>
                  </a:cubicBezTo>
                  <a:cubicBezTo>
                    <a:pt x="2878360" y="2169128"/>
                    <a:pt x="2866168" y="2220278"/>
                    <a:pt x="2849785" y="2268855"/>
                  </a:cubicBezTo>
                  <a:cubicBezTo>
                    <a:pt x="2833402" y="2317433"/>
                    <a:pt x="2813018" y="2363915"/>
                    <a:pt x="2785491" y="2404777"/>
                  </a:cubicBezTo>
                  <a:cubicBezTo>
                    <a:pt x="2758440" y="2446115"/>
                    <a:pt x="2723579" y="2481263"/>
                    <a:pt x="2682049" y="2511647"/>
                  </a:cubicBezTo>
                  <a:cubicBezTo>
                    <a:pt x="2640616" y="2542223"/>
                    <a:pt x="2592705" y="2568321"/>
                    <a:pt x="2544318" y="2596229"/>
                  </a:cubicBezTo>
                  <a:cubicBezTo>
                    <a:pt x="2446687" y="2650808"/>
                    <a:pt x="2350580" y="2716530"/>
                    <a:pt x="2270474" y="2796349"/>
                  </a:cubicBezTo>
                  <a:cubicBezTo>
                    <a:pt x="2250091" y="2816257"/>
                    <a:pt x="2230946" y="2836164"/>
                    <a:pt x="2211896" y="2856357"/>
                  </a:cubicBezTo>
                  <a:lnTo>
                    <a:pt x="2155127" y="2916936"/>
                  </a:lnTo>
                  <a:cubicBezTo>
                    <a:pt x="2117503" y="2957417"/>
                    <a:pt x="2080260" y="2998089"/>
                    <a:pt x="2042636" y="3038094"/>
                  </a:cubicBezTo>
                  <a:cubicBezTo>
                    <a:pt x="2023872" y="3058097"/>
                    <a:pt x="2005013" y="3078099"/>
                    <a:pt x="1985963" y="3097721"/>
                  </a:cubicBezTo>
                  <a:cubicBezTo>
                    <a:pt x="1966913" y="3117342"/>
                    <a:pt x="1947577" y="3136678"/>
                    <a:pt x="1928051" y="3155728"/>
                  </a:cubicBezTo>
                  <a:cubicBezTo>
                    <a:pt x="1889093" y="3193828"/>
                    <a:pt x="1848707" y="3230309"/>
                    <a:pt x="1806702" y="3264313"/>
                  </a:cubicBezTo>
                  <a:cubicBezTo>
                    <a:pt x="1764792" y="3298412"/>
                    <a:pt x="1720406" y="3329083"/>
                    <a:pt x="1674400" y="3356134"/>
                  </a:cubicBezTo>
                  <a:cubicBezTo>
                    <a:pt x="1628204" y="3382804"/>
                    <a:pt x="1579912" y="3405473"/>
                    <a:pt x="1529906" y="3422333"/>
                  </a:cubicBezTo>
                  <a:cubicBezTo>
                    <a:pt x="1517428" y="3426714"/>
                    <a:pt x="1504664" y="3430048"/>
                    <a:pt x="1492187" y="3434048"/>
                  </a:cubicBezTo>
                  <a:cubicBezTo>
                    <a:pt x="1479518" y="3437478"/>
                    <a:pt x="1466660" y="3440430"/>
                    <a:pt x="1453896" y="3443669"/>
                  </a:cubicBezTo>
                  <a:cubicBezTo>
                    <a:pt x="1440942" y="3446145"/>
                    <a:pt x="1428083" y="3448717"/>
                    <a:pt x="1415129" y="3451003"/>
                  </a:cubicBezTo>
                  <a:cubicBezTo>
                    <a:pt x="1402080" y="3452717"/>
                    <a:pt x="1389126" y="3454813"/>
                    <a:pt x="1376077" y="3456241"/>
                  </a:cubicBezTo>
                  <a:cubicBezTo>
                    <a:pt x="1362932" y="3457289"/>
                    <a:pt x="1349978" y="3458718"/>
                    <a:pt x="1336834" y="3459480"/>
                  </a:cubicBezTo>
                  <a:cubicBezTo>
                    <a:pt x="1323689" y="3459861"/>
                    <a:pt x="1310640" y="3460623"/>
                    <a:pt x="1297496" y="3460718"/>
                  </a:cubicBezTo>
                  <a:cubicBezTo>
                    <a:pt x="1284351" y="3460433"/>
                    <a:pt x="1271302" y="3460528"/>
                    <a:pt x="1258062" y="3460052"/>
                  </a:cubicBezTo>
                  <a:lnTo>
                    <a:pt x="1217676" y="3457480"/>
                  </a:lnTo>
                  <a:cubicBezTo>
                    <a:pt x="1110044" y="3450717"/>
                    <a:pt x="1003554" y="3433286"/>
                    <a:pt x="900113" y="3406426"/>
                  </a:cubicBezTo>
                  <a:lnTo>
                    <a:pt x="823246" y="3383947"/>
                  </a:lnTo>
                  <a:cubicBezTo>
                    <a:pt x="797909" y="3375660"/>
                    <a:pt x="772954" y="3366326"/>
                    <a:pt x="747808" y="3357753"/>
                  </a:cubicBezTo>
                  <a:cubicBezTo>
                    <a:pt x="735140" y="3353753"/>
                    <a:pt x="722948" y="3348323"/>
                    <a:pt x="710660" y="3343370"/>
                  </a:cubicBezTo>
                  <a:lnTo>
                    <a:pt x="673799" y="3328321"/>
                  </a:lnTo>
                  <a:lnTo>
                    <a:pt x="655415" y="3320796"/>
                  </a:lnTo>
                  <a:lnTo>
                    <a:pt x="637413" y="3312319"/>
                  </a:lnTo>
                  <a:lnTo>
                    <a:pt x="601409" y="3295460"/>
                  </a:lnTo>
                  <a:cubicBezTo>
                    <a:pt x="410909" y="3202877"/>
                    <a:pt x="238125" y="3076575"/>
                    <a:pt x="96012" y="2922746"/>
                  </a:cubicBezTo>
                  <a:cubicBezTo>
                    <a:pt x="62103" y="2886075"/>
                    <a:pt x="30194" y="2847785"/>
                    <a:pt x="0" y="2808256"/>
                  </a:cubicBezTo>
                  <a:lnTo>
                    <a:pt x="0" y="3204020"/>
                  </a:lnTo>
                  <a:cubicBezTo>
                    <a:pt x="113538" y="3306223"/>
                    <a:pt x="239935" y="3394710"/>
                    <a:pt x="376523" y="3467100"/>
                  </a:cubicBezTo>
                  <a:lnTo>
                    <a:pt x="2147983" y="3467100"/>
                  </a:lnTo>
                  <a:cubicBezTo>
                    <a:pt x="2735009" y="3156014"/>
                    <a:pt x="3134106" y="2545461"/>
                    <a:pt x="3134106" y="1843088"/>
                  </a:cubicBezTo>
                  <a:cubicBezTo>
                    <a:pt x="3134106" y="825151"/>
                    <a:pt x="2296097" y="0"/>
                    <a:pt x="1262253" y="0"/>
                  </a:cubicBezTo>
                  <a:close/>
                </a:path>
              </a:pathLst>
            </a:custGeom>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0111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0896-320E-3F45-B7BC-D9886BF040CC}"/>
              </a:ext>
            </a:extLst>
          </p:cNvPr>
          <p:cNvSpPr>
            <a:spLocks noGrp="1"/>
          </p:cNvSpPr>
          <p:nvPr>
            <p:ph type="title"/>
          </p:nvPr>
        </p:nvSpPr>
        <p:spPr/>
        <p:txBody>
          <a:bodyPr>
            <a:normAutofit/>
          </a:bodyPr>
          <a:lstStyle/>
          <a:p>
            <a:r>
              <a:rPr lang="en-US"/>
              <a:t>Domain specificity of Interpretations</a:t>
            </a:r>
            <a:endParaRPr lang="en-US" dirty="0"/>
          </a:p>
        </p:txBody>
      </p:sp>
      <p:sp>
        <p:nvSpPr>
          <p:cNvPr id="3" name="Content Placeholder 2">
            <a:extLst>
              <a:ext uri="{FF2B5EF4-FFF2-40B4-BE49-F238E27FC236}">
                <a16:creationId xmlns:a16="http://schemas.microsoft.com/office/drawing/2014/main" id="{0F5EAF17-CC80-6043-973E-0B76DC8E33A4}"/>
              </a:ext>
            </a:extLst>
          </p:cNvPr>
          <p:cNvSpPr>
            <a:spLocks noGrp="1"/>
          </p:cNvSpPr>
          <p:nvPr>
            <p:ph idx="1"/>
          </p:nvPr>
        </p:nvSpPr>
        <p:spPr>
          <a:xfrm>
            <a:off x="838200" y="1825625"/>
            <a:ext cx="6716843" cy="4351338"/>
          </a:xfrm>
        </p:spPr>
        <p:txBody>
          <a:bodyPr>
            <a:normAutofit lnSpcReduction="10000"/>
          </a:bodyPr>
          <a:lstStyle/>
          <a:p>
            <a:r>
              <a:rPr lang="en-US"/>
              <a:t>Describing the trained ML model in terms of </a:t>
            </a:r>
            <a:r>
              <a:rPr lang="en-US" i="1"/>
              <a:t>domain ontology</a:t>
            </a:r>
            <a:r>
              <a:rPr lang="en-US"/>
              <a:t> without using terms that are foreign to the domain where the ML task must be solved [Kovalerchuk, 2020]</a:t>
            </a:r>
          </a:p>
          <a:p>
            <a:r>
              <a:rPr lang="en-US"/>
              <a:t>The explanations/interpretation has to make sense to the domain expert who is going to use the ML model</a:t>
            </a:r>
          </a:p>
          <a:p>
            <a:r>
              <a:rPr lang="en-US"/>
              <a:t>The same data may have different meaning in different domains e.g., ratings in Uber vs. Amazon</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0E621166-B276-6248-A897-74C81A537955}"/>
              </a:ext>
            </a:extLst>
          </p:cNvPr>
          <p:cNvPicPr>
            <a:picLocks noChangeAspect="1"/>
          </p:cNvPicPr>
          <p:nvPr/>
        </p:nvPicPr>
        <p:blipFill>
          <a:blip r:embed="rId3"/>
          <a:stretch>
            <a:fillRect/>
          </a:stretch>
        </p:blipFill>
        <p:spPr>
          <a:xfrm>
            <a:off x="8518944" y="1690688"/>
            <a:ext cx="2334588" cy="2428598"/>
          </a:xfrm>
          <a:prstGeom prst="rect">
            <a:avLst/>
          </a:prstGeom>
        </p:spPr>
      </p:pic>
      <p:grpSp>
        <p:nvGrpSpPr>
          <p:cNvPr id="17" name="Group 16">
            <a:extLst>
              <a:ext uri="{FF2B5EF4-FFF2-40B4-BE49-F238E27FC236}">
                <a16:creationId xmlns:a16="http://schemas.microsoft.com/office/drawing/2014/main" id="{455A8BC1-05D8-084C-9DEE-3A291EDBC3F8}"/>
              </a:ext>
            </a:extLst>
          </p:cNvPr>
          <p:cNvGrpSpPr/>
          <p:nvPr/>
        </p:nvGrpSpPr>
        <p:grpSpPr>
          <a:xfrm>
            <a:off x="8518944" y="4230550"/>
            <a:ext cx="2334588" cy="2428598"/>
            <a:chOff x="8518944" y="4230550"/>
            <a:chExt cx="2334588" cy="2428598"/>
          </a:xfrm>
        </p:grpSpPr>
        <p:pic>
          <p:nvPicPr>
            <p:cNvPr id="6" name="Picture 5" descr="A screenshot of a cell phone&#10;&#10;Description automatically generated">
              <a:extLst>
                <a:ext uri="{FF2B5EF4-FFF2-40B4-BE49-F238E27FC236}">
                  <a16:creationId xmlns:a16="http://schemas.microsoft.com/office/drawing/2014/main" id="{C1715824-319A-DC4D-B320-A6E7394BE56E}"/>
                </a:ext>
              </a:extLst>
            </p:cNvPr>
            <p:cNvPicPr>
              <a:picLocks noChangeAspect="1"/>
            </p:cNvPicPr>
            <p:nvPr/>
          </p:nvPicPr>
          <p:blipFill>
            <a:blip r:embed="rId3"/>
            <a:stretch>
              <a:fillRect/>
            </a:stretch>
          </p:blipFill>
          <p:spPr>
            <a:xfrm>
              <a:off x="8518944" y="4230550"/>
              <a:ext cx="2334588" cy="2428598"/>
            </a:xfrm>
            <a:prstGeom prst="rect">
              <a:avLst/>
            </a:prstGeom>
          </p:spPr>
        </p:pic>
        <p:pic>
          <p:nvPicPr>
            <p:cNvPr id="10" name="Picture 9" descr="A picture containing clock, table&#10;&#10;Description automatically generated">
              <a:extLst>
                <a:ext uri="{FF2B5EF4-FFF2-40B4-BE49-F238E27FC236}">
                  <a16:creationId xmlns:a16="http://schemas.microsoft.com/office/drawing/2014/main" id="{AB75F407-1E89-3A40-A140-D1344B5DAA59}"/>
                </a:ext>
              </a:extLst>
            </p:cNvPr>
            <p:cNvPicPr>
              <a:picLocks noChangeAspect="1"/>
            </p:cNvPicPr>
            <p:nvPr/>
          </p:nvPicPr>
          <p:blipFill>
            <a:blip r:embed="rId4"/>
            <a:stretch>
              <a:fillRect/>
            </a:stretch>
          </p:blipFill>
          <p:spPr>
            <a:xfrm>
              <a:off x="9431222" y="5648049"/>
              <a:ext cx="322378" cy="9144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A1A6B056-5C2C-1945-A35A-8EDBED6EFC1E}"/>
                </a:ext>
              </a:extLst>
            </p:cNvPr>
            <p:cNvPicPr>
              <a:picLocks noChangeAspect="1"/>
            </p:cNvPicPr>
            <p:nvPr/>
          </p:nvPicPr>
          <p:blipFill>
            <a:blip r:embed="rId5"/>
            <a:stretch>
              <a:fillRect/>
            </a:stretch>
          </p:blipFill>
          <p:spPr>
            <a:xfrm>
              <a:off x="9431222" y="5167312"/>
              <a:ext cx="322378" cy="480737"/>
            </a:xfrm>
            <a:prstGeom prst="rect">
              <a:avLst/>
            </a:prstGeom>
          </p:spPr>
        </p:pic>
        <p:pic>
          <p:nvPicPr>
            <p:cNvPr id="13" name="Picture 12" descr="A close up of a logo&#10;&#10;Description automatically generated">
              <a:extLst>
                <a:ext uri="{FF2B5EF4-FFF2-40B4-BE49-F238E27FC236}">
                  <a16:creationId xmlns:a16="http://schemas.microsoft.com/office/drawing/2014/main" id="{614061DE-7109-894E-9E9A-64683BA79CF0}"/>
                </a:ext>
              </a:extLst>
            </p:cNvPr>
            <p:cNvPicPr>
              <a:picLocks noChangeAspect="1"/>
            </p:cNvPicPr>
            <p:nvPr/>
          </p:nvPicPr>
          <p:blipFill>
            <a:blip r:embed="rId5"/>
            <a:stretch>
              <a:fillRect/>
            </a:stretch>
          </p:blipFill>
          <p:spPr>
            <a:xfrm>
              <a:off x="9633438" y="5250987"/>
              <a:ext cx="375178" cy="646680"/>
            </a:xfrm>
            <a:prstGeom prst="rect">
              <a:avLst/>
            </a:prstGeom>
          </p:spPr>
        </p:pic>
        <p:pic>
          <p:nvPicPr>
            <p:cNvPr id="14" name="Picture 13" descr="A close up of a logo&#10;&#10;Description automatically generated">
              <a:extLst>
                <a:ext uri="{FF2B5EF4-FFF2-40B4-BE49-F238E27FC236}">
                  <a16:creationId xmlns:a16="http://schemas.microsoft.com/office/drawing/2014/main" id="{9493BACF-7067-264F-85EC-C981534332F5}"/>
                </a:ext>
              </a:extLst>
            </p:cNvPr>
            <p:cNvPicPr>
              <a:picLocks noChangeAspect="1"/>
            </p:cNvPicPr>
            <p:nvPr/>
          </p:nvPicPr>
          <p:blipFill>
            <a:blip r:embed="rId5"/>
            <a:stretch>
              <a:fillRect/>
            </a:stretch>
          </p:blipFill>
          <p:spPr>
            <a:xfrm>
              <a:off x="9440890" y="4964112"/>
              <a:ext cx="322378" cy="480737"/>
            </a:xfrm>
            <a:prstGeom prst="rect">
              <a:avLst/>
            </a:prstGeom>
          </p:spPr>
        </p:pic>
        <p:pic>
          <p:nvPicPr>
            <p:cNvPr id="18" name="Picture 17" descr="A picture containing clock, table&#10;&#10;Description automatically generated">
              <a:extLst>
                <a:ext uri="{FF2B5EF4-FFF2-40B4-BE49-F238E27FC236}">
                  <a16:creationId xmlns:a16="http://schemas.microsoft.com/office/drawing/2014/main" id="{51C6D5CA-4424-8840-99C1-183CCF1C0793}"/>
                </a:ext>
              </a:extLst>
            </p:cNvPr>
            <p:cNvPicPr>
              <a:picLocks noChangeAspect="1"/>
            </p:cNvPicPr>
            <p:nvPr/>
          </p:nvPicPr>
          <p:blipFill>
            <a:blip r:embed="rId4"/>
            <a:stretch>
              <a:fillRect/>
            </a:stretch>
          </p:blipFill>
          <p:spPr>
            <a:xfrm>
              <a:off x="9421554" y="4977928"/>
              <a:ext cx="322378" cy="723267"/>
            </a:xfrm>
            <a:prstGeom prst="rect">
              <a:avLst/>
            </a:prstGeom>
          </p:spPr>
        </p:pic>
        <p:pic>
          <p:nvPicPr>
            <p:cNvPr id="16" name="Picture 15">
              <a:extLst>
                <a:ext uri="{FF2B5EF4-FFF2-40B4-BE49-F238E27FC236}">
                  <a16:creationId xmlns:a16="http://schemas.microsoft.com/office/drawing/2014/main" id="{9C79BCB9-F8DE-F542-A947-22DED102727C}"/>
                </a:ext>
              </a:extLst>
            </p:cNvPr>
            <p:cNvPicPr>
              <a:picLocks noChangeAspect="1"/>
            </p:cNvPicPr>
            <p:nvPr/>
          </p:nvPicPr>
          <p:blipFill>
            <a:blip r:embed="rId6"/>
            <a:stretch>
              <a:fillRect/>
            </a:stretch>
          </p:blipFill>
          <p:spPr>
            <a:xfrm>
              <a:off x="9440890" y="5250986"/>
              <a:ext cx="182880" cy="131445"/>
            </a:xfrm>
            <a:prstGeom prst="rect">
              <a:avLst/>
            </a:prstGeom>
          </p:spPr>
        </p:pic>
        <p:pic>
          <p:nvPicPr>
            <p:cNvPr id="22" name="Picture 21" descr="A close up of a logo&#10;&#10;Description automatically generated">
              <a:extLst>
                <a:ext uri="{FF2B5EF4-FFF2-40B4-BE49-F238E27FC236}">
                  <a16:creationId xmlns:a16="http://schemas.microsoft.com/office/drawing/2014/main" id="{874ACFDD-BF85-C34B-9A6D-145D83832064}"/>
                </a:ext>
              </a:extLst>
            </p:cNvPr>
            <p:cNvPicPr>
              <a:picLocks noChangeAspect="1"/>
            </p:cNvPicPr>
            <p:nvPr/>
          </p:nvPicPr>
          <p:blipFill>
            <a:blip r:embed="rId5"/>
            <a:stretch>
              <a:fillRect/>
            </a:stretch>
          </p:blipFill>
          <p:spPr>
            <a:xfrm>
              <a:off x="9590306" y="5104231"/>
              <a:ext cx="375178" cy="646680"/>
            </a:xfrm>
            <a:prstGeom prst="rect">
              <a:avLst/>
            </a:prstGeom>
          </p:spPr>
        </p:pic>
      </p:grpSp>
    </p:spTree>
    <p:extLst>
      <p:ext uri="{BB962C8B-B14F-4D97-AF65-F5344CB8AC3E}">
        <p14:creationId xmlns:p14="http://schemas.microsoft.com/office/powerpoint/2010/main" val="6312552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EF5DB-2E44-E74E-B13A-A6D0C31B4D6D}"/>
              </a:ext>
            </a:extLst>
          </p:cNvPr>
          <p:cNvSpPr>
            <a:spLocks noGrp="1"/>
          </p:cNvSpPr>
          <p:nvPr>
            <p:ph type="title"/>
          </p:nvPr>
        </p:nvSpPr>
        <p:spPr/>
        <p:txBody>
          <a:bodyPr/>
          <a:lstStyle/>
          <a:p>
            <a:r>
              <a:rPr lang="en-US" dirty="0"/>
              <a:t>Behold the Ostriches!</a:t>
            </a:r>
          </a:p>
        </p:txBody>
      </p:sp>
      <p:pic>
        <p:nvPicPr>
          <p:cNvPr id="5" name="Content Placeholder 4" descr="A close up of a dog&#10;&#10;Description automatically generated">
            <a:extLst>
              <a:ext uri="{FF2B5EF4-FFF2-40B4-BE49-F238E27FC236}">
                <a16:creationId xmlns:a16="http://schemas.microsoft.com/office/drawing/2014/main" id="{63E188D1-C033-AF4D-81F7-B8E7738A69A6}"/>
              </a:ext>
            </a:extLst>
          </p:cNvPr>
          <p:cNvPicPr>
            <a:picLocks noGrp="1" noChangeAspect="1"/>
          </p:cNvPicPr>
          <p:nvPr>
            <p:ph idx="1"/>
          </p:nvPr>
        </p:nvPicPr>
        <p:blipFill>
          <a:blip r:embed="rId2"/>
          <a:stretch>
            <a:fillRect/>
          </a:stretch>
        </p:blipFill>
        <p:spPr>
          <a:xfrm>
            <a:off x="5843966" y="1901825"/>
            <a:ext cx="4351525" cy="4389120"/>
          </a:xfrm>
        </p:spPr>
      </p:pic>
      <p:pic>
        <p:nvPicPr>
          <p:cNvPr id="7" name="Picture 6" descr="A school photo of a truck&#10;&#10;Description automatically generated">
            <a:extLst>
              <a:ext uri="{FF2B5EF4-FFF2-40B4-BE49-F238E27FC236}">
                <a16:creationId xmlns:a16="http://schemas.microsoft.com/office/drawing/2014/main" id="{3EFFA5C9-1D84-5244-AD19-47B7F1B53CF0}"/>
              </a:ext>
            </a:extLst>
          </p:cNvPr>
          <p:cNvPicPr>
            <a:picLocks noChangeAspect="1"/>
          </p:cNvPicPr>
          <p:nvPr/>
        </p:nvPicPr>
        <p:blipFill>
          <a:blip r:embed="rId3"/>
          <a:stretch>
            <a:fillRect/>
          </a:stretch>
        </p:blipFill>
        <p:spPr>
          <a:xfrm>
            <a:off x="1104900" y="1901825"/>
            <a:ext cx="4296130" cy="4389120"/>
          </a:xfrm>
          <a:prstGeom prst="rect">
            <a:avLst/>
          </a:prstGeom>
        </p:spPr>
      </p:pic>
    </p:spTree>
    <p:extLst>
      <p:ext uri="{BB962C8B-B14F-4D97-AF65-F5344CB8AC3E}">
        <p14:creationId xmlns:p14="http://schemas.microsoft.com/office/powerpoint/2010/main" val="39173405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D8D7-9B66-E14A-8BA8-18605B152F77}"/>
              </a:ext>
            </a:extLst>
          </p:cNvPr>
          <p:cNvSpPr>
            <a:spLocks noGrp="1"/>
          </p:cNvSpPr>
          <p:nvPr>
            <p:ph type="title"/>
          </p:nvPr>
        </p:nvSpPr>
        <p:spPr/>
        <p:txBody>
          <a:bodyPr/>
          <a:lstStyle/>
          <a:p>
            <a:r>
              <a:rPr lang="en-US" dirty="0"/>
              <a:t>Hidden layers and Semantic Hierarchy</a:t>
            </a:r>
          </a:p>
        </p:txBody>
      </p:sp>
      <p:sp>
        <p:nvSpPr>
          <p:cNvPr id="3" name="Content Placeholder 2">
            <a:extLst>
              <a:ext uri="{FF2B5EF4-FFF2-40B4-BE49-F238E27FC236}">
                <a16:creationId xmlns:a16="http://schemas.microsoft.com/office/drawing/2014/main" id="{A9417EBC-41B4-9E48-AB42-3129479B94BD}"/>
              </a:ext>
            </a:extLst>
          </p:cNvPr>
          <p:cNvSpPr>
            <a:spLocks noGrp="1"/>
          </p:cNvSpPr>
          <p:nvPr>
            <p:ph idx="1"/>
          </p:nvPr>
        </p:nvSpPr>
        <p:spPr>
          <a:xfrm>
            <a:off x="838200" y="1825625"/>
            <a:ext cx="6083121" cy="4351338"/>
          </a:xfrm>
        </p:spPr>
        <p:txBody>
          <a:bodyPr>
            <a:normAutofit fontScale="92500" lnSpcReduction="20000"/>
          </a:bodyPr>
          <a:lstStyle/>
          <a:p>
            <a:r>
              <a:rPr lang="en-US" dirty="0"/>
              <a:t>The success of DL is not just because of “mathematics but also on physics, which favors certain classes of exceptionally simple probability distributions that deep learning is uniquely suited to model”</a:t>
            </a:r>
          </a:p>
          <a:p>
            <a:r>
              <a:rPr lang="en-US" dirty="0"/>
              <a:t>Given a multivariate polynomial and any generic non-linearity, a neural network with a fixed size and a generic smooth activation function can indeed approximate the polynomial highly efficiently</a:t>
            </a:r>
          </a:p>
          <a:p>
            <a:r>
              <a:rPr lang="en-US" dirty="0"/>
              <a:t>Success of deep learning possibly related to hierarchical and compositional generative processes in physics </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E4307921-517D-4E4F-B63F-750C0D224E50}"/>
              </a:ext>
            </a:extLst>
          </p:cNvPr>
          <p:cNvPicPr>
            <a:picLocks noChangeAspect="1"/>
          </p:cNvPicPr>
          <p:nvPr/>
        </p:nvPicPr>
        <p:blipFill>
          <a:blip r:embed="rId3"/>
          <a:stretch>
            <a:fillRect/>
          </a:stretch>
        </p:blipFill>
        <p:spPr>
          <a:xfrm>
            <a:off x="6921321" y="1690688"/>
            <a:ext cx="4746804" cy="4727296"/>
          </a:xfrm>
          <a:prstGeom prst="rect">
            <a:avLst/>
          </a:prstGeom>
        </p:spPr>
      </p:pic>
      <p:sp>
        <p:nvSpPr>
          <p:cNvPr id="6" name="Rectangle 5">
            <a:extLst>
              <a:ext uri="{FF2B5EF4-FFF2-40B4-BE49-F238E27FC236}">
                <a16:creationId xmlns:a16="http://schemas.microsoft.com/office/drawing/2014/main" id="{FC13D1E4-3228-1648-8C0E-BF76E08097A2}"/>
              </a:ext>
            </a:extLst>
          </p:cNvPr>
          <p:cNvSpPr/>
          <p:nvPr/>
        </p:nvSpPr>
        <p:spPr>
          <a:xfrm>
            <a:off x="10548908" y="6417984"/>
            <a:ext cx="1119217" cy="369332"/>
          </a:xfrm>
          <a:prstGeom prst="rect">
            <a:avLst/>
          </a:prstGeom>
        </p:spPr>
        <p:txBody>
          <a:bodyPr wrap="none">
            <a:spAutoFit/>
          </a:bodyPr>
          <a:lstStyle/>
          <a:p>
            <a:r>
              <a:rPr lang="en-US" dirty="0"/>
              <a:t>[Lin 2017]</a:t>
            </a:r>
          </a:p>
        </p:txBody>
      </p:sp>
    </p:spTree>
    <p:extLst>
      <p:ext uri="{BB962C8B-B14F-4D97-AF65-F5344CB8AC3E}">
        <p14:creationId xmlns:p14="http://schemas.microsoft.com/office/powerpoint/2010/main" val="10687564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6EB2-C3D7-BE48-98C3-ED72E4334942}"/>
              </a:ext>
            </a:extLst>
          </p:cNvPr>
          <p:cNvSpPr>
            <a:spLocks noGrp="1"/>
          </p:cNvSpPr>
          <p:nvPr>
            <p:ph type="title"/>
          </p:nvPr>
        </p:nvSpPr>
        <p:spPr/>
        <p:txBody>
          <a:bodyPr/>
          <a:lstStyle/>
          <a:p>
            <a:r>
              <a:rPr lang="en-US" dirty="0"/>
              <a:t>Information Bottleneck</a:t>
            </a:r>
          </a:p>
        </p:txBody>
      </p:sp>
      <p:sp>
        <p:nvSpPr>
          <p:cNvPr id="3" name="Content Placeholder 2">
            <a:extLst>
              <a:ext uri="{FF2B5EF4-FFF2-40B4-BE49-F238E27FC236}">
                <a16:creationId xmlns:a16="http://schemas.microsoft.com/office/drawing/2014/main" id="{0AC8B075-1CCD-5F44-B081-3DED41B35206}"/>
              </a:ext>
            </a:extLst>
          </p:cNvPr>
          <p:cNvSpPr>
            <a:spLocks noGrp="1"/>
          </p:cNvSpPr>
          <p:nvPr>
            <p:ph idx="1"/>
          </p:nvPr>
        </p:nvSpPr>
        <p:spPr/>
        <p:txBody>
          <a:bodyPr>
            <a:normAutofit lnSpcReduction="10000"/>
          </a:bodyPr>
          <a:lstStyle/>
          <a:p>
            <a:r>
              <a:rPr lang="en-US" dirty="0"/>
              <a:t>Information Bottleneck: A distortion function that measures how well Y is predicted from a compressed representation T compared to its direct prediction from X</a:t>
            </a:r>
          </a:p>
          <a:p>
            <a:r>
              <a:rPr lang="en-US" dirty="0"/>
              <a:t>“error back-propagation, pushes the layers of any deep neural network - one by one - to the information bottleneck optimal tradeoff between sample complexity and accuracy, for large enough problems. This happens in two distinct phases”</a:t>
            </a:r>
          </a:p>
          <a:p>
            <a:r>
              <a:rPr lang="en-US" dirty="0"/>
              <a:t>The first, the network memorizes training examples with a lot of irrelevant details with respect to the labels</a:t>
            </a:r>
          </a:p>
          <a:p>
            <a:r>
              <a:rPr lang="en-US" dirty="0"/>
              <a:t>The second phase the layers "forget" irrelevant details of the inputs, which dramatically improves the generalization ability of the network </a:t>
            </a:r>
          </a:p>
        </p:txBody>
      </p:sp>
      <p:sp>
        <p:nvSpPr>
          <p:cNvPr id="7" name="Rectangle 6">
            <a:extLst>
              <a:ext uri="{FF2B5EF4-FFF2-40B4-BE49-F238E27FC236}">
                <a16:creationId xmlns:a16="http://schemas.microsoft.com/office/drawing/2014/main" id="{4A163B2C-139A-4742-99C5-79A9817BC165}"/>
              </a:ext>
            </a:extLst>
          </p:cNvPr>
          <p:cNvSpPr/>
          <p:nvPr/>
        </p:nvSpPr>
        <p:spPr>
          <a:xfrm>
            <a:off x="7303750" y="6123543"/>
            <a:ext cx="3256533" cy="369332"/>
          </a:xfrm>
          <a:prstGeom prst="rect">
            <a:avLst/>
          </a:prstGeom>
        </p:spPr>
        <p:txBody>
          <a:bodyPr wrap="none">
            <a:spAutoFit/>
          </a:bodyPr>
          <a:lstStyle/>
          <a:p>
            <a:r>
              <a:rPr lang="en-US" dirty="0">
                <a:solidFill>
                  <a:srgbClr val="000000"/>
                </a:solidFill>
                <a:ea typeface="Times New Roman" panose="02020603050405020304" pitchFamily="18" charset="0"/>
              </a:rPr>
              <a:t>[</a:t>
            </a:r>
            <a:r>
              <a:rPr lang="en-US" dirty="0" err="1">
                <a:solidFill>
                  <a:srgbClr val="000000"/>
                </a:solidFill>
                <a:ea typeface="Times New Roman" panose="02020603050405020304" pitchFamily="18" charset="0"/>
              </a:rPr>
              <a:t>Tishby</a:t>
            </a:r>
            <a:r>
              <a:rPr lang="en-US" dirty="0">
                <a:solidFill>
                  <a:srgbClr val="000000"/>
                </a:solidFill>
                <a:ea typeface="Times New Roman" panose="02020603050405020304" pitchFamily="18" charset="0"/>
              </a:rPr>
              <a:t> 2000, </a:t>
            </a:r>
            <a:r>
              <a:rPr lang="en-US" dirty="0" err="1"/>
              <a:t>Shwartz-Ziv</a:t>
            </a:r>
            <a:r>
              <a:rPr lang="en-US" dirty="0"/>
              <a:t> 2017] </a:t>
            </a:r>
          </a:p>
        </p:txBody>
      </p:sp>
    </p:spTree>
    <p:extLst>
      <p:ext uri="{BB962C8B-B14F-4D97-AF65-F5344CB8AC3E}">
        <p14:creationId xmlns:p14="http://schemas.microsoft.com/office/powerpoint/2010/main" val="7322778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6EB2-C3D7-BE48-98C3-ED72E4334942}"/>
              </a:ext>
            </a:extLst>
          </p:cNvPr>
          <p:cNvSpPr>
            <a:spLocks noGrp="1"/>
          </p:cNvSpPr>
          <p:nvPr>
            <p:ph type="title"/>
          </p:nvPr>
        </p:nvSpPr>
        <p:spPr/>
        <p:txBody>
          <a:bodyPr/>
          <a:lstStyle/>
          <a:p>
            <a:r>
              <a:rPr lang="en-US" dirty="0"/>
              <a:t>Information Bottleneck</a:t>
            </a:r>
          </a:p>
        </p:txBody>
      </p:sp>
      <p:pic>
        <p:nvPicPr>
          <p:cNvPr id="5" name="Picture 4" descr="A close up of a map&#10;&#10;Description automatically generated">
            <a:extLst>
              <a:ext uri="{FF2B5EF4-FFF2-40B4-BE49-F238E27FC236}">
                <a16:creationId xmlns:a16="http://schemas.microsoft.com/office/drawing/2014/main" id="{7C3B9DE5-E3FB-B74B-B184-1C7E938FB7D8}"/>
              </a:ext>
            </a:extLst>
          </p:cNvPr>
          <p:cNvPicPr>
            <a:picLocks noChangeAspect="1"/>
          </p:cNvPicPr>
          <p:nvPr/>
        </p:nvPicPr>
        <p:blipFill>
          <a:blip r:embed="rId2"/>
          <a:stretch>
            <a:fillRect/>
          </a:stretch>
        </p:blipFill>
        <p:spPr>
          <a:xfrm>
            <a:off x="2224087" y="1799431"/>
            <a:ext cx="7743825" cy="3990199"/>
          </a:xfrm>
          <a:prstGeom prst="rect">
            <a:avLst/>
          </a:prstGeom>
        </p:spPr>
      </p:pic>
      <p:sp>
        <p:nvSpPr>
          <p:cNvPr id="7" name="Rectangle 6">
            <a:extLst>
              <a:ext uri="{FF2B5EF4-FFF2-40B4-BE49-F238E27FC236}">
                <a16:creationId xmlns:a16="http://schemas.microsoft.com/office/drawing/2014/main" id="{4A163B2C-139A-4742-99C5-79A9817BC165}"/>
              </a:ext>
            </a:extLst>
          </p:cNvPr>
          <p:cNvSpPr/>
          <p:nvPr/>
        </p:nvSpPr>
        <p:spPr>
          <a:xfrm>
            <a:off x="7303750" y="6123543"/>
            <a:ext cx="3256533" cy="369332"/>
          </a:xfrm>
          <a:prstGeom prst="rect">
            <a:avLst/>
          </a:prstGeom>
        </p:spPr>
        <p:txBody>
          <a:bodyPr wrap="none">
            <a:spAutoFit/>
          </a:bodyPr>
          <a:lstStyle/>
          <a:p>
            <a:r>
              <a:rPr lang="en-US" dirty="0">
                <a:solidFill>
                  <a:srgbClr val="000000"/>
                </a:solidFill>
                <a:latin typeface="Times New Roman" panose="02020603050405020304" pitchFamily="18" charset="0"/>
                <a:ea typeface="Times New Roman" panose="02020603050405020304" pitchFamily="18" charset="0"/>
              </a:rPr>
              <a:t>[</a:t>
            </a:r>
            <a:r>
              <a:rPr lang="en-US" dirty="0" err="1">
                <a:solidFill>
                  <a:srgbClr val="000000"/>
                </a:solidFill>
                <a:latin typeface="Times New Roman" panose="02020603050405020304" pitchFamily="18" charset="0"/>
                <a:ea typeface="Times New Roman" panose="02020603050405020304" pitchFamily="18" charset="0"/>
              </a:rPr>
              <a:t>Tishby</a:t>
            </a:r>
            <a:r>
              <a:rPr lang="en-US" dirty="0">
                <a:solidFill>
                  <a:srgbClr val="000000"/>
                </a:solidFill>
                <a:latin typeface="Times New Roman" panose="02020603050405020304" pitchFamily="18" charset="0"/>
                <a:ea typeface="Times New Roman" panose="02020603050405020304" pitchFamily="18" charset="0"/>
              </a:rPr>
              <a:t> 2000, </a:t>
            </a:r>
            <a:r>
              <a:rPr lang="en-US" dirty="0" err="1"/>
              <a:t>Shwartz-Ziv</a:t>
            </a:r>
            <a:r>
              <a:rPr lang="en-US" dirty="0"/>
              <a:t> 2017] </a:t>
            </a:r>
          </a:p>
        </p:txBody>
      </p:sp>
    </p:spTree>
    <p:extLst>
      <p:ext uri="{BB962C8B-B14F-4D97-AF65-F5344CB8AC3E}">
        <p14:creationId xmlns:p14="http://schemas.microsoft.com/office/powerpoint/2010/main" val="2723621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E9DB8A-ECB9-1C41-95EE-EAFCBC21EFE6}"/>
              </a:ext>
            </a:extLst>
          </p:cNvPr>
          <p:cNvSpPr>
            <a:spLocks noGrp="1"/>
          </p:cNvSpPr>
          <p:nvPr>
            <p:ph type="title"/>
          </p:nvPr>
        </p:nvSpPr>
        <p:spPr/>
        <p:txBody>
          <a:bodyPr/>
          <a:lstStyle/>
          <a:p>
            <a:r>
              <a:rPr lang="en-US" dirty="0"/>
              <a:t>Data quality and Generalization</a:t>
            </a:r>
          </a:p>
        </p:txBody>
      </p:sp>
      <p:sp>
        <p:nvSpPr>
          <p:cNvPr id="7" name="Content Placeholder 6">
            <a:extLst>
              <a:ext uri="{FF2B5EF4-FFF2-40B4-BE49-F238E27FC236}">
                <a16:creationId xmlns:a16="http://schemas.microsoft.com/office/drawing/2014/main" id="{4A2AF6B6-A938-3246-A601-5E53537D827D}"/>
              </a:ext>
            </a:extLst>
          </p:cNvPr>
          <p:cNvSpPr>
            <a:spLocks noGrp="1"/>
          </p:cNvSpPr>
          <p:nvPr>
            <p:ph idx="1"/>
          </p:nvPr>
        </p:nvSpPr>
        <p:spPr>
          <a:xfrm>
            <a:off x="838200" y="1825625"/>
            <a:ext cx="5562600" cy="4351338"/>
          </a:xfrm>
        </p:spPr>
        <p:txBody>
          <a:bodyPr>
            <a:normAutofit lnSpcReduction="10000"/>
          </a:bodyPr>
          <a:lstStyle/>
          <a:p>
            <a:r>
              <a:rPr lang="en-US" dirty="0"/>
              <a:t>A common method of combining results of  Deep Learning (DL) from images with visualization is discovering classification model for  images using a DL algorithm, identifying informative deep features</a:t>
            </a:r>
          </a:p>
          <a:p>
            <a:r>
              <a:rPr lang="en-US" dirty="0"/>
              <a:t>Visualizing identified deep features on  the original image.</a:t>
            </a:r>
          </a:p>
          <a:p>
            <a:r>
              <a:rPr lang="en-US" dirty="0"/>
              <a:t>Issue – Are visualized features always  explainable?</a:t>
            </a:r>
          </a:p>
          <a:p>
            <a:endParaRPr lang="en-US" dirty="0"/>
          </a:p>
        </p:txBody>
      </p:sp>
      <p:sp>
        <p:nvSpPr>
          <p:cNvPr id="8" name="object 9">
            <a:extLst>
              <a:ext uri="{FF2B5EF4-FFF2-40B4-BE49-F238E27FC236}">
                <a16:creationId xmlns:a16="http://schemas.microsoft.com/office/drawing/2014/main" id="{EAAD5D45-21F2-4D4D-BDF6-4612D34694DB}"/>
              </a:ext>
            </a:extLst>
          </p:cNvPr>
          <p:cNvSpPr/>
          <p:nvPr/>
        </p:nvSpPr>
        <p:spPr>
          <a:xfrm>
            <a:off x="6557962" y="1690689"/>
            <a:ext cx="5365049" cy="2552700"/>
          </a:xfrm>
          <a:prstGeom prst="rect">
            <a:avLst/>
          </a:prstGeom>
          <a:blipFill>
            <a:blip r:embed="rId3" cstate="print"/>
            <a:stretch>
              <a:fillRect b="-13586"/>
            </a:stretch>
          </a:blipFill>
        </p:spPr>
        <p:txBody>
          <a:bodyPr wrap="square" lIns="0" tIns="0" rIns="0" bIns="0" rtlCol="0"/>
          <a:lstStyle/>
          <a:p>
            <a:endParaRPr dirty="0"/>
          </a:p>
        </p:txBody>
      </p:sp>
      <p:sp>
        <p:nvSpPr>
          <p:cNvPr id="9" name="Rectangle 8">
            <a:extLst>
              <a:ext uri="{FF2B5EF4-FFF2-40B4-BE49-F238E27FC236}">
                <a16:creationId xmlns:a16="http://schemas.microsoft.com/office/drawing/2014/main" id="{99DA1203-96F4-2D46-9E5E-BD3932F5C20D}"/>
              </a:ext>
            </a:extLst>
          </p:cNvPr>
          <p:cNvSpPr/>
          <p:nvPr/>
        </p:nvSpPr>
        <p:spPr>
          <a:xfrm>
            <a:off x="10139005" y="4243389"/>
            <a:ext cx="1612557" cy="369332"/>
          </a:xfrm>
          <a:prstGeom prst="rect">
            <a:avLst/>
          </a:prstGeom>
        </p:spPr>
        <p:txBody>
          <a:bodyPr wrap="none">
            <a:spAutoFit/>
          </a:bodyPr>
          <a:lstStyle/>
          <a:p>
            <a:r>
              <a:rPr lang="en-US" dirty="0"/>
              <a:t>[</a:t>
            </a:r>
            <a:r>
              <a:rPr lang="en-US" dirty="0" err="1"/>
              <a:t>Gargeya</a:t>
            </a:r>
            <a:r>
              <a:rPr lang="en-US" dirty="0"/>
              <a:t> 2017]</a:t>
            </a:r>
          </a:p>
        </p:txBody>
      </p:sp>
    </p:spTree>
    <p:extLst>
      <p:ext uri="{BB962C8B-B14F-4D97-AF65-F5344CB8AC3E}">
        <p14:creationId xmlns:p14="http://schemas.microsoft.com/office/powerpoint/2010/main" val="4404483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15A5-4D50-8641-98CE-A70FAD1B725F}"/>
              </a:ext>
            </a:extLst>
          </p:cNvPr>
          <p:cNvSpPr>
            <a:spLocks noGrp="1"/>
          </p:cNvSpPr>
          <p:nvPr>
            <p:ph type="title"/>
          </p:nvPr>
        </p:nvSpPr>
        <p:spPr/>
        <p:txBody>
          <a:bodyPr/>
          <a:lstStyle/>
          <a:p>
            <a:r>
              <a:rPr lang="en-US" dirty="0"/>
              <a:t>Data quality and Generalization</a:t>
            </a:r>
          </a:p>
        </p:txBody>
      </p:sp>
      <p:sp>
        <p:nvSpPr>
          <p:cNvPr id="3" name="Content Placeholder 2">
            <a:extLst>
              <a:ext uri="{FF2B5EF4-FFF2-40B4-BE49-F238E27FC236}">
                <a16:creationId xmlns:a16="http://schemas.microsoft.com/office/drawing/2014/main" id="{94A8FD21-BDC3-154A-9173-24A1DCCF0DE0}"/>
              </a:ext>
            </a:extLst>
          </p:cNvPr>
          <p:cNvSpPr>
            <a:spLocks noGrp="1"/>
          </p:cNvSpPr>
          <p:nvPr>
            <p:ph idx="1"/>
          </p:nvPr>
        </p:nvSpPr>
        <p:spPr>
          <a:xfrm>
            <a:off x="838200" y="1825625"/>
            <a:ext cx="5120482" cy="4351338"/>
          </a:xfrm>
        </p:spPr>
        <p:txBody>
          <a:bodyPr>
            <a:normAutofit fontScale="92500" lnSpcReduction="10000"/>
          </a:bodyPr>
          <a:lstStyle/>
          <a:p>
            <a:r>
              <a:rPr lang="en-US" dirty="0"/>
              <a:t>If an image has a bit of blur or a dark area, the system will reject it</a:t>
            </a:r>
          </a:p>
          <a:p>
            <a:r>
              <a:rPr lang="en-US" dirty="0"/>
              <a:t>Clinics in the study often experienced slower and less reliable connections. In one clinic, the internet went out for a period of two hours during eye screening, reducing the number of patients screened from 200 to only 100.</a:t>
            </a:r>
          </a:p>
          <a:p>
            <a:r>
              <a:rPr lang="en-US" dirty="0"/>
              <a:t>Fewer people in this case received treatment because of an attempt to leverage this technology</a:t>
            </a:r>
          </a:p>
        </p:txBody>
      </p:sp>
      <p:pic>
        <p:nvPicPr>
          <p:cNvPr id="7" name="Picture 6" descr="A screen shot of a person&#10;&#10;Description automatically generated">
            <a:extLst>
              <a:ext uri="{FF2B5EF4-FFF2-40B4-BE49-F238E27FC236}">
                <a16:creationId xmlns:a16="http://schemas.microsoft.com/office/drawing/2014/main" id="{DB9220FC-56F2-684A-AC9A-25D84735F71A}"/>
              </a:ext>
            </a:extLst>
          </p:cNvPr>
          <p:cNvPicPr>
            <a:picLocks noChangeAspect="1"/>
          </p:cNvPicPr>
          <p:nvPr/>
        </p:nvPicPr>
        <p:blipFill>
          <a:blip r:embed="rId3"/>
          <a:stretch>
            <a:fillRect/>
          </a:stretch>
        </p:blipFill>
        <p:spPr>
          <a:xfrm>
            <a:off x="5958682" y="1536700"/>
            <a:ext cx="5780555" cy="4640263"/>
          </a:xfrm>
          <a:prstGeom prst="rect">
            <a:avLst/>
          </a:prstGeom>
        </p:spPr>
      </p:pic>
    </p:spTree>
    <p:extLst>
      <p:ext uri="{BB962C8B-B14F-4D97-AF65-F5344CB8AC3E}">
        <p14:creationId xmlns:p14="http://schemas.microsoft.com/office/powerpoint/2010/main" val="3399649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80EF-2F4A-4A49-8D71-4CB81A655D02}"/>
              </a:ext>
            </a:extLst>
          </p:cNvPr>
          <p:cNvSpPr>
            <a:spLocks noGrp="1"/>
          </p:cNvSpPr>
          <p:nvPr>
            <p:ph type="title"/>
          </p:nvPr>
        </p:nvSpPr>
        <p:spPr/>
        <p:txBody>
          <a:bodyPr/>
          <a:lstStyle/>
          <a:p>
            <a:r>
              <a:rPr lang="en-US" dirty="0"/>
              <a:t>User-centric Views of Interpretability of Visual Methods</a:t>
            </a:r>
          </a:p>
        </p:txBody>
      </p:sp>
      <p:sp>
        <p:nvSpPr>
          <p:cNvPr id="5" name="Text Placeholder 4">
            <a:extLst>
              <a:ext uri="{FF2B5EF4-FFF2-40B4-BE49-F238E27FC236}">
                <a16:creationId xmlns:a16="http://schemas.microsoft.com/office/drawing/2014/main" id="{402509D4-936D-8740-AA13-21B6D1C09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053939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57B099-1178-4E4D-AD86-DDC87117BF3A}"/>
              </a:ext>
            </a:extLst>
          </p:cNvPr>
          <p:cNvSpPr>
            <a:spLocks noGrp="1"/>
          </p:cNvSpPr>
          <p:nvPr>
            <p:ph type="title"/>
          </p:nvPr>
        </p:nvSpPr>
        <p:spPr/>
        <p:txBody>
          <a:bodyPr/>
          <a:lstStyle/>
          <a:p>
            <a:r>
              <a:rPr lang="en-US" dirty="0"/>
              <a:t>What is User Centric Interpretability?</a:t>
            </a:r>
          </a:p>
        </p:txBody>
      </p:sp>
      <p:sp>
        <p:nvSpPr>
          <p:cNvPr id="5" name="Content Placeholder 4">
            <a:extLst>
              <a:ext uri="{FF2B5EF4-FFF2-40B4-BE49-F238E27FC236}">
                <a16:creationId xmlns:a16="http://schemas.microsoft.com/office/drawing/2014/main" id="{8039ED7D-2476-144B-B8E5-8478634FBBB8}"/>
              </a:ext>
            </a:extLst>
          </p:cNvPr>
          <p:cNvSpPr>
            <a:spLocks noGrp="1"/>
          </p:cNvSpPr>
          <p:nvPr>
            <p:ph idx="1"/>
          </p:nvPr>
        </p:nvSpPr>
        <p:spPr/>
        <p:txBody>
          <a:bodyPr/>
          <a:lstStyle/>
          <a:p>
            <a:r>
              <a:rPr lang="en-US" dirty="0"/>
              <a:t>The participation of end users in the design of machine learning tools is imperative - to better understand how the end users will utilize the output components </a:t>
            </a:r>
          </a:p>
          <a:p>
            <a:r>
              <a:rPr lang="en-US" dirty="0"/>
              <a:t>The notions of interpretability that the designer and the user have may be different</a:t>
            </a:r>
          </a:p>
          <a:p>
            <a:r>
              <a:rPr lang="en-US" dirty="0"/>
              <a:t>In many cases the user’s </a:t>
            </a:r>
            <a:r>
              <a:rPr lang="en-US" i="1" dirty="0"/>
              <a:t>expectation</a:t>
            </a:r>
            <a:r>
              <a:rPr lang="en-US" dirty="0"/>
              <a:t> of Interpretability or explainability are centered on actionability </a:t>
            </a:r>
          </a:p>
        </p:txBody>
      </p:sp>
    </p:spTree>
    <p:extLst>
      <p:ext uri="{BB962C8B-B14F-4D97-AF65-F5344CB8AC3E}">
        <p14:creationId xmlns:p14="http://schemas.microsoft.com/office/powerpoint/2010/main" val="843701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48A2D1-4F18-C44A-9EB0-4644EE456F25}"/>
              </a:ext>
            </a:extLst>
          </p:cNvPr>
          <p:cNvSpPr>
            <a:spLocks noGrp="1"/>
          </p:cNvSpPr>
          <p:nvPr>
            <p:ph type="title"/>
          </p:nvPr>
        </p:nvSpPr>
        <p:spPr/>
        <p:txBody>
          <a:bodyPr/>
          <a:lstStyle/>
          <a:p>
            <a:r>
              <a:rPr lang="en-US" dirty="0"/>
              <a:t>The Problem of Ground Truth</a:t>
            </a:r>
          </a:p>
        </p:txBody>
      </p:sp>
      <p:sp>
        <p:nvSpPr>
          <p:cNvPr id="5" name="Content Placeholder 4">
            <a:extLst>
              <a:ext uri="{FF2B5EF4-FFF2-40B4-BE49-F238E27FC236}">
                <a16:creationId xmlns:a16="http://schemas.microsoft.com/office/drawing/2014/main" id="{90E18619-0E2D-5A49-A717-636E5191296F}"/>
              </a:ext>
            </a:extLst>
          </p:cNvPr>
          <p:cNvSpPr>
            <a:spLocks noGrp="1"/>
          </p:cNvSpPr>
          <p:nvPr>
            <p:ph idx="1"/>
          </p:nvPr>
        </p:nvSpPr>
        <p:spPr>
          <a:xfrm>
            <a:off x="838200" y="1825625"/>
            <a:ext cx="6861313" cy="4351338"/>
          </a:xfrm>
        </p:spPr>
        <p:txBody>
          <a:bodyPr/>
          <a:lstStyle/>
          <a:p>
            <a:r>
              <a:rPr lang="en-US" dirty="0"/>
              <a:t>Data may not be of good quality because experts may not agree on definitions of labels e.g., diagnosis in radiology</a:t>
            </a:r>
          </a:p>
          <a:p>
            <a:r>
              <a:rPr lang="en-US" dirty="0"/>
              <a:t>Requires further follow-up, pathologic diagnosis, or clinical outcomes to achieve ground truth </a:t>
            </a:r>
          </a:p>
          <a:p>
            <a:r>
              <a:rPr lang="en-US" dirty="0"/>
              <a:t>It is estimated that 2%–20% of radiology reports contain demonstrable errors </a:t>
            </a:r>
          </a:p>
          <a:p>
            <a:endParaRPr lang="en-US" dirty="0"/>
          </a:p>
          <a:p>
            <a:endParaRPr lang="en-US" dirty="0"/>
          </a:p>
        </p:txBody>
      </p:sp>
      <p:sp>
        <p:nvSpPr>
          <p:cNvPr id="6" name="Rectangle 5">
            <a:extLst>
              <a:ext uri="{FF2B5EF4-FFF2-40B4-BE49-F238E27FC236}">
                <a16:creationId xmlns:a16="http://schemas.microsoft.com/office/drawing/2014/main" id="{2E9536FE-C8EF-4840-984C-194E0399699A}"/>
              </a:ext>
            </a:extLst>
          </p:cNvPr>
          <p:cNvSpPr/>
          <p:nvPr/>
        </p:nvSpPr>
        <p:spPr>
          <a:xfrm>
            <a:off x="8344643" y="6207151"/>
            <a:ext cx="3009157" cy="369332"/>
          </a:xfrm>
          <a:prstGeom prst="rect">
            <a:avLst/>
          </a:prstGeom>
        </p:spPr>
        <p:txBody>
          <a:bodyPr wrap="none">
            <a:spAutoFit/>
          </a:bodyPr>
          <a:lstStyle/>
          <a:p>
            <a:r>
              <a:rPr lang="en-US" dirty="0"/>
              <a:t>[Raghu 2019, </a:t>
            </a:r>
            <a:r>
              <a:rPr lang="en-US" dirty="0" err="1"/>
              <a:t>Willemink</a:t>
            </a:r>
            <a:r>
              <a:rPr lang="en-US" dirty="0"/>
              <a:t> 2020]</a:t>
            </a:r>
          </a:p>
        </p:txBody>
      </p:sp>
      <p:pic>
        <p:nvPicPr>
          <p:cNvPr id="8" name="Picture 7" descr="A picture containing fruit&#10;&#10;Description automatically generated">
            <a:extLst>
              <a:ext uri="{FF2B5EF4-FFF2-40B4-BE49-F238E27FC236}">
                <a16:creationId xmlns:a16="http://schemas.microsoft.com/office/drawing/2014/main" id="{A144D582-0CA2-A345-A6C7-51913C3C9DEF}"/>
              </a:ext>
            </a:extLst>
          </p:cNvPr>
          <p:cNvPicPr>
            <a:picLocks noChangeAspect="1"/>
          </p:cNvPicPr>
          <p:nvPr/>
        </p:nvPicPr>
        <p:blipFill>
          <a:blip r:embed="rId2"/>
          <a:stretch>
            <a:fillRect/>
          </a:stretch>
        </p:blipFill>
        <p:spPr>
          <a:xfrm>
            <a:off x="7470333" y="1825625"/>
            <a:ext cx="3986171" cy="3321809"/>
          </a:xfrm>
          <a:prstGeom prst="rect">
            <a:avLst/>
          </a:prstGeom>
        </p:spPr>
      </p:pic>
      <p:sp>
        <p:nvSpPr>
          <p:cNvPr id="9" name="Rectangle 8">
            <a:extLst>
              <a:ext uri="{FF2B5EF4-FFF2-40B4-BE49-F238E27FC236}">
                <a16:creationId xmlns:a16="http://schemas.microsoft.com/office/drawing/2014/main" id="{556CD725-7F95-0941-B8EB-AB5AF9C03643}"/>
              </a:ext>
            </a:extLst>
          </p:cNvPr>
          <p:cNvSpPr/>
          <p:nvPr/>
        </p:nvSpPr>
        <p:spPr>
          <a:xfrm>
            <a:off x="7288696" y="5282371"/>
            <a:ext cx="4167808" cy="923330"/>
          </a:xfrm>
          <a:prstGeom prst="rect">
            <a:avLst/>
          </a:prstGeom>
        </p:spPr>
        <p:txBody>
          <a:bodyPr wrap="square">
            <a:spAutoFit/>
          </a:bodyPr>
          <a:lstStyle/>
          <a:p>
            <a:r>
              <a:rPr lang="en-US" dirty="0">
                <a:latin typeface="NimbusRomNo9L"/>
              </a:rPr>
              <a:t>For the top image, all doctors agreed that the grade should be </a:t>
            </a:r>
            <a:r>
              <a:rPr lang="en-US" dirty="0">
                <a:latin typeface="CMR9"/>
              </a:rPr>
              <a:t>1</a:t>
            </a:r>
            <a:r>
              <a:rPr lang="en-US" dirty="0">
                <a:latin typeface="NimbusRomNo9L"/>
              </a:rPr>
              <a:t>, while there was a significant spread for the bottom image </a:t>
            </a:r>
            <a:endParaRPr lang="en-US" dirty="0"/>
          </a:p>
        </p:txBody>
      </p:sp>
    </p:spTree>
    <p:extLst>
      <p:ext uri="{BB962C8B-B14F-4D97-AF65-F5344CB8AC3E}">
        <p14:creationId xmlns:p14="http://schemas.microsoft.com/office/powerpoint/2010/main" val="25134935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3B35-708A-F74C-B578-EA861DCD0DE5}"/>
              </a:ext>
            </a:extLst>
          </p:cNvPr>
          <p:cNvSpPr>
            <a:spLocks noGrp="1"/>
          </p:cNvSpPr>
          <p:nvPr>
            <p:ph type="title"/>
          </p:nvPr>
        </p:nvSpPr>
        <p:spPr/>
        <p:txBody>
          <a:bodyPr/>
          <a:lstStyle/>
          <a:p>
            <a:r>
              <a:rPr lang="en-US" dirty="0"/>
              <a:t>Interpretations are often Incomplete</a:t>
            </a:r>
          </a:p>
        </p:txBody>
      </p:sp>
      <p:sp>
        <p:nvSpPr>
          <p:cNvPr id="3" name="Content Placeholder 2">
            <a:extLst>
              <a:ext uri="{FF2B5EF4-FFF2-40B4-BE49-F238E27FC236}">
                <a16:creationId xmlns:a16="http://schemas.microsoft.com/office/drawing/2014/main" id="{2D097CB5-EFCB-3249-A31B-65B25B4EBB3C}"/>
              </a:ext>
            </a:extLst>
          </p:cNvPr>
          <p:cNvSpPr>
            <a:spLocks noGrp="1"/>
          </p:cNvSpPr>
          <p:nvPr>
            <p:ph idx="1"/>
          </p:nvPr>
        </p:nvSpPr>
        <p:spPr/>
        <p:txBody>
          <a:bodyPr/>
          <a:lstStyle/>
          <a:p>
            <a:r>
              <a:rPr lang="en-US" dirty="0"/>
              <a:t>How do we make sense of cases where it is possible to explain a model without completely understanding it?</a:t>
            </a:r>
          </a:p>
          <a:p>
            <a:r>
              <a:rPr lang="en-US" dirty="0"/>
              <a:t>Can we use black-boxes to understand black-boxes?</a:t>
            </a:r>
          </a:p>
          <a:p>
            <a:r>
              <a:rPr lang="en-US" dirty="0"/>
              <a:t>What does it mean for an explanation to be complete?</a:t>
            </a:r>
          </a:p>
          <a:p>
            <a:r>
              <a:rPr lang="en-US" dirty="0"/>
              <a:t>Many Examples from the History of Science</a:t>
            </a:r>
          </a:p>
        </p:txBody>
      </p:sp>
    </p:spTree>
    <p:extLst>
      <p:ext uri="{BB962C8B-B14F-4D97-AF65-F5344CB8AC3E}">
        <p14:creationId xmlns:p14="http://schemas.microsoft.com/office/powerpoint/2010/main" val="2132096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0896-320E-3F45-B7BC-D9886BF040CC}"/>
              </a:ext>
            </a:extLst>
          </p:cNvPr>
          <p:cNvSpPr>
            <a:spLocks noGrp="1"/>
          </p:cNvSpPr>
          <p:nvPr>
            <p:ph type="title"/>
          </p:nvPr>
        </p:nvSpPr>
        <p:spPr/>
        <p:txBody>
          <a:bodyPr>
            <a:normAutofit/>
          </a:bodyPr>
          <a:lstStyle/>
          <a:p>
            <a:r>
              <a:rPr lang="en-US" dirty="0"/>
              <a:t>User centricity of Interpretations</a:t>
            </a:r>
          </a:p>
        </p:txBody>
      </p:sp>
      <p:sp>
        <p:nvSpPr>
          <p:cNvPr id="3" name="Content Placeholder 2">
            <a:extLst>
              <a:ext uri="{FF2B5EF4-FFF2-40B4-BE49-F238E27FC236}">
                <a16:creationId xmlns:a16="http://schemas.microsoft.com/office/drawing/2014/main" id="{0F5EAF17-CC80-6043-973E-0B76DC8E33A4}"/>
              </a:ext>
            </a:extLst>
          </p:cNvPr>
          <p:cNvSpPr>
            <a:spLocks noGrp="1"/>
          </p:cNvSpPr>
          <p:nvPr>
            <p:ph idx="1"/>
          </p:nvPr>
        </p:nvSpPr>
        <p:spPr>
          <a:xfrm>
            <a:off x="838200" y="1825625"/>
            <a:ext cx="7226300" cy="4351338"/>
          </a:xfrm>
        </p:spPr>
        <p:txBody>
          <a:bodyPr/>
          <a:lstStyle/>
          <a:p>
            <a:pPr>
              <a:lnSpc>
                <a:spcPct val="100000"/>
              </a:lnSpc>
            </a:pPr>
            <a:r>
              <a:rPr lang="en-US" dirty="0"/>
              <a:t>Explanations need to be in the right language and in the right context [Doshi-Velez 2014, </a:t>
            </a:r>
            <a:r>
              <a:rPr lang="en-US" dirty="0" err="1"/>
              <a:t>Druzdzel</a:t>
            </a:r>
            <a:r>
              <a:rPr lang="en-US" dirty="0"/>
              <a:t> 1996]</a:t>
            </a:r>
          </a:p>
          <a:p>
            <a:pPr>
              <a:lnSpc>
                <a:spcPct val="100000"/>
              </a:lnSpc>
            </a:pPr>
            <a:r>
              <a:rPr lang="en-US" i="1" dirty="0"/>
              <a:t>ELI5 Principle: </a:t>
            </a:r>
            <a:r>
              <a:rPr lang="en-US" dirty="0"/>
              <a:t>Explain it like I am 5 (years old)</a:t>
            </a:r>
          </a:p>
          <a:p>
            <a:pPr>
              <a:lnSpc>
                <a:spcPct val="100000"/>
              </a:lnSpc>
            </a:pPr>
            <a:r>
              <a:rPr lang="en-US" dirty="0"/>
              <a:t>Making domain sense may require sacrificing or deemphasizing model fidelity</a:t>
            </a:r>
          </a:p>
          <a:p>
            <a:pPr>
              <a:lnSpc>
                <a:spcPct val="100000"/>
              </a:lnSpc>
            </a:pPr>
            <a:r>
              <a:rPr lang="en-US" dirty="0"/>
              <a:t>Explanations should be role-based -  A physician requires different explanations as compared to a staffing planner in a hospital</a:t>
            </a:r>
          </a:p>
          <a:p>
            <a:pPr>
              <a:lnSpc>
                <a:spcPct val="100000"/>
              </a:lnSpc>
            </a:pPr>
            <a:endParaRPr lang="en-US" dirty="0"/>
          </a:p>
          <a:p>
            <a:endParaRPr lang="en-US" dirty="0"/>
          </a:p>
        </p:txBody>
      </p:sp>
      <p:pic>
        <p:nvPicPr>
          <p:cNvPr id="5" name="Picture 4" descr="A picture containing device&#10;&#10;Description automatically generated">
            <a:extLst>
              <a:ext uri="{FF2B5EF4-FFF2-40B4-BE49-F238E27FC236}">
                <a16:creationId xmlns:a16="http://schemas.microsoft.com/office/drawing/2014/main" id="{B8B545C5-5974-9341-BA13-6938F27D4E75}"/>
              </a:ext>
            </a:extLst>
          </p:cNvPr>
          <p:cNvPicPr>
            <a:picLocks noChangeAspect="1"/>
          </p:cNvPicPr>
          <p:nvPr/>
        </p:nvPicPr>
        <p:blipFill>
          <a:blip r:embed="rId2"/>
          <a:stretch>
            <a:fillRect/>
          </a:stretch>
        </p:blipFill>
        <p:spPr>
          <a:xfrm>
            <a:off x="8064500" y="1825625"/>
            <a:ext cx="3175000" cy="2857500"/>
          </a:xfrm>
          <a:prstGeom prst="rect">
            <a:avLst/>
          </a:prstGeom>
        </p:spPr>
      </p:pic>
    </p:spTree>
    <p:extLst>
      <p:ext uri="{BB962C8B-B14F-4D97-AF65-F5344CB8AC3E}">
        <p14:creationId xmlns:p14="http://schemas.microsoft.com/office/powerpoint/2010/main" val="2848869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821EB-FABB-7F48-A457-F890EABBAF0A}"/>
              </a:ext>
            </a:extLst>
          </p:cNvPr>
          <p:cNvSpPr>
            <a:spLocks noGrp="1"/>
          </p:cNvSpPr>
          <p:nvPr>
            <p:ph type="title"/>
          </p:nvPr>
        </p:nvSpPr>
        <p:spPr/>
        <p:txBody>
          <a:bodyPr/>
          <a:lstStyle/>
          <a:p>
            <a:r>
              <a:rPr lang="en-US" dirty="0"/>
              <a:t>Kepler’s Laws of Planetary Motion</a:t>
            </a:r>
          </a:p>
        </p:txBody>
      </p:sp>
      <p:sp>
        <p:nvSpPr>
          <p:cNvPr id="3" name="Content Placeholder 2">
            <a:extLst>
              <a:ext uri="{FF2B5EF4-FFF2-40B4-BE49-F238E27FC236}">
                <a16:creationId xmlns:a16="http://schemas.microsoft.com/office/drawing/2014/main" id="{6FF03888-4416-A942-82CF-06E0C5593BCE}"/>
              </a:ext>
            </a:extLst>
          </p:cNvPr>
          <p:cNvSpPr>
            <a:spLocks noGrp="1"/>
          </p:cNvSpPr>
          <p:nvPr>
            <p:ph idx="1"/>
          </p:nvPr>
        </p:nvSpPr>
        <p:spPr/>
        <p:txBody>
          <a:bodyPr/>
          <a:lstStyle/>
          <a:p>
            <a:r>
              <a:rPr lang="en-US" dirty="0"/>
              <a:t>Kepler law’s (1619) provided an elliptic mathematical approximation of planetary motions but not a why explanation for it</a:t>
            </a:r>
          </a:p>
          <a:p>
            <a:r>
              <a:rPr lang="en-US" dirty="0"/>
              <a:t>Newton’s theory of gravitation provided an explanation almost 70 years later (1687)</a:t>
            </a:r>
          </a:p>
        </p:txBody>
      </p:sp>
      <p:pic>
        <p:nvPicPr>
          <p:cNvPr id="5" name="Picture 4" descr="A close up of a map&#10;&#10;Description automatically generated">
            <a:extLst>
              <a:ext uri="{FF2B5EF4-FFF2-40B4-BE49-F238E27FC236}">
                <a16:creationId xmlns:a16="http://schemas.microsoft.com/office/drawing/2014/main" id="{A6218921-AB52-8248-90B1-33D471C9A6DF}"/>
              </a:ext>
            </a:extLst>
          </p:cNvPr>
          <p:cNvPicPr>
            <a:picLocks noChangeAspect="1"/>
          </p:cNvPicPr>
          <p:nvPr/>
        </p:nvPicPr>
        <p:blipFill rotWithShape="1">
          <a:blip r:embed="rId2"/>
          <a:srcRect t="18305"/>
          <a:stretch/>
        </p:blipFill>
        <p:spPr>
          <a:xfrm>
            <a:off x="1917700" y="3577431"/>
            <a:ext cx="8265391" cy="2915444"/>
          </a:xfrm>
          <a:prstGeom prst="rect">
            <a:avLst/>
          </a:prstGeom>
        </p:spPr>
      </p:pic>
    </p:spTree>
    <p:extLst>
      <p:ext uri="{BB962C8B-B14F-4D97-AF65-F5344CB8AC3E}">
        <p14:creationId xmlns:p14="http://schemas.microsoft.com/office/powerpoint/2010/main" val="14699746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5EF7-08C2-3C4F-AA8F-B1A18DDD2CF6}"/>
              </a:ext>
            </a:extLst>
          </p:cNvPr>
          <p:cNvSpPr>
            <a:spLocks noGrp="1"/>
          </p:cNvSpPr>
          <p:nvPr>
            <p:ph type="title"/>
          </p:nvPr>
        </p:nvSpPr>
        <p:spPr/>
        <p:txBody>
          <a:bodyPr/>
          <a:lstStyle/>
          <a:p>
            <a:r>
              <a:rPr lang="en-US"/>
              <a:t>Nobody Understands Quantum Mechanics!</a:t>
            </a:r>
            <a:endParaRPr lang="en-US" dirty="0"/>
          </a:p>
        </p:txBody>
      </p:sp>
      <p:pic>
        <p:nvPicPr>
          <p:cNvPr id="5" name="Content Placeholder 4" descr="A picture containing object, light&#10;&#10;Description automatically generated">
            <a:extLst>
              <a:ext uri="{FF2B5EF4-FFF2-40B4-BE49-F238E27FC236}">
                <a16:creationId xmlns:a16="http://schemas.microsoft.com/office/drawing/2014/main" id="{D95EA74C-3361-9E47-A5CA-CCD8D8B5F73D}"/>
              </a:ext>
            </a:extLst>
          </p:cNvPr>
          <p:cNvPicPr>
            <a:picLocks noGrp="1" noChangeAspect="1"/>
          </p:cNvPicPr>
          <p:nvPr>
            <p:ph idx="1"/>
          </p:nvPr>
        </p:nvPicPr>
        <p:blipFill>
          <a:blip r:embed="rId2"/>
          <a:stretch>
            <a:fillRect/>
          </a:stretch>
        </p:blipFill>
        <p:spPr>
          <a:xfrm>
            <a:off x="1049704" y="2090653"/>
            <a:ext cx="3644900" cy="2324100"/>
          </a:xfrm>
        </p:spPr>
      </p:pic>
      <p:sp>
        <p:nvSpPr>
          <p:cNvPr id="6" name="Rectangle 5">
            <a:extLst>
              <a:ext uri="{FF2B5EF4-FFF2-40B4-BE49-F238E27FC236}">
                <a16:creationId xmlns:a16="http://schemas.microsoft.com/office/drawing/2014/main" id="{76AD1787-89E6-6448-BFF1-92CA087116AB}"/>
              </a:ext>
            </a:extLst>
          </p:cNvPr>
          <p:cNvSpPr/>
          <p:nvPr/>
        </p:nvSpPr>
        <p:spPr>
          <a:xfrm>
            <a:off x="714010" y="4665564"/>
            <a:ext cx="4815253" cy="1754326"/>
          </a:xfrm>
          <a:prstGeom prst="rect">
            <a:avLst/>
          </a:prstGeom>
        </p:spPr>
        <p:txBody>
          <a:bodyPr wrap="square">
            <a:spAutoFit/>
          </a:bodyPr>
          <a:lstStyle/>
          <a:p>
            <a:r>
              <a:rPr lang="en-US" dirty="0"/>
              <a:t>In this Feynman diagram, an electron (e⁻) and a positron (e⁺) annihilate, producing a photon (</a:t>
            </a:r>
            <a:r>
              <a:rPr lang="en-US" dirty="0" err="1"/>
              <a:t>γ</a:t>
            </a:r>
            <a:r>
              <a:rPr lang="en-US" dirty="0"/>
              <a:t>, represented by the blue sine wave) that becomes a quark–antiquark pair (quark q, antiquark q̄), after which the antiquark radiates a gluon (g, represented by the green helix).</a:t>
            </a:r>
          </a:p>
        </p:txBody>
      </p:sp>
      <p:pic>
        <p:nvPicPr>
          <p:cNvPr id="4" name="Picture 3" descr="A close up of a device&#10;&#10;Description automatically generated">
            <a:extLst>
              <a:ext uri="{FF2B5EF4-FFF2-40B4-BE49-F238E27FC236}">
                <a16:creationId xmlns:a16="http://schemas.microsoft.com/office/drawing/2014/main" id="{0AF536B3-9652-8749-80DA-6762B880BD13}"/>
              </a:ext>
            </a:extLst>
          </p:cNvPr>
          <p:cNvPicPr>
            <a:picLocks noChangeAspect="1"/>
          </p:cNvPicPr>
          <p:nvPr/>
        </p:nvPicPr>
        <p:blipFill>
          <a:blip r:embed="rId3"/>
          <a:stretch>
            <a:fillRect/>
          </a:stretch>
        </p:blipFill>
        <p:spPr>
          <a:xfrm>
            <a:off x="6096000" y="1914888"/>
            <a:ext cx="5550144" cy="2481555"/>
          </a:xfrm>
          <a:prstGeom prst="rect">
            <a:avLst/>
          </a:prstGeom>
        </p:spPr>
      </p:pic>
      <p:sp>
        <p:nvSpPr>
          <p:cNvPr id="19" name="Rectangle 18">
            <a:extLst>
              <a:ext uri="{FF2B5EF4-FFF2-40B4-BE49-F238E27FC236}">
                <a16:creationId xmlns:a16="http://schemas.microsoft.com/office/drawing/2014/main" id="{8ABAB1EA-192D-0F45-954B-FA6765572C60}"/>
              </a:ext>
            </a:extLst>
          </p:cNvPr>
          <p:cNvSpPr/>
          <p:nvPr/>
        </p:nvSpPr>
        <p:spPr>
          <a:xfrm>
            <a:off x="6096000" y="4620643"/>
            <a:ext cx="4815253" cy="646331"/>
          </a:xfrm>
          <a:prstGeom prst="rect">
            <a:avLst/>
          </a:prstGeom>
        </p:spPr>
        <p:txBody>
          <a:bodyPr wrap="square">
            <a:spAutoFit/>
          </a:bodyPr>
          <a:lstStyle/>
          <a:p>
            <a:r>
              <a:rPr lang="en-US" dirty="0"/>
              <a:t>What does it mean for something to be a particle and wave at the same time?</a:t>
            </a:r>
          </a:p>
        </p:txBody>
      </p:sp>
    </p:spTree>
    <p:extLst>
      <p:ext uri="{BB962C8B-B14F-4D97-AF65-F5344CB8AC3E}">
        <p14:creationId xmlns:p14="http://schemas.microsoft.com/office/powerpoint/2010/main" val="20968622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D57D-1AFD-B547-830C-56F9073AE2EC}"/>
              </a:ext>
            </a:extLst>
          </p:cNvPr>
          <p:cNvSpPr>
            <a:spLocks noGrp="1"/>
          </p:cNvSpPr>
          <p:nvPr>
            <p:ph type="title"/>
          </p:nvPr>
        </p:nvSpPr>
        <p:spPr/>
        <p:txBody>
          <a:bodyPr/>
          <a:lstStyle/>
          <a:p>
            <a:r>
              <a:rPr lang="en-US" dirty="0"/>
              <a:t>Why do Saliency Based Methods Work</a:t>
            </a:r>
          </a:p>
        </p:txBody>
      </p:sp>
      <p:sp>
        <p:nvSpPr>
          <p:cNvPr id="3" name="Content Placeholder 2">
            <a:extLst>
              <a:ext uri="{FF2B5EF4-FFF2-40B4-BE49-F238E27FC236}">
                <a16:creationId xmlns:a16="http://schemas.microsoft.com/office/drawing/2014/main" id="{E7926D6A-C759-C04D-AD06-D9A3D3A1AAE2}"/>
              </a:ext>
            </a:extLst>
          </p:cNvPr>
          <p:cNvSpPr>
            <a:spLocks noGrp="1"/>
          </p:cNvSpPr>
          <p:nvPr>
            <p:ph idx="1"/>
          </p:nvPr>
        </p:nvSpPr>
        <p:spPr>
          <a:xfrm>
            <a:off x="838200" y="1825625"/>
            <a:ext cx="5536095" cy="4351338"/>
          </a:xfrm>
        </p:spPr>
        <p:txBody>
          <a:bodyPr/>
          <a:lstStyle/>
          <a:p>
            <a:r>
              <a:rPr lang="en-US" dirty="0"/>
              <a:t>Visual Summarization</a:t>
            </a:r>
          </a:p>
          <a:p>
            <a:r>
              <a:rPr lang="en-US" dirty="0"/>
              <a:t>Attenuation to human gaze</a:t>
            </a:r>
          </a:p>
          <a:p>
            <a:r>
              <a:rPr lang="en-US" dirty="0"/>
              <a:t>Low cognitive overload</a:t>
            </a:r>
          </a:p>
          <a:p>
            <a:r>
              <a:rPr lang="en-US" dirty="0"/>
              <a:t>Plausible justification</a:t>
            </a:r>
          </a:p>
        </p:txBody>
      </p:sp>
      <p:pic>
        <p:nvPicPr>
          <p:cNvPr id="5" name="Picture 4">
            <a:extLst>
              <a:ext uri="{FF2B5EF4-FFF2-40B4-BE49-F238E27FC236}">
                <a16:creationId xmlns:a16="http://schemas.microsoft.com/office/drawing/2014/main" id="{05CEBAB0-4CF2-7041-B1C4-19E0C04A243B}"/>
              </a:ext>
            </a:extLst>
          </p:cNvPr>
          <p:cNvPicPr>
            <a:picLocks noChangeAspect="1"/>
          </p:cNvPicPr>
          <p:nvPr/>
        </p:nvPicPr>
        <p:blipFill>
          <a:blip r:embed="rId2"/>
          <a:stretch>
            <a:fillRect/>
          </a:stretch>
        </p:blipFill>
        <p:spPr>
          <a:xfrm>
            <a:off x="5187950" y="2870200"/>
            <a:ext cx="0" cy="0"/>
          </a:xfrm>
          <a:prstGeom prst="rect">
            <a:avLst/>
          </a:prstGeom>
        </p:spPr>
      </p:pic>
      <p:pic>
        <p:nvPicPr>
          <p:cNvPr id="7" name="Picture 6" descr="A close up of a bird&#10;&#10;Description automatically generated">
            <a:extLst>
              <a:ext uri="{FF2B5EF4-FFF2-40B4-BE49-F238E27FC236}">
                <a16:creationId xmlns:a16="http://schemas.microsoft.com/office/drawing/2014/main" id="{0DFFFA5B-CF0B-9443-B53A-C9F680AAE0D9}"/>
              </a:ext>
            </a:extLst>
          </p:cNvPr>
          <p:cNvPicPr>
            <a:picLocks noChangeAspect="1"/>
          </p:cNvPicPr>
          <p:nvPr/>
        </p:nvPicPr>
        <p:blipFill>
          <a:blip r:embed="rId3"/>
          <a:stretch>
            <a:fillRect/>
          </a:stretch>
        </p:blipFill>
        <p:spPr>
          <a:xfrm>
            <a:off x="6374295" y="1825625"/>
            <a:ext cx="4572000" cy="3136900"/>
          </a:xfrm>
          <a:prstGeom prst="rect">
            <a:avLst/>
          </a:prstGeom>
        </p:spPr>
      </p:pic>
    </p:spTree>
    <p:extLst>
      <p:ext uri="{BB962C8B-B14F-4D97-AF65-F5344CB8AC3E}">
        <p14:creationId xmlns:p14="http://schemas.microsoft.com/office/powerpoint/2010/main" val="2866728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3F601-EE1E-564E-BBE6-DA6B91E2C8EE}"/>
              </a:ext>
            </a:extLst>
          </p:cNvPr>
          <p:cNvSpPr>
            <a:spLocks noGrp="1"/>
          </p:cNvSpPr>
          <p:nvPr>
            <p:ph type="title"/>
          </p:nvPr>
        </p:nvSpPr>
        <p:spPr/>
        <p:txBody>
          <a:bodyPr/>
          <a:lstStyle/>
          <a:p>
            <a:r>
              <a:rPr lang="en-US" dirty="0"/>
              <a:t>When Saliency does not work</a:t>
            </a:r>
          </a:p>
        </p:txBody>
      </p:sp>
      <p:sp>
        <p:nvSpPr>
          <p:cNvPr id="3" name="Content Placeholder 2">
            <a:extLst>
              <a:ext uri="{FF2B5EF4-FFF2-40B4-BE49-F238E27FC236}">
                <a16:creationId xmlns:a16="http://schemas.microsoft.com/office/drawing/2014/main" id="{3688B469-47A7-A840-B066-278FF13FB8B2}"/>
              </a:ext>
            </a:extLst>
          </p:cNvPr>
          <p:cNvSpPr>
            <a:spLocks noGrp="1"/>
          </p:cNvSpPr>
          <p:nvPr>
            <p:ph idx="1"/>
          </p:nvPr>
        </p:nvSpPr>
        <p:spPr>
          <a:xfrm>
            <a:off x="838200" y="5129213"/>
            <a:ext cx="10515600" cy="1047750"/>
          </a:xfrm>
        </p:spPr>
        <p:txBody>
          <a:bodyPr/>
          <a:lstStyle/>
          <a:p>
            <a:r>
              <a:rPr lang="en-US" dirty="0"/>
              <a:t>What is the model learning when it learns lipstick?</a:t>
            </a:r>
          </a:p>
        </p:txBody>
      </p:sp>
      <p:pic>
        <p:nvPicPr>
          <p:cNvPr id="5" name="Picture 4" descr="A girl posing for a picture&#10;&#10;Description automatically generated">
            <a:extLst>
              <a:ext uri="{FF2B5EF4-FFF2-40B4-BE49-F238E27FC236}">
                <a16:creationId xmlns:a16="http://schemas.microsoft.com/office/drawing/2014/main" id="{B543D34F-9875-284C-81CC-7C10BD4168FA}"/>
              </a:ext>
            </a:extLst>
          </p:cNvPr>
          <p:cNvPicPr>
            <a:picLocks noChangeAspect="1"/>
          </p:cNvPicPr>
          <p:nvPr/>
        </p:nvPicPr>
        <p:blipFill>
          <a:blip r:embed="rId3"/>
          <a:stretch>
            <a:fillRect/>
          </a:stretch>
        </p:blipFill>
        <p:spPr>
          <a:xfrm>
            <a:off x="2381250" y="2077416"/>
            <a:ext cx="7429500" cy="2349500"/>
          </a:xfrm>
          <a:prstGeom prst="rect">
            <a:avLst/>
          </a:prstGeom>
        </p:spPr>
      </p:pic>
    </p:spTree>
    <p:extLst>
      <p:ext uri="{BB962C8B-B14F-4D97-AF65-F5344CB8AC3E}">
        <p14:creationId xmlns:p14="http://schemas.microsoft.com/office/powerpoint/2010/main" val="20088956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C50F-DCBB-2E4A-803F-82DB651A56BA}"/>
              </a:ext>
            </a:extLst>
          </p:cNvPr>
          <p:cNvSpPr>
            <a:spLocks noGrp="1"/>
          </p:cNvSpPr>
          <p:nvPr>
            <p:ph type="title"/>
          </p:nvPr>
        </p:nvSpPr>
        <p:spPr/>
        <p:txBody>
          <a:bodyPr/>
          <a:lstStyle/>
          <a:p>
            <a:r>
              <a:rPr lang="en-US" dirty="0"/>
              <a:t>When Saliency does not work</a:t>
            </a:r>
          </a:p>
        </p:txBody>
      </p:sp>
      <p:sp>
        <p:nvSpPr>
          <p:cNvPr id="3" name="Content Placeholder 2">
            <a:extLst>
              <a:ext uri="{FF2B5EF4-FFF2-40B4-BE49-F238E27FC236}">
                <a16:creationId xmlns:a16="http://schemas.microsoft.com/office/drawing/2014/main" id="{CC3B3D8A-05E1-2449-A615-ED7C5938DC87}"/>
              </a:ext>
            </a:extLst>
          </p:cNvPr>
          <p:cNvSpPr>
            <a:spLocks noGrp="1"/>
          </p:cNvSpPr>
          <p:nvPr>
            <p:ph idx="1"/>
          </p:nvPr>
        </p:nvSpPr>
        <p:spPr/>
        <p:txBody>
          <a:bodyPr/>
          <a:lstStyle/>
          <a:p>
            <a:r>
              <a:rPr lang="en-US" dirty="0"/>
              <a:t>Not always possible to extract semantics from feature maps </a:t>
            </a:r>
          </a:p>
        </p:txBody>
      </p:sp>
      <p:pic>
        <p:nvPicPr>
          <p:cNvPr id="5" name="Picture 4" descr="A picture containing photo, different, show, colorful&#10;&#10;Description automatically generated">
            <a:extLst>
              <a:ext uri="{FF2B5EF4-FFF2-40B4-BE49-F238E27FC236}">
                <a16:creationId xmlns:a16="http://schemas.microsoft.com/office/drawing/2014/main" id="{D6CB8187-BB76-0D4F-B3D3-BADA2A92FC79}"/>
              </a:ext>
            </a:extLst>
          </p:cNvPr>
          <p:cNvPicPr>
            <a:picLocks noChangeAspect="1"/>
          </p:cNvPicPr>
          <p:nvPr/>
        </p:nvPicPr>
        <p:blipFill>
          <a:blip r:embed="rId2"/>
          <a:stretch>
            <a:fillRect/>
          </a:stretch>
        </p:blipFill>
        <p:spPr>
          <a:xfrm>
            <a:off x="2119312" y="2792413"/>
            <a:ext cx="7353300" cy="3327400"/>
          </a:xfrm>
          <a:prstGeom prst="rect">
            <a:avLst/>
          </a:prstGeom>
        </p:spPr>
      </p:pic>
    </p:spTree>
    <p:extLst>
      <p:ext uri="{BB962C8B-B14F-4D97-AF65-F5344CB8AC3E}">
        <p14:creationId xmlns:p14="http://schemas.microsoft.com/office/powerpoint/2010/main" val="40150987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0481-A39A-F747-B5D0-937F7DA8901E}"/>
              </a:ext>
            </a:extLst>
          </p:cNvPr>
          <p:cNvSpPr>
            <a:spLocks noGrp="1"/>
          </p:cNvSpPr>
          <p:nvPr>
            <p:ph type="title"/>
          </p:nvPr>
        </p:nvSpPr>
        <p:spPr/>
        <p:txBody>
          <a:bodyPr/>
          <a:lstStyle/>
          <a:p>
            <a:r>
              <a:rPr lang="en-US" dirty="0"/>
              <a:t>Human vs. Algorithmic semantics revisited</a:t>
            </a:r>
          </a:p>
        </p:txBody>
      </p:sp>
      <p:sp>
        <p:nvSpPr>
          <p:cNvPr id="3" name="Content Placeholder 2">
            <a:extLst>
              <a:ext uri="{FF2B5EF4-FFF2-40B4-BE49-F238E27FC236}">
                <a16:creationId xmlns:a16="http://schemas.microsoft.com/office/drawing/2014/main" id="{3559AFB4-05D4-3F43-BD46-1EE40A174206}"/>
              </a:ext>
            </a:extLst>
          </p:cNvPr>
          <p:cNvSpPr>
            <a:spLocks noGrp="1"/>
          </p:cNvSpPr>
          <p:nvPr>
            <p:ph idx="1"/>
          </p:nvPr>
        </p:nvSpPr>
        <p:spPr/>
        <p:txBody>
          <a:bodyPr>
            <a:normAutofit/>
          </a:bodyPr>
          <a:lstStyle/>
          <a:p>
            <a:r>
              <a:rPr lang="en-US" dirty="0"/>
              <a:t>Better performing DL models have higher proportions of deep neurons highly predictive  of human gaze</a:t>
            </a:r>
          </a:p>
          <a:p>
            <a:r>
              <a:rPr lang="en-US" dirty="0"/>
              <a:t>The predictive neurons are attuned to clear semantic categories such as animals (dogs,  cats),objects (motorbike, ball) and parts (head, hair)</a:t>
            </a:r>
          </a:p>
        </p:txBody>
      </p:sp>
      <p:sp>
        <p:nvSpPr>
          <p:cNvPr id="4" name="TextBox 3">
            <a:extLst>
              <a:ext uri="{FF2B5EF4-FFF2-40B4-BE49-F238E27FC236}">
                <a16:creationId xmlns:a16="http://schemas.microsoft.com/office/drawing/2014/main" id="{D5EFF1BB-38D6-9F4A-9A10-B66085A3EA3F}"/>
              </a:ext>
            </a:extLst>
          </p:cNvPr>
          <p:cNvSpPr txBox="1"/>
          <p:nvPr/>
        </p:nvSpPr>
        <p:spPr>
          <a:xfrm>
            <a:off x="8205545" y="5951243"/>
            <a:ext cx="3634108" cy="707886"/>
          </a:xfrm>
          <a:prstGeom prst="rect">
            <a:avLst/>
          </a:prstGeom>
          <a:noFill/>
        </p:spPr>
        <p:txBody>
          <a:bodyPr wrap="square" rtlCol="0">
            <a:spAutoFit/>
          </a:bodyPr>
          <a:lstStyle/>
          <a:p>
            <a:r>
              <a:rPr lang="en-US" sz="2000" dirty="0"/>
              <a:t>[He et al 2018, </a:t>
            </a:r>
            <a:r>
              <a:rPr lang="en-US" sz="2000" dirty="0" err="1"/>
              <a:t>Cornia</a:t>
            </a:r>
            <a:r>
              <a:rPr lang="en-US" sz="2000" dirty="0"/>
              <a:t> et al 2018, Parks et al 2015]</a:t>
            </a:r>
          </a:p>
        </p:txBody>
      </p:sp>
      <p:pic>
        <p:nvPicPr>
          <p:cNvPr id="6" name="Picture 5">
            <a:extLst>
              <a:ext uri="{FF2B5EF4-FFF2-40B4-BE49-F238E27FC236}">
                <a16:creationId xmlns:a16="http://schemas.microsoft.com/office/drawing/2014/main" id="{235C508C-07C4-9747-9166-CCA599556B27}"/>
              </a:ext>
            </a:extLst>
          </p:cNvPr>
          <p:cNvPicPr>
            <a:picLocks noChangeAspect="1"/>
          </p:cNvPicPr>
          <p:nvPr/>
        </p:nvPicPr>
        <p:blipFill>
          <a:blip r:embed="rId3"/>
          <a:stretch>
            <a:fillRect/>
          </a:stretch>
        </p:blipFill>
        <p:spPr>
          <a:xfrm>
            <a:off x="1990224" y="3674846"/>
            <a:ext cx="5729468" cy="2743200"/>
          </a:xfrm>
          <a:prstGeom prst="rect">
            <a:avLst/>
          </a:prstGeom>
        </p:spPr>
      </p:pic>
    </p:spTree>
    <p:extLst>
      <p:ext uri="{BB962C8B-B14F-4D97-AF65-F5344CB8AC3E}">
        <p14:creationId xmlns:p14="http://schemas.microsoft.com/office/powerpoint/2010/main" val="9186792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0481-A39A-F747-B5D0-937F7DA8901E}"/>
              </a:ext>
            </a:extLst>
          </p:cNvPr>
          <p:cNvSpPr>
            <a:spLocks noGrp="1"/>
          </p:cNvSpPr>
          <p:nvPr>
            <p:ph type="title"/>
          </p:nvPr>
        </p:nvSpPr>
        <p:spPr/>
        <p:txBody>
          <a:bodyPr/>
          <a:lstStyle/>
          <a:p>
            <a:r>
              <a:rPr lang="en-US" dirty="0"/>
              <a:t>Human vs. Algorithmic semantics revisited</a:t>
            </a:r>
          </a:p>
        </p:txBody>
      </p:sp>
      <p:sp>
        <p:nvSpPr>
          <p:cNvPr id="3" name="Content Placeholder 2">
            <a:extLst>
              <a:ext uri="{FF2B5EF4-FFF2-40B4-BE49-F238E27FC236}">
                <a16:creationId xmlns:a16="http://schemas.microsoft.com/office/drawing/2014/main" id="{3559AFB4-05D4-3F43-BD46-1EE40A174206}"/>
              </a:ext>
            </a:extLst>
          </p:cNvPr>
          <p:cNvSpPr>
            <a:spLocks noGrp="1"/>
          </p:cNvSpPr>
          <p:nvPr>
            <p:ph idx="1"/>
          </p:nvPr>
        </p:nvSpPr>
        <p:spPr/>
        <p:txBody>
          <a:bodyPr>
            <a:normAutofit/>
          </a:bodyPr>
          <a:lstStyle/>
          <a:p>
            <a:r>
              <a:rPr lang="en-US" dirty="0"/>
              <a:t>This hints that saliency, as experienced by humans, likely involves high-level world  knowledge in addition to low-level perceptual cues</a:t>
            </a:r>
          </a:p>
          <a:p>
            <a:r>
              <a:rPr lang="en-US" dirty="0"/>
              <a:t>Computational approach to improve DL: minimizing the distance between the predicted  saliency maps and the ground truth recorded by human gaze</a:t>
            </a:r>
          </a:p>
        </p:txBody>
      </p:sp>
      <p:sp>
        <p:nvSpPr>
          <p:cNvPr id="5" name="TextBox 4">
            <a:extLst>
              <a:ext uri="{FF2B5EF4-FFF2-40B4-BE49-F238E27FC236}">
                <a16:creationId xmlns:a16="http://schemas.microsoft.com/office/drawing/2014/main" id="{03DC1B0C-893B-DE48-81BD-E212A19A152B}"/>
              </a:ext>
            </a:extLst>
          </p:cNvPr>
          <p:cNvSpPr txBox="1"/>
          <p:nvPr/>
        </p:nvSpPr>
        <p:spPr>
          <a:xfrm>
            <a:off x="8205545" y="5951243"/>
            <a:ext cx="3634108" cy="707886"/>
          </a:xfrm>
          <a:prstGeom prst="rect">
            <a:avLst/>
          </a:prstGeom>
          <a:noFill/>
        </p:spPr>
        <p:txBody>
          <a:bodyPr wrap="square" rtlCol="0">
            <a:spAutoFit/>
          </a:bodyPr>
          <a:lstStyle/>
          <a:p>
            <a:r>
              <a:rPr lang="en-US" sz="2000" dirty="0"/>
              <a:t>[He et al 2018, </a:t>
            </a:r>
            <a:r>
              <a:rPr lang="en-US" sz="2000" dirty="0" err="1"/>
              <a:t>Cornia</a:t>
            </a:r>
            <a:r>
              <a:rPr lang="en-US" sz="2000" dirty="0"/>
              <a:t> et al 2018, Parks et al 2015]</a:t>
            </a:r>
          </a:p>
        </p:txBody>
      </p:sp>
    </p:spTree>
    <p:extLst>
      <p:ext uri="{BB962C8B-B14F-4D97-AF65-F5344CB8AC3E}">
        <p14:creationId xmlns:p14="http://schemas.microsoft.com/office/powerpoint/2010/main" val="480604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4ECB-DFF1-0840-B8C9-AE397CB9A449}"/>
              </a:ext>
            </a:extLst>
          </p:cNvPr>
          <p:cNvSpPr>
            <a:spLocks noGrp="1"/>
          </p:cNvSpPr>
          <p:nvPr>
            <p:ph type="title"/>
          </p:nvPr>
        </p:nvSpPr>
        <p:spPr/>
        <p:txBody>
          <a:bodyPr/>
          <a:lstStyle/>
          <a:p>
            <a:r>
              <a:rPr lang="en-US" dirty="0"/>
              <a:t>What needs to be interpretable when we interpret ML models</a:t>
            </a:r>
          </a:p>
        </p:txBody>
      </p:sp>
      <p:sp>
        <p:nvSpPr>
          <p:cNvPr id="3" name="Content Placeholder 2">
            <a:extLst>
              <a:ext uri="{FF2B5EF4-FFF2-40B4-BE49-F238E27FC236}">
                <a16:creationId xmlns:a16="http://schemas.microsoft.com/office/drawing/2014/main" id="{48E12641-B495-734D-A1C5-C247E362DE98}"/>
              </a:ext>
            </a:extLst>
          </p:cNvPr>
          <p:cNvSpPr>
            <a:spLocks noGrp="1"/>
          </p:cNvSpPr>
          <p:nvPr>
            <p:ph idx="1"/>
          </p:nvPr>
        </p:nvSpPr>
        <p:spPr/>
        <p:txBody>
          <a:bodyPr/>
          <a:lstStyle/>
          <a:p>
            <a:r>
              <a:rPr lang="en-US" dirty="0"/>
              <a:t>Interpretability is a system wide phenomenon, features, parameters, and even insight delivery must be interpretable</a:t>
            </a:r>
          </a:p>
          <a:p>
            <a:r>
              <a:rPr lang="en-US" dirty="0" err="1"/>
              <a:t>Satisfysing</a:t>
            </a:r>
            <a:r>
              <a:rPr lang="en-US" dirty="0"/>
              <a:t> is needed rather than always having model fidelity</a:t>
            </a:r>
          </a:p>
          <a:p>
            <a:r>
              <a:rPr lang="en-US" dirty="0"/>
              <a:t>“All models are wrong. Some models are useful.” - Box</a:t>
            </a:r>
          </a:p>
          <a:p>
            <a:r>
              <a:rPr lang="en-US" dirty="0"/>
              <a:t>Interpretability often does not require completeness</a:t>
            </a:r>
          </a:p>
          <a:p>
            <a:r>
              <a:rPr lang="en-US" dirty="0"/>
              <a:t>A satisfactory explanation of the decision process of the underlying model is often required</a:t>
            </a:r>
          </a:p>
          <a:p>
            <a:endParaRPr lang="en-US" dirty="0"/>
          </a:p>
        </p:txBody>
      </p:sp>
    </p:spTree>
    <p:extLst>
      <p:ext uri="{BB962C8B-B14F-4D97-AF65-F5344CB8AC3E}">
        <p14:creationId xmlns:p14="http://schemas.microsoft.com/office/powerpoint/2010/main" val="15573050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F3CC-16B3-894B-B9ED-29B835344C90}"/>
              </a:ext>
            </a:extLst>
          </p:cNvPr>
          <p:cNvSpPr>
            <a:spLocks noGrp="1"/>
          </p:cNvSpPr>
          <p:nvPr>
            <p:ph type="title"/>
          </p:nvPr>
        </p:nvSpPr>
        <p:spPr/>
        <p:txBody>
          <a:bodyPr/>
          <a:lstStyle/>
          <a:p>
            <a:r>
              <a:rPr lang="en-US" dirty="0"/>
              <a:t>Systems view of interpretability</a:t>
            </a: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E1DC5D5F-7D5F-0147-8177-BB4917DEC420}"/>
              </a:ext>
            </a:extLst>
          </p:cNvPr>
          <p:cNvSpPr txBox="1"/>
          <p:nvPr/>
        </p:nvSpPr>
        <p:spPr>
          <a:xfrm>
            <a:off x="469873" y="3870544"/>
            <a:ext cx="992066" cy="369332"/>
          </a:xfrm>
          <a:prstGeom prst="rect">
            <a:avLst/>
          </a:prstGeom>
          <a:noFill/>
        </p:spPr>
        <p:txBody>
          <a:bodyPr wrap="none" rtlCol="0">
            <a:spAutoFit/>
          </a:bodyPr>
          <a:lstStyle/>
          <a:p>
            <a:pPr algn="ctr"/>
            <a:r>
              <a:rPr lang="en-US"/>
              <a:t>Features</a:t>
            </a:r>
          </a:p>
        </p:txBody>
      </p:sp>
      <p:sp>
        <p:nvSpPr>
          <p:cNvPr id="6" name="TextBox 5">
            <a:extLst>
              <a:ext uri="{FF2B5EF4-FFF2-40B4-BE49-F238E27FC236}">
                <a16:creationId xmlns:a16="http://schemas.microsoft.com/office/drawing/2014/main" id="{82A446F5-A10D-A04B-91F0-72F2433EE77D}"/>
              </a:ext>
            </a:extLst>
          </p:cNvPr>
          <p:cNvSpPr txBox="1"/>
          <p:nvPr/>
        </p:nvSpPr>
        <p:spPr>
          <a:xfrm>
            <a:off x="2264353" y="3858219"/>
            <a:ext cx="1116010" cy="369332"/>
          </a:xfrm>
          <a:prstGeom prst="rect">
            <a:avLst/>
          </a:prstGeom>
          <a:noFill/>
        </p:spPr>
        <p:txBody>
          <a:bodyPr wrap="none" rtlCol="0">
            <a:spAutoFit/>
          </a:bodyPr>
          <a:lstStyle/>
          <a:p>
            <a:pPr algn="ctr"/>
            <a:r>
              <a:rPr lang="en-US" dirty="0"/>
              <a:t>Algorithm</a:t>
            </a:r>
          </a:p>
        </p:txBody>
      </p:sp>
      <p:sp>
        <p:nvSpPr>
          <p:cNvPr id="7" name="TextBox 6">
            <a:extLst>
              <a:ext uri="{FF2B5EF4-FFF2-40B4-BE49-F238E27FC236}">
                <a16:creationId xmlns:a16="http://schemas.microsoft.com/office/drawing/2014/main" id="{3FD80B02-41C0-A14D-80B5-35A1D3087F05}"/>
              </a:ext>
            </a:extLst>
          </p:cNvPr>
          <p:cNvSpPr txBox="1"/>
          <p:nvPr/>
        </p:nvSpPr>
        <p:spPr>
          <a:xfrm>
            <a:off x="4436087" y="3846111"/>
            <a:ext cx="1911356" cy="369332"/>
          </a:xfrm>
          <a:prstGeom prst="rect">
            <a:avLst/>
          </a:prstGeom>
          <a:noFill/>
        </p:spPr>
        <p:txBody>
          <a:bodyPr wrap="none" rtlCol="0">
            <a:spAutoFit/>
          </a:bodyPr>
          <a:lstStyle/>
          <a:p>
            <a:pPr algn="ctr"/>
            <a:r>
              <a:rPr lang="en-US" dirty="0"/>
              <a:t>Model Parameters</a:t>
            </a:r>
          </a:p>
        </p:txBody>
      </p:sp>
      <p:sp>
        <p:nvSpPr>
          <p:cNvPr id="8" name="TextBox 7">
            <a:extLst>
              <a:ext uri="{FF2B5EF4-FFF2-40B4-BE49-F238E27FC236}">
                <a16:creationId xmlns:a16="http://schemas.microsoft.com/office/drawing/2014/main" id="{4E7E07BA-DF0D-F745-8D1A-9BB1A8423059}"/>
              </a:ext>
            </a:extLst>
          </p:cNvPr>
          <p:cNvSpPr txBox="1"/>
          <p:nvPr/>
        </p:nvSpPr>
        <p:spPr>
          <a:xfrm>
            <a:off x="6995638" y="3846111"/>
            <a:ext cx="793807" cy="369332"/>
          </a:xfrm>
          <a:prstGeom prst="rect">
            <a:avLst/>
          </a:prstGeom>
          <a:noFill/>
        </p:spPr>
        <p:txBody>
          <a:bodyPr wrap="none" rtlCol="0">
            <a:spAutoFit/>
          </a:bodyPr>
          <a:lstStyle/>
          <a:p>
            <a:pPr algn="ctr"/>
            <a:r>
              <a:rPr lang="en-US" dirty="0"/>
              <a:t>Model</a:t>
            </a:r>
          </a:p>
        </p:txBody>
      </p:sp>
      <p:sp>
        <p:nvSpPr>
          <p:cNvPr id="9" name="TextBox 8">
            <a:extLst>
              <a:ext uri="{FF2B5EF4-FFF2-40B4-BE49-F238E27FC236}">
                <a16:creationId xmlns:a16="http://schemas.microsoft.com/office/drawing/2014/main" id="{9891E7E9-42F8-0042-BD7A-93D9F1E5CD28}"/>
              </a:ext>
            </a:extLst>
          </p:cNvPr>
          <p:cNvSpPr txBox="1"/>
          <p:nvPr/>
        </p:nvSpPr>
        <p:spPr>
          <a:xfrm>
            <a:off x="9373086" y="2988445"/>
            <a:ext cx="1912062" cy="369332"/>
          </a:xfrm>
          <a:prstGeom prst="rect">
            <a:avLst/>
          </a:prstGeom>
          <a:noFill/>
        </p:spPr>
        <p:txBody>
          <a:bodyPr wrap="none" rtlCol="0">
            <a:spAutoFit/>
          </a:bodyPr>
          <a:lstStyle/>
          <a:p>
            <a:pPr algn="ctr"/>
            <a:r>
              <a:rPr lang="en-US" dirty="0"/>
              <a:t>Cognitive Capacity</a:t>
            </a:r>
          </a:p>
        </p:txBody>
      </p:sp>
      <p:sp>
        <p:nvSpPr>
          <p:cNvPr id="10" name="TextBox 9">
            <a:extLst>
              <a:ext uri="{FF2B5EF4-FFF2-40B4-BE49-F238E27FC236}">
                <a16:creationId xmlns:a16="http://schemas.microsoft.com/office/drawing/2014/main" id="{3FA5FBDC-7CDC-A143-891F-6C8CFF9C0B3B}"/>
              </a:ext>
            </a:extLst>
          </p:cNvPr>
          <p:cNvSpPr txBox="1"/>
          <p:nvPr/>
        </p:nvSpPr>
        <p:spPr>
          <a:xfrm>
            <a:off x="9324676" y="4649037"/>
            <a:ext cx="2008883" cy="369332"/>
          </a:xfrm>
          <a:prstGeom prst="rect">
            <a:avLst/>
          </a:prstGeom>
          <a:noFill/>
        </p:spPr>
        <p:txBody>
          <a:bodyPr wrap="none" rtlCol="0">
            <a:spAutoFit/>
          </a:bodyPr>
          <a:lstStyle/>
          <a:p>
            <a:pPr algn="ctr"/>
            <a:r>
              <a:rPr lang="en-US" dirty="0"/>
              <a:t>Domain Knowledge</a:t>
            </a:r>
          </a:p>
        </p:txBody>
      </p:sp>
      <p:cxnSp>
        <p:nvCxnSpPr>
          <p:cNvPr id="11" name="Straight Connector 10">
            <a:extLst>
              <a:ext uri="{FF2B5EF4-FFF2-40B4-BE49-F238E27FC236}">
                <a16:creationId xmlns:a16="http://schemas.microsoft.com/office/drawing/2014/main" id="{FA666E7D-C481-9648-B483-543651C676D9}"/>
              </a:ext>
            </a:extLst>
          </p:cNvPr>
          <p:cNvCxnSpPr/>
          <p:nvPr/>
        </p:nvCxnSpPr>
        <p:spPr>
          <a:xfrm>
            <a:off x="8468286" y="2177550"/>
            <a:ext cx="49128" cy="4338767"/>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DB6600-CBD9-7847-B0F0-7D0AFD83C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5" y="2586985"/>
            <a:ext cx="914400" cy="914400"/>
          </a:xfrm>
          <a:prstGeom prst="rect">
            <a:avLst/>
          </a:prstGeom>
        </p:spPr>
      </p:pic>
      <p:pic>
        <p:nvPicPr>
          <p:cNvPr id="13" name="Picture 12">
            <a:extLst>
              <a:ext uri="{FF2B5EF4-FFF2-40B4-BE49-F238E27FC236}">
                <a16:creationId xmlns:a16="http://schemas.microsoft.com/office/drawing/2014/main" id="{41E858A1-F123-EE49-8968-BDC155148A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954" y="2293811"/>
            <a:ext cx="1371600" cy="1371600"/>
          </a:xfrm>
          <a:prstGeom prst="rect">
            <a:avLst/>
          </a:prstGeom>
        </p:spPr>
      </p:pic>
      <p:sp>
        <p:nvSpPr>
          <p:cNvPr id="14" name="TextBox 13">
            <a:extLst>
              <a:ext uri="{FF2B5EF4-FFF2-40B4-BE49-F238E27FC236}">
                <a16:creationId xmlns:a16="http://schemas.microsoft.com/office/drawing/2014/main" id="{87D6E096-0E92-E645-BD01-F791B3634C58}"/>
              </a:ext>
            </a:extLst>
          </p:cNvPr>
          <p:cNvSpPr txBox="1"/>
          <p:nvPr/>
        </p:nvSpPr>
        <p:spPr>
          <a:xfrm>
            <a:off x="290662" y="4756493"/>
            <a:ext cx="7464415" cy="1384995"/>
          </a:xfrm>
          <a:prstGeom prst="rect">
            <a:avLst/>
          </a:prstGeom>
          <a:noFill/>
        </p:spPr>
        <p:txBody>
          <a:bodyPr wrap="square" rtlCol="0">
            <a:spAutoFit/>
          </a:bodyPr>
          <a:lstStyle/>
          <a:p>
            <a:r>
              <a:rPr lang="en-US" sz="2800" dirty="0"/>
              <a:t>Each element constituent of the solution process needs to be explainable for the solution to be truly explainable </a:t>
            </a:r>
            <a:r>
              <a:rPr lang="en-US" sz="2000" dirty="0"/>
              <a:t>[Lipton 2016; Ahmad et al2018]</a:t>
            </a:r>
            <a:endParaRPr lang="en-US" sz="2800" dirty="0"/>
          </a:p>
        </p:txBody>
      </p:sp>
      <p:pic>
        <p:nvPicPr>
          <p:cNvPr id="15" name="Picture 14">
            <a:extLst>
              <a:ext uri="{FF2B5EF4-FFF2-40B4-BE49-F238E27FC236}">
                <a16:creationId xmlns:a16="http://schemas.microsoft.com/office/drawing/2014/main" id="{9B1B69CF-AA63-9944-A5A8-381B92C8C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4033" y="2459664"/>
            <a:ext cx="1020127" cy="1097280"/>
          </a:xfrm>
          <a:prstGeom prst="rect">
            <a:avLst/>
          </a:prstGeom>
        </p:spPr>
      </p:pic>
      <p:pic>
        <p:nvPicPr>
          <p:cNvPr id="16" name="Picture 15">
            <a:extLst>
              <a:ext uri="{FF2B5EF4-FFF2-40B4-BE49-F238E27FC236}">
                <a16:creationId xmlns:a16="http://schemas.microsoft.com/office/drawing/2014/main" id="{9FF2AAF6-B2F5-F549-91C4-10E8369B38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619" y="3638540"/>
            <a:ext cx="914400" cy="914400"/>
          </a:xfrm>
          <a:prstGeom prst="rect">
            <a:avLst/>
          </a:prstGeom>
        </p:spPr>
      </p:pic>
      <p:pic>
        <p:nvPicPr>
          <p:cNvPr id="17" name="Picture 16">
            <a:extLst>
              <a:ext uri="{FF2B5EF4-FFF2-40B4-BE49-F238E27FC236}">
                <a16:creationId xmlns:a16="http://schemas.microsoft.com/office/drawing/2014/main" id="{1E5462AF-C32B-ED4B-B554-6039BEF5C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7619" y="2102084"/>
            <a:ext cx="914400" cy="914400"/>
          </a:xfrm>
          <a:prstGeom prst="rect">
            <a:avLst/>
          </a:prstGeom>
        </p:spPr>
      </p:pic>
      <p:pic>
        <p:nvPicPr>
          <p:cNvPr id="18" name="Picture 17">
            <a:extLst>
              <a:ext uri="{FF2B5EF4-FFF2-40B4-BE49-F238E27FC236}">
                <a16:creationId xmlns:a16="http://schemas.microsoft.com/office/drawing/2014/main" id="{8BD205EF-EF0F-9E44-93E5-825FB60B8D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8130" y="2471772"/>
            <a:ext cx="1097280" cy="1097280"/>
          </a:xfrm>
          <a:prstGeom prst="rect">
            <a:avLst/>
          </a:prstGeom>
        </p:spPr>
      </p:pic>
      <p:sp>
        <p:nvSpPr>
          <p:cNvPr id="19" name="TextBox 18">
            <a:extLst>
              <a:ext uri="{FF2B5EF4-FFF2-40B4-BE49-F238E27FC236}">
                <a16:creationId xmlns:a16="http://schemas.microsoft.com/office/drawing/2014/main" id="{054048BB-EB40-D441-8E28-200D00474B20}"/>
              </a:ext>
            </a:extLst>
          </p:cNvPr>
          <p:cNvSpPr txBox="1"/>
          <p:nvPr/>
        </p:nvSpPr>
        <p:spPr>
          <a:xfrm>
            <a:off x="3437529" y="1614430"/>
            <a:ext cx="1540806" cy="461665"/>
          </a:xfrm>
          <a:prstGeom prst="rect">
            <a:avLst/>
          </a:prstGeom>
          <a:noFill/>
        </p:spPr>
        <p:txBody>
          <a:bodyPr wrap="none" rtlCol="0">
            <a:spAutoFit/>
          </a:bodyPr>
          <a:lstStyle/>
          <a:p>
            <a:pPr algn="ctr"/>
            <a:r>
              <a:rPr lang="en-US" sz="2400" dirty="0"/>
              <a:t>AI Solution</a:t>
            </a:r>
          </a:p>
        </p:txBody>
      </p:sp>
      <p:sp>
        <p:nvSpPr>
          <p:cNvPr id="20" name="TextBox 19">
            <a:extLst>
              <a:ext uri="{FF2B5EF4-FFF2-40B4-BE49-F238E27FC236}">
                <a16:creationId xmlns:a16="http://schemas.microsoft.com/office/drawing/2014/main" id="{7F0E0D63-5974-1B40-AA1E-29F4C5890E7F}"/>
              </a:ext>
            </a:extLst>
          </p:cNvPr>
          <p:cNvSpPr txBox="1"/>
          <p:nvPr/>
        </p:nvSpPr>
        <p:spPr>
          <a:xfrm>
            <a:off x="9945838" y="1607558"/>
            <a:ext cx="766557" cy="461665"/>
          </a:xfrm>
          <a:prstGeom prst="rect">
            <a:avLst/>
          </a:prstGeom>
          <a:noFill/>
        </p:spPr>
        <p:txBody>
          <a:bodyPr wrap="none" rtlCol="0">
            <a:spAutoFit/>
          </a:bodyPr>
          <a:lstStyle/>
          <a:p>
            <a:pPr algn="ctr"/>
            <a:r>
              <a:rPr lang="en-US" sz="2400" dirty="0"/>
              <a:t>User</a:t>
            </a:r>
          </a:p>
        </p:txBody>
      </p:sp>
      <p:sp>
        <p:nvSpPr>
          <p:cNvPr id="22" name="TextBox 21">
            <a:extLst>
              <a:ext uri="{FF2B5EF4-FFF2-40B4-BE49-F238E27FC236}">
                <a16:creationId xmlns:a16="http://schemas.microsoft.com/office/drawing/2014/main" id="{5CD1027B-E79D-964D-BB25-A5C559E99D8F}"/>
              </a:ext>
            </a:extLst>
          </p:cNvPr>
          <p:cNvSpPr txBox="1"/>
          <p:nvPr/>
        </p:nvSpPr>
        <p:spPr>
          <a:xfrm>
            <a:off x="9133341" y="6326477"/>
            <a:ext cx="2391552" cy="369332"/>
          </a:xfrm>
          <a:prstGeom prst="rect">
            <a:avLst/>
          </a:prstGeom>
          <a:noFill/>
        </p:spPr>
        <p:txBody>
          <a:bodyPr wrap="none" rtlCol="0">
            <a:spAutoFit/>
          </a:bodyPr>
          <a:lstStyle/>
          <a:p>
            <a:pPr algn="ctr"/>
            <a:r>
              <a:rPr lang="en-US" dirty="0"/>
              <a:t>Explanation Granularity</a:t>
            </a:r>
          </a:p>
        </p:txBody>
      </p:sp>
      <p:sp>
        <p:nvSpPr>
          <p:cNvPr id="23" name="Rounded Rectangle 22">
            <a:extLst>
              <a:ext uri="{FF2B5EF4-FFF2-40B4-BE49-F238E27FC236}">
                <a16:creationId xmlns:a16="http://schemas.microsoft.com/office/drawing/2014/main" id="{BEC5E194-5444-264E-93A1-CED11085F83D}"/>
              </a:ext>
            </a:extLst>
          </p:cNvPr>
          <p:cNvSpPr/>
          <p:nvPr/>
        </p:nvSpPr>
        <p:spPr>
          <a:xfrm>
            <a:off x="9920835" y="5368795"/>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CFF278E-3149-DC4D-A879-2F92BDBA28B0}"/>
              </a:ext>
            </a:extLst>
          </p:cNvPr>
          <p:cNvSpPr/>
          <p:nvPr/>
        </p:nvSpPr>
        <p:spPr>
          <a:xfrm>
            <a:off x="9920835" y="5769351"/>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912D281-D688-2B4C-9A73-A8D13B325872}"/>
              </a:ext>
            </a:extLst>
          </p:cNvPr>
          <p:cNvSpPr/>
          <p:nvPr/>
        </p:nvSpPr>
        <p:spPr>
          <a:xfrm>
            <a:off x="9920835" y="6088986"/>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9BC5A68E-0218-CF4D-90FA-8AEA936763E2}"/>
              </a:ext>
            </a:extLst>
          </p:cNvPr>
          <p:cNvSpPr/>
          <p:nvPr/>
        </p:nvSpPr>
        <p:spPr>
          <a:xfrm>
            <a:off x="10224286" y="5368795"/>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E565A2B-F227-0446-A2EB-AFB01B67EB9B}"/>
              </a:ext>
            </a:extLst>
          </p:cNvPr>
          <p:cNvSpPr/>
          <p:nvPr/>
        </p:nvSpPr>
        <p:spPr>
          <a:xfrm>
            <a:off x="10224286" y="5619648"/>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6B5AF-AF5F-D34F-A08A-E98CDBA92384}"/>
              </a:ext>
            </a:extLst>
          </p:cNvPr>
          <p:cNvSpPr/>
          <p:nvPr/>
        </p:nvSpPr>
        <p:spPr>
          <a:xfrm>
            <a:off x="10224286" y="5923099"/>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75873DE0-76D4-EA46-8261-AAAD76A46DAD}"/>
              </a:ext>
            </a:extLst>
          </p:cNvPr>
          <p:cNvSpPr/>
          <p:nvPr/>
        </p:nvSpPr>
        <p:spPr>
          <a:xfrm>
            <a:off x="10527738" y="5368795"/>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EE63F091-EECC-7144-A442-77F3E36125CC}"/>
              </a:ext>
            </a:extLst>
          </p:cNvPr>
          <p:cNvSpPr/>
          <p:nvPr/>
        </p:nvSpPr>
        <p:spPr>
          <a:xfrm>
            <a:off x="10527738" y="5684384"/>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39D33021-58E9-F849-BBBF-B1D61261DDDB}"/>
              </a:ext>
            </a:extLst>
          </p:cNvPr>
          <p:cNvSpPr/>
          <p:nvPr/>
        </p:nvSpPr>
        <p:spPr>
          <a:xfrm>
            <a:off x="10527738" y="5995928"/>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7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890E6-16D9-2046-8ED6-28C9AA1A2E02}"/>
              </a:ext>
            </a:extLst>
          </p:cNvPr>
          <p:cNvSpPr>
            <a:spLocks noGrp="1"/>
          </p:cNvSpPr>
          <p:nvPr>
            <p:ph type="title"/>
          </p:nvPr>
        </p:nvSpPr>
        <p:spPr/>
        <p:txBody>
          <a:bodyPr/>
          <a:lstStyle/>
          <a:p>
            <a:r>
              <a:rPr lang="en-US" dirty="0"/>
              <a:t>Operationalizing </a:t>
            </a:r>
            <a:r>
              <a:rPr lang="en-US" dirty="0" err="1"/>
              <a:t>Interpertable</a:t>
            </a:r>
            <a:r>
              <a:rPr lang="en-US" dirty="0"/>
              <a:t> ML</a:t>
            </a:r>
          </a:p>
        </p:txBody>
      </p:sp>
      <p:pic>
        <p:nvPicPr>
          <p:cNvPr id="6" name="Content Placeholder 4">
            <a:extLst>
              <a:ext uri="{FF2B5EF4-FFF2-40B4-BE49-F238E27FC236}">
                <a16:creationId xmlns:a16="http://schemas.microsoft.com/office/drawing/2014/main" id="{2622D67B-2690-D942-9944-0E116AAAA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39767"/>
            <a:ext cx="10515600" cy="3516654"/>
          </a:xfrm>
          <a:prstGeom prst="rect">
            <a:avLst/>
          </a:prstGeom>
        </p:spPr>
      </p:pic>
      <p:sp>
        <p:nvSpPr>
          <p:cNvPr id="7" name="Rectangle 6">
            <a:extLst>
              <a:ext uri="{FF2B5EF4-FFF2-40B4-BE49-F238E27FC236}">
                <a16:creationId xmlns:a16="http://schemas.microsoft.com/office/drawing/2014/main" id="{B5516BAC-7C4A-474D-9586-F9DD3D474C15}"/>
              </a:ext>
            </a:extLst>
          </p:cNvPr>
          <p:cNvSpPr/>
          <p:nvPr/>
        </p:nvSpPr>
        <p:spPr>
          <a:xfrm>
            <a:off x="838200" y="5556421"/>
            <a:ext cx="10515600" cy="830997"/>
          </a:xfrm>
          <a:prstGeom prst="rect">
            <a:avLst/>
          </a:prstGeom>
        </p:spPr>
        <p:txBody>
          <a:bodyPr wrap="square">
            <a:spAutoFit/>
          </a:bodyPr>
          <a:lstStyle/>
          <a:p>
            <a:pPr algn="ctr"/>
            <a:r>
              <a:rPr lang="en-US" sz="2400" dirty="0">
                <a:latin typeface="Museo Sans 300" panose="02000000000000000000" pitchFamily="2" charset="77"/>
              </a:rPr>
              <a:t>Only a small fraction of real-world machine learning systems actually constitutes machine learning code </a:t>
            </a:r>
            <a:r>
              <a:rPr lang="en-US" sz="2000" dirty="0">
                <a:latin typeface="Museo Sans 300" panose="02000000000000000000" pitchFamily="2" charset="77"/>
              </a:rPr>
              <a:t>[Sculley 2015].</a:t>
            </a:r>
          </a:p>
        </p:txBody>
      </p:sp>
    </p:spTree>
    <p:extLst>
      <p:ext uri="{BB962C8B-B14F-4D97-AF65-F5344CB8AC3E}">
        <p14:creationId xmlns:p14="http://schemas.microsoft.com/office/powerpoint/2010/main" val="291641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109F-C8DA-2241-88FE-59ECA9E5E11B}"/>
              </a:ext>
            </a:extLst>
          </p:cNvPr>
          <p:cNvSpPr>
            <a:spLocks noGrp="1"/>
          </p:cNvSpPr>
          <p:nvPr>
            <p:ph type="title"/>
          </p:nvPr>
        </p:nvSpPr>
        <p:spPr/>
        <p:txBody>
          <a:bodyPr/>
          <a:lstStyle/>
          <a:p>
            <a:r>
              <a:rPr lang="en-US" dirty="0"/>
              <a:t>Ante-Hoc vs. Post Hoc Models</a:t>
            </a:r>
          </a:p>
        </p:txBody>
      </p:sp>
      <p:sp>
        <p:nvSpPr>
          <p:cNvPr id="3" name="Content Placeholder 2">
            <a:extLst>
              <a:ext uri="{FF2B5EF4-FFF2-40B4-BE49-F238E27FC236}">
                <a16:creationId xmlns:a16="http://schemas.microsoft.com/office/drawing/2014/main" id="{DCC0D2C9-1053-2445-AEE8-56236BAC380E}"/>
              </a:ext>
            </a:extLst>
          </p:cNvPr>
          <p:cNvSpPr>
            <a:spLocks noGrp="1"/>
          </p:cNvSpPr>
          <p:nvPr>
            <p:ph sz="half" idx="1"/>
          </p:nvPr>
        </p:nvSpPr>
        <p:spPr>
          <a:xfrm>
            <a:off x="838200" y="1825625"/>
            <a:ext cx="5181600" cy="3355975"/>
          </a:xfrm>
        </p:spPr>
        <p:txBody>
          <a:bodyPr>
            <a:normAutofit lnSpcReduction="10000"/>
          </a:bodyPr>
          <a:lstStyle/>
          <a:p>
            <a:pPr marL="0" indent="0">
              <a:lnSpc>
                <a:spcPct val="100000"/>
              </a:lnSpc>
              <a:buNone/>
            </a:pPr>
            <a:r>
              <a:rPr lang="en-US" b="1" dirty="0"/>
              <a:t>Ante-Hoc (Internally Interpreted)</a:t>
            </a:r>
          </a:p>
          <a:p>
            <a:pPr>
              <a:lnSpc>
                <a:spcPct val="100000"/>
              </a:lnSpc>
            </a:pPr>
            <a:r>
              <a:rPr lang="en-US" dirty="0"/>
              <a:t>Models where the predictive model and the explanation model is the same</a:t>
            </a:r>
          </a:p>
          <a:p>
            <a:pPr>
              <a:lnSpc>
                <a:spcPct val="100000"/>
              </a:lnSpc>
            </a:pPr>
            <a:r>
              <a:rPr lang="en-US" dirty="0"/>
              <a:t>ML model explained in terms of interpreted elements of their structure not only inputs</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50C5C30F-B22D-CC47-BCF1-4C66954D696F}"/>
              </a:ext>
            </a:extLst>
          </p:cNvPr>
          <p:cNvPicPr>
            <a:picLocks noChangeAspect="1"/>
          </p:cNvPicPr>
          <p:nvPr/>
        </p:nvPicPr>
        <p:blipFill>
          <a:blip r:embed="rId2"/>
          <a:stretch>
            <a:fillRect/>
          </a:stretch>
        </p:blipFill>
        <p:spPr>
          <a:xfrm>
            <a:off x="2895600" y="4724400"/>
            <a:ext cx="6400800" cy="2133600"/>
          </a:xfrm>
          <a:prstGeom prst="rect">
            <a:avLst/>
          </a:prstGeom>
        </p:spPr>
      </p:pic>
      <p:sp>
        <p:nvSpPr>
          <p:cNvPr id="4" name="Content Placeholder 3">
            <a:extLst>
              <a:ext uri="{FF2B5EF4-FFF2-40B4-BE49-F238E27FC236}">
                <a16:creationId xmlns:a16="http://schemas.microsoft.com/office/drawing/2014/main" id="{EE94BA2A-25C0-1D4A-820C-DF3FD0A1E0C2}"/>
              </a:ext>
            </a:extLst>
          </p:cNvPr>
          <p:cNvSpPr>
            <a:spLocks noGrp="1"/>
          </p:cNvSpPr>
          <p:nvPr>
            <p:ph sz="half" idx="2"/>
          </p:nvPr>
        </p:nvSpPr>
        <p:spPr>
          <a:xfrm>
            <a:off x="6172200" y="1825625"/>
            <a:ext cx="5181600" cy="3355975"/>
          </a:xfrm>
        </p:spPr>
        <p:txBody>
          <a:bodyPr>
            <a:normAutofit lnSpcReduction="10000"/>
          </a:bodyPr>
          <a:lstStyle/>
          <a:p>
            <a:pPr marL="0" indent="0">
              <a:buNone/>
            </a:pPr>
            <a:r>
              <a:rPr lang="en-US" b="1" dirty="0"/>
              <a:t>Post-Hoc (Externally Interpreted)</a:t>
            </a:r>
          </a:p>
          <a:p>
            <a:r>
              <a:rPr lang="en-US" dirty="0"/>
              <a:t>Models where the predictive model and the explanation model are different</a:t>
            </a:r>
          </a:p>
          <a:p>
            <a:r>
              <a:rPr lang="en-US" dirty="0"/>
              <a:t>ML model explained in terms of interpretable input data and variables, but without interpreting the model structure</a:t>
            </a:r>
          </a:p>
          <a:p>
            <a:endParaRPr lang="en-US" dirty="0"/>
          </a:p>
        </p:txBody>
      </p:sp>
    </p:spTree>
    <p:extLst>
      <p:ext uri="{BB962C8B-B14F-4D97-AF65-F5344CB8AC3E}">
        <p14:creationId xmlns:p14="http://schemas.microsoft.com/office/powerpoint/2010/main" val="27675690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80EF-2F4A-4A49-8D71-4CB81A655D02}"/>
              </a:ext>
            </a:extLst>
          </p:cNvPr>
          <p:cNvSpPr>
            <a:spLocks noGrp="1"/>
          </p:cNvSpPr>
          <p:nvPr>
            <p:ph type="title"/>
          </p:nvPr>
        </p:nvSpPr>
        <p:spPr/>
        <p:txBody>
          <a:bodyPr/>
          <a:lstStyle/>
          <a:p>
            <a:r>
              <a:rPr lang="en-US" dirty="0"/>
              <a:t>Open Problems and Current Research Frontiers</a:t>
            </a:r>
          </a:p>
        </p:txBody>
      </p:sp>
      <p:sp>
        <p:nvSpPr>
          <p:cNvPr id="5" name="Text Placeholder 4">
            <a:extLst>
              <a:ext uri="{FF2B5EF4-FFF2-40B4-BE49-F238E27FC236}">
                <a16:creationId xmlns:a16="http://schemas.microsoft.com/office/drawing/2014/main" id="{402509D4-936D-8740-AA13-21B6D1C09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71114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1535E-041F-A342-BF3C-0C3B9CA34CFE}"/>
              </a:ext>
            </a:extLst>
          </p:cNvPr>
          <p:cNvSpPr>
            <a:spLocks noGrp="1"/>
          </p:cNvSpPr>
          <p:nvPr>
            <p:ph type="title"/>
          </p:nvPr>
        </p:nvSpPr>
        <p:spPr/>
        <p:txBody>
          <a:bodyPr/>
          <a:lstStyle/>
          <a:p>
            <a:r>
              <a:rPr lang="en-US" dirty="0"/>
              <a:t>Explanation Fidelity in Visual Methods</a:t>
            </a:r>
            <a:br>
              <a:rPr lang="en-US" dirty="0"/>
            </a:br>
            <a:endParaRPr lang="en-US" dirty="0"/>
          </a:p>
        </p:txBody>
      </p:sp>
      <p:sp>
        <p:nvSpPr>
          <p:cNvPr id="5" name="Content Placeholder 4">
            <a:extLst>
              <a:ext uri="{FF2B5EF4-FFF2-40B4-BE49-F238E27FC236}">
                <a16:creationId xmlns:a16="http://schemas.microsoft.com/office/drawing/2014/main" id="{7290CD52-63FC-FE43-8F20-2E499FEB4D08}"/>
              </a:ext>
            </a:extLst>
          </p:cNvPr>
          <p:cNvSpPr>
            <a:spLocks noGrp="1"/>
          </p:cNvSpPr>
          <p:nvPr>
            <p:ph idx="1"/>
          </p:nvPr>
        </p:nvSpPr>
        <p:spPr/>
        <p:txBody>
          <a:bodyPr/>
          <a:lstStyle/>
          <a:p>
            <a:pPr lvl="0"/>
            <a:r>
              <a:rPr lang="en-US" dirty="0"/>
              <a:t>Many, if not most, explanations are wrong, while some explanations are useful. Requiring absolute fidelity in interpretable ML is unwarranted, given the complexity of models involved</a:t>
            </a:r>
          </a:p>
          <a:p>
            <a:pPr lvl="0"/>
            <a:r>
              <a:rPr lang="en-US" dirty="0"/>
              <a:t>What are the “good enough” models that allow debugging? Does the explanation capture the space of phenomenon to be explained?</a:t>
            </a:r>
          </a:p>
          <a:p>
            <a:r>
              <a:rPr lang="en-US" dirty="0"/>
              <a:t>The </a:t>
            </a:r>
            <a:r>
              <a:rPr lang="en-US" i="1" dirty="0"/>
              <a:t>right</a:t>
            </a:r>
            <a:r>
              <a:rPr lang="en-US" dirty="0"/>
              <a:t> explanation is not necessarily the ‘correct` explanation. Context and use cases determine what level of fidelity is required for the explanations </a:t>
            </a:r>
          </a:p>
        </p:txBody>
      </p:sp>
    </p:spTree>
    <p:extLst>
      <p:ext uri="{BB962C8B-B14F-4D97-AF65-F5344CB8AC3E}">
        <p14:creationId xmlns:p14="http://schemas.microsoft.com/office/powerpoint/2010/main" val="15999580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655C-D44A-EF42-A029-C50F28178EEB}"/>
              </a:ext>
            </a:extLst>
          </p:cNvPr>
          <p:cNvSpPr>
            <a:spLocks noGrp="1"/>
          </p:cNvSpPr>
          <p:nvPr>
            <p:ph type="title"/>
          </p:nvPr>
        </p:nvSpPr>
        <p:spPr/>
        <p:txBody>
          <a:bodyPr anchor="ctr">
            <a:normAutofit/>
          </a:bodyPr>
          <a:lstStyle/>
          <a:p>
            <a:pPr lvl="0">
              <a:lnSpc>
                <a:spcPct val="100000"/>
              </a:lnSpc>
              <a:defRPr/>
            </a:pPr>
            <a:r>
              <a:rPr lang="en-US" sz="3600" b="0" spc="-100" dirty="0">
                <a:ln w="3175">
                  <a:noFill/>
                </a:ln>
              </a:rPr>
              <a:t>Right for the Right Reasons Model</a:t>
            </a:r>
            <a:endParaRPr lang="en-US" b="0" spc="-100" dirty="0">
              <a:ln w="3175">
                <a:noFill/>
              </a:ln>
              <a:latin typeface="Museo Sans 100" panose="02000000000000000000" pitchFamily="2" charset="77"/>
            </a:endParaRPr>
          </a:p>
        </p:txBody>
      </p:sp>
      <p:sp>
        <p:nvSpPr>
          <p:cNvPr id="3" name="Text Placeholder 2">
            <a:extLst>
              <a:ext uri="{FF2B5EF4-FFF2-40B4-BE49-F238E27FC236}">
                <a16:creationId xmlns:a16="http://schemas.microsoft.com/office/drawing/2014/main" id="{1D50999E-CABD-754B-906C-6BC274E1B897}"/>
              </a:ext>
            </a:extLst>
          </p:cNvPr>
          <p:cNvSpPr>
            <a:spLocks noGrp="1"/>
          </p:cNvSpPr>
          <p:nvPr>
            <p:ph idx="1"/>
          </p:nvPr>
        </p:nvSpPr>
        <p:spPr/>
        <p:txBody>
          <a:bodyPr anchor="t">
            <a:normAutofit/>
          </a:bodyPr>
          <a:lstStyle/>
          <a:p>
            <a:r>
              <a:rPr lang="en-US" dirty="0"/>
              <a:t>Models can be right for the wrong reasons </a:t>
            </a:r>
            <a:r>
              <a:rPr lang="en-US" sz="2000" dirty="0"/>
              <a:t>[Ross 2017]</a:t>
            </a:r>
          </a:p>
          <a:p>
            <a:r>
              <a:rPr lang="en-US" dirty="0"/>
              <a:t>Use domain knowledge to constrain explanations</a:t>
            </a:r>
          </a:p>
          <a:p>
            <a:r>
              <a:rPr lang="en-US" dirty="0"/>
              <a:t>Training models with input gradient penalties</a:t>
            </a:r>
          </a:p>
        </p:txBody>
      </p:sp>
      <p:sp>
        <p:nvSpPr>
          <p:cNvPr id="13" name="Rectangle 12">
            <a:extLst>
              <a:ext uri="{FF2B5EF4-FFF2-40B4-BE49-F238E27FC236}">
                <a16:creationId xmlns:a16="http://schemas.microsoft.com/office/drawing/2014/main" id="{E4F4D64E-220D-704B-BC7D-8F420C4ED787}"/>
              </a:ext>
            </a:extLst>
          </p:cNvPr>
          <p:cNvSpPr/>
          <p:nvPr/>
        </p:nvSpPr>
        <p:spPr>
          <a:xfrm>
            <a:off x="5655595" y="6311900"/>
            <a:ext cx="3437158" cy="338554"/>
          </a:xfrm>
          <a:prstGeom prst="rect">
            <a:avLst/>
          </a:prstGeom>
        </p:spPr>
        <p:txBody>
          <a:bodyPr wrap="none">
            <a:spAutoFit/>
          </a:bodyPr>
          <a:lstStyle/>
          <a:p>
            <a:pPr algn="ctr"/>
            <a:r>
              <a:rPr lang="en-US" sz="1600" dirty="0">
                <a:latin typeface="Museo Sans 100" panose="02000000000000000000" pitchFamily="2" charset="77"/>
              </a:rPr>
              <a:t>[</a:t>
            </a:r>
            <a:r>
              <a:rPr lang="en-US" sz="1600" dirty="0" err="1">
                <a:latin typeface="Museo Sans 100" panose="02000000000000000000" pitchFamily="2" charset="77"/>
              </a:rPr>
              <a:t>Lakkaraju</a:t>
            </a:r>
            <a:r>
              <a:rPr lang="en-US" sz="1600" dirty="0">
                <a:latin typeface="Museo Sans 100" panose="02000000000000000000" pitchFamily="2" charset="77"/>
              </a:rPr>
              <a:t>, Bach &amp; </a:t>
            </a:r>
            <a:r>
              <a:rPr lang="en-US" sz="1600" dirty="0" err="1">
                <a:latin typeface="Museo Sans 100" panose="02000000000000000000" pitchFamily="2" charset="77"/>
              </a:rPr>
              <a:t>Leskovec</a:t>
            </a:r>
            <a:r>
              <a:rPr lang="en-US" sz="1600" dirty="0">
                <a:latin typeface="Museo Sans 100" panose="02000000000000000000" pitchFamily="2" charset="77"/>
              </a:rPr>
              <a:t>, 2016] </a:t>
            </a:r>
          </a:p>
        </p:txBody>
      </p:sp>
      <p:pic>
        <p:nvPicPr>
          <p:cNvPr id="9" name="Picture 8">
            <a:extLst>
              <a:ext uri="{FF2B5EF4-FFF2-40B4-BE49-F238E27FC236}">
                <a16:creationId xmlns:a16="http://schemas.microsoft.com/office/drawing/2014/main" id="{E4C1DB24-E916-7A48-84D4-F9569F2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977" y="3278639"/>
            <a:ext cx="7405237" cy="3035634"/>
          </a:xfrm>
          <a:prstGeom prst="rect">
            <a:avLst/>
          </a:prstGeom>
        </p:spPr>
      </p:pic>
    </p:spTree>
    <p:extLst>
      <p:ext uri="{BB962C8B-B14F-4D97-AF65-F5344CB8AC3E}">
        <p14:creationId xmlns:p14="http://schemas.microsoft.com/office/powerpoint/2010/main" val="19880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083A8C-4CF7-444C-915D-824E8A37D585}"/>
              </a:ext>
            </a:extLst>
          </p:cNvPr>
          <p:cNvSpPr>
            <a:spLocks noGrp="1"/>
          </p:cNvSpPr>
          <p:nvPr>
            <p:ph type="title"/>
          </p:nvPr>
        </p:nvSpPr>
        <p:spPr/>
        <p:txBody>
          <a:bodyPr/>
          <a:lstStyle/>
          <a:p>
            <a:r>
              <a:rPr lang="en-US" dirty="0"/>
              <a:t>Evaluation of visual methods </a:t>
            </a:r>
          </a:p>
        </p:txBody>
      </p:sp>
      <p:sp>
        <p:nvSpPr>
          <p:cNvPr id="5" name="Content Placeholder 4">
            <a:extLst>
              <a:ext uri="{FF2B5EF4-FFF2-40B4-BE49-F238E27FC236}">
                <a16:creationId xmlns:a16="http://schemas.microsoft.com/office/drawing/2014/main" id="{B1A6AEF0-F448-614C-B6B8-7A4F57A02A6D}"/>
              </a:ext>
            </a:extLst>
          </p:cNvPr>
          <p:cNvSpPr>
            <a:spLocks noGrp="1"/>
          </p:cNvSpPr>
          <p:nvPr>
            <p:ph idx="1"/>
          </p:nvPr>
        </p:nvSpPr>
        <p:spPr>
          <a:xfrm>
            <a:off x="838200" y="3429000"/>
            <a:ext cx="10515600" cy="3176588"/>
          </a:xfrm>
        </p:spPr>
        <p:txBody>
          <a:bodyPr>
            <a:normAutofit fontScale="92500"/>
          </a:bodyPr>
          <a:lstStyle/>
          <a:p>
            <a:r>
              <a:rPr lang="en-US" dirty="0"/>
              <a:t>Comparison of three heatmaps for digit ‘3’.</a:t>
            </a:r>
          </a:p>
          <a:p>
            <a:r>
              <a:rPr lang="en-US" dirty="0"/>
              <a:t>L: The randomly generated heatmap – no  interpretable information</a:t>
            </a:r>
          </a:p>
          <a:p>
            <a:r>
              <a:rPr lang="en-US" dirty="0"/>
              <a:t>C: The segmentation heatmap – shows the  whole digit without relevant parts, say, for  distinguishing ‘3’ from ‘8’ or ‘9’.</a:t>
            </a:r>
          </a:p>
          <a:p>
            <a:r>
              <a:rPr lang="en-US" dirty="0"/>
              <a:t>R: A relevance heatmap shows parts of the image used by the classifier.</a:t>
            </a:r>
          </a:p>
          <a:p>
            <a:r>
              <a:rPr lang="en-US" dirty="0"/>
              <a:t>Reflects human intuition on differences  between ‘3’, ‘8’ and ‘9’ and other digits</a:t>
            </a:r>
          </a:p>
          <a:p>
            <a:endParaRPr lang="en-US" dirty="0"/>
          </a:p>
        </p:txBody>
      </p:sp>
      <p:sp>
        <p:nvSpPr>
          <p:cNvPr id="7" name="object 6">
            <a:extLst>
              <a:ext uri="{FF2B5EF4-FFF2-40B4-BE49-F238E27FC236}">
                <a16:creationId xmlns:a16="http://schemas.microsoft.com/office/drawing/2014/main" id="{882956A8-FBBC-9A40-9562-97366BF3BBB9}"/>
              </a:ext>
            </a:extLst>
          </p:cNvPr>
          <p:cNvSpPr/>
          <p:nvPr/>
        </p:nvSpPr>
        <p:spPr>
          <a:xfrm>
            <a:off x="3839336" y="1690688"/>
            <a:ext cx="1371600" cy="1371600"/>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34178D5A-12A6-C748-86CE-B45D61DDB159}"/>
              </a:ext>
            </a:extLst>
          </p:cNvPr>
          <p:cNvSpPr/>
          <p:nvPr/>
        </p:nvSpPr>
        <p:spPr>
          <a:xfrm>
            <a:off x="5377053" y="1690688"/>
            <a:ext cx="1371600" cy="1371600"/>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7CF3978F-BAD2-0640-8C5D-A58DF47EBE93}"/>
              </a:ext>
            </a:extLst>
          </p:cNvPr>
          <p:cNvSpPr/>
          <p:nvPr/>
        </p:nvSpPr>
        <p:spPr>
          <a:xfrm>
            <a:off x="6915531" y="1690688"/>
            <a:ext cx="1371600" cy="1371600"/>
          </a:xfrm>
          <a:prstGeom prst="rect">
            <a:avLst/>
          </a:prstGeom>
          <a:blipFill>
            <a:blip r:embed="rId4"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4956AE88-B078-6846-836E-0D3A38EFD926}"/>
              </a:ext>
            </a:extLst>
          </p:cNvPr>
          <p:cNvSpPr txBox="1"/>
          <p:nvPr/>
        </p:nvSpPr>
        <p:spPr>
          <a:xfrm>
            <a:off x="9101138" y="6308209"/>
            <a:ext cx="1467068" cy="369332"/>
          </a:xfrm>
          <a:prstGeom prst="rect">
            <a:avLst/>
          </a:prstGeom>
          <a:noFill/>
        </p:spPr>
        <p:txBody>
          <a:bodyPr wrap="none" rtlCol="0">
            <a:spAutoFit/>
          </a:bodyPr>
          <a:lstStyle/>
          <a:p>
            <a:r>
              <a:rPr lang="en-US" dirty="0"/>
              <a:t>[</a:t>
            </a:r>
            <a:r>
              <a:rPr lang="en-US" dirty="0" err="1"/>
              <a:t>Samek</a:t>
            </a:r>
            <a:r>
              <a:rPr lang="en-US" dirty="0"/>
              <a:t> 2017]</a:t>
            </a:r>
          </a:p>
        </p:txBody>
      </p:sp>
    </p:spTree>
    <p:extLst>
      <p:ext uri="{BB962C8B-B14F-4D97-AF65-F5344CB8AC3E}">
        <p14:creationId xmlns:p14="http://schemas.microsoft.com/office/powerpoint/2010/main" val="2468623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EB6E9-DEC1-2341-BEEE-3D4AF5FB7243}"/>
              </a:ext>
            </a:extLst>
          </p:cNvPr>
          <p:cNvSpPr>
            <a:spLocks noGrp="1"/>
          </p:cNvSpPr>
          <p:nvPr>
            <p:ph type="title"/>
          </p:nvPr>
        </p:nvSpPr>
        <p:spPr/>
        <p:txBody>
          <a:bodyPr/>
          <a:lstStyle/>
          <a:p>
            <a:r>
              <a:rPr lang="en-US" dirty="0"/>
              <a:t>Domain vs. non-Domain validation</a:t>
            </a:r>
          </a:p>
        </p:txBody>
      </p:sp>
      <p:sp>
        <p:nvSpPr>
          <p:cNvPr id="5" name="Content Placeholder 4">
            <a:extLst>
              <a:ext uri="{FF2B5EF4-FFF2-40B4-BE49-F238E27FC236}">
                <a16:creationId xmlns:a16="http://schemas.microsoft.com/office/drawing/2014/main" id="{CEC673C9-5943-F145-9E10-45F92803DB64}"/>
              </a:ext>
            </a:extLst>
          </p:cNvPr>
          <p:cNvSpPr>
            <a:spLocks noGrp="1"/>
          </p:cNvSpPr>
          <p:nvPr>
            <p:ph idx="1"/>
          </p:nvPr>
        </p:nvSpPr>
        <p:spPr/>
        <p:txBody>
          <a:bodyPr/>
          <a:lstStyle/>
          <a:p>
            <a:r>
              <a:rPr lang="en-US" dirty="0"/>
              <a:t>How do we validate explanations if complete fidelity is not required?</a:t>
            </a:r>
          </a:p>
          <a:p>
            <a:r>
              <a:rPr lang="en-US" dirty="0"/>
              <a:t>The interpretation must make sense within the ontology of the domain</a:t>
            </a:r>
          </a:p>
          <a:p>
            <a:r>
              <a:rPr lang="en-US" dirty="0"/>
              <a:t>Outside of the domain, the method needs to operate within the constraints imposed by formal methods when applicable</a:t>
            </a:r>
          </a:p>
          <a:p>
            <a:r>
              <a:rPr lang="en-US" dirty="0"/>
              <a:t>Validation is a domain focused question, but can one create cross-domain general methods for validation?</a:t>
            </a:r>
          </a:p>
        </p:txBody>
      </p:sp>
    </p:spTree>
    <p:extLst>
      <p:ext uri="{BB962C8B-B14F-4D97-AF65-F5344CB8AC3E}">
        <p14:creationId xmlns:p14="http://schemas.microsoft.com/office/powerpoint/2010/main" val="1282171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20D92-4646-8741-8D78-E09F3B051565}"/>
              </a:ext>
            </a:extLst>
          </p:cNvPr>
          <p:cNvSpPr>
            <a:spLocks noGrp="1"/>
          </p:cNvSpPr>
          <p:nvPr>
            <p:ph type="title"/>
          </p:nvPr>
        </p:nvSpPr>
        <p:spPr/>
        <p:txBody>
          <a:bodyPr/>
          <a:lstStyle/>
          <a:p>
            <a:r>
              <a:rPr lang="en-US" dirty="0"/>
              <a:t>Cognitive Limitations</a:t>
            </a:r>
          </a:p>
        </p:txBody>
      </p:sp>
      <p:sp>
        <p:nvSpPr>
          <p:cNvPr id="5" name="Content Placeholder 4">
            <a:extLst>
              <a:ext uri="{FF2B5EF4-FFF2-40B4-BE49-F238E27FC236}">
                <a16:creationId xmlns:a16="http://schemas.microsoft.com/office/drawing/2014/main" id="{995896CE-E7BB-0E40-A540-45C8B464036D}"/>
              </a:ext>
            </a:extLst>
          </p:cNvPr>
          <p:cNvSpPr>
            <a:spLocks noGrp="1"/>
          </p:cNvSpPr>
          <p:nvPr>
            <p:ph idx="1"/>
          </p:nvPr>
        </p:nvSpPr>
        <p:spPr/>
        <p:txBody>
          <a:bodyPr>
            <a:normAutofit/>
          </a:bodyPr>
          <a:lstStyle/>
          <a:p>
            <a:pPr>
              <a:lnSpc>
                <a:spcPct val="100000"/>
              </a:lnSpc>
            </a:pPr>
            <a:r>
              <a:rPr lang="en-US" dirty="0">
                <a:latin typeface="Museo Sans 300" panose="02000000000000000000" pitchFamily="2" charset="77"/>
              </a:rPr>
              <a:t>Machine Learning is used in problems where the size of the data and/or the number of variables is too large for humans to analyze</a:t>
            </a:r>
          </a:p>
          <a:p>
            <a:pPr>
              <a:lnSpc>
                <a:spcPct val="100000"/>
              </a:lnSpc>
            </a:pPr>
            <a:r>
              <a:rPr lang="en-US" dirty="0">
                <a:latin typeface="Museo Sans 300" panose="02000000000000000000" pitchFamily="2" charset="77"/>
              </a:rPr>
              <a:t>What if the most parsimonious model is indeed too complex for humans to analyze or comprehend?</a:t>
            </a:r>
          </a:p>
          <a:p>
            <a:pPr>
              <a:lnSpc>
                <a:spcPct val="100000"/>
              </a:lnSpc>
            </a:pPr>
            <a:r>
              <a:rPr lang="en-US" dirty="0">
                <a:latin typeface="Museo Sans 300" panose="02000000000000000000" pitchFamily="2" charset="77"/>
              </a:rPr>
              <a:t>Ante-Hoc explanations may be impossible and post-hoc explanations would be ‘incorrect’</a:t>
            </a:r>
          </a:p>
          <a:p>
            <a:r>
              <a:rPr lang="en-US" dirty="0"/>
              <a:t>"[Humans] make a decision first, and then you ask, and then they generate an explanation and that may not be the true explanation.”</a:t>
            </a:r>
            <a:br>
              <a:rPr lang="en-US" dirty="0"/>
            </a:br>
            <a:r>
              <a:rPr lang="en-US" dirty="0"/>
              <a:t> – Peter </a:t>
            </a:r>
            <a:r>
              <a:rPr lang="en-US" dirty="0" err="1"/>
              <a:t>Norvig</a:t>
            </a:r>
            <a:endParaRPr lang="en-US" dirty="0"/>
          </a:p>
        </p:txBody>
      </p:sp>
    </p:spTree>
    <p:extLst>
      <p:ext uri="{BB962C8B-B14F-4D97-AF65-F5344CB8AC3E}">
        <p14:creationId xmlns:p14="http://schemas.microsoft.com/office/powerpoint/2010/main" val="509008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EB4DC-4B98-6945-9DA8-03560539273C}"/>
              </a:ext>
            </a:extLst>
          </p:cNvPr>
          <p:cNvSpPr>
            <a:spLocks noGrp="1"/>
          </p:cNvSpPr>
          <p:nvPr>
            <p:ph type="title"/>
          </p:nvPr>
        </p:nvSpPr>
        <p:spPr/>
        <p:txBody>
          <a:bodyPr/>
          <a:lstStyle/>
          <a:p>
            <a:r>
              <a:rPr lang="en-US" dirty="0"/>
              <a:t>Cross-Domain Pollination</a:t>
            </a:r>
          </a:p>
        </p:txBody>
      </p:sp>
      <p:sp>
        <p:nvSpPr>
          <p:cNvPr id="5" name="Content Placeholder 4">
            <a:extLst>
              <a:ext uri="{FF2B5EF4-FFF2-40B4-BE49-F238E27FC236}">
                <a16:creationId xmlns:a16="http://schemas.microsoft.com/office/drawing/2014/main" id="{4E7258BF-514B-D143-948E-B79B1E9B43A0}"/>
              </a:ext>
            </a:extLst>
          </p:cNvPr>
          <p:cNvSpPr>
            <a:spLocks noGrp="1"/>
          </p:cNvSpPr>
          <p:nvPr>
            <p:ph idx="1"/>
          </p:nvPr>
        </p:nvSpPr>
        <p:spPr/>
        <p:txBody>
          <a:bodyPr>
            <a:normAutofit lnSpcReduction="10000"/>
          </a:bodyPr>
          <a:lstStyle/>
          <a:p>
            <a:r>
              <a:rPr lang="en-US" dirty="0"/>
              <a:t>Case study: WBC data with the Collocated Paired Coordinates (CPC-R) algorithm,  for converting non-image data to images, and CNN algorithms for discovering the classification  model in these images.</a:t>
            </a:r>
          </a:p>
          <a:p>
            <a:r>
              <a:rPr lang="en-US" dirty="0"/>
              <a:t>Each image represents a single WBC data case, as a set of squares with a different level  of intensities and colors</a:t>
            </a:r>
          </a:p>
          <a:p>
            <a:r>
              <a:rPr lang="en-US" dirty="0"/>
              <a:t>The CPC-R algorithm is a modification of Collocated Paired Coordinates (CPC) algorithm</a:t>
            </a:r>
          </a:p>
          <a:p>
            <a:r>
              <a:rPr lang="en-US" dirty="0"/>
              <a:t>The CPC-R algorithm, instead of connecting pairs (x1,x2) by arrows, uses the grey scale intensity from black for (x1,x2) and </a:t>
            </a:r>
            <a:r>
              <a:rPr lang="en-US" dirty="0">
                <a:cs typeface="Franklin Gothic Book"/>
              </a:rPr>
              <a:t>very </a:t>
            </a:r>
            <a:r>
              <a:rPr lang="en-US" spc="-5" dirty="0">
                <a:cs typeface="Franklin Gothic Book"/>
              </a:rPr>
              <a:t>light </a:t>
            </a:r>
            <a:r>
              <a:rPr lang="en-US" spc="-15" dirty="0">
                <a:cs typeface="Franklin Gothic Book"/>
              </a:rPr>
              <a:t>grey for </a:t>
            </a:r>
            <a:r>
              <a:rPr lang="en-US" spc="5" dirty="0">
                <a:cs typeface="Franklin Gothic Book"/>
              </a:rPr>
              <a:t>(</a:t>
            </a:r>
            <a:r>
              <a:rPr lang="en-US" i="1" spc="5" dirty="0">
                <a:cs typeface="Franklin Gothic Book"/>
              </a:rPr>
              <a:t>x</a:t>
            </a:r>
            <a:r>
              <a:rPr lang="en-US" spc="7" baseline="-21604" dirty="0">
                <a:cs typeface="Franklin Gothic Book"/>
              </a:rPr>
              <a:t>n-1</a:t>
            </a:r>
            <a:r>
              <a:rPr lang="en-US" spc="5" dirty="0">
                <a:cs typeface="Franklin Gothic Book"/>
              </a:rPr>
              <a:t>,</a:t>
            </a:r>
            <a:r>
              <a:rPr lang="en-US" i="1" spc="5" dirty="0">
                <a:cs typeface="Franklin Gothic Book"/>
              </a:rPr>
              <a:t>x</a:t>
            </a:r>
            <a:r>
              <a:rPr lang="en-US" spc="7" baseline="-21604" dirty="0">
                <a:cs typeface="Franklin Gothic Book"/>
              </a:rPr>
              <a:t>n</a:t>
            </a:r>
            <a:r>
              <a:rPr lang="en-US" spc="5" dirty="0">
                <a:cs typeface="Franklin Gothic Book"/>
              </a:rPr>
              <a:t>) </a:t>
            </a:r>
            <a:r>
              <a:rPr lang="en-US" spc="-15" dirty="0">
                <a:cs typeface="Franklin Gothic Book"/>
              </a:rPr>
              <a:t>for </a:t>
            </a:r>
            <a:r>
              <a:rPr lang="en-US" spc="-5" dirty="0">
                <a:cs typeface="Franklin Gothic Book"/>
              </a:rPr>
              <a:t>cells. </a:t>
            </a:r>
            <a:r>
              <a:rPr lang="en-US" spc="-10" dirty="0">
                <a:cs typeface="Franklin Gothic Book"/>
              </a:rPr>
              <a:t>Alternatively, intensity </a:t>
            </a:r>
            <a:r>
              <a:rPr lang="en-US" spc="-5" dirty="0">
                <a:cs typeface="Franklin Gothic Book"/>
              </a:rPr>
              <a:t>of a color is used. This </a:t>
            </a:r>
            <a:r>
              <a:rPr lang="en-US" spc="-10" dirty="0">
                <a:cs typeface="Franklin Gothic Book"/>
              </a:rPr>
              <a:t>order </a:t>
            </a:r>
            <a:r>
              <a:rPr lang="en-US" spc="-5" dirty="0">
                <a:cs typeface="Franklin Gothic Book"/>
              </a:rPr>
              <a:t>of </a:t>
            </a:r>
            <a:r>
              <a:rPr lang="en-US" spc="-10" dirty="0">
                <a:cs typeface="Franklin Gothic Book"/>
              </a:rPr>
              <a:t>intensities </a:t>
            </a:r>
            <a:r>
              <a:rPr lang="en-US" spc="-5" dirty="0">
                <a:cs typeface="Franklin Gothic Book"/>
              </a:rPr>
              <a:t>allows full</a:t>
            </a:r>
            <a:r>
              <a:rPr lang="en-US" spc="290" dirty="0">
                <a:cs typeface="Franklin Gothic Book"/>
              </a:rPr>
              <a:t> </a:t>
            </a:r>
            <a:r>
              <a:rPr lang="en-US" spc="-5" dirty="0">
                <a:cs typeface="Franklin Gothic Book"/>
              </a:rPr>
              <a:t>restoration</a:t>
            </a:r>
            <a:endParaRPr lang="en-US" dirty="0">
              <a:cs typeface="Franklin Gothic Book"/>
            </a:endParaRPr>
          </a:p>
          <a:p>
            <a:endParaRPr lang="en-US" dirty="0"/>
          </a:p>
          <a:p>
            <a:endParaRPr lang="en-US" dirty="0"/>
          </a:p>
        </p:txBody>
      </p:sp>
    </p:spTree>
    <p:extLst>
      <p:ext uri="{BB962C8B-B14F-4D97-AF65-F5344CB8AC3E}">
        <p14:creationId xmlns:p14="http://schemas.microsoft.com/office/powerpoint/2010/main" val="69384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015B-106E-DA4B-9A52-026630140F18}"/>
              </a:ext>
            </a:extLst>
          </p:cNvPr>
          <p:cNvSpPr>
            <a:spLocks noGrp="1"/>
          </p:cNvSpPr>
          <p:nvPr>
            <p:ph type="title"/>
          </p:nvPr>
        </p:nvSpPr>
        <p:spPr/>
        <p:txBody>
          <a:bodyPr/>
          <a:lstStyle/>
          <a:p>
            <a:r>
              <a:rPr lang="en-US" dirty="0"/>
              <a:t>Cross-Domain Pollination</a:t>
            </a:r>
          </a:p>
        </p:txBody>
      </p:sp>
      <p:sp>
        <p:nvSpPr>
          <p:cNvPr id="3" name="Content Placeholder 2">
            <a:extLst>
              <a:ext uri="{FF2B5EF4-FFF2-40B4-BE49-F238E27FC236}">
                <a16:creationId xmlns:a16="http://schemas.microsoft.com/office/drawing/2014/main" id="{BE33F6CF-21DE-FD43-BD21-1A45956B5741}"/>
              </a:ext>
            </a:extLst>
          </p:cNvPr>
          <p:cNvSpPr>
            <a:spLocks noGrp="1"/>
          </p:cNvSpPr>
          <p:nvPr>
            <p:ph idx="1"/>
          </p:nvPr>
        </p:nvSpPr>
        <p:spPr>
          <a:xfrm>
            <a:off x="838200" y="1825625"/>
            <a:ext cx="10515600" cy="1325563"/>
          </a:xfrm>
        </p:spPr>
        <p:txBody>
          <a:bodyPr>
            <a:noAutofit/>
          </a:bodyPr>
          <a:lstStyle/>
          <a:p>
            <a:r>
              <a:rPr lang="en-US" sz="2400" dirty="0"/>
              <a:t>Figure (a) shows the basic CPC-R image design and Figure (b) shows a more complex design of images, where a colored  CPC-R visualization of a case is superimposed with mean images of the two classes, which are put side by side, creating  double images.</a:t>
            </a:r>
          </a:p>
          <a:p>
            <a:r>
              <a:rPr lang="en-US" sz="2400" dirty="0"/>
              <a:t>The advantage of CPC-R is in lossless visualization of n-D cases, and the ability to overlay them using heatmap with  salient points discovered by the CNN model, for model explanation</a:t>
            </a:r>
          </a:p>
          <a:p>
            <a:endParaRPr lang="en-US" sz="2400" dirty="0"/>
          </a:p>
          <a:p>
            <a:endParaRPr lang="en-US" sz="2400" dirty="0"/>
          </a:p>
        </p:txBody>
      </p:sp>
      <p:sp>
        <p:nvSpPr>
          <p:cNvPr id="4" name="object 7">
            <a:extLst>
              <a:ext uri="{FF2B5EF4-FFF2-40B4-BE49-F238E27FC236}">
                <a16:creationId xmlns:a16="http://schemas.microsoft.com/office/drawing/2014/main" id="{9D776B08-DDA9-4142-A600-5B10C79D63C3}"/>
              </a:ext>
            </a:extLst>
          </p:cNvPr>
          <p:cNvSpPr txBox="1"/>
          <p:nvPr/>
        </p:nvSpPr>
        <p:spPr>
          <a:xfrm>
            <a:off x="4700085" y="6071567"/>
            <a:ext cx="2255520" cy="227626"/>
          </a:xfrm>
          <a:prstGeom prst="rect">
            <a:avLst/>
          </a:prstGeom>
        </p:spPr>
        <p:txBody>
          <a:bodyPr vert="horz" wrap="square" lIns="0" tIns="12065" rIns="0" bIns="0" rtlCol="0">
            <a:spAutoFit/>
          </a:bodyPr>
          <a:lstStyle/>
          <a:p>
            <a:pPr marL="12700">
              <a:lnSpc>
                <a:spcPct val="100000"/>
              </a:lnSpc>
              <a:spcBef>
                <a:spcPts val="95"/>
              </a:spcBef>
            </a:pPr>
            <a:r>
              <a:rPr sz="1400" spc="-5" dirty="0">
                <a:cs typeface="Times New Roman"/>
              </a:rPr>
              <a:t>(a) 10-D point </a:t>
            </a:r>
            <a:r>
              <a:rPr sz="1400" spc="-10" dirty="0">
                <a:cs typeface="Times New Roman"/>
              </a:rPr>
              <a:t>(8, </a:t>
            </a:r>
            <a:r>
              <a:rPr sz="1400" spc="-5" dirty="0">
                <a:cs typeface="Times New Roman"/>
              </a:rPr>
              <a:t>10, 10,</a:t>
            </a:r>
            <a:r>
              <a:rPr sz="1400" spc="105" dirty="0">
                <a:cs typeface="Times New Roman"/>
              </a:rPr>
              <a:t> </a:t>
            </a:r>
            <a:r>
              <a:rPr sz="1400" spc="-10" dirty="0">
                <a:cs typeface="Times New Roman"/>
              </a:rPr>
              <a:t>8,</a:t>
            </a:r>
            <a:endParaRPr sz="1400" dirty="0">
              <a:cs typeface="Times New Roman"/>
            </a:endParaRPr>
          </a:p>
        </p:txBody>
      </p:sp>
      <p:sp>
        <p:nvSpPr>
          <p:cNvPr id="5" name="object 8">
            <a:extLst>
              <a:ext uri="{FF2B5EF4-FFF2-40B4-BE49-F238E27FC236}">
                <a16:creationId xmlns:a16="http://schemas.microsoft.com/office/drawing/2014/main" id="{A1EB6F37-B527-F945-8DC0-3FB17F8EF9BB}"/>
              </a:ext>
            </a:extLst>
          </p:cNvPr>
          <p:cNvSpPr txBox="1"/>
          <p:nvPr/>
        </p:nvSpPr>
        <p:spPr>
          <a:xfrm>
            <a:off x="4981405" y="6275306"/>
            <a:ext cx="1800860" cy="227626"/>
          </a:xfrm>
          <a:prstGeom prst="rect">
            <a:avLst/>
          </a:prstGeom>
        </p:spPr>
        <p:txBody>
          <a:bodyPr vert="horz" wrap="square" lIns="0" tIns="12065" rIns="0" bIns="0" rtlCol="0">
            <a:spAutoFit/>
          </a:bodyPr>
          <a:lstStyle/>
          <a:p>
            <a:pPr marL="12700">
              <a:lnSpc>
                <a:spcPct val="100000"/>
              </a:lnSpc>
              <a:spcBef>
                <a:spcPts val="95"/>
              </a:spcBef>
            </a:pPr>
            <a:r>
              <a:rPr sz="1400" spc="-5" dirty="0">
                <a:cs typeface="Times New Roman"/>
              </a:rPr>
              <a:t>7,10, 9,7,1,1) in</a:t>
            </a:r>
            <a:r>
              <a:rPr sz="1400" spc="-55" dirty="0">
                <a:cs typeface="Times New Roman"/>
              </a:rPr>
              <a:t> </a:t>
            </a:r>
            <a:r>
              <a:rPr sz="1400" spc="-10" dirty="0">
                <a:cs typeface="Times New Roman"/>
              </a:rPr>
              <a:t>CPC-R.</a:t>
            </a:r>
            <a:endParaRPr sz="1400">
              <a:cs typeface="Times New Roman"/>
            </a:endParaRPr>
          </a:p>
        </p:txBody>
      </p:sp>
      <p:sp>
        <p:nvSpPr>
          <p:cNvPr id="6" name="object 9">
            <a:extLst>
              <a:ext uri="{FF2B5EF4-FFF2-40B4-BE49-F238E27FC236}">
                <a16:creationId xmlns:a16="http://schemas.microsoft.com/office/drawing/2014/main" id="{D3580497-A9F5-6349-AFFD-EADBB7C5182D}"/>
              </a:ext>
            </a:extLst>
          </p:cNvPr>
          <p:cNvSpPr txBox="1"/>
          <p:nvPr/>
        </p:nvSpPr>
        <p:spPr>
          <a:xfrm>
            <a:off x="7176119" y="6071567"/>
            <a:ext cx="4247515" cy="441959"/>
          </a:xfrm>
          <a:prstGeom prst="rect">
            <a:avLst/>
          </a:prstGeom>
        </p:spPr>
        <p:txBody>
          <a:bodyPr vert="horz" wrap="square" lIns="0" tIns="27305" rIns="0" bIns="0" rtlCol="0">
            <a:spAutoFit/>
          </a:bodyPr>
          <a:lstStyle/>
          <a:p>
            <a:pPr marL="12700" marR="5080">
              <a:lnSpc>
                <a:spcPts val="1600"/>
              </a:lnSpc>
              <a:spcBef>
                <a:spcPts val="215"/>
              </a:spcBef>
            </a:pPr>
            <a:r>
              <a:rPr sz="1400" spc="-5" dirty="0">
                <a:cs typeface="Times New Roman"/>
              </a:rPr>
              <a:t>(b) Visualization in colored CPC-R </a:t>
            </a:r>
            <a:r>
              <a:rPr sz="1400" spc="-10" dirty="0">
                <a:cs typeface="Times New Roman"/>
              </a:rPr>
              <a:t>of </a:t>
            </a:r>
            <a:r>
              <a:rPr sz="1400" spc="-5" dirty="0">
                <a:cs typeface="Times New Roman"/>
              </a:rPr>
              <a:t>a case superim-  posed </a:t>
            </a:r>
            <a:r>
              <a:rPr sz="1400" dirty="0">
                <a:cs typeface="Times New Roman"/>
              </a:rPr>
              <a:t>with </a:t>
            </a:r>
            <a:r>
              <a:rPr sz="1400" spc="-5" dirty="0">
                <a:cs typeface="Times New Roman"/>
              </a:rPr>
              <a:t>mean images </a:t>
            </a:r>
            <a:r>
              <a:rPr sz="1400" spc="-10" dirty="0">
                <a:cs typeface="Times New Roman"/>
              </a:rPr>
              <a:t>of </a:t>
            </a:r>
            <a:r>
              <a:rPr sz="1400" spc="-5" dirty="0">
                <a:cs typeface="Times New Roman"/>
              </a:rPr>
              <a:t>two classes put side </a:t>
            </a:r>
            <a:r>
              <a:rPr sz="1400" spc="-15" dirty="0">
                <a:cs typeface="Times New Roman"/>
              </a:rPr>
              <a:t>by</a:t>
            </a:r>
            <a:r>
              <a:rPr sz="1400" spc="-25" dirty="0">
                <a:cs typeface="Times New Roman"/>
              </a:rPr>
              <a:t> </a:t>
            </a:r>
            <a:r>
              <a:rPr sz="1400" spc="-5" dirty="0">
                <a:cs typeface="Times New Roman"/>
              </a:rPr>
              <a:t>side.</a:t>
            </a:r>
            <a:endParaRPr sz="1400">
              <a:cs typeface="Times New Roman"/>
            </a:endParaRPr>
          </a:p>
        </p:txBody>
      </p:sp>
      <p:sp>
        <p:nvSpPr>
          <p:cNvPr id="7" name="object 10">
            <a:extLst>
              <a:ext uri="{FF2B5EF4-FFF2-40B4-BE49-F238E27FC236}">
                <a16:creationId xmlns:a16="http://schemas.microsoft.com/office/drawing/2014/main" id="{60BD7A71-1DB1-4A4D-AA26-4A57DA770E30}"/>
              </a:ext>
            </a:extLst>
          </p:cNvPr>
          <p:cNvSpPr txBox="1"/>
          <p:nvPr/>
        </p:nvSpPr>
        <p:spPr>
          <a:xfrm>
            <a:off x="5540294" y="6478629"/>
            <a:ext cx="3568700" cy="227626"/>
          </a:xfrm>
          <a:prstGeom prst="rect">
            <a:avLst/>
          </a:prstGeom>
        </p:spPr>
        <p:txBody>
          <a:bodyPr vert="horz" wrap="square" lIns="0" tIns="12065" rIns="0" bIns="0" rtlCol="0">
            <a:spAutoFit/>
          </a:bodyPr>
          <a:lstStyle/>
          <a:p>
            <a:pPr marL="12700">
              <a:lnSpc>
                <a:spcPct val="100000"/>
              </a:lnSpc>
              <a:spcBef>
                <a:spcPts val="95"/>
              </a:spcBef>
            </a:pPr>
            <a:r>
              <a:rPr sz="1400" spc="-5" dirty="0">
                <a:cs typeface="Times New Roman"/>
              </a:rPr>
              <a:t>CPC-R visualization </a:t>
            </a:r>
            <a:r>
              <a:rPr sz="1400" spc="-10" dirty="0">
                <a:cs typeface="Times New Roman"/>
              </a:rPr>
              <a:t>of </a:t>
            </a:r>
            <a:r>
              <a:rPr sz="1400" spc="-5" dirty="0">
                <a:cs typeface="Times New Roman"/>
              </a:rPr>
              <a:t>non-image </a:t>
            </a:r>
            <a:r>
              <a:rPr sz="1400" spc="-10" dirty="0">
                <a:cs typeface="Times New Roman"/>
              </a:rPr>
              <a:t>10-D</a:t>
            </a:r>
            <a:r>
              <a:rPr sz="1400" dirty="0">
                <a:cs typeface="Times New Roman"/>
              </a:rPr>
              <a:t> </a:t>
            </a:r>
            <a:r>
              <a:rPr sz="1400" spc="-10" dirty="0">
                <a:cs typeface="Times New Roman"/>
              </a:rPr>
              <a:t>points.</a:t>
            </a:r>
            <a:endParaRPr sz="1400">
              <a:cs typeface="Times New Roman"/>
            </a:endParaRPr>
          </a:p>
        </p:txBody>
      </p:sp>
      <p:graphicFrame>
        <p:nvGraphicFramePr>
          <p:cNvPr id="8" name="object 11">
            <a:extLst>
              <a:ext uri="{FF2B5EF4-FFF2-40B4-BE49-F238E27FC236}">
                <a16:creationId xmlns:a16="http://schemas.microsoft.com/office/drawing/2014/main" id="{0141F1F4-C83E-7744-A456-E73581DC7117}"/>
              </a:ext>
            </a:extLst>
          </p:cNvPr>
          <p:cNvGraphicFramePr>
            <a:graphicFrameLocks noGrp="1"/>
          </p:cNvGraphicFramePr>
          <p:nvPr>
            <p:extLst>
              <p:ext uri="{D42A27DB-BD31-4B8C-83A1-F6EECF244321}">
                <p14:modId xmlns:p14="http://schemas.microsoft.com/office/powerpoint/2010/main" val="2930720941"/>
              </p:ext>
            </p:extLst>
          </p:nvPr>
        </p:nvGraphicFramePr>
        <p:xfrm>
          <a:off x="4819062" y="4112782"/>
          <a:ext cx="1780520" cy="1935026"/>
        </p:xfrm>
        <a:graphic>
          <a:graphicData uri="http://schemas.openxmlformats.org/drawingml/2006/table">
            <a:tbl>
              <a:tblPr firstRow="1" bandRow="1">
                <a:tableStyleId>{2D5ABB26-0587-4C30-8999-92F81FD0307C}</a:tableStyleId>
              </a:tblPr>
              <a:tblGrid>
                <a:gridCol w="194625">
                  <a:extLst>
                    <a:ext uri="{9D8B030D-6E8A-4147-A177-3AD203B41FA5}">
                      <a16:colId xmlns:a16="http://schemas.microsoft.com/office/drawing/2014/main" val="20000"/>
                    </a:ext>
                  </a:extLst>
                </a:gridCol>
                <a:gridCol w="152751">
                  <a:extLst>
                    <a:ext uri="{9D8B030D-6E8A-4147-A177-3AD203B41FA5}">
                      <a16:colId xmlns:a16="http://schemas.microsoft.com/office/drawing/2014/main" val="20001"/>
                    </a:ext>
                  </a:extLst>
                </a:gridCol>
                <a:gridCol w="152751">
                  <a:extLst>
                    <a:ext uri="{9D8B030D-6E8A-4147-A177-3AD203B41FA5}">
                      <a16:colId xmlns:a16="http://schemas.microsoft.com/office/drawing/2014/main" val="20002"/>
                    </a:ext>
                  </a:extLst>
                </a:gridCol>
                <a:gridCol w="152750">
                  <a:extLst>
                    <a:ext uri="{9D8B030D-6E8A-4147-A177-3AD203B41FA5}">
                      <a16:colId xmlns:a16="http://schemas.microsoft.com/office/drawing/2014/main" val="20003"/>
                    </a:ext>
                  </a:extLst>
                </a:gridCol>
                <a:gridCol w="152751">
                  <a:extLst>
                    <a:ext uri="{9D8B030D-6E8A-4147-A177-3AD203B41FA5}">
                      <a16:colId xmlns:a16="http://schemas.microsoft.com/office/drawing/2014/main" val="20004"/>
                    </a:ext>
                  </a:extLst>
                </a:gridCol>
                <a:gridCol w="152751">
                  <a:extLst>
                    <a:ext uri="{9D8B030D-6E8A-4147-A177-3AD203B41FA5}">
                      <a16:colId xmlns:a16="http://schemas.microsoft.com/office/drawing/2014/main" val="20005"/>
                    </a:ext>
                  </a:extLst>
                </a:gridCol>
                <a:gridCol w="152751">
                  <a:extLst>
                    <a:ext uri="{9D8B030D-6E8A-4147-A177-3AD203B41FA5}">
                      <a16:colId xmlns:a16="http://schemas.microsoft.com/office/drawing/2014/main" val="20006"/>
                    </a:ext>
                  </a:extLst>
                </a:gridCol>
                <a:gridCol w="152161">
                  <a:extLst>
                    <a:ext uri="{9D8B030D-6E8A-4147-A177-3AD203B41FA5}">
                      <a16:colId xmlns:a16="http://schemas.microsoft.com/office/drawing/2014/main" val="20007"/>
                    </a:ext>
                  </a:extLst>
                </a:gridCol>
                <a:gridCol w="161008">
                  <a:extLst>
                    <a:ext uri="{9D8B030D-6E8A-4147-A177-3AD203B41FA5}">
                      <a16:colId xmlns:a16="http://schemas.microsoft.com/office/drawing/2014/main" val="20008"/>
                    </a:ext>
                  </a:extLst>
                </a:gridCol>
                <a:gridCol w="178111">
                  <a:extLst>
                    <a:ext uri="{9D8B030D-6E8A-4147-A177-3AD203B41FA5}">
                      <a16:colId xmlns:a16="http://schemas.microsoft.com/office/drawing/2014/main" val="20009"/>
                    </a:ext>
                  </a:extLst>
                </a:gridCol>
                <a:gridCol w="178110">
                  <a:extLst>
                    <a:ext uri="{9D8B030D-6E8A-4147-A177-3AD203B41FA5}">
                      <a16:colId xmlns:a16="http://schemas.microsoft.com/office/drawing/2014/main" val="20010"/>
                    </a:ext>
                  </a:extLst>
                </a:gridCol>
              </a:tblGrid>
              <a:tr h="175946">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marL="86360">
                        <a:lnSpc>
                          <a:spcPct val="100000"/>
                        </a:lnSpc>
                        <a:spcBef>
                          <a:spcPts val="355"/>
                        </a:spcBef>
                      </a:pPr>
                      <a:r>
                        <a:rPr sz="750" dirty="0">
                          <a:latin typeface="Calibri"/>
                          <a:cs typeface="Calibri"/>
                        </a:rPr>
                        <a:t>1</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2</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3</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4</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5</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6</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86360">
                        <a:lnSpc>
                          <a:spcPct val="100000"/>
                        </a:lnSpc>
                        <a:spcBef>
                          <a:spcPts val="355"/>
                        </a:spcBef>
                      </a:pPr>
                      <a:r>
                        <a:rPr sz="750" dirty="0">
                          <a:latin typeface="Calibri"/>
                          <a:cs typeface="Calibri"/>
                        </a:rPr>
                        <a:t>7</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95250">
                        <a:lnSpc>
                          <a:spcPct val="100000"/>
                        </a:lnSpc>
                        <a:spcBef>
                          <a:spcPts val="355"/>
                        </a:spcBef>
                      </a:pPr>
                      <a:r>
                        <a:rPr sz="750" dirty="0">
                          <a:latin typeface="Calibri"/>
                          <a:cs typeface="Calibri"/>
                        </a:rPr>
                        <a:t>8</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113664">
                        <a:lnSpc>
                          <a:spcPct val="100000"/>
                        </a:lnSpc>
                        <a:spcBef>
                          <a:spcPts val="355"/>
                        </a:spcBef>
                      </a:pPr>
                      <a:r>
                        <a:rPr sz="750" dirty="0">
                          <a:latin typeface="Calibri"/>
                          <a:cs typeface="Calibri"/>
                        </a:rPr>
                        <a:t>9</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marL="59055">
                        <a:lnSpc>
                          <a:spcPct val="100000"/>
                        </a:lnSpc>
                        <a:spcBef>
                          <a:spcPts val="355"/>
                        </a:spcBef>
                      </a:pPr>
                      <a:r>
                        <a:rPr sz="750" spc="45" dirty="0">
                          <a:latin typeface="Calibri"/>
                          <a:cs typeface="Calibri"/>
                        </a:rPr>
                        <a:t>10</a:t>
                      </a:r>
                      <a:endParaRPr sz="750">
                        <a:latin typeface="Calibri"/>
                        <a:cs typeface="Calibri"/>
                      </a:endParaRPr>
                    </a:p>
                  </a:txBody>
                  <a:tcPr marL="0" marR="0" marT="45085"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extLst>
                  <a:ext uri="{0D108BD9-81ED-4DB2-BD59-A6C34878D82A}">
                    <a16:rowId xmlns:a16="http://schemas.microsoft.com/office/drawing/2014/main" val="10000"/>
                  </a:ext>
                </a:extLst>
              </a:tr>
              <a:tr h="175822">
                <a:tc>
                  <a:txBody>
                    <a:bodyPr/>
                    <a:lstStyle/>
                    <a:p>
                      <a:pPr marR="9525" algn="r">
                        <a:lnSpc>
                          <a:spcPct val="100000"/>
                        </a:lnSpc>
                        <a:spcBef>
                          <a:spcPts val="60"/>
                        </a:spcBef>
                      </a:pPr>
                      <a:r>
                        <a:rPr sz="1050" dirty="0">
                          <a:latin typeface="Calibri"/>
                          <a:cs typeface="Calibri"/>
                        </a:rPr>
                        <a:t>1</a:t>
                      </a:r>
                      <a:endParaRPr sz="1050">
                        <a:latin typeface="Calibri"/>
                        <a:cs typeface="Calibri"/>
                      </a:endParaRPr>
                    </a:p>
                  </a:txBody>
                  <a:tcPr marL="0" marR="0" marT="762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T w="9525">
                      <a:solidFill>
                        <a:srgbClr val="000000"/>
                      </a:solidFill>
                      <a:prstDash val="solid"/>
                    </a:lnT>
                    <a:solidFill>
                      <a:srgbClr val="D9D9D9"/>
                    </a:solidFill>
                  </a:tcPr>
                </a:tc>
                <a:tc>
                  <a:txBody>
                    <a:bodyPr/>
                    <a:lstStyle/>
                    <a:p>
                      <a:pPr>
                        <a:lnSpc>
                          <a:spcPct val="100000"/>
                        </a:lnSpc>
                      </a:pPr>
                      <a:endParaRPr sz="1000">
                        <a:latin typeface="Times New Roman"/>
                        <a:cs typeface="Times New Roman"/>
                      </a:endParaRPr>
                    </a:p>
                  </a:txBody>
                  <a:tcPr marL="0" marR="0" marT="0" marB="0">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000000"/>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000000"/>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1"/>
                  </a:ext>
                </a:extLst>
              </a:tr>
              <a:tr h="175881">
                <a:tc>
                  <a:txBody>
                    <a:bodyPr/>
                    <a:lstStyle/>
                    <a:p>
                      <a:pPr marR="9525" algn="r">
                        <a:lnSpc>
                          <a:spcPct val="100000"/>
                        </a:lnSpc>
                        <a:spcBef>
                          <a:spcPts val="60"/>
                        </a:spcBef>
                      </a:pPr>
                      <a:r>
                        <a:rPr sz="1050" dirty="0">
                          <a:latin typeface="Calibri"/>
                          <a:cs typeface="Calibri"/>
                        </a:rPr>
                        <a:t>2</a:t>
                      </a:r>
                      <a:endParaRPr sz="1050">
                        <a:latin typeface="Calibri"/>
                        <a:cs typeface="Calibri"/>
                      </a:endParaRPr>
                    </a:p>
                  </a:txBody>
                  <a:tcPr marL="0" marR="0" marT="762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2"/>
                  </a:ext>
                </a:extLst>
              </a:tr>
              <a:tr h="175997">
                <a:tc>
                  <a:txBody>
                    <a:bodyPr/>
                    <a:lstStyle/>
                    <a:p>
                      <a:pPr marR="9525" algn="r">
                        <a:lnSpc>
                          <a:spcPct val="100000"/>
                        </a:lnSpc>
                        <a:spcBef>
                          <a:spcPts val="55"/>
                        </a:spcBef>
                      </a:pPr>
                      <a:r>
                        <a:rPr sz="1050" dirty="0">
                          <a:latin typeface="Calibri"/>
                          <a:cs typeface="Calibri"/>
                        </a:rPr>
                        <a:t>3</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3"/>
                  </a:ext>
                </a:extLst>
              </a:tr>
              <a:tr h="175980">
                <a:tc>
                  <a:txBody>
                    <a:bodyPr/>
                    <a:lstStyle/>
                    <a:p>
                      <a:pPr marR="9525" algn="r">
                        <a:lnSpc>
                          <a:spcPct val="100000"/>
                        </a:lnSpc>
                        <a:spcBef>
                          <a:spcPts val="55"/>
                        </a:spcBef>
                      </a:pPr>
                      <a:r>
                        <a:rPr sz="1050" dirty="0">
                          <a:latin typeface="Calibri"/>
                          <a:cs typeface="Calibri"/>
                        </a:rPr>
                        <a:t>4</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4"/>
                  </a:ext>
                </a:extLst>
              </a:tr>
              <a:tr h="175706">
                <a:tc>
                  <a:txBody>
                    <a:bodyPr/>
                    <a:lstStyle/>
                    <a:p>
                      <a:pPr marR="9525" algn="r">
                        <a:lnSpc>
                          <a:spcPct val="100000"/>
                        </a:lnSpc>
                        <a:spcBef>
                          <a:spcPts val="55"/>
                        </a:spcBef>
                      </a:pPr>
                      <a:r>
                        <a:rPr sz="1050" dirty="0">
                          <a:latin typeface="Calibri"/>
                          <a:cs typeface="Calibri"/>
                        </a:rPr>
                        <a:t>5</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5"/>
                  </a:ext>
                </a:extLst>
              </a:tr>
              <a:tr h="175997">
                <a:tc>
                  <a:txBody>
                    <a:bodyPr/>
                    <a:lstStyle/>
                    <a:p>
                      <a:pPr marR="9525" algn="r">
                        <a:lnSpc>
                          <a:spcPct val="100000"/>
                        </a:lnSpc>
                        <a:spcBef>
                          <a:spcPts val="55"/>
                        </a:spcBef>
                      </a:pPr>
                      <a:r>
                        <a:rPr sz="1050" dirty="0">
                          <a:latin typeface="Calibri"/>
                          <a:cs typeface="Calibri"/>
                        </a:rPr>
                        <a:t>6</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extLst>
                  <a:ext uri="{0D108BD9-81ED-4DB2-BD59-A6C34878D82A}">
                    <a16:rowId xmlns:a16="http://schemas.microsoft.com/office/drawing/2014/main" val="10006"/>
                  </a:ext>
                </a:extLst>
              </a:tr>
              <a:tr h="175997">
                <a:tc>
                  <a:txBody>
                    <a:bodyPr/>
                    <a:lstStyle/>
                    <a:p>
                      <a:pPr marR="9525" algn="r">
                        <a:lnSpc>
                          <a:spcPct val="100000"/>
                        </a:lnSpc>
                        <a:spcBef>
                          <a:spcPts val="55"/>
                        </a:spcBef>
                      </a:pPr>
                      <a:r>
                        <a:rPr sz="1050" dirty="0">
                          <a:latin typeface="Calibri"/>
                          <a:cs typeface="Calibri"/>
                        </a:rPr>
                        <a:t>7</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solidFill>
                      <a:srgbClr val="BEBEBE"/>
                    </a:solidFill>
                  </a:tcPr>
                </a:tc>
                <a:tc>
                  <a:txBody>
                    <a:bodyPr/>
                    <a:lstStyle/>
                    <a:p>
                      <a:pPr>
                        <a:lnSpc>
                          <a:spcPct val="100000"/>
                        </a:lnSpc>
                      </a:pPr>
                      <a:endParaRPr sz="1000">
                        <a:latin typeface="Times New Roman"/>
                        <a:cs typeface="Times New Roman"/>
                      </a:endParaRPr>
                    </a:p>
                  </a:txBody>
                  <a:tcPr marL="0" marR="0" marT="0" marB="0">
                    <a:lnR w="9525">
                      <a:solidFill>
                        <a:srgbClr val="000000"/>
                      </a:solidFill>
                      <a:prstDash val="solid"/>
                    </a:lnR>
                    <a:lnT w="9525">
                      <a:solidFill>
                        <a:srgbClr val="D3D3D3"/>
                      </a:solidFill>
                      <a:prstDash val="solid"/>
                    </a:lnT>
                    <a:solidFill>
                      <a:srgbClr val="EAE4EB"/>
                    </a:solidFill>
                  </a:tcPr>
                </a:tc>
                <a:extLst>
                  <a:ext uri="{0D108BD9-81ED-4DB2-BD59-A6C34878D82A}">
                    <a16:rowId xmlns:a16="http://schemas.microsoft.com/office/drawing/2014/main" val="10007"/>
                  </a:ext>
                </a:extLst>
              </a:tr>
              <a:tr h="175851">
                <a:tc>
                  <a:txBody>
                    <a:bodyPr/>
                    <a:lstStyle/>
                    <a:p>
                      <a:pPr marR="9525" algn="r">
                        <a:lnSpc>
                          <a:spcPct val="100000"/>
                        </a:lnSpc>
                        <a:spcBef>
                          <a:spcPts val="55"/>
                        </a:spcBef>
                      </a:pPr>
                      <a:r>
                        <a:rPr sz="1050" dirty="0">
                          <a:latin typeface="Calibri"/>
                          <a:cs typeface="Calibri"/>
                        </a:rPr>
                        <a:t>8</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R w="9525">
                      <a:solidFill>
                        <a:srgbClr val="000000"/>
                      </a:solidFill>
                      <a:prstDash val="solid"/>
                    </a:lnR>
                    <a:solidFill>
                      <a:srgbClr val="585858"/>
                    </a:solidFill>
                  </a:tcPr>
                </a:tc>
                <a:extLst>
                  <a:ext uri="{0D108BD9-81ED-4DB2-BD59-A6C34878D82A}">
                    <a16:rowId xmlns:a16="http://schemas.microsoft.com/office/drawing/2014/main" val="10008"/>
                  </a:ext>
                </a:extLst>
              </a:tr>
              <a:tr h="175851">
                <a:tc>
                  <a:txBody>
                    <a:bodyPr/>
                    <a:lstStyle/>
                    <a:p>
                      <a:pPr marR="9525" algn="r">
                        <a:lnSpc>
                          <a:spcPct val="100000"/>
                        </a:lnSpc>
                        <a:spcBef>
                          <a:spcPts val="60"/>
                        </a:spcBef>
                      </a:pPr>
                      <a:r>
                        <a:rPr sz="1050" dirty="0">
                          <a:latin typeface="Calibri"/>
                          <a:cs typeface="Calibri"/>
                        </a:rPr>
                        <a:t>9</a:t>
                      </a:r>
                      <a:endParaRPr sz="1050">
                        <a:latin typeface="Calibri"/>
                        <a:cs typeface="Calibri"/>
                      </a:endParaRPr>
                    </a:p>
                  </a:txBody>
                  <a:tcPr marL="0" marR="0" marT="7620"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000000"/>
                      </a:solidFill>
                      <a:prstDash val="solid"/>
                    </a:lnR>
                    <a:lnB w="9525">
                      <a:solidFill>
                        <a:srgbClr val="D3D3D3"/>
                      </a:solidFill>
                      <a:prstDash val="solid"/>
                    </a:lnB>
                    <a:solidFill>
                      <a:srgbClr val="EAE4EB"/>
                    </a:solidFill>
                  </a:tcPr>
                </a:tc>
                <a:extLst>
                  <a:ext uri="{0D108BD9-81ED-4DB2-BD59-A6C34878D82A}">
                    <a16:rowId xmlns:a16="http://schemas.microsoft.com/office/drawing/2014/main" val="10009"/>
                  </a:ext>
                </a:extLst>
              </a:tr>
              <a:tr h="175998">
                <a:tc>
                  <a:txBody>
                    <a:bodyPr/>
                    <a:lstStyle/>
                    <a:p>
                      <a:pPr marR="14604" algn="r">
                        <a:lnSpc>
                          <a:spcPct val="100000"/>
                        </a:lnSpc>
                        <a:spcBef>
                          <a:spcPts val="55"/>
                        </a:spcBef>
                      </a:pPr>
                      <a:r>
                        <a:rPr sz="1050" spc="-45" dirty="0">
                          <a:latin typeface="Calibri"/>
                          <a:cs typeface="Calibri"/>
                        </a:rPr>
                        <a:t>10</a:t>
                      </a:r>
                      <a:endParaRPr sz="1050">
                        <a:latin typeface="Calibri"/>
                        <a:cs typeface="Calibri"/>
                      </a:endParaRPr>
                    </a:p>
                  </a:txBody>
                  <a:tcPr marL="0" marR="0" marT="6985" marB="0">
                    <a:lnL w="9525">
                      <a:solidFill>
                        <a:srgbClr val="D3D3D3"/>
                      </a:solidFill>
                      <a:prstDash val="solid"/>
                    </a:lnL>
                    <a:lnR w="9525">
                      <a:solidFill>
                        <a:srgbClr val="000000"/>
                      </a:solidFill>
                      <a:prstDash val="solid"/>
                    </a:lnR>
                    <a:lnT w="9525">
                      <a:solidFill>
                        <a:srgbClr val="D3D3D3"/>
                      </a:solidFill>
                      <a:prstDash val="solid"/>
                    </a:lnT>
                    <a:lnB w="9525">
                      <a:solidFill>
                        <a:srgbClr val="D3D3D3"/>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L w="9525">
                      <a:solidFill>
                        <a:srgbClr val="D3D3D3"/>
                      </a:solidFill>
                      <a:prstDash val="solid"/>
                    </a:lnL>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a:latin typeface="Times New Roman"/>
                        <a:cs typeface="Times New Roman"/>
                      </a:endParaRPr>
                    </a:p>
                  </a:txBody>
                  <a:tcPr marL="0" marR="0" marT="0" marB="0">
                    <a:lnB w="9525">
                      <a:solidFill>
                        <a:srgbClr val="000000"/>
                      </a:solidFill>
                      <a:prstDash val="solid"/>
                    </a:lnB>
                    <a:solidFill>
                      <a:srgbClr val="808080"/>
                    </a:solidFill>
                  </a:tcPr>
                </a:tc>
                <a:tc>
                  <a:txBody>
                    <a:bodyPr/>
                    <a:lstStyle/>
                    <a:p>
                      <a:pPr>
                        <a:lnSpc>
                          <a:spcPct val="100000"/>
                        </a:lnSpc>
                      </a:pPr>
                      <a:endParaRPr sz="1000">
                        <a:latin typeface="Times New Roman"/>
                        <a:cs typeface="Times New Roman"/>
                      </a:endParaRPr>
                    </a:p>
                  </a:txBody>
                  <a:tcPr marL="0" marR="0" marT="0" marB="0">
                    <a:lnB w="9525">
                      <a:solidFill>
                        <a:srgbClr val="000000"/>
                      </a:solidFill>
                      <a:prstDash val="solid"/>
                    </a:lnB>
                    <a:solidFill>
                      <a:srgbClr val="0D0D0D"/>
                    </a:solidFill>
                  </a:tcPr>
                </a:tc>
                <a:tc>
                  <a:txBody>
                    <a:bodyPr/>
                    <a:lstStyle/>
                    <a:p>
                      <a:pPr>
                        <a:lnSpc>
                          <a:spcPct val="100000"/>
                        </a:lnSpc>
                      </a:pPr>
                      <a:endParaRPr sz="1000">
                        <a:latin typeface="Times New Roman"/>
                        <a:cs typeface="Times New Roman"/>
                      </a:endParaRPr>
                    </a:p>
                  </a:txBody>
                  <a:tcPr marL="0" marR="0" marT="0" marB="0">
                    <a:lnR w="9525">
                      <a:solidFill>
                        <a:srgbClr val="D3D3D3"/>
                      </a:solidFill>
                      <a:prstDash val="solid"/>
                    </a:lnR>
                    <a:lnT w="9525">
                      <a:solidFill>
                        <a:srgbClr val="D3D3D3"/>
                      </a:solidFill>
                      <a:prstDash val="solid"/>
                    </a:lnT>
                    <a:lnB w="9525">
                      <a:solidFill>
                        <a:srgbClr val="000000"/>
                      </a:solidFill>
                      <a:prstDash val="solid"/>
                    </a:lnB>
                    <a:solidFill>
                      <a:srgbClr val="EAE4EB"/>
                    </a:solidFill>
                  </a:tcPr>
                </a:tc>
                <a:tc>
                  <a:txBody>
                    <a:bodyPr/>
                    <a:lstStyle/>
                    <a:p>
                      <a:pPr>
                        <a:lnSpc>
                          <a:spcPct val="100000"/>
                        </a:lnSpc>
                      </a:pPr>
                      <a:endParaRPr sz="1000" dirty="0">
                        <a:latin typeface="Times New Roman"/>
                        <a:cs typeface="Times New Roman"/>
                      </a:endParaRPr>
                    </a:p>
                  </a:txBody>
                  <a:tcPr marL="0" marR="0" marT="0" marB="0">
                    <a:lnL w="9525">
                      <a:solidFill>
                        <a:srgbClr val="D3D3D3"/>
                      </a:solidFill>
                      <a:prstDash val="solid"/>
                    </a:lnL>
                    <a:lnR w="9525">
                      <a:solidFill>
                        <a:srgbClr val="000000"/>
                      </a:solidFill>
                      <a:prstDash val="solid"/>
                    </a:lnR>
                    <a:lnT w="9525">
                      <a:solidFill>
                        <a:srgbClr val="D3D3D3"/>
                      </a:solidFill>
                      <a:prstDash val="solid"/>
                    </a:lnT>
                    <a:lnB w="9525">
                      <a:solidFill>
                        <a:srgbClr val="000000"/>
                      </a:solidFill>
                      <a:prstDash val="solid"/>
                    </a:lnB>
                    <a:solidFill>
                      <a:srgbClr val="EAE4EB"/>
                    </a:solidFill>
                  </a:tcPr>
                </a:tc>
                <a:extLst>
                  <a:ext uri="{0D108BD9-81ED-4DB2-BD59-A6C34878D82A}">
                    <a16:rowId xmlns:a16="http://schemas.microsoft.com/office/drawing/2014/main" val="10010"/>
                  </a:ext>
                </a:extLst>
              </a:tr>
            </a:tbl>
          </a:graphicData>
        </a:graphic>
      </p:graphicFrame>
      <p:sp>
        <p:nvSpPr>
          <p:cNvPr id="9" name="object 12">
            <a:extLst>
              <a:ext uri="{FF2B5EF4-FFF2-40B4-BE49-F238E27FC236}">
                <a16:creationId xmlns:a16="http://schemas.microsoft.com/office/drawing/2014/main" id="{47F63B5D-F731-0D45-87BD-7D187EB52154}"/>
              </a:ext>
            </a:extLst>
          </p:cNvPr>
          <p:cNvSpPr/>
          <p:nvPr/>
        </p:nvSpPr>
        <p:spPr>
          <a:xfrm>
            <a:off x="7686027" y="4120890"/>
            <a:ext cx="2296822" cy="1929698"/>
          </a:xfrm>
          <a:prstGeom prst="rect">
            <a:avLst/>
          </a:prstGeom>
          <a:blipFill>
            <a:blip r:embed="rId3" cstate="print"/>
            <a:stretch>
              <a:fillRect/>
            </a:stretch>
          </a:blipFill>
        </p:spPr>
        <p:txBody>
          <a:bodyPr wrap="square" lIns="0" tIns="0" rIns="0" bIns="0" rtlCol="0"/>
          <a:lstStyle/>
          <a:p>
            <a:endParaRPr/>
          </a:p>
        </p:txBody>
      </p:sp>
      <p:sp>
        <p:nvSpPr>
          <p:cNvPr id="10" name="object 13">
            <a:extLst>
              <a:ext uri="{FF2B5EF4-FFF2-40B4-BE49-F238E27FC236}">
                <a16:creationId xmlns:a16="http://schemas.microsoft.com/office/drawing/2014/main" id="{AD809744-8A74-4545-918B-60F34D6B02FD}"/>
              </a:ext>
            </a:extLst>
          </p:cNvPr>
          <p:cNvSpPr/>
          <p:nvPr/>
        </p:nvSpPr>
        <p:spPr>
          <a:xfrm>
            <a:off x="7677900" y="4112782"/>
            <a:ext cx="2313305" cy="1946275"/>
          </a:xfrm>
          <a:custGeom>
            <a:avLst/>
            <a:gdLst/>
            <a:ahLst/>
            <a:cxnLst/>
            <a:rect l="l" t="t" r="r" b="b"/>
            <a:pathLst>
              <a:path w="2313304" h="1946275">
                <a:moveTo>
                  <a:pt x="0" y="1945914"/>
                </a:moveTo>
                <a:lnTo>
                  <a:pt x="2313076" y="1945914"/>
                </a:lnTo>
                <a:lnTo>
                  <a:pt x="2313076" y="0"/>
                </a:lnTo>
                <a:lnTo>
                  <a:pt x="0" y="0"/>
                </a:lnTo>
                <a:lnTo>
                  <a:pt x="0" y="1945914"/>
                </a:lnTo>
                <a:close/>
              </a:path>
            </a:pathLst>
          </a:custGeom>
          <a:ln w="16231">
            <a:solidFill>
              <a:srgbClr val="000000"/>
            </a:solidFill>
          </a:ln>
        </p:spPr>
        <p:txBody>
          <a:bodyPr wrap="square" lIns="0" tIns="0" rIns="0" bIns="0" rtlCol="0"/>
          <a:lstStyle/>
          <a:p>
            <a:endParaRPr/>
          </a:p>
        </p:txBody>
      </p:sp>
      <p:sp>
        <p:nvSpPr>
          <p:cNvPr id="11" name="object 14">
            <a:extLst>
              <a:ext uri="{FF2B5EF4-FFF2-40B4-BE49-F238E27FC236}">
                <a16:creationId xmlns:a16="http://schemas.microsoft.com/office/drawing/2014/main" id="{F12E4259-5D7A-8D4B-A4FF-06C0174EC8CB}"/>
              </a:ext>
            </a:extLst>
          </p:cNvPr>
          <p:cNvSpPr txBox="1"/>
          <p:nvPr/>
        </p:nvSpPr>
        <p:spPr>
          <a:xfrm>
            <a:off x="1011578" y="6136028"/>
            <a:ext cx="3039110" cy="194284"/>
          </a:xfrm>
          <a:prstGeom prst="rect">
            <a:avLst/>
          </a:prstGeom>
        </p:spPr>
        <p:txBody>
          <a:bodyPr vert="horz" wrap="square" lIns="0" tIns="17145" rIns="0" bIns="0" rtlCol="0">
            <a:spAutoFit/>
          </a:bodyPr>
          <a:lstStyle/>
          <a:p>
            <a:pPr marL="12700">
              <a:lnSpc>
                <a:spcPct val="100000"/>
              </a:lnSpc>
              <a:spcBef>
                <a:spcPts val="135"/>
              </a:spcBef>
              <a:tabLst>
                <a:tab pos="2987675" algn="l"/>
              </a:tabLst>
            </a:pPr>
            <a:r>
              <a:rPr sz="1150" spc="10" dirty="0">
                <a:cs typeface="Times New Roman"/>
              </a:rPr>
              <a:t>.	.</a:t>
            </a:r>
            <a:endParaRPr sz="1150">
              <a:cs typeface="Times New Roman"/>
            </a:endParaRPr>
          </a:p>
        </p:txBody>
      </p:sp>
      <p:sp>
        <p:nvSpPr>
          <p:cNvPr id="12" name="object 15">
            <a:extLst>
              <a:ext uri="{FF2B5EF4-FFF2-40B4-BE49-F238E27FC236}">
                <a16:creationId xmlns:a16="http://schemas.microsoft.com/office/drawing/2014/main" id="{05D85BA1-1F5C-F24A-A133-C3DEB560C8E0}"/>
              </a:ext>
            </a:extLst>
          </p:cNvPr>
          <p:cNvSpPr txBox="1"/>
          <p:nvPr/>
        </p:nvSpPr>
        <p:spPr>
          <a:xfrm>
            <a:off x="1124988" y="6309127"/>
            <a:ext cx="3583940" cy="194284"/>
          </a:xfrm>
          <a:prstGeom prst="rect">
            <a:avLst/>
          </a:prstGeom>
        </p:spPr>
        <p:txBody>
          <a:bodyPr vert="horz" wrap="square" lIns="0" tIns="17145" rIns="0" bIns="0" rtlCol="0">
            <a:spAutoFit/>
          </a:bodyPr>
          <a:lstStyle/>
          <a:p>
            <a:pPr marL="12700">
              <a:lnSpc>
                <a:spcPct val="100000"/>
              </a:lnSpc>
              <a:spcBef>
                <a:spcPts val="135"/>
              </a:spcBef>
            </a:pPr>
            <a:r>
              <a:rPr sz="1150" spc="20" dirty="0">
                <a:cs typeface="Times New Roman"/>
              </a:rPr>
              <a:t>6-D </a:t>
            </a:r>
            <a:r>
              <a:rPr sz="1150" spc="15" dirty="0">
                <a:cs typeface="Times New Roman"/>
              </a:rPr>
              <a:t>point (5,4,0,6,4,10) in Collocated Paired</a:t>
            </a:r>
            <a:r>
              <a:rPr sz="1150" spc="-45" dirty="0">
                <a:cs typeface="Times New Roman"/>
              </a:rPr>
              <a:t> </a:t>
            </a:r>
            <a:r>
              <a:rPr sz="1150" spc="15" dirty="0">
                <a:cs typeface="Times New Roman"/>
              </a:rPr>
              <a:t>Coordinates.</a:t>
            </a:r>
            <a:endParaRPr sz="1150">
              <a:cs typeface="Times New Roman"/>
            </a:endParaRPr>
          </a:p>
        </p:txBody>
      </p:sp>
      <p:sp>
        <p:nvSpPr>
          <p:cNvPr id="13" name="object 16">
            <a:extLst>
              <a:ext uri="{FF2B5EF4-FFF2-40B4-BE49-F238E27FC236}">
                <a16:creationId xmlns:a16="http://schemas.microsoft.com/office/drawing/2014/main" id="{421E2A42-F06D-7F40-8740-69C37928502E}"/>
              </a:ext>
            </a:extLst>
          </p:cNvPr>
          <p:cNvSpPr/>
          <p:nvPr/>
        </p:nvSpPr>
        <p:spPr>
          <a:xfrm>
            <a:off x="1211026" y="4349506"/>
            <a:ext cx="1411605" cy="1810385"/>
          </a:xfrm>
          <a:custGeom>
            <a:avLst/>
            <a:gdLst/>
            <a:ahLst/>
            <a:cxnLst/>
            <a:rect l="l" t="t" r="r" b="b"/>
            <a:pathLst>
              <a:path w="1411605" h="1810385">
                <a:moveTo>
                  <a:pt x="0" y="1810009"/>
                </a:moveTo>
                <a:lnTo>
                  <a:pt x="1411574" y="1810009"/>
                </a:lnTo>
                <a:lnTo>
                  <a:pt x="1411574" y="0"/>
                </a:lnTo>
                <a:lnTo>
                  <a:pt x="0" y="0"/>
                </a:lnTo>
                <a:lnTo>
                  <a:pt x="0" y="1810009"/>
                </a:lnTo>
                <a:close/>
              </a:path>
            </a:pathLst>
          </a:custGeom>
          <a:solidFill>
            <a:srgbClr val="FFFFFF"/>
          </a:solidFill>
        </p:spPr>
        <p:txBody>
          <a:bodyPr wrap="square" lIns="0" tIns="0" rIns="0" bIns="0" rtlCol="0"/>
          <a:lstStyle/>
          <a:p>
            <a:endParaRPr/>
          </a:p>
        </p:txBody>
      </p:sp>
      <p:sp>
        <p:nvSpPr>
          <p:cNvPr id="14" name="object 17">
            <a:extLst>
              <a:ext uri="{FF2B5EF4-FFF2-40B4-BE49-F238E27FC236}">
                <a16:creationId xmlns:a16="http://schemas.microsoft.com/office/drawing/2014/main" id="{9B8C4CF0-81FD-274E-BD04-A272FC271002}"/>
              </a:ext>
            </a:extLst>
          </p:cNvPr>
          <p:cNvSpPr/>
          <p:nvPr/>
        </p:nvSpPr>
        <p:spPr>
          <a:xfrm>
            <a:off x="1253856" y="4442616"/>
            <a:ext cx="1225749" cy="1656139"/>
          </a:xfrm>
          <a:prstGeom prst="rect">
            <a:avLst/>
          </a:prstGeom>
          <a:blipFill>
            <a:blip r:embed="rId4" cstate="print"/>
            <a:stretch>
              <a:fillRect/>
            </a:stretch>
          </a:blipFill>
        </p:spPr>
        <p:txBody>
          <a:bodyPr wrap="square" lIns="0" tIns="0" rIns="0" bIns="0" rtlCol="0"/>
          <a:lstStyle/>
          <a:p>
            <a:endParaRPr/>
          </a:p>
        </p:txBody>
      </p:sp>
      <p:sp>
        <p:nvSpPr>
          <p:cNvPr id="15" name="object 18">
            <a:extLst>
              <a:ext uri="{FF2B5EF4-FFF2-40B4-BE49-F238E27FC236}">
                <a16:creationId xmlns:a16="http://schemas.microsoft.com/office/drawing/2014/main" id="{94570333-13CB-2E41-B668-8B7783832D2A}"/>
              </a:ext>
            </a:extLst>
          </p:cNvPr>
          <p:cNvSpPr/>
          <p:nvPr/>
        </p:nvSpPr>
        <p:spPr>
          <a:xfrm>
            <a:off x="2110453" y="6005624"/>
            <a:ext cx="408305" cy="101600"/>
          </a:xfrm>
          <a:custGeom>
            <a:avLst/>
            <a:gdLst/>
            <a:ahLst/>
            <a:cxnLst/>
            <a:rect l="l" t="t" r="r" b="b"/>
            <a:pathLst>
              <a:path w="408305" h="101600">
                <a:moveTo>
                  <a:pt x="305927" y="56689"/>
                </a:moveTo>
                <a:lnTo>
                  <a:pt x="305927" y="101231"/>
                </a:lnTo>
                <a:lnTo>
                  <a:pt x="395666" y="56689"/>
                </a:lnTo>
                <a:lnTo>
                  <a:pt x="305927" y="56689"/>
                </a:lnTo>
                <a:close/>
              </a:path>
              <a:path w="408305" h="101600">
                <a:moveTo>
                  <a:pt x="305927" y="44541"/>
                </a:moveTo>
                <a:lnTo>
                  <a:pt x="305927" y="56689"/>
                </a:lnTo>
                <a:lnTo>
                  <a:pt x="322923" y="56689"/>
                </a:lnTo>
                <a:lnTo>
                  <a:pt x="322923" y="44541"/>
                </a:lnTo>
                <a:lnTo>
                  <a:pt x="305927" y="44541"/>
                </a:lnTo>
                <a:close/>
              </a:path>
              <a:path w="408305" h="101600">
                <a:moveTo>
                  <a:pt x="305927" y="0"/>
                </a:moveTo>
                <a:lnTo>
                  <a:pt x="305927" y="44541"/>
                </a:lnTo>
                <a:lnTo>
                  <a:pt x="322923" y="44541"/>
                </a:lnTo>
                <a:lnTo>
                  <a:pt x="322923" y="56689"/>
                </a:lnTo>
                <a:lnTo>
                  <a:pt x="395669" y="56687"/>
                </a:lnTo>
                <a:lnTo>
                  <a:pt x="407903" y="50615"/>
                </a:lnTo>
                <a:lnTo>
                  <a:pt x="305927" y="0"/>
                </a:lnTo>
                <a:close/>
              </a:path>
              <a:path w="408305" h="101600">
                <a:moveTo>
                  <a:pt x="0" y="44539"/>
                </a:moveTo>
                <a:lnTo>
                  <a:pt x="0" y="56687"/>
                </a:lnTo>
                <a:lnTo>
                  <a:pt x="305927" y="56689"/>
                </a:lnTo>
                <a:lnTo>
                  <a:pt x="305927" y="44541"/>
                </a:lnTo>
                <a:lnTo>
                  <a:pt x="0" y="44539"/>
                </a:lnTo>
                <a:close/>
              </a:path>
            </a:pathLst>
          </a:custGeom>
          <a:solidFill>
            <a:srgbClr val="000000"/>
          </a:solidFill>
        </p:spPr>
        <p:txBody>
          <a:bodyPr wrap="square" lIns="0" tIns="0" rIns="0" bIns="0" rtlCol="0"/>
          <a:lstStyle/>
          <a:p>
            <a:endParaRPr/>
          </a:p>
        </p:txBody>
      </p:sp>
      <p:sp>
        <p:nvSpPr>
          <p:cNvPr id="16" name="object 19">
            <a:extLst>
              <a:ext uri="{FF2B5EF4-FFF2-40B4-BE49-F238E27FC236}">
                <a16:creationId xmlns:a16="http://schemas.microsoft.com/office/drawing/2014/main" id="{4A3DB0F5-D8D9-AF4A-A472-CF4A63C99291}"/>
              </a:ext>
            </a:extLst>
          </p:cNvPr>
          <p:cNvSpPr/>
          <p:nvPr/>
        </p:nvSpPr>
        <p:spPr>
          <a:xfrm>
            <a:off x="1264056" y="4452761"/>
            <a:ext cx="102235" cy="304165"/>
          </a:xfrm>
          <a:custGeom>
            <a:avLst/>
            <a:gdLst/>
            <a:ahLst/>
            <a:cxnLst/>
            <a:rect l="l" t="t" r="r" b="b"/>
            <a:pathLst>
              <a:path w="102234" h="304164">
                <a:moveTo>
                  <a:pt x="59145" y="84342"/>
                </a:moveTo>
                <a:lnTo>
                  <a:pt x="42829" y="84342"/>
                </a:lnTo>
                <a:lnTo>
                  <a:pt x="42828" y="303676"/>
                </a:lnTo>
                <a:lnTo>
                  <a:pt x="59144" y="303676"/>
                </a:lnTo>
                <a:lnTo>
                  <a:pt x="59145" y="84342"/>
                </a:lnTo>
                <a:close/>
              </a:path>
              <a:path w="102234" h="304164">
                <a:moveTo>
                  <a:pt x="50987" y="0"/>
                </a:moveTo>
                <a:lnTo>
                  <a:pt x="0" y="101214"/>
                </a:lnTo>
                <a:lnTo>
                  <a:pt x="42829" y="101214"/>
                </a:lnTo>
                <a:lnTo>
                  <a:pt x="42829" y="84342"/>
                </a:lnTo>
                <a:lnTo>
                  <a:pt x="93475" y="84342"/>
                </a:lnTo>
                <a:lnTo>
                  <a:pt x="50987" y="0"/>
                </a:lnTo>
                <a:close/>
              </a:path>
              <a:path w="102234" h="304164">
                <a:moveTo>
                  <a:pt x="93475" y="84342"/>
                </a:moveTo>
                <a:lnTo>
                  <a:pt x="59145" y="84342"/>
                </a:lnTo>
                <a:lnTo>
                  <a:pt x="59145" y="101214"/>
                </a:lnTo>
                <a:lnTo>
                  <a:pt x="101974" y="101214"/>
                </a:lnTo>
                <a:lnTo>
                  <a:pt x="93475" y="84342"/>
                </a:lnTo>
                <a:close/>
              </a:path>
            </a:pathLst>
          </a:custGeom>
          <a:solidFill>
            <a:srgbClr val="000000"/>
          </a:solidFill>
        </p:spPr>
        <p:txBody>
          <a:bodyPr wrap="square" lIns="0" tIns="0" rIns="0" bIns="0" rtlCol="0"/>
          <a:lstStyle/>
          <a:p>
            <a:endParaRPr/>
          </a:p>
        </p:txBody>
      </p:sp>
      <p:sp>
        <p:nvSpPr>
          <p:cNvPr id="17" name="object 20">
            <a:extLst>
              <a:ext uri="{FF2B5EF4-FFF2-40B4-BE49-F238E27FC236}">
                <a16:creationId xmlns:a16="http://schemas.microsoft.com/office/drawing/2014/main" id="{7C0C16D0-230C-AF43-A9EB-83091AEBDF97}"/>
              </a:ext>
            </a:extLst>
          </p:cNvPr>
          <p:cNvSpPr/>
          <p:nvPr/>
        </p:nvSpPr>
        <p:spPr>
          <a:xfrm>
            <a:off x="1363990" y="4394030"/>
            <a:ext cx="359410" cy="306070"/>
          </a:xfrm>
          <a:custGeom>
            <a:avLst/>
            <a:gdLst/>
            <a:ahLst/>
            <a:cxnLst/>
            <a:rect l="l" t="t" r="r" b="b"/>
            <a:pathLst>
              <a:path w="359410" h="306070">
                <a:moveTo>
                  <a:pt x="0" y="305717"/>
                </a:moveTo>
                <a:lnTo>
                  <a:pt x="358954" y="305717"/>
                </a:lnTo>
                <a:lnTo>
                  <a:pt x="358954" y="0"/>
                </a:lnTo>
                <a:lnTo>
                  <a:pt x="0" y="0"/>
                </a:lnTo>
                <a:lnTo>
                  <a:pt x="0" y="305717"/>
                </a:lnTo>
                <a:close/>
              </a:path>
            </a:pathLst>
          </a:custGeom>
          <a:solidFill>
            <a:srgbClr val="FFFFFF"/>
          </a:solidFill>
        </p:spPr>
        <p:txBody>
          <a:bodyPr wrap="square" lIns="0" tIns="0" rIns="0" bIns="0" rtlCol="0"/>
          <a:lstStyle/>
          <a:p>
            <a:endParaRPr/>
          </a:p>
        </p:txBody>
      </p:sp>
      <p:sp>
        <p:nvSpPr>
          <p:cNvPr id="18" name="object 21">
            <a:extLst>
              <a:ext uri="{FF2B5EF4-FFF2-40B4-BE49-F238E27FC236}">
                <a16:creationId xmlns:a16="http://schemas.microsoft.com/office/drawing/2014/main" id="{2BE2FB9E-5909-434F-ACD3-7C29AC758A1B}"/>
              </a:ext>
            </a:extLst>
          </p:cNvPr>
          <p:cNvSpPr txBox="1"/>
          <p:nvPr/>
        </p:nvSpPr>
        <p:spPr>
          <a:xfrm>
            <a:off x="1211026" y="4435185"/>
            <a:ext cx="1411605" cy="1612621"/>
          </a:xfrm>
          <a:prstGeom prst="rect">
            <a:avLst/>
          </a:prstGeom>
        </p:spPr>
        <p:txBody>
          <a:bodyPr vert="horz" wrap="square" lIns="0" tIns="12065" rIns="0" bIns="0" rtlCol="0">
            <a:spAutoFit/>
          </a:bodyPr>
          <a:lstStyle/>
          <a:p>
            <a:pPr marL="276225">
              <a:lnSpc>
                <a:spcPct val="100000"/>
              </a:lnSpc>
              <a:spcBef>
                <a:spcPts val="95"/>
              </a:spcBef>
            </a:pPr>
            <a:r>
              <a:rPr sz="1200" b="1" spc="5" dirty="0">
                <a:cs typeface="Times New Roman"/>
              </a:rPr>
              <a:t>Y</a:t>
            </a:r>
            <a:endParaRPr sz="1200">
              <a:cs typeface="Times New Roman"/>
            </a:endParaRPr>
          </a:p>
          <a:p>
            <a:pPr>
              <a:lnSpc>
                <a:spcPct val="100000"/>
              </a:lnSpc>
            </a:pPr>
            <a:endParaRPr sz="1300">
              <a:cs typeface="Times New Roman"/>
            </a:endParaRPr>
          </a:p>
          <a:p>
            <a:pPr>
              <a:lnSpc>
                <a:spcPct val="100000"/>
              </a:lnSpc>
            </a:pPr>
            <a:endParaRPr sz="1300">
              <a:cs typeface="Times New Roman"/>
            </a:endParaRPr>
          </a:p>
          <a:p>
            <a:pPr>
              <a:lnSpc>
                <a:spcPct val="100000"/>
              </a:lnSpc>
            </a:pPr>
            <a:endParaRPr sz="1300">
              <a:cs typeface="Times New Roman"/>
            </a:endParaRPr>
          </a:p>
          <a:p>
            <a:pPr>
              <a:lnSpc>
                <a:spcPct val="100000"/>
              </a:lnSpc>
            </a:pPr>
            <a:endParaRPr sz="1300">
              <a:cs typeface="Times New Roman"/>
            </a:endParaRPr>
          </a:p>
          <a:p>
            <a:pPr>
              <a:lnSpc>
                <a:spcPct val="100000"/>
              </a:lnSpc>
            </a:pPr>
            <a:endParaRPr sz="1300">
              <a:cs typeface="Times New Roman"/>
            </a:endParaRPr>
          </a:p>
          <a:p>
            <a:pPr>
              <a:lnSpc>
                <a:spcPct val="100000"/>
              </a:lnSpc>
            </a:pPr>
            <a:endParaRPr sz="1500">
              <a:cs typeface="Times New Roman"/>
            </a:endParaRPr>
          </a:p>
          <a:p>
            <a:pPr marR="177800" algn="r">
              <a:lnSpc>
                <a:spcPct val="100000"/>
              </a:lnSpc>
              <a:spcBef>
                <a:spcPts val="5"/>
              </a:spcBef>
            </a:pPr>
            <a:r>
              <a:rPr sz="1200" b="1" dirty="0">
                <a:cs typeface="Times New Roman"/>
              </a:rPr>
              <a:t>X</a:t>
            </a:r>
            <a:endParaRPr sz="1200">
              <a:cs typeface="Times New Roman"/>
            </a:endParaRPr>
          </a:p>
        </p:txBody>
      </p:sp>
    </p:spTree>
    <p:extLst>
      <p:ext uri="{BB962C8B-B14F-4D97-AF65-F5344CB8AC3E}">
        <p14:creationId xmlns:p14="http://schemas.microsoft.com/office/powerpoint/2010/main" val="12898265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6C241-F582-0444-B89D-87F0027CEBB9}"/>
              </a:ext>
            </a:extLst>
          </p:cNvPr>
          <p:cNvSpPr>
            <a:spLocks noGrp="1"/>
          </p:cNvSpPr>
          <p:nvPr>
            <p:ph type="title"/>
          </p:nvPr>
        </p:nvSpPr>
        <p:spPr/>
        <p:txBody>
          <a:bodyPr/>
          <a:lstStyle/>
          <a:p>
            <a:r>
              <a:rPr lang="en-US" dirty="0"/>
              <a:t>Explanations are only as good as the model</a:t>
            </a:r>
          </a:p>
        </p:txBody>
      </p:sp>
      <p:sp>
        <p:nvSpPr>
          <p:cNvPr id="5" name="Content Placeholder 4">
            <a:extLst>
              <a:ext uri="{FF2B5EF4-FFF2-40B4-BE49-F238E27FC236}">
                <a16:creationId xmlns:a16="http://schemas.microsoft.com/office/drawing/2014/main" id="{7CEA0BC8-1EDF-944D-B68E-A2D91A2737E3}"/>
              </a:ext>
            </a:extLst>
          </p:cNvPr>
          <p:cNvSpPr>
            <a:spLocks noGrp="1"/>
          </p:cNvSpPr>
          <p:nvPr>
            <p:ph idx="1"/>
          </p:nvPr>
        </p:nvSpPr>
        <p:spPr/>
        <p:txBody>
          <a:bodyPr/>
          <a:lstStyle/>
          <a:p>
            <a:r>
              <a:rPr lang="en-US" dirty="0"/>
              <a:t>If there are varying degrees of fidelity in the interpretation then how do we add guards in implementation of interpretable models in the real world?</a:t>
            </a:r>
          </a:p>
          <a:p>
            <a:r>
              <a:rPr lang="en-US" dirty="0"/>
              <a:t>Examples where the performance of the expert declines after results from a DL system are shown to them</a:t>
            </a:r>
          </a:p>
          <a:p>
            <a:r>
              <a:rPr lang="en-US" dirty="0"/>
              <a:t>Users of ML systems are tempted to doubt their own judgement when information from a decision support system is shown</a:t>
            </a:r>
          </a:p>
          <a:p>
            <a:endParaRPr lang="en-US" dirty="0"/>
          </a:p>
        </p:txBody>
      </p:sp>
    </p:spTree>
    <p:extLst>
      <p:ext uri="{BB962C8B-B14F-4D97-AF65-F5344CB8AC3E}">
        <p14:creationId xmlns:p14="http://schemas.microsoft.com/office/powerpoint/2010/main" val="16505554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3309-F0B5-B845-92AB-F0CF6D19E41B}"/>
              </a:ext>
            </a:extLst>
          </p:cNvPr>
          <p:cNvSpPr>
            <a:spLocks noGrp="1"/>
          </p:cNvSpPr>
          <p:nvPr>
            <p:ph type="title"/>
          </p:nvPr>
        </p:nvSpPr>
        <p:spPr/>
        <p:txBody>
          <a:bodyPr/>
          <a:lstStyle/>
          <a:p>
            <a:r>
              <a:rPr lang="en-US" dirty="0"/>
              <a:t>How to deal with extremely complex models</a:t>
            </a:r>
          </a:p>
        </p:txBody>
      </p:sp>
      <p:sp>
        <p:nvSpPr>
          <p:cNvPr id="3" name="Content Placeholder 2">
            <a:extLst>
              <a:ext uri="{FF2B5EF4-FFF2-40B4-BE49-F238E27FC236}">
                <a16:creationId xmlns:a16="http://schemas.microsoft.com/office/drawing/2014/main" id="{4302237C-EBF5-3C4F-8437-B5FFAA6644E2}"/>
              </a:ext>
            </a:extLst>
          </p:cNvPr>
          <p:cNvSpPr>
            <a:spLocks noGrp="1"/>
          </p:cNvSpPr>
          <p:nvPr>
            <p:ph idx="1"/>
          </p:nvPr>
        </p:nvSpPr>
        <p:spPr/>
        <p:txBody>
          <a:bodyPr/>
          <a:lstStyle/>
          <a:p>
            <a:r>
              <a:rPr lang="en-US" dirty="0"/>
              <a:t>What should explanation for very complex model look like?</a:t>
            </a:r>
          </a:p>
        </p:txBody>
      </p:sp>
      <p:pic>
        <p:nvPicPr>
          <p:cNvPr id="4" name="Content Placeholder 4" descr="A close up of a map&#10;&#10;Description automatically generated">
            <a:extLst>
              <a:ext uri="{FF2B5EF4-FFF2-40B4-BE49-F238E27FC236}">
                <a16:creationId xmlns:a16="http://schemas.microsoft.com/office/drawing/2014/main" id="{52DD3EF5-CB83-8F49-BD7F-BC4BCE446E46}"/>
              </a:ext>
            </a:extLst>
          </p:cNvPr>
          <p:cNvPicPr>
            <a:picLocks noChangeAspect="1"/>
          </p:cNvPicPr>
          <p:nvPr/>
        </p:nvPicPr>
        <p:blipFill>
          <a:blip r:embed="rId2"/>
          <a:stretch>
            <a:fillRect/>
          </a:stretch>
        </p:blipFill>
        <p:spPr>
          <a:xfrm>
            <a:off x="3713955" y="2355712"/>
            <a:ext cx="6539880" cy="4351338"/>
          </a:xfrm>
          <a:prstGeom prst="rect">
            <a:avLst/>
          </a:prstGeom>
        </p:spPr>
      </p:pic>
    </p:spTree>
    <p:extLst>
      <p:ext uri="{BB962C8B-B14F-4D97-AF65-F5344CB8AC3E}">
        <p14:creationId xmlns:p14="http://schemas.microsoft.com/office/powerpoint/2010/main" val="228578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C3F4-F6D0-B84A-AE97-99F3FA7B74D4}"/>
              </a:ext>
            </a:extLst>
          </p:cNvPr>
          <p:cNvSpPr>
            <a:spLocks noGrp="1"/>
          </p:cNvSpPr>
          <p:nvPr>
            <p:ph type="title"/>
          </p:nvPr>
        </p:nvSpPr>
        <p:spPr/>
        <p:txBody>
          <a:bodyPr/>
          <a:lstStyle/>
          <a:p>
            <a:r>
              <a:rPr lang="en-US" dirty="0"/>
              <a:t>Explicit vs. Implicit Interpretations</a:t>
            </a:r>
          </a:p>
        </p:txBody>
      </p:sp>
      <p:sp>
        <p:nvSpPr>
          <p:cNvPr id="3" name="Content Placeholder 2">
            <a:extLst>
              <a:ext uri="{FF2B5EF4-FFF2-40B4-BE49-F238E27FC236}">
                <a16:creationId xmlns:a16="http://schemas.microsoft.com/office/drawing/2014/main" id="{6DF03126-EC55-424E-B567-169E775D5DEA}"/>
              </a:ext>
            </a:extLst>
          </p:cNvPr>
          <p:cNvSpPr>
            <a:spLocks noGrp="1"/>
          </p:cNvSpPr>
          <p:nvPr>
            <p:ph sz="half" idx="1"/>
          </p:nvPr>
        </p:nvSpPr>
        <p:spPr/>
        <p:txBody>
          <a:bodyPr/>
          <a:lstStyle/>
          <a:p>
            <a:pPr marL="0" indent="0">
              <a:buNone/>
            </a:pPr>
            <a:r>
              <a:rPr lang="en-US" b="1" dirty="0"/>
              <a:t>Explicit Interpretations</a:t>
            </a:r>
          </a:p>
          <a:p>
            <a:pPr marL="0" indent="0">
              <a:buNone/>
            </a:pPr>
            <a:r>
              <a:rPr lang="en-US" dirty="0"/>
              <a:t>The interpretation is explicitly from the model output</a:t>
            </a:r>
          </a:p>
        </p:txBody>
      </p:sp>
      <p:sp>
        <p:nvSpPr>
          <p:cNvPr id="4" name="Content Placeholder 3">
            <a:extLst>
              <a:ext uri="{FF2B5EF4-FFF2-40B4-BE49-F238E27FC236}">
                <a16:creationId xmlns:a16="http://schemas.microsoft.com/office/drawing/2014/main" id="{B00E01FC-A741-AF47-9058-BFB84EAB1140}"/>
              </a:ext>
            </a:extLst>
          </p:cNvPr>
          <p:cNvSpPr>
            <a:spLocks noGrp="1"/>
          </p:cNvSpPr>
          <p:nvPr>
            <p:ph sz="half" idx="2"/>
          </p:nvPr>
        </p:nvSpPr>
        <p:spPr/>
        <p:txBody>
          <a:bodyPr/>
          <a:lstStyle/>
          <a:p>
            <a:pPr marL="0" indent="0">
              <a:buNone/>
            </a:pPr>
            <a:r>
              <a:rPr lang="en-US" b="1" dirty="0"/>
              <a:t>Implicit Interpretations</a:t>
            </a:r>
          </a:p>
          <a:p>
            <a:pPr marL="0" indent="0">
              <a:buNone/>
            </a:pPr>
            <a:r>
              <a:rPr lang="en-US" dirty="0"/>
              <a:t>The interpretation needs to be derived after the application of additional domain knowledge </a:t>
            </a:r>
          </a:p>
        </p:txBody>
      </p:sp>
      <p:pic>
        <p:nvPicPr>
          <p:cNvPr id="5" name="Picture 4">
            <a:extLst>
              <a:ext uri="{FF2B5EF4-FFF2-40B4-BE49-F238E27FC236}">
                <a16:creationId xmlns:a16="http://schemas.microsoft.com/office/drawing/2014/main" id="{E81D1498-0371-8942-AC71-E81C6E5BC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085" y="4123535"/>
            <a:ext cx="1875827" cy="1868762"/>
          </a:xfrm>
          <a:prstGeom prst="rect">
            <a:avLst/>
          </a:prstGeom>
        </p:spPr>
      </p:pic>
      <p:pic>
        <p:nvPicPr>
          <p:cNvPr id="6" name="Picture 5" descr="A picture containing star&#10;&#10;Description automatically generated">
            <a:extLst>
              <a:ext uri="{FF2B5EF4-FFF2-40B4-BE49-F238E27FC236}">
                <a16:creationId xmlns:a16="http://schemas.microsoft.com/office/drawing/2014/main" id="{178CBF29-12EA-4747-B3EB-72AC666D4841}"/>
              </a:ext>
            </a:extLst>
          </p:cNvPr>
          <p:cNvPicPr>
            <a:picLocks noChangeAspect="1"/>
          </p:cNvPicPr>
          <p:nvPr/>
        </p:nvPicPr>
        <p:blipFill>
          <a:blip r:embed="rId3"/>
          <a:stretch>
            <a:fillRect/>
          </a:stretch>
        </p:blipFill>
        <p:spPr>
          <a:xfrm>
            <a:off x="7173448" y="3805108"/>
            <a:ext cx="3188368" cy="2187189"/>
          </a:xfrm>
          <a:prstGeom prst="rect">
            <a:avLst/>
          </a:prstGeom>
        </p:spPr>
      </p:pic>
      <p:sp>
        <p:nvSpPr>
          <p:cNvPr id="7" name="TextBox 6">
            <a:extLst>
              <a:ext uri="{FF2B5EF4-FFF2-40B4-BE49-F238E27FC236}">
                <a16:creationId xmlns:a16="http://schemas.microsoft.com/office/drawing/2014/main" id="{FAB992C5-3D10-AD4E-8AED-E9F7F0D4C5B2}"/>
              </a:ext>
            </a:extLst>
          </p:cNvPr>
          <p:cNvSpPr txBox="1"/>
          <p:nvPr/>
        </p:nvSpPr>
        <p:spPr>
          <a:xfrm>
            <a:off x="1991846" y="5992297"/>
            <a:ext cx="1528303" cy="369332"/>
          </a:xfrm>
          <a:prstGeom prst="rect">
            <a:avLst/>
          </a:prstGeom>
          <a:noFill/>
        </p:spPr>
        <p:txBody>
          <a:bodyPr wrap="none" rtlCol="0">
            <a:spAutoFit/>
          </a:bodyPr>
          <a:lstStyle/>
          <a:p>
            <a:r>
              <a:rPr lang="en-US" dirty="0"/>
              <a:t>Decision Trees</a:t>
            </a:r>
          </a:p>
        </p:txBody>
      </p:sp>
      <p:sp>
        <p:nvSpPr>
          <p:cNvPr id="8" name="TextBox 7">
            <a:extLst>
              <a:ext uri="{FF2B5EF4-FFF2-40B4-BE49-F238E27FC236}">
                <a16:creationId xmlns:a16="http://schemas.microsoft.com/office/drawing/2014/main" id="{0E2F8B8A-3A21-D741-9B85-6D42A9D8BC36}"/>
              </a:ext>
            </a:extLst>
          </p:cNvPr>
          <p:cNvSpPr txBox="1"/>
          <p:nvPr/>
        </p:nvSpPr>
        <p:spPr>
          <a:xfrm>
            <a:off x="8104259" y="5992297"/>
            <a:ext cx="1135183" cy="369332"/>
          </a:xfrm>
          <a:prstGeom prst="rect">
            <a:avLst/>
          </a:prstGeom>
          <a:noFill/>
        </p:spPr>
        <p:txBody>
          <a:bodyPr wrap="none" rtlCol="0">
            <a:spAutoFit/>
          </a:bodyPr>
          <a:lstStyle/>
          <a:p>
            <a:r>
              <a:rPr lang="en-US" dirty="0"/>
              <a:t>Heatmaps</a:t>
            </a:r>
          </a:p>
        </p:txBody>
      </p:sp>
    </p:spTree>
    <p:extLst>
      <p:ext uri="{BB962C8B-B14F-4D97-AF65-F5344CB8AC3E}">
        <p14:creationId xmlns:p14="http://schemas.microsoft.com/office/powerpoint/2010/main" val="29755107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83FC-9EF3-6441-BB41-4F76E85E3D46}"/>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1D56E8A7-FE1C-CF4B-A8A3-E123AA508B4D}"/>
              </a:ext>
            </a:extLst>
          </p:cNvPr>
          <p:cNvSpPr>
            <a:spLocks noGrp="1"/>
          </p:cNvSpPr>
          <p:nvPr>
            <p:ph idx="1"/>
          </p:nvPr>
        </p:nvSpPr>
        <p:spPr/>
        <p:txBody>
          <a:bodyPr>
            <a:normAutofit fontScale="92500" lnSpcReduction="10000"/>
          </a:bodyPr>
          <a:lstStyle/>
          <a:p>
            <a:r>
              <a:rPr lang="en-US" dirty="0"/>
              <a:t>Creating simplified explainable models with prediction that humans can actually  understand.</a:t>
            </a:r>
          </a:p>
          <a:p>
            <a:r>
              <a:rPr lang="en-US" dirty="0"/>
              <a:t>“Downgrading” complex Deep Learning models for humans to understand them.</a:t>
            </a:r>
          </a:p>
          <a:p>
            <a:r>
              <a:rPr lang="en-US" dirty="0"/>
              <a:t>Expanding visual and hybrid explanation models.</a:t>
            </a:r>
          </a:p>
          <a:p>
            <a:r>
              <a:rPr lang="en-US" dirty="0"/>
              <a:t>Further developing explainable Graph Models.</a:t>
            </a:r>
          </a:p>
          <a:p>
            <a:r>
              <a:rPr lang="en-US" dirty="0"/>
              <a:t>Further developing ML model in First Order Logic (FOL) terms of the domain ontology.</a:t>
            </a:r>
          </a:p>
          <a:p>
            <a:r>
              <a:rPr lang="en-US" dirty="0"/>
              <a:t>Generating models with the sole purpose of explanation.</a:t>
            </a:r>
          </a:p>
          <a:p>
            <a:r>
              <a:rPr lang="en-US" dirty="0"/>
              <a:t>Post-training rule-extraction.</a:t>
            </a:r>
          </a:p>
          <a:p>
            <a:endParaRPr lang="en-US" dirty="0"/>
          </a:p>
        </p:txBody>
      </p:sp>
    </p:spTree>
    <p:extLst>
      <p:ext uri="{BB962C8B-B14F-4D97-AF65-F5344CB8AC3E}">
        <p14:creationId xmlns:p14="http://schemas.microsoft.com/office/powerpoint/2010/main" val="4999769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1C89-9BAF-B449-B8C4-D4CDFA97F355}"/>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E43019D8-9147-4E4D-8032-FCB1CD8DC3D0}"/>
              </a:ext>
            </a:extLst>
          </p:cNvPr>
          <p:cNvSpPr>
            <a:spLocks noGrp="1"/>
          </p:cNvSpPr>
          <p:nvPr>
            <p:ph idx="1"/>
          </p:nvPr>
        </p:nvSpPr>
        <p:spPr/>
        <p:txBody>
          <a:bodyPr>
            <a:normAutofit fontScale="92500" lnSpcReduction="20000"/>
          </a:bodyPr>
          <a:lstStyle/>
          <a:p>
            <a:r>
              <a:rPr lang="en-US" dirty="0"/>
              <a:t>Expert-in-the-loop in the training and testing stages with auditing models to check generalizability of  models to wider real-world data.</a:t>
            </a:r>
          </a:p>
          <a:p>
            <a:r>
              <a:rPr lang="en-US" dirty="0"/>
              <a:t>Rich semantic labeling of a model’s features that users can understand.</a:t>
            </a:r>
          </a:p>
          <a:p>
            <a:r>
              <a:rPr lang="en-US" dirty="0"/>
              <a:t>Estimating the causal impact of a given feature on model prediction accuracy.</a:t>
            </a:r>
          </a:p>
          <a:p>
            <a:r>
              <a:rPr lang="en-US" dirty="0"/>
              <a:t>Using new techniques such as counter-factual probes, generalized additive models, generative  adversarial network technique for explanations.</a:t>
            </a:r>
          </a:p>
          <a:p>
            <a:r>
              <a:rPr lang="en-US" dirty="0"/>
              <a:t>Further developing heatmap visual explanations of CNN by Gradient-weighted Class Activation  Mapping and other methods with highlighting the salient image areas.</a:t>
            </a:r>
          </a:p>
          <a:p>
            <a:r>
              <a:rPr lang="en-US" dirty="0"/>
              <a:t>Adding explainability to DL architectures by layer-wise specificity of the targets at each layer</a:t>
            </a:r>
          </a:p>
        </p:txBody>
      </p:sp>
    </p:spTree>
    <p:extLst>
      <p:ext uri="{BB962C8B-B14F-4D97-AF65-F5344CB8AC3E}">
        <p14:creationId xmlns:p14="http://schemas.microsoft.com/office/powerpoint/2010/main" val="41353161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248FE-CA3A-2D40-AA3A-E27DDC2843C0}"/>
              </a:ext>
            </a:extLst>
          </p:cNvPr>
          <p:cNvSpPr>
            <a:spLocks noGrp="1"/>
          </p:cNvSpPr>
          <p:nvPr>
            <p:ph type="title"/>
          </p:nvPr>
        </p:nvSpPr>
        <p:spPr/>
        <p:txBody>
          <a:bodyPr/>
          <a:lstStyle/>
          <a:p>
            <a:r>
              <a:rPr lang="en-US" dirty="0">
                <a:solidFill>
                  <a:schemeClr val="tx1"/>
                </a:solidFill>
              </a:rPr>
              <a:t>References</a:t>
            </a:r>
          </a:p>
        </p:txBody>
      </p:sp>
      <p:sp>
        <p:nvSpPr>
          <p:cNvPr id="5" name="Content Placeholder 4">
            <a:extLst>
              <a:ext uri="{FF2B5EF4-FFF2-40B4-BE49-F238E27FC236}">
                <a16:creationId xmlns:a16="http://schemas.microsoft.com/office/drawing/2014/main" id="{6EAA6B0F-3E39-A444-BE39-36F08DFF0BC2}"/>
              </a:ext>
            </a:extLst>
          </p:cNvPr>
          <p:cNvSpPr>
            <a:spLocks noGrp="1"/>
          </p:cNvSpPr>
          <p:nvPr>
            <p:ph sz="quarter" idx="11"/>
          </p:nvPr>
        </p:nvSpPr>
        <p:spPr>
          <a:xfrm>
            <a:off x="0" y="1323974"/>
            <a:ext cx="12192000" cy="5534025"/>
          </a:xfrm>
        </p:spPr>
        <p:txBody>
          <a:bodyPr>
            <a:normAutofit fontScale="40000" lnSpcReduction="20000"/>
          </a:bodyPr>
          <a:lstStyle/>
          <a:p>
            <a:r>
              <a:rPr lang="en-US" dirty="0"/>
              <a:t>Cashman D., </a:t>
            </a:r>
            <a:r>
              <a:rPr lang="en-US" dirty="0" err="1"/>
              <a:t>Humayoun</a:t>
            </a:r>
            <a:r>
              <a:rPr lang="en-US" dirty="0"/>
              <a:t> SR., SR. </a:t>
            </a:r>
            <a:r>
              <a:rPr lang="en-US" dirty="0" err="1"/>
              <a:t>Heimerl</a:t>
            </a:r>
            <a:r>
              <a:rPr lang="en-US" dirty="0"/>
              <a:t> F, Park K.  et al. Visual Analytics for Automated Model Discovery. </a:t>
            </a:r>
            <a:r>
              <a:rPr lang="en-US" dirty="0" err="1"/>
              <a:t>arXiv</a:t>
            </a:r>
            <a:r>
              <a:rPr lang="en-US" dirty="0"/>
              <a:t> preprint arXiv:1809.10782. 2018 </a:t>
            </a:r>
          </a:p>
          <a:p>
            <a:r>
              <a:rPr lang="en-US" dirty="0" err="1"/>
              <a:t>Endert</a:t>
            </a:r>
            <a:r>
              <a:rPr lang="en-US" dirty="0"/>
              <a:t> A., </a:t>
            </a:r>
            <a:r>
              <a:rPr lang="en-US" dirty="0" err="1"/>
              <a:t>Ribarsky</a:t>
            </a:r>
            <a:r>
              <a:rPr lang="en-US" dirty="0"/>
              <a:t> W., </a:t>
            </a:r>
            <a:r>
              <a:rPr lang="en-US" dirty="0" err="1"/>
              <a:t>Turkay</a:t>
            </a:r>
            <a:r>
              <a:rPr lang="en-US" dirty="0"/>
              <a:t> C., Wong BW, .et al, The state of the art in integrating machine learning into visual analytics. In: Computer Graphics Forum 2017, Vol. 36, No. 8, 458-486. </a:t>
            </a:r>
          </a:p>
          <a:p>
            <a:r>
              <a:rPr lang="en-US" dirty="0"/>
              <a:t>Guo Y., Liu Y., Oerlemans A., Lao S., Wu S.., S. Lew </a:t>
            </a:r>
            <a:r>
              <a:rPr lang="en-US" dirty="0" err="1"/>
              <a:t>S.,Deep</a:t>
            </a:r>
            <a:r>
              <a:rPr lang="en-US" dirty="0"/>
              <a:t> learning for visual understanding: A review. Neurocomputing. 2016, 187:27-48.  </a:t>
            </a:r>
          </a:p>
          <a:p>
            <a:r>
              <a:rPr lang="en-US" dirty="0" err="1"/>
              <a:t>Kovalerchuk</a:t>
            </a:r>
            <a:r>
              <a:rPr lang="en-US" dirty="0"/>
              <a:t> B., Grishin V. Adjustable General Line Coordinates for Visual Knowledge Discovery in n-D data, Information Visualization, 18(1),2019, 3-32. </a:t>
            </a:r>
          </a:p>
          <a:p>
            <a:r>
              <a:rPr lang="en-US" dirty="0" err="1"/>
              <a:t>Kovalerchuk</a:t>
            </a:r>
            <a:r>
              <a:rPr lang="en-US" dirty="0"/>
              <a:t> B., Visual Knowledge Discovery and Machine Learning, Springer, 2018. </a:t>
            </a:r>
          </a:p>
          <a:p>
            <a:r>
              <a:rPr lang="en-US" dirty="0" err="1"/>
              <a:t>Kovalerchuk</a:t>
            </a:r>
            <a:r>
              <a:rPr lang="en-US" dirty="0"/>
              <a:t> B., </a:t>
            </a:r>
            <a:r>
              <a:rPr lang="en-US" dirty="0" err="1"/>
              <a:t>Gharawi</a:t>
            </a:r>
            <a:r>
              <a:rPr lang="en-US" dirty="0"/>
              <a:t> A., Decreasing Occlusion and Increasing Explanation in Interactive Visual Knowledge Discovery, In: S. Yamamoto and H. Mori (Eds.) Human Interface and the Management of Information. Interaction, Visualization, and Analytics, LNCS 10904, Springer, pp. 505–526, 2018. </a:t>
            </a:r>
          </a:p>
          <a:p>
            <a:r>
              <a:rPr lang="en-US" dirty="0" err="1"/>
              <a:t>Kovalerchuk</a:t>
            </a:r>
            <a:r>
              <a:rPr lang="en-US" dirty="0"/>
              <a:t> B., Neuhaus N., Toward Efficient Automation of Interpretable Machine Learning. In: 2018 IEEE International Conference on Big Data, pp. 4933-4940, Seattle, Dec. 10-13, 2018 IEEE. </a:t>
            </a:r>
          </a:p>
          <a:p>
            <a:r>
              <a:rPr lang="en-US" dirty="0" err="1"/>
              <a:t>Kovalerchuk</a:t>
            </a:r>
            <a:r>
              <a:rPr lang="en-US" dirty="0"/>
              <a:t> B., Schwing J. (eds), Visual and Spatial Analysis: Advances in Visual Data Mining, Reasoning, and Problem Solving, Springer, 2005, </a:t>
            </a:r>
          </a:p>
          <a:p>
            <a:r>
              <a:rPr lang="en-US" dirty="0" err="1"/>
              <a:t>Kovalerchuk</a:t>
            </a:r>
            <a:r>
              <a:rPr lang="en-US" dirty="0"/>
              <a:t> B., Agarwal B., Solving Non-image Learning Problems by Collocated Visualization and Deep Learning, CWU technical report, 2019.</a:t>
            </a:r>
          </a:p>
          <a:p>
            <a:r>
              <a:rPr lang="en-US" dirty="0" err="1"/>
              <a:t>Koutra</a:t>
            </a:r>
            <a:r>
              <a:rPr lang="en-US" dirty="0"/>
              <a:t> D., Di </a:t>
            </a:r>
            <a:r>
              <a:rPr lang="en-US" dirty="0" err="1"/>
              <a:t>Jin</a:t>
            </a:r>
            <a:r>
              <a:rPr lang="en-US" dirty="0"/>
              <a:t>, Y. Ning, C. </a:t>
            </a:r>
            <a:r>
              <a:rPr lang="en-US" dirty="0" err="1"/>
              <a:t>Faloutsos</a:t>
            </a:r>
            <a:r>
              <a:rPr lang="en-US" dirty="0"/>
              <a:t>. Perseus: An Interactive Large-Scale Graph Mining and Visualization Tool. </a:t>
            </a:r>
            <a:r>
              <a:rPr lang="en-US" dirty="0" err="1"/>
              <a:t>Proc..of</a:t>
            </a:r>
            <a:r>
              <a:rPr lang="en-US" dirty="0"/>
              <a:t> the VLDB </a:t>
            </a:r>
          </a:p>
          <a:p>
            <a:r>
              <a:rPr lang="en-US" dirty="0"/>
              <a:t>Neuhaus N, </a:t>
            </a:r>
            <a:r>
              <a:rPr lang="en-US" dirty="0" err="1"/>
              <a:t>Kovalerchuk</a:t>
            </a:r>
            <a:r>
              <a:rPr lang="en-US" dirty="0"/>
              <a:t> B., Interpretable Machine Learning with Boosting by Boolean Algorithm, IEEE Joint 2019 8th Intern. Conf. on Informatics, Electronics &amp; Vision, Spokane, WA, 2019, 307-311.</a:t>
            </a:r>
          </a:p>
          <a:p>
            <a:r>
              <a:rPr lang="en-US" dirty="0"/>
              <a:t>Sacha D., Kraus M., </a:t>
            </a:r>
            <a:r>
              <a:rPr lang="en-US" dirty="0" err="1"/>
              <a:t>Keim</a:t>
            </a:r>
            <a:r>
              <a:rPr lang="en-US" dirty="0"/>
              <a:t> DA., Chen M.. VIS4ML: An Ontology for Visual Analytics Assisted Machine Learning. IEEE TVCG 2019 Jan;25(1):385-95. </a:t>
            </a:r>
          </a:p>
          <a:p>
            <a:r>
              <a:rPr lang="en-US" dirty="0"/>
              <a:t>C. Seifert, A. Aamir, A. </a:t>
            </a:r>
            <a:r>
              <a:rPr lang="en-US" dirty="0" err="1"/>
              <a:t>Balagopalan</a:t>
            </a:r>
            <a:r>
              <a:rPr lang="en-US" dirty="0"/>
              <a:t>, D. Jain, A. Sharma, S. </a:t>
            </a:r>
            <a:r>
              <a:rPr lang="en-US" dirty="0" err="1"/>
              <a:t>Grottel</a:t>
            </a:r>
            <a:r>
              <a:rPr lang="en-US" dirty="0"/>
              <a:t>, S. </a:t>
            </a:r>
            <a:r>
              <a:rPr lang="en-US" dirty="0" err="1"/>
              <a:t>Gumhold</a:t>
            </a:r>
            <a:r>
              <a:rPr lang="en-US" dirty="0"/>
              <a:t>, Visualizations of deep neural networks in computer vision: A survey. In: Transparent Data Mining for Big and Small Data 2017, 123-144. Springer, </a:t>
            </a:r>
          </a:p>
          <a:p>
            <a:r>
              <a:rPr lang="en-US" dirty="0" err="1"/>
              <a:t>Turkay</a:t>
            </a:r>
            <a:r>
              <a:rPr lang="en-US" dirty="0"/>
              <a:t> C., </a:t>
            </a:r>
            <a:r>
              <a:rPr lang="en-US" dirty="0" err="1"/>
              <a:t>Laramee</a:t>
            </a:r>
            <a:r>
              <a:rPr lang="en-US" dirty="0"/>
              <a:t> R, </a:t>
            </a:r>
            <a:r>
              <a:rPr lang="en-US" dirty="0" err="1"/>
              <a:t>Holzinger</a:t>
            </a:r>
            <a:r>
              <a:rPr lang="en-US" dirty="0"/>
              <a:t> A., On the challenges and opportunities in visualization for machine learning and knowledge extraction: A research agenda. In: International Cross-Domain Conference for Machine Learning and Knowledge Extraction 2017, 191-198, Springer.</a:t>
            </a:r>
          </a:p>
          <a:p>
            <a:r>
              <a:rPr lang="en-US" dirty="0" err="1"/>
              <a:t>Samek</a:t>
            </a:r>
            <a:r>
              <a:rPr lang="en-US" dirty="0"/>
              <a:t> W., </a:t>
            </a:r>
            <a:r>
              <a:rPr lang="en-US" dirty="0" err="1"/>
              <a:t>Montavon</a:t>
            </a:r>
            <a:r>
              <a:rPr lang="en-US" dirty="0"/>
              <a:t> G., </a:t>
            </a:r>
            <a:r>
              <a:rPr lang="en-US" dirty="0" err="1"/>
              <a:t>Vedaldi</a:t>
            </a:r>
            <a:r>
              <a:rPr lang="en-US" dirty="0"/>
              <a:t> A., et al., (Eds), Explainable AI: Interpreting, Explaining and Visualizing Deep Learning, Springer, 2019</a:t>
            </a:r>
          </a:p>
          <a:p>
            <a:r>
              <a:rPr lang="en-US" dirty="0" err="1"/>
              <a:t>Sietzen</a:t>
            </a:r>
            <a:r>
              <a:rPr lang="en-US" dirty="0"/>
              <a:t> S., Waldner M., Interactive Feature Visualization in the Browser, 2nd Workshop on Visualization for AI Explainability, IEEE VIS., 2019  Canada</a:t>
            </a:r>
          </a:p>
          <a:p>
            <a:r>
              <a:rPr lang="en-US" dirty="0" err="1"/>
              <a:t>Vig</a:t>
            </a:r>
            <a:r>
              <a:rPr lang="en-US" dirty="0"/>
              <a:t> J., Deconstructing BERT: Visualizing the Inner Workings of Attention, Analyzing the Design Space for Visualizing Neural Attention in Text Classification, 2nd Workshop on Visualization for AI Explainability, IEEE VIS., 2019</a:t>
            </a:r>
          </a:p>
          <a:p>
            <a:r>
              <a:rPr lang="en-US" dirty="0"/>
              <a:t>Burkhardt D., </a:t>
            </a:r>
            <a:r>
              <a:rPr lang="en-US" dirty="0" err="1"/>
              <a:t>Gigante</a:t>
            </a:r>
            <a:r>
              <a:rPr lang="en-US" dirty="0"/>
              <a:t> S., Krishnaswamy S., Selecting the right tool for the job: a comparison of visualization algorithms, 2nd Workshop on Visualization for AI Explainability, IEEE VIS., 2019</a:t>
            </a:r>
          </a:p>
          <a:p>
            <a:r>
              <a:rPr lang="en-US" dirty="0"/>
              <a:t>Lipton Z. The Mythos of Model Interpretability, </a:t>
            </a:r>
            <a:r>
              <a:rPr lang="en-US" dirty="0" err="1"/>
              <a:t>Commun</a:t>
            </a:r>
            <a:r>
              <a:rPr lang="en-US" dirty="0"/>
              <a:t>. of the ACM, 2018, 61,36-43.</a:t>
            </a:r>
          </a:p>
          <a:p>
            <a:r>
              <a:rPr lang="en-US" dirty="0" err="1"/>
              <a:t>Montavon</a:t>
            </a:r>
            <a:r>
              <a:rPr lang="en-US" dirty="0"/>
              <a:t> G, </a:t>
            </a:r>
            <a:r>
              <a:rPr lang="en-US" dirty="0" err="1"/>
              <a:t>Samek</a:t>
            </a:r>
            <a:r>
              <a:rPr lang="en-US" dirty="0"/>
              <a:t> W, Müller KR. Methods for interpreting and understanding deep neural networks. Digital Signal Processing. 2018 Feb 1;73:1-5.</a:t>
            </a:r>
          </a:p>
        </p:txBody>
      </p:sp>
    </p:spTree>
    <p:extLst>
      <p:ext uri="{BB962C8B-B14F-4D97-AF65-F5344CB8AC3E}">
        <p14:creationId xmlns:p14="http://schemas.microsoft.com/office/powerpoint/2010/main" val="931981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248FE-CA3A-2D40-AA3A-E27DDC2843C0}"/>
              </a:ext>
            </a:extLst>
          </p:cNvPr>
          <p:cNvSpPr>
            <a:spLocks noGrp="1"/>
          </p:cNvSpPr>
          <p:nvPr>
            <p:ph type="title"/>
          </p:nvPr>
        </p:nvSpPr>
        <p:spPr/>
        <p:txBody>
          <a:bodyPr/>
          <a:lstStyle/>
          <a:p>
            <a:r>
              <a:rPr lang="en-US" dirty="0">
                <a:solidFill>
                  <a:schemeClr val="tx1"/>
                </a:solidFill>
              </a:rPr>
              <a:t>References</a:t>
            </a:r>
          </a:p>
        </p:txBody>
      </p:sp>
      <p:sp>
        <p:nvSpPr>
          <p:cNvPr id="5" name="Content Placeholder 4">
            <a:extLst>
              <a:ext uri="{FF2B5EF4-FFF2-40B4-BE49-F238E27FC236}">
                <a16:creationId xmlns:a16="http://schemas.microsoft.com/office/drawing/2014/main" id="{6EAA6B0F-3E39-A444-BE39-36F08DFF0BC2}"/>
              </a:ext>
            </a:extLst>
          </p:cNvPr>
          <p:cNvSpPr>
            <a:spLocks noGrp="1"/>
          </p:cNvSpPr>
          <p:nvPr>
            <p:ph sz="quarter" idx="11"/>
          </p:nvPr>
        </p:nvSpPr>
        <p:spPr>
          <a:xfrm>
            <a:off x="0" y="1323974"/>
            <a:ext cx="12192000" cy="5534025"/>
          </a:xfrm>
        </p:spPr>
        <p:txBody>
          <a:bodyPr>
            <a:normAutofit fontScale="40000" lnSpcReduction="20000"/>
          </a:bodyPr>
          <a:lstStyle/>
          <a:p>
            <a:r>
              <a:rPr lang="en-US" dirty="0"/>
              <a:t>Parra D., </a:t>
            </a:r>
            <a:r>
              <a:rPr lang="en-US" dirty="0" err="1"/>
              <a:t>Valdivieso</a:t>
            </a:r>
            <a:r>
              <a:rPr lang="en-US" dirty="0"/>
              <a:t> H., </a:t>
            </a:r>
            <a:r>
              <a:rPr lang="en-US" dirty="0" err="1"/>
              <a:t>Carvallo</a:t>
            </a:r>
            <a:r>
              <a:rPr lang="en-US" dirty="0"/>
              <a:t> A., Rada G., </a:t>
            </a:r>
            <a:r>
              <a:rPr lang="en-US" dirty="0" err="1"/>
              <a:t>Verbert</a:t>
            </a:r>
            <a:r>
              <a:rPr lang="en-US" dirty="0"/>
              <a:t> K., Schreck T., Analyzing the Design Space for Visualizing Neural Attention in Text Classification, 2nd Workshop on Visualization for AI Explainability, IEEE VIS., 2019, https://</a:t>
            </a:r>
            <a:r>
              <a:rPr lang="en-US" dirty="0" err="1"/>
              <a:t>observablehq.com</a:t>
            </a:r>
            <a:r>
              <a:rPr lang="en-US" dirty="0"/>
              <a:t>/@</a:t>
            </a:r>
            <a:r>
              <a:rPr lang="en-US" dirty="0" err="1"/>
              <a:t>clpuc</a:t>
            </a:r>
            <a:r>
              <a:rPr lang="en-US" dirty="0"/>
              <a:t>/Britton M., Visual Explanations for Gradient Boosting Models,   2nd Workshop on Visualization for AI Explainability, IEEE VIS., 2019</a:t>
            </a:r>
          </a:p>
          <a:p>
            <a:r>
              <a:rPr lang="en-US" dirty="0"/>
              <a:t>Lundberg S., A unified approach to explain the output of any machine learning model, https://</a:t>
            </a:r>
            <a:r>
              <a:rPr lang="en-US" dirty="0" err="1"/>
              <a:t>github.com</a:t>
            </a:r>
            <a:r>
              <a:rPr lang="en-US" dirty="0"/>
              <a:t>/</a:t>
            </a:r>
            <a:r>
              <a:rPr lang="en-US" dirty="0" err="1"/>
              <a:t>slundberg</a:t>
            </a:r>
            <a:r>
              <a:rPr lang="en-US" dirty="0"/>
              <a:t>/</a:t>
            </a:r>
            <a:r>
              <a:rPr lang="en-US" dirty="0" err="1"/>
              <a:t>shap</a:t>
            </a:r>
            <a:endParaRPr lang="en-US" dirty="0"/>
          </a:p>
          <a:p>
            <a:r>
              <a:rPr lang="en-US" dirty="0"/>
              <a:t>He S, </a:t>
            </a:r>
            <a:r>
              <a:rPr lang="en-US" dirty="0" err="1"/>
              <a:t>Borji</a:t>
            </a:r>
            <a:r>
              <a:rPr lang="en-US" dirty="0"/>
              <a:t> A, Mi Y, </a:t>
            </a:r>
            <a:r>
              <a:rPr lang="en-US" dirty="0" err="1"/>
              <a:t>Pugeault</a:t>
            </a:r>
            <a:r>
              <a:rPr lang="en-US" dirty="0"/>
              <a:t> N. What catches the eye? Visualizing and understanding deep saliency models. </a:t>
            </a:r>
            <a:r>
              <a:rPr lang="en-US" dirty="0" err="1"/>
              <a:t>arXiv</a:t>
            </a:r>
            <a:r>
              <a:rPr lang="en-US" dirty="0"/>
              <a:t> preprint arXiv:1803.05753. 2018 </a:t>
            </a:r>
          </a:p>
          <a:p>
            <a:r>
              <a:rPr lang="en-US" dirty="0" err="1"/>
              <a:t>Cornia</a:t>
            </a:r>
            <a:r>
              <a:rPr lang="en-US" dirty="0"/>
              <a:t> M, </a:t>
            </a:r>
            <a:r>
              <a:rPr lang="en-US" dirty="0" err="1"/>
              <a:t>Baraldi</a:t>
            </a:r>
            <a:r>
              <a:rPr lang="en-US" dirty="0"/>
              <a:t> L, Serra G, </a:t>
            </a:r>
            <a:r>
              <a:rPr lang="en-US" dirty="0" err="1"/>
              <a:t>Cucchiara</a:t>
            </a:r>
            <a:r>
              <a:rPr lang="en-US" dirty="0"/>
              <a:t> R. SAM: Pushing the Limits of Saliency Prediction Models. In: Proceedings of the IEEE Conference on Computer Vision and Pattern Recognition Workshops 2018, 890-1892.</a:t>
            </a:r>
          </a:p>
          <a:p>
            <a:r>
              <a:rPr lang="en-US" dirty="0"/>
              <a:t>Li Y, </a:t>
            </a:r>
            <a:r>
              <a:rPr lang="en-US" dirty="0" err="1"/>
              <a:t>Mou</a:t>
            </a:r>
            <a:r>
              <a:rPr lang="en-US" dirty="0"/>
              <a:t> X. Saliency detection based on structural dissimilarity induced by image quality assessment model. Journal of Electronic Imaging. 2019 Apr;28(2):023025. https://</a:t>
            </a:r>
            <a:r>
              <a:rPr lang="en-US" dirty="0" err="1"/>
              <a:t>arxiv.org</a:t>
            </a:r>
            <a:r>
              <a:rPr lang="en-US" dirty="0"/>
              <a:t>/pdf/1905.10150</a:t>
            </a:r>
          </a:p>
          <a:p>
            <a:r>
              <a:rPr lang="en-US" dirty="0" err="1"/>
              <a:t>Vergari</a:t>
            </a:r>
            <a:r>
              <a:rPr lang="en-US" dirty="0"/>
              <a:t> A, Di Mauro N, Esposito F. Visualizing and understanding sum-product networks. Machine Learning. 2019 Apr 15;108(4):551-73. https://</a:t>
            </a:r>
            <a:r>
              <a:rPr lang="en-US" dirty="0" err="1"/>
              <a:t>arxiv.org</a:t>
            </a:r>
            <a:r>
              <a:rPr lang="en-US" dirty="0"/>
              <a:t>/pdf/1608.08266</a:t>
            </a:r>
          </a:p>
          <a:p>
            <a:r>
              <a:rPr lang="en-US" dirty="0"/>
              <a:t>Schlegel U, </a:t>
            </a:r>
            <a:r>
              <a:rPr lang="en-US" dirty="0" err="1"/>
              <a:t>Arnout</a:t>
            </a:r>
            <a:r>
              <a:rPr lang="en-US" dirty="0"/>
              <a:t> H, El-</a:t>
            </a:r>
            <a:r>
              <a:rPr lang="en-US" dirty="0" err="1"/>
              <a:t>Assady</a:t>
            </a:r>
            <a:r>
              <a:rPr lang="en-US" dirty="0"/>
              <a:t> M, </a:t>
            </a:r>
            <a:r>
              <a:rPr lang="en-US" dirty="0" err="1"/>
              <a:t>Oelke</a:t>
            </a:r>
            <a:r>
              <a:rPr lang="en-US" dirty="0"/>
              <a:t> D, </a:t>
            </a:r>
            <a:r>
              <a:rPr lang="en-US" dirty="0" err="1"/>
              <a:t>Keim</a:t>
            </a:r>
            <a:r>
              <a:rPr lang="en-US" dirty="0"/>
              <a:t> DA. Towards a rigorous evaluation of XAI Methods On Time Series., 2019 ICCV Workshop on Interpreting and Explaining Visual Artificial Intelligence Models, https://</a:t>
            </a:r>
            <a:r>
              <a:rPr lang="en-US" dirty="0" err="1"/>
              <a:t>arxiv.org</a:t>
            </a:r>
            <a:r>
              <a:rPr lang="en-US" dirty="0"/>
              <a:t>/abs/1909.07082</a:t>
            </a:r>
          </a:p>
          <a:p>
            <a:r>
              <a:rPr lang="en-US" dirty="0"/>
              <a:t>Schlegel U, </a:t>
            </a:r>
            <a:r>
              <a:rPr lang="en-US" dirty="0" err="1"/>
              <a:t>Arnout</a:t>
            </a:r>
            <a:r>
              <a:rPr lang="en-US" dirty="0"/>
              <a:t> H, El-</a:t>
            </a:r>
            <a:r>
              <a:rPr lang="en-US" dirty="0" err="1"/>
              <a:t>Assady</a:t>
            </a:r>
            <a:r>
              <a:rPr lang="en-US" dirty="0"/>
              <a:t> M, </a:t>
            </a:r>
            <a:r>
              <a:rPr lang="en-US" dirty="0" err="1"/>
              <a:t>Oelke</a:t>
            </a:r>
            <a:r>
              <a:rPr lang="en-US" dirty="0"/>
              <a:t> D, </a:t>
            </a:r>
            <a:r>
              <a:rPr lang="en-US" dirty="0" err="1"/>
              <a:t>Keim</a:t>
            </a:r>
            <a:r>
              <a:rPr lang="en-US" dirty="0"/>
              <a:t> DA. Towards A Rigorous Evaluation Of XAI Methods On Time Series. 2019, arXiv:1909.07082.   </a:t>
            </a:r>
          </a:p>
          <a:p>
            <a:r>
              <a:rPr lang="en-US" dirty="0"/>
              <a:t>Gunning D. Explainable Artificial Intelligence (XAI). DARPA, 2017, https://</a:t>
            </a:r>
            <a:r>
              <a:rPr lang="en-US" dirty="0" err="1"/>
              <a:t>www.darpa.mil</a:t>
            </a:r>
            <a:r>
              <a:rPr lang="en-US" dirty="0"/>
              <a:t>/attachments/</a:t>
            </a:r>
            <a:r>
              <a:rPr lang="en-US" dirty="0" err="1"/>
              <a:t>XAIProgramUpdate.pdf</a:t>
            </a:r>
            <a:r>
              <a:rPr lang="en-US" dirty="0"/>
              <a:t> </a:t>
            </a:r>
          </a:p>
          <a:p>
            <a:r>
              <a:rPr lang="en-US" dirty="0" err="1"/>
              <a:t>Teredesai</a:t>
            </a:r>
            <a:r>
              <a:rPr lang="en-US" dirty="0"/>
              <a:t>, A., Eckert, C., Ahmad, MA., Kumar, V. Explainable Machine Learning Models for Healthcare AI September 26, 2018 ACM Seminar</a:t>
            </a:r>
          </a:p>
          <a:p>
            <a:r>
              <a:rPr lang="en-US" dirty="0"/>
              <a:t>Ahmad, MA., Eckert, C., </a:t>
            </a:r>
            <a:r>
              <a:rPr lang="en-US" dirty="0" err="1"/>
              <a:t>Teredesai</a:t>
            </a:r>
            <a:r>
              <a:rPr lang="en-US" dirty="0"/>
              <a:t>, A., Kumar, V., Explainable Models for Healthcare AI KDD London, United Kingdom August 19-23, 2018</a:t>
            </a:r>
          </a:p>
          <a:p>
            <a:r>
              <a:rPr lang="en-US" dirty="0"/>
              <a:t>Ahmad, MA., Eckert, C., </a:t>
            </a:r>
            <a:r>
              <a:rPr lang="en-US" dirty="0" err="1"/>
              <a:t>Teredesai</a:t>
            </a:r>
            <a:r>
              <a:rPr lang="en-US" dirty="0"/>
              <a:t>, A., Kumar, V., Machine Learning in Healthcare International Conference on Bioinformatics, Computational Biology, and Health Informatics, BCB 2018, August 29 - September 01, 2018 Washington, DC, USA.</a:t>
            </a:r>
          </a:p>
          <a:p>
            <a:r>
              <a:rPr lang="en-US" dirty="0"/>
              <a:t>Ahmad, MA., Eckert, C., </a:t>
            </a:r>
            <a:r>
              <a:rPr lang="en-US" dirty="0" err="1"/>
              <a:t>Teredesai</a:t>
            </a:r>
            <a:r>
              <a:rPr lang="en-US" dirty="0"/>
              <a:t>, A., Kumar, V., Interpretable Machine Learning in Healthcare 2018 IEEE International Conference on Healthcare Informatics 4-7 June, New York, NY, USA.</a:t>
            </a:r>
          </a:p>
          <a:p>
            <a:r>
              <a:rPr lang="en-US" dirty="0"/>
              <a:t>Ahmad, MA., Eckert, C., </a:t>
            </a:r>
            <a:r>
              <a:rPr lang="en-US" dirty="0" err="1"/>
              <a:t>Teredesai</a:t>
            </a:r>
            <a:r>
              <a:rPr lang="en-US" dirty="0"/>
              <a:t>, A., The Challenge of Imputation in Explainable Artificial Intelligence Models. Macau, China </a:t>
            </a:r>
            <a:r>
              <a:rPr lang="en-US" dirty="0" err="1"/>
              <a:t>AISafety</a:t>
            </a:r>
            <a:r>
              <a:rPr lang="en-US" dirty="0"/>
              <a:t> Workshop at IJCAI 2019</a:t>
            </a:r>
          </a:p>
          <a:p>
            <a:r>
              <a:rPr lang="en-US" dirty="0"/>
              <a:t>Lu, J. and Ester, M., 2019. An Active Approach for Model Interpretation. </a:t>
            </a:r>
            <a:r>
              <a:rPr lang="en-US" dirty="0" err="1"/>
              <a:t>arXiv</a:t>
            </a:r>
            <a:r>
              <a:rPr lang="en-US" dirty="0"/>
              <a:t> preprint arXiv:1910.12207. </a:t>
            </a:r>
          </a:p>
          <a:p>
            <a:r>
              <a:rPr lang="en-US" dirty="0" err="1"/>
              <a:t>Lakkaraju</a:t>
            </a:r>
            <a:r>
              <a:rPr lang="en-US" dirty="0"/>
              <a:t>, H. and </a:t>
            </a:r>
            <a:r>
              <a:rPr lang="en-US" dirty="0" err="1"/>
              <a:t>Bastani</a:t>
            </a:r>
            <a:r>
              <a:rPr lang="en-US" dirty="0"/>
              <a:t>, O., 2019. " How do I fool you?": Manipulating User Trust via Misleading Black Box Explanations. </a:t>
            </a:r>
            <a:r>
              <a:rPr lang="en-US" dirty="0" err="1"/>
              <a:t>arXiv</a:t>
            </a:r>
            <a:r>
              <a:rPr lang="en-US" dirty="0"/>
              <a:t> preprint arXiv:1911.06473</a:t>
            </a:r>
          </a:p>
          <a:p>
            <a:r>
              <a:rPr lang="en-US" dirty="0"/>
              <a:t>Rudin, C. Stop Explaining Black Box Machine Learning Models for High Stakes Decisions and Use Interpretable Models Instead, ACM KDD 2019, Lin, H.W., </a:t>
            </a:r>
            <a:r>
              <a:rPr lang="en-US" dirty="0" err="1"/>
              <a:t>Tegmark</a:t>
            </a:r>
            <a:r>
              <a:rPr lang="en-US" dirty="0"/>
              <a:t>, M. and </a:t>
            </a:r>
            <a:r>
              <a:rPr lang="en-US" dirty="0" err="1"/>
              <a:t>Rolnick</a:t>
            </a:r>
            <a:r>
              <a:rPr lang="en-US" dirty="0"/>
              <a:t>, D., 2017. Why does deep and cheap learning work so well?. Journal of Statistical Physics, 168(6), pp.1223-1247.</a:t>
            </a:r>
          </a:p>
          <a:p>
            <a:r>
              <a:rPr lang="en-US" dirty="0"/>
              <a:t>Wolchover, N. and Reading, L., 2017. New theory cracks open the black box of deep learning. Quanta Magazine, 3.</a:t>
            </a:r>
          </a:p>
          <a:p>
            <a:r>
              <a:rPr lang="en-US" dirty="0" err="1"/>
              <a:t>Shwartz-Ziv</a:t>
            </a:r>
            <a:r>
              <a:rPr lang="en-US" dirty="0"/>
              <a:t>, R. and </a:t>
            </a:r>
            <a:r>
              <a:rPr lang="en-US" dirty="0" err="1"/>
              <a:t>Tishby</a:t>
            </a:r>
            <a:r>
              <a:rPr lang="en-US" dirty="0"/>
              <a:t>, N., 2017. Opening the black box of deep neural networks via information. </a:t>
            </a:r>
            <a:r>
              <a:rPr lang="en-US" dirty="0" err="1"/>
              <a:t>arXiv</a:t>
            </a:r>
            <a:r>
              <a:rPr lang="en-US" dirty="0"/>
              <a:t> preprint arXiv:1703.00810.</a:t>
            </a:r>
          </a:p>
        </p:txBody>
      </p:sp>
    </p:spTree>
    <p:extLst>
      <p:ext uri="{BB962C8B-B14F-4D97-AF65-F5344CB8AC3E}">
        <p14:creationId xmlns:p14="http://schemas.microsoft.com/office/powerpoint/2010/main" val="23807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A661-148E-6F48-9171-6A33D4A8284E}"/>
              </a:ext>
            </a:extLst>
          </p:cNvPr>
          <p:cNvSpPr>
            <a:spLocks noGrp="1"/>
          </p:cNvSpPr>
          <p:nvPr>
            <p:ph type="title"/>
          </p:nvPr>
        </p:nvSpPr>
        <p:spPr/>
        <p:txBody>
          <a:bodyPr>
            <a:normAutofit/>
          </a:bodyPr>
          <a:lstStyle/>
          <a:p>
            <a:r>
              <a:rPr lang="en-US" dirty="0"/>
              <a:t>Implicit Explanations</a:t>
            </a:r>
          </a:p>
        </p:txBody>
      </p:sp>
      <p:sp>
        <p:nvSpPr>
          <p:cNvPr id="3" name="Content Placeholder 2">
            <a:extLst>
              <a:ext uri="{FF2B5EF4-FFF2-40B4-BE49-F238E27FC236}">
                <a16:creationId xmlns:a16="http://schemas.microsoft.com/office/drawing/2014/main" id="{13746B95-5311-C045-B62F-C7B44CBE14C5}"/>
              </a:ext>
            </a:extLst>
          </p:cNvPr>
          <p:cNvSpPr>
            <a:spLocks noGrp="1"/>
          </p:cNvSpPr>
          <p:nvPr>
            <p:ph idx="1"/>
          </p:nvPr>
        </p:nvSpPr>
        <p:spPr>
          <a:xfrm>
            <a:off x="838200" y="1825625"/>
            <a:ext cx="6332622" cy="4351338"/>
          </a:xfrm>
        </p:spPr>
        <p:txBody>
          <a:bodyPr>
            <a:normAutofit fontScale="92500" lnSpcReduction="20000"/>
          </a:bodyPr>
          <a:lstStyle/>
          <a:p>
            <a:r>
              <a:rPr lang="en-US" dirty="0"/>
              <a:t>Consider recognizing a boat in an image: Recognize an image as boat based on a group of pixels that look like a mast</a:t>
            </a:r>
          </a:p>
          <a:p>
            <a:r>
              <a:rPr lang="en-US" dirty="0"/>
              <a:t>This explanation is not applicable to another boat in the same image since that boat has no mast and requires its own explanation. Such conceptual explanations cannot be derived from DNN models</a:t>
            </a:r>
          </a:p>
          <a:p>
            <a:r>
              <a:rPr lang="en-US" dirty="0"/>
              <a:t>In contrast, in medical imaging, if a radiologist cannot explicitly match DNN dominant pixels with the domain concepts such as tumor, these pixels will not serve as an explanation for the radiologist.     </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408934AC-4159-6942-8C40-DC1BBA00025D}"/>
              </a:ext>
            </a:extLst>
          </p:cNvPr>
          <p:cNvPicPr>
            <a:picLocks noChangeAspect="1"/>
          </p:cNvPicPr>
          <p:nvPr/>
        </p:nvPicPr>
        <p:blipFill>
          <a:blip r:embed="rId2"/>
          <a:stretch>
            <a:fillRect/>
          </a:stretch>
        </p:blipFill>
        <p:spPr>
          <a:xfrm>
            <a:off x="7279105" y="1825625"/>
            <a:ext cx="4282269" cy="1744628"/>
          </a:xfrm>
          <a:prstGeom prst="rect">
            <a:avLst/>
          </a:prstGeom>
        </p:spPr>
      </p:pic>
    </p:spTree>
    <p:extLst>
      <p:ext uri="{BB962C8B-B14F-4D97-AF65-F5344CB8AC3E}">
        <p14:creationId xmlns:p14="http://schemas.microsoft.com/office/powerpoint/2010/main" val="226688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0A661-148E-6F48-9171-6A33D4A8284E}"/>
              </a:ext>
            </a:extLst>
          </p:cNvPr>
          <p:cNvSpPr>
            <a:spLocks noGrp="1"/>
          </p:cNvSpPr>
          <p:nvPr>
            <p:ph type="title"/>
          </p:nvPr>
        </p:nvSpPr>
        <p:spPr/>
        <p:txBody>
          <a:bodyPr>
            <a:normAutofit/>
          </a:bodyPr>
          <a:lstStyle/>
          <a:p>
            <a:r>
              <a:rPr lang="en-US" dirty="0"/>
              <a:t>Using black-box models to explain black box models?</a:t>
            </a:r>
          </a:p>
        </p:txBody>
      </p:sp>
      <p:sp>
        <p:nvSpPr>
          <p:cNvPr id="3" name="Content Placeholder 2">
            <a:extLst>
              <a:ext uri="{FF2B5EF4-FFF2-40B4-BE49-F238E27FC236}">
                <a16:creationId xmlns:a16="http://schemas.microsoft.com/office/drawing/2014/main" id="{13746B95-5311-C045-B62F-C7B44CBE14C5}"/>
              </a:ext>
            </a:extLst>
          </p:cNvPr>
          <p:cNvSpPr>
            <a:spLocks noGrp="1"/>
          </p:cNvSpPr>
          <p:nvPr>
            <p:ph idx="1"/>
          </p:nvPr>
        </p:nvSpPr>
        <p:spPr>
          <a:xfrm>
            <a:off x="838199" y="4851399"/>
            <a:ext cx="9773653" cy="1325563"/>
          </a:xfrm>
        </p:spPr>
        <p:txBody>
          <a:bodyPr>
            <a:normAutofit fontScale="92500" lnSpcReduction="20000"/>
          </a:bodyPr>
          <a:lstStyle/>
          <a:p>
            <a:pPr marL="0" indent="0">
              <a:buNone/>
            </a:pPr>
            <a:r>
              <a:rPr lang="en-US" dirty="0"/>
              <a:t>The dominant/salient pixels of the image represent the mast as a distinct feature of the boat relative to a car and a truck. This is a result of human knowledge what is a mast that is not explicitly present in the image </a:t>
            </a:r>
          </a:p>
        </p:txBody>
      </p:sp>
      <p:pic>
        <p:nvPicPr>
          <p:cNvPr id="5" name="Picture 4" descr="A screenshot of a cell phone&#10;&#10;Description automatically generated">
            <a:extLst>
              <a:ext uri="{FF2B5EF4-FFF2-40B4-BE49-F238E27FC236}">
                <a16:creationId xmlns:a16="http://schemas.microsoft.com/office/drawing/2014/main" id="{408934AC-4159-6942-8C40-DC1BBA00025D}"/>
              </a:ext>
            </a:extLst>
          </p:cNvPr>
          <p:cNvPicPr>
            <a:picLocks noChangeAspect="1"/>
          </p:cNvPicPr>
          <p:nvPr/>
        </p:nvPicPr>
        <p:blipFill>
          <a:blip r:embed="rId2"/>
          <a:stretch>
            <a:fillRect/>
          </a:stretch>
        </p:blipFill>
        <p:spPr>
          <a:xfrm>
            <a:off x="2442410" y="1921878"/>
            <a:ext cx="5799222" cy="2362646"/>
          </a:xfrm>
          <a:prstGeom prst="rect">
            <a:avLst/>
          </a:prstGeom>
        </p:spPr>
      </p:pic>
    </p:spTree>
    <p:extLst>
      <p:ext uri="{BB962C8B-B14F-4D97-AF65-F5344CB8AC3E}">
        <p14:creationId xmlns:p14="http://schemas.microsoft.com/office/powerpoint/2010/main" val="1067589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839842-54BF-9546-B081-A25F77794C05}"/>
              </a:ext>
            </a:extLst>
          </p:cNvPr>
          <p:cNvSpPr txBox="1"/>
          <p:nvPr/>
        </p:nvSpPr>
        <p:spPr>
          <a:xfrm>
            <a:off x="909580" y="2112654"/>
            <a:ext cx="2124299" cy="400110"/>
          </a:xfrm>
          <a:prstGeom prst="rect">
            <a:avLst/>
          </a:prstGeom>
          <a:noFill/>
        </p:spPr>
        <p:txBody>
          <a:bodyPr wrap="none" rtlCol="0">
            <a:spAutoFit/>
          </a:bodyPr>
          <a:lstStyle/>
          <a:p>
            <a:pPr algn="ctr"/>
            <a:r>
              <a:rPr lang="en-US" sz="2000" dirty="0">
                <a:latin typeface="Museo Sans 300" panose="02000000000000000000" pitchFamily="2" charset="77"/>
              </a:rPr>
              <a:t>Bayesian Models</a:t>
            </a:r>
          </a:p>
        </p:txBody>
      </p:sp>
      <p:sp>
        <p:nvSpPr>
          <p:cNvPr id="9" name="TextBox 8">
            <a:extLst>
              <a:ext uri="{FF2B5EF4-FFF2-40B4-BE49-F238E27FC236}">
                <a16:creationId xmlns:a16="http://schemas.microsoft.com/office/drawing/2014/main" id="{27793590-B08C-1E45-A3EB-015AECCD8DFC}"/>
              </a:ext>
            </a:extLst>
          </p:cNvPr>
          <p:cNvSpPr txBox="1"/>
          <p:nvPr/>
        </p:nvSpPr>
        <p:spPr>
          <a:xfrm>
            <a:off x="3904043" y="2112654"/>
            <a:ext cx="1560043" cy="400110"/>
          </a:xfrm>
          <a:prstGeom prst="rect">
            <a:avLst/>
          </a:prstGeom>
          <a:noFill/>
        </p:spPr>
        <p:txBody>
          <a:bodyPr wrap="none" rtlCol="0">
            <a:spAutoFit/>
          </a:bodyPr>
          <a:lstStyle/>
          <a:p>
            <a:pPr algn="ctr"/>
            <a:r>
              <a:rPr lang="en-US" sz="2000" dirty="0">
                <a:latin typeface="Museo Sans 300" panose="02000000000000000000" pitchFamily="2" charset="77"/>
              </a:rPr>
              <a:t>Neural Nets</a:t>
            </a:r>
          </a:p>
        </p:txBody>
      </p:sp>
      <p:sp>
        <p:nvSpPr>
          <p:cNvPr id="10" name="TextBox 9">
            <a:extLst>
              <a:ext uri="{FF2B5EF4-FFF2-40B4-BE49-F238E27FC236}">
                <a16:creationId xmlns:a16="http://schemas.microsoft.com/office/drawing/2014/main" id="{CDD9D6CB-4BF8-9747-AC98-5F6D9E6CDB24}"/>
              </a:ext>
            </a:extLst>
          </p:cNvPr>
          <p:cNvSpPr txBox="1"/>
          <p:nvPr/>
        </p:nvSpPr>
        <p:spPr>
          <a:xfrm>
            <a:off x="6272536" y="2112654"/>
            <a:ext cx="2247731" cy="400110"/>
          </a:xfrm>
          <a:prstGeom prst="rect">
            <a:avLst/>
          </a:prstGeom>
          <a:noFill/>
        </p:spPr>
        <p:txBody>
          <a:bodyPr wrap="none" rtlCol="0">
            <a:spAutoFit/>
          </a:bodyPr>
          <a:lstStyle/>
          <a:p>
            <a:pPr algn="ctr"/>
            <a:r>
              <a:rPr lang="en-US" sz="2000" dirty="0">
                <a:latin typeface="Museo Sans 300" panose="02000000000000000000" pitchFamily="2" charset="77"/>
              </a:rPr>
              <a:t>Ensemble Models</a:t>
            </a:r>
          </a:p>
        </p:txBody>
      </p:sp>
      <p:sp>
        <p:nvSpPr>
          <p:cNvPr id="11" name="TextBox 10">
            <a:extLst>
              <a:ext uri="{FF2B5EF4-FFF2-40B4-BE49-F238E27FC236}">
                <a16:creationId xmlns:a16="http://schemas.microsoft.com/office/drawing/2014/main" id="{6826D395-CF99-B542-86B7-85673D328338}"/>
              </a:ext>
            </a:extLst>
          </p:cNvPr>
          <p:cNvSpPr txBox="1"/>
          <p:nvPr/>
        </p:nvSpPr>
        <p:spPr>
          <a:xfrm>
            <a:off x="9128335" y="2112654"/>
            <a:ext cx="1960794" cy="400110"/>
          </a:xfrm>
          <a:prstGeom prst="rect">
            <a:avLst/>
          </a:prstGeom>
          <a:noFill/>
        </p:spPr>
        <p:txBody>
          <a:bodyPr wrap="none" rtlCol="0">
            <a:spAutoFit/>
          </a:bodyPr>
          <a:lstStyle/>
          <a:p>
            <a:pPr algn="ctr"/>
            <a:r>
              <a:rPr lang="en-US" sz="2000" dirty="0">
                <a:latin typeface="Museo Sans 300" panose="02000000000000000000" pitchFamily="2" charset="77"/>
              </a:rPr>
              <a:t>Markov Models</a:t>
            </a:r>
          </a:p>
        </p:txBody>
      </p:sp>
      <p:sp>
        <p:nvSpPr>
          <p:cNvPr id="12" name="TextBox 11">
            <a:extLst>
              <a:ext uri="{FF2B5EF4-FFF2-40B4-BE49-F238E27FC236}">
                <a16:creationId xmlns:a16="http://schemas.microsoft.com/office/drawing/2014/main" id="{D12AD8CD-5C40-2248-A0EB-97054C5931ED}"/>
              </a:ext>
            </a:extLst>
          </p:cNvPr>
          <p:cNvSpPr txBox="1"/>
          <p:nvPr/>
        </p:nvSpPr>
        <p:spPr>
          <a:xfrm>
            <a:off x="869505" y="3966974"/>
            <a:ext cx="2204451" cy="400110"/>
          </a:xfrm>
          <a:prstGeom prst="rect">
            <a:avLst/>
          </a:prstGeom>
          <a:noFill/>
        </p:spPr>
        <p:txBody>
          <a:bodyPr wrap="none" rtlCol="0">
            <a:spAutoFit/>
          </a:bodyPr>
          <a:lstStyle/>
          <a:p>
            <a:pPr algn="ctr"/>
            <a:r>
              <a:rPr lang="en-US" sz="2000" dirty="0">
                <a:latin typeface="Museo Sans 300" panose="02000000000000000000" pitchFamily="2" charset="77"/>
              </a:rPr>
              <a:t>Statistical Models</a:t>
            </a:r>
          </a:p>
        </p:txBody>
      </p:sp>
      <p:sp>
        <p:nvSpPr>
          <p:cNvPr id="13" name="TextBox 12">
            <a:extLst>
              <a:ext uri="{FF2B5EF4-FFF2-40B4-BE49-F238E27FC236}">
                <a16:creationId xmlns:a16="http://schemas.microsoft.com/office/drawing/2014/main" id="{88AA00D3-194C-A845-8E66-65B788AF49CB}"/>
              </a:ext>
            </a:extLst>
          </p:cNvPr>
          <p:cNvSpPr txBox="1"/>
          <p:nvPr/>
        </p:nvSpPr>
        <p:spPr>
          <a:xfrm>
            <a:off x="3573023" y="3966974"/>
            <a:ext cx="2222083" cy="400110"/>
          </a:xfrm>
          <a:prstGeom prst="rect">
            <a:avLst/>
          </a:prstGeom>
          <a:noFill/>
        </p:spPr>
        <p:txBody>
          <a:bodyPr wrap="none" rtlCol="0">
            <a:spAutoFit/>
          </a:bodyPr>
          <a:lstStyle/>
          <a:p>
            <a:pPr algn="ctr"/>
            <a:r>
              <a:rPr lang="en-US" sz="2000" dirty="0">
                <a:latin typeface="Museo Sans 300" panose="02000000000000000000" pitchFamily="2" charset="77"/>
              </a:rPr>
              <a:t>Graphical Models</a:t>
            </a:r>
          </a:p>
        </p:txBody>
      </p:sp>
      <p:sp>
        <p:nvSpPr>
          <p:cNvPr id="14" name="TextBox 13">
            <a:extLst>
              <a:ext uri="{FF2B5EF4-FFF2-40B4-BE49-F238E27FC236}">
                <a16:creationId xmlns:a16="http://schemas.microsoft.com/office/drawing/2014/main" id="{F04C37A0-7641-7A4D-8EA1-3FE2C733D4D7}"/>
              </a:ext>
            </a:extLst>
          </p:cNvPr>
          <p:cNvSpPr txBox="1"/>
          <p:nvPr/>
        </p:nvSpPr>
        <p:spPr>
          <a:xfrm>
            <a:off x="6432037" y="3966974"/>
            <a:ext cx="1928733" cy="707886"/>
          </a:xfrm>
          <a:prstGeom prst="rect">
            <a:avLst/>
          </a:prstGeom>
          <a:noFill/>
        </p:spPr>
        <p:txBody>
          <a:bodyPr wrap="none" rtlCol="0">
            <a:spAutoFit/>
          </a:bodyPr>
          <a:lstStyle/>
          <a:p>
            <a:pPr algn="ctr"/>
            <a:r>
              <a:rPr lang="en-US" sz="2000" dirty="0">
                <a:latin typeface="Museo Sans 300" panose="02000000000000000000" pitchFamily="2" charset="77"/>
              </a:rPr>
              <a:t>Reinforcement</a:t>
            </a:r>
          </a:p>
          <a:p>
            <a:pPr algn="ctr"/>
            <a:r>
              <a:rPr lang="en-US" sz="2000" dirty="0">
                <a:latin typeface="Museo Sans 300" panose="02000000000000000000" pitchFamily="2" charset="77"/>
              </a:rPr>
              <a:t>Learning</a:t>
            </a:r>
          </a:p>
        </p:txBody>
      </p:sp>
      <p:sp>
        <p:nvSpPr>
          <p:cNvPr id="15" name="TextBox 14">
            <a:extLst>
              <a:ext uri="{FF2B5EF4-FFF2-40B4-BE49-F238E27FC236}">
                <a16:creationId xmlns:a16="http://schemas.microsoft.com/office/drawing/2014/main" id="{B59DBE31-6BEC-9C42-B3FB-882942E980C7}"/>
              </a:ext>
            </a:extLst>
          </p:cNvPr>
          <p:cNvSpPr txBox="1"/>
          <p:nvPr/>
        </p:nvSpPr>
        <p:spPr>
          <a:xfrm>
            <a:off x="8985671" y="3966974"/>
            <a:ext cx="2246128" cy="707886"/>
          </a:xfrm>
          <a:prstGeom prst="rect">
            <a:avLst/>
          </a:prstGeom>
          <a:noFill/>
        </p:spPr>
        <p:txBody>
          <a:bodyPr wrap="none" rtlCol="0">
            <a:spAutoFit/>
          </a:bodyPr>
          <a:lstStyle/>
          <a:p>
            <a:pPr algn="ctr"/>
            <a:r>
              <a:rPr lang="en-US" sz="2000" dirty="0">
                <a:latin typeface="Museo Sans 300" panose="02000000000000000000" pitchFamily="2" charset="77"/>
              </a:rPr>
              <a:t>Natural Language</a:t>
            </a:r>
          </a:p>
          <a:p>
            <a:pPr algn="ctr"/>
            <a:r>
              <a:rPr lang="en-US" sz="2000" dirty="0">
                <a:latin typeface="Museo Sans 300" panose="02000000000000000000" pitchFamily="2" charset="77"/>
              </a:rPr>
              <a:t>Processing</a:t>
            </a:r>
          </a:p>
        </p:txBody>
      </p:sp>
      <p:sp>
        <p:nvSpPr>
          <p:cNvPr id="17" name="TextBox 16">
            <a:extLst>
              <a:ext uri="{FF2B5EF4-FFF2-40B4-BE49-F238E27FC236}">
                <a16:creationId xmlns:a16="http://schemas.microsoft.com/office/drawing/2014/main" id="{3F4418C9-95F0-8943-A67F-5A3EFA22EC05}"/>
              </a:ext>
            </a:extLst>
          </p:cNvPr>
          <p:cNvSpPr txBox="1"/>
          <p:nvPr/>
        </p:nvSpPr>
        <p:spPr>
          <a:xfrm>
            <a:off x="2338782" y="6112838"/>
            <a:ext cx="1952779" cy="400110"/>
          </a:xfrm>
          <a:prstGeom prst="rect">
            <a:avLst/>
          </a:prstGeom>
          <a:noFill/>
        </p:spPr>
        <p:txBody>
          <a:bodyPr wrap="none" rtlCol="0">
            <a:spAutoFit/>
          </a:bodyPr>
          <a:lstStyle/>
          <a:p>
            <a:pPr algn="ctr"/>
            <a:r>
              <a:rPr lang="en-US" sz="2000" dirty="0">
                <a:latin typeface="Museo Sans 300" panose="02000000000000000000" pitchFamily="2" charset="77"/>
              </a:rPr>
              <a:t>Expert Systems</a:t>
            </a:r>
          </a:p>
        </p:txBody>
      </p:sp>
      <p:sp>
        <p:nvSpPr>
          <p:cNvPr id="18" name="TextBox 17">
            <a:extLst>
              <a:ext uri="{FF2B5EF4-FFF2-40B4-BE49-F238E27FC236}">
                <a16:creationId xmlns:a16="http://schemas.microsoft.com/office/drawing/2014/main" id="{9DB65AD7-22C4-C148-8C9D-BCA0BD0BC90E}"/>
              </a:ext>
            </a:extLst>
          </p:cNvPr>
          <p:cNvSpPr txBox="1"/>
          <p:nvPr/>
        </p:nvSpPr>
        <p:spPr>
          <a:xfrm>
            <a:off x="7741850" y="6112838"/>
            <a:ext cx="2294218" cy="707886"/>
          </a:xfrm>
          <a:prstGeom prst="rect">
            <a:avLst/>
          </a:prstGeom>
          <a:noFill/>
        </p:spPr>
        <p:txBody>
          <a:bodyPr wrap="none" rtlCol="0">
            <a:spAutoFit/>
          </a:bodyPr>
          <a:lstStyle/>
          <a:p>
            <a:pPr algn="ctr"/>
            <a:r>
              <a:rPr lang="en-US" sz="2000" dirty="0">
                <a:latin typeface="Museo Sans 300" panose="02000000000000000000" pitchFamily="2" charset="77"/>
              </a:rPr>
              <a:t>Recommendation</a:t>
            </a:r>
          </a:p>
          <a:p>
            <a:pPr algn="ctr"/>
            <a:r>
              <a:rPr lang="en-US" sz="2000" dirty="0">
                <a:latin typeface="Museo Sans 300" panose="02000000000000000000" pitchFamily="2" charset="77"/>
              </a:rPr>
              <a:t>Systems</a:t>
            </a:r>
          </a:p>
        </p:txBody>
      </p:sp>
      <p:pic>
        <p:nvPicPr>
          <p:cNvPr id="23" name="Picture 22">
            <a:extLst>
              <a:ext uri="{FF2B5EF4-FFF2-40B4-BE49-F238E27FC236}">
                <a16:creationId xmlns:a16="http://schemas.microsoft.com/office/drawing/2014/main" id="{20274A61-F0B0-A64C-BB1F-C5038FCA6789}"/>
              </a:ext>
            </a:extLst>
          </p:cNvPr>
          <p:cNvPicPr>
            <a:picLocks noChangeAspect="1"/>
          </p:cNvPicPr>
          <p:nvPr/>
        </p:nvPicPr>
        <p:blipFill>
          <a:blip r:embed="rId3">
            <a:duotone>
              <a:prstClr val="black"/>
              <a:schemeClr val="tx2">
                <a:tint val="45000"/>
                <a:satMod val="400000"/>
              </a:schemeClr>
            </a:duotone>
          </a:blip>
          <a:stretch>
            <a:fillRect/>
          </a:stretch>
        </p:blipFill>
        <p:spPr>
          <a:xfrm>
            <a:off x="4245565" y="1235656"/>
            <a:ext cx="876998" cy="876998"/>
          </a:xfrm>
          <a:prstGeom prst="rect">
            <a:avLst/>
          </a:prstGeom>
        </p:spPr>
      </p:pic>
      <p:pic>
        <p:nvPicPr>
          <p:cNvPr id="27" name="Picture 26">
            <a:extLst>
              <a:ext uri="{FF2B5EF4-FFF2-40B4-BE49-F238E27FC236}">
                <a16:creationId xmlns:a16="http://schemas.microsoft.com/office/drawing/2014/main" id="{5DE38D97-CFC5-5944-BBE9-3143CF50E7DB}"/>
              </a:ext>
            </a:extLst>
          </p:cNvPr>
          <p:cNvPicPr>
            <a:picLocks noChangeAspect="1"/>
          </p:cNvPicPr>
          <p:nvPr/>
        </p:nvPicPr>
        <p:blipFill>
          <a:blip r:embed="rId4">
            <a:duotone>
              <a:prstClr val="black"/>
              <a:schemeClr val="tx2">
                <a:tint val="45000"/>
                <a:satMod val="400000"/>
              </a:schemeClr>
            </a:duotone>
          </a:blip>
          <a:stretch>
            <a:fillRect/>
          </a:stretch>
        </p:blipFill>
        <p:spPr>
          <a:xfrm>
            <a:off x="1528675" y="1239027"/>
            <a:ext cx="886107" cy="873627"/>
          </a:xfrm>
          <a:prstGeom prst="rect">
            <a:avLst/>
          </a:prstGeom>
        </p:spPr>
      </p:pic>
      <p:pic>
        <p:nvPicPr>
          <p:cNvPr id="29" name="Picture 28">
            <a:extLst>
              <a:ext uri="{FF2B5EF4-FFF2-40B4-BE49-F238E27FC236}">
                <a16:creationId xmlns:a16="http://schemas.microsoft.com/office/drawing/2014/main" id="{C01060AF-A1A4-1240-83A4-4645F701DD90}"/>
              </a:ext>
            </a:extLst>
          </p:cNvPr>
          <p:cNvPicPr>
            <a:picLocks noChangeAspect="1"/>
          </p:cNvPicPr>
          <p:nvPr/>
        </p:nvPicPr>
        <p:blipFill>
          <a:blip r:embed="rId5">
            <a:duotone>
              <a:prstClr val="black"/>
              <a:schemeClr val="tx2">
                <a:tint val="45000"/>
                <a:satMod val="400000"/>
              </a:schemeClr>
            </a:duotone>
          </a:blip>
          <a:stretch>
            <a:fillRect/>
          </a:stretch>
        </p:blipFill>
        <p:spPr>
          <a:xfrm>
            <a:off x="6858055" y="1239027"/>
            <a:ext cx="873627" cy="873627"/>
          </a:xfrm>
          <a:prstGeom prst="rect">
            <a:avLst/>
          </a:prstGeom>
        </p:spPr>
      </p:pic>
      <p:pic>
        <p:nvPicPr>
          <p:cNvPr id="31" name="Picture 30">
            <a:extLst>
              <a:ext uri="{FF2B5EF4-FFF2-40B4-BE49-F238E27FC236}">
                <a16:creationId xmlns:a16="http://schemas.microsoft.com/office/drawing/2014/main" id="{88A18047-67EF-CC4C-8F59-41A0E90A0C1F}"/>
              </a:ext>
            </a:extLst>
          </p:cNvPr>
          <p:cNvPicPr>
            <a:picLocks noChangeAspect="1"/>
          </p:cNvPicPr>
          <p:nvPr/>
        </p:nvPicPr>
        <p:blipFill>
          <a:blip r:embed="rId6">
            <a:duotone>
              <a:prstClr val="black"/>
              <a:schemeClr val="tx2">
                <a:tint val="45000"/>
                <a:satMod val="400000"/>
              </a:schemeClr>
            </a:duotone>
          </a:blip>
          <a:stretch>
            <a:fillRect/>
          </a:stretch>
        </p:blipFill>
        <p:spPr>
          <a:xfrm>
            <a:off x="9645176" y="1235656"/>
            <a:ext cx="927112" cy="876998"/>
          </a:xfrm>
          <a:prstGeom prst="rect">
            <a:avLst/>
          </a:prstGeom>
        </p:spPr>
      </p:pic>
      <p:pic>
        <p:nvPicPr>
          <p:cNvPr id="33" name="Picture 32">
            <a:extLst>
              <a:ext uri="{FF2B5EF4-FFF2-40B4-BE49-F238E27FC236}">
                <a16:creationId xmlns:a16="http://schemas.microsoft.com/office/drawing/2014/main" id="{D149C33D-69C0-3947-9270-E9873CBFB0CA}"/>
              </a:ext>
            </a:extLst>
          </p:cNvPr>
          <p:cNvPicPr>
            <a:picLocks noChangeAspect="1"/>
          </p:cNvPicPr>
          <p:nvPr/>
        </p:nvPicPr>
        <p:blipFill>
          <a:blip r:embed="rId7">
            <a:duotone>
              <a:prstClr val="black"/>
              <a:schemeClr val="tx2">
                <a:tint val="45000"/>
                <a:satMod val="400000"/>
              </a:schemeClr>
            </a:duotone>
          </a:blip>
          <a:stretch>
            <a:fillRect/>
          </a:stretch>
        </p:blipFill>
        <p:spPr>
          <a:xfrm>
            <a:off x="1528675" y="3089976"/>
            <a:ext cx="876998" cy="876998"/>
          </a:xfrm>
          <a:prstGeom prst="rect">
            <a:avLst/>
          </a:prstGeom>
        </p:spPr>
      </p:pic>
      <p:pic>
        <p:nvPicPr>
          <p:cNvPr id="35" name="Picture 34">
            <a:extLst>
              <a:ext uri="{FF2B5EF4-FFF2-40B4-BE49-F238E27FC236}">
                <a16:creationId xmlns:a16="http://schemas.microsoft.com/office/drawing/2014/main" id="{8A5463B3-6272-644F-8611-822E0093C598}"/>
              </a:ext>
            </a:extLst>
          </p:cNvPr>
          <p:cNvPicPr>
            <a:picLocks noChangeAspect="1"/>
          </p:cNvPicPr>
          <p:nvPr/>
        </p:nvPicPr>
        <p:blipFill>
          <a:blip r:embed="rId8">
            <a:duotone>
              <a:prstClr val="black"/>
              <a:schemeClr val="tx2">
                <a:tint val="45000"/>
                <a:satMod val="400000"/>
              </a:schemeClr>
            </a:duotone>
          </a:blip>
          <a:stretch>
            <a:fillRect/>
          </a:stretch>
        </p:blipFill>
        <p:spPr>
          <a:xfrm>
            <a:off x="4245565" y="3089976"/>
            <a:ext cx="876998" cy="876998"/>
          </a:xfrm>
          <a:prstGeom prst="rect">
            <a:avLst/>
          </a:prstGeom>
        </p:spPr>
      </p:pic>
      <p:pic>
        <p:nvPicPr>
          <p:cNvPr id="37" name="Picture 36">
            <a:extLst>
              <a:ext uri="{FF2B5EF4-FFF2-40B4-BE49-F238E27FC236}">
                <a16:creationId xmlns:a16="http://schemas.microsoft.com/office/drawing/2014/main" id="{D6F95318-1E34-8E43-A7C0-CF8B5835555F}"/>
              </a:ext>
            </a:extLst>
          </p:cNvPr>
          <p:cNvPicPr>
            <a:picLocks noChangeAspect="1"/>
          </p:cNvPicPr>
          <p:nvPr/>
        </p:nvPicPr>
        <p:blipFill>
          <a:blip r:embed="rId9">
            <a:duotone>
              <a:prstClr val="black"/>
              <a:schemeClr val="tx2">
                <a:tint val="45000"/>
                <a:satMod val="400000"/>
              </a:schemeClr>
            </a:duotone>
          </a:blip>
          <a:stretch>
            <a:fillRect/>
          </a:stretch>
        </p:blipFill>
        <p:spPr>
          <a:xfrm>
            <a:off x="6858055" y="3089976"/>
            <a:ext cx="876998" cy="876998"/>
          </a:xfrm>
          <a:prstGeom prst="rect">
            <a:avLst/>
          </a:prstGeom>
        </p:spPr>
      </p:pic>
      <p:pic>
        <p:nvPicPr>
          <p:cNvPr id="41" name="Picture 40">
            <a:extLst>
              <a:ext uri="{FF2B5EF4-FFF2-40B4-BE49-F238E27FC236}">
                <a16:creationId xmlns:a16="http://schemas.microsoft.com/office/drawing/2014/main" id="{02577DBC-C2E9-9348-B990-CC9E2D96FF6E}"/>
              </a:ext>
            </a:extLst>
          </p:cNvPr>
          <p:cNvPicPr>
            <a:picLocks noChangeAspect="1"/>
          </p:cNvPicPr>
          <p:nvPr/>
        </p:nvPicPr>
        <p:blipFill>
          <a:blip r:embed="rId10">
            <a:duotone>
              <a:prstClr val="black"/>
              <a:schemeClr val="tx2">
                <a:tint val="45000"/>
                <a:satMod val="400000"/>
              </a:schemeClr>
            </a:duotone>
          </a:blip>
          <a:stretch>
            <a:fillRect/>
          </a:stretch>
        </p:blipFill>
        <p:spPr>
          <a:xfrm>
            <a:off x="2919461" y="5101068"/>
            <a:ext cx="876998" cy="876998"/>
          </a:xfrm>
          <a:prstGeom prst="rect">
            <a:avLst/>
          </a:prstGeom>
        </p:spPr>
      </p:pic>
      <p:pic>
        <p:nvPicPr>
          <p:cNvPr id="45" name="Picture 44">
            <a:extLst>
              <a:ext uri="{FF2B5EF4-FFF2-40B4-BE49-F238E27FC236}">
                <a16:creationId xmlns:a16="http://schemas.microsoft.com/office/drawing/2014/main" id="{BA0114AD-4A02-9A4A-9D34-52892C78526D}"/>
              </a:ext>
            </a:extLst>
          </p:cNvPr>
          <p:cNvPicPr>
            <a:picLocks noChangeAspect="1"/>
          </p:cNvPicPr>
          <p:nvPr/>
        </p:nvPicPr>
        <p:blipFill>
          <a:blip r:embed="rId11">
            <a:duotone>
              <a:prstClr val="black"/>
              <a:schemeClr val="tx2">
                <a:tint val="45000"/>
                <a:satMod val="400000"/>
              </a:schemeClr>
            </a:duotone>
          </a:blip>
          <a:stretch>
            <a:fillRect/>
          </a:stretch>
        </p:blipFill>
        <p:spPr>
          <a:xfrm>
            <a:off x="8450460" y="5176570"/>
            <a:ext cx="876998" cy="876998"/>
          </a:xfrm>
          <a:prstGeom prst="rect">
            <a:avLst/>
          </a:prstGeom>
        </p:spPr>
      </p:pic>
      <p:pic>
        <p:nvPicPr>
          <p:cNvPr id="47" name="Picture 46">
            <a:extLst>
              <a:ext uri="{FF2B5EF4-FFF2-40B4-BE49-F238E27FC236}">
                <a16:creationId xmlns:a16="http://schemas.microsoft.com/office/drawing/2014/main" id="{184A76B3-D477-F147-94B3-66095551FA74}"/>
              </a:ext>
            </a:extLst>
          </p:cNvPr>
          <p:cNvPicPr>
            <a:picLocks noChangeAspect="1"/>
          </p:cNvPicPr>
          <p:nvPr/>
        </p:nvPicPr>
        <p:blipFill>
          <a:blip r:embed="rId12">
            <a:duotone>
              <a:prstClr val="black"/>
              <a:schemeClr val="tx2">
                <a:tint val="45000"/>
                <a:satMod val="400000"/>
              </a:schemeClr>
            </a:duotone>
          </a:blip>
          <a:stretch>
            <a:fillRect/>
          </a:stretch>
        </p:blipFill>
        <p:spPr>
          <a:xfrm>
            <a:off x="9670233" y="3089976"/>
            <a:ext cx="876998" cy="876998"/>
          </a:xfrm>
          <a:prstGeom prst="rect">
            <a:avLst/>
          </a:prstGeom>
        </p:spPr>
      </p:pic>
      <p:sp>
        <p:nvSpPr>
          <p:cNvPr id="2" name="TextBox 1"/>
          <p:cNvSpPr txBox="1"/>
          <p:nvPr/>
        </p:nvSpPr>
        <p:spPr>
          <a:xfrm>
            <a:off x="10515096" y="6466781"/>
            <a:ext cx="1433406" cy="369332"/>
          </a:xfrm>
          <a:prstGeom prst="rect">
            <a:avLst/>
          </a:prstGeom>
          <a:noFill/>
        </p:spPr>
        <p:txBody>
          <a:bodyPr wrap="none" rtlCol="0">
            <a:spAutoFit/>
          </a:bodyPr>
          <a:lstStyle/>
          <a:p>
            <a:r>
              <a:rPr lang="en-US" dirty="0"/>
              <a:t>[Chang 2009]</a:t>
            </a:r>
          </a:p>
        </p:txBody>
      </p:sp>
      <p:pic>
        <p:nvPicPr>
          <p:cNvPr id="24" name="Picture 23">
            <a:extLst>
              <a:ext uri="{FF2B5EF4-FFF2-40B4-BE49-F238E27FC236}">
                <a16:creationId xmlns:a16="http://schemas.microsoft.com/office/drawing/2014/main" id="{871024EF-6357-D04A-838D-D42794E4B45B}"/>
              </a:ext>
            </a:extLst>
          </p:cNvPr>
          <p:cNvPicPr>
            <a:picLocks noChangeAspect="1"/>
          </p:cNvPicPr>
          <p:nvPr/>
        </p:nvPicPr>
        <p:blipFill>
          <a:blip r:embed="rId13">
            <a:duotone>
              <a:prstClr val="black"/>
              <a:schemeClr val="tx2">
                <a:tint val="45000"/>
                <a:satMod val="400000"/>
              </a:schemeClr>
            </a:duotone>
          </a:blip>
          <a:stretch>
            <a:fillRect/>
          </a:stretch>
        </p:blipFill>
        <p:spPr>
          <a:xfrm>
            <a:off x="5647209" y="5063317"/>
            <a:ext cx="952500" cy="952500"/>
          </a:xfrm>
          <a:prstGeom prst="rect">
            <a:avLst/>
          </a:prstGeom>
        </p:spPr>
      </p:pic>
      <p:sp>
        <p:nvSpPr>
          <p:cNvPr id="25" name="TextBox 24">
            <a:extLst>
              <a:ext uri="{FF2B5EF4-FFF2-40B4-BE49-F238E27FC236}">
                <a16:creationId xmlns:a16="http://schemas.microsoft.com/office/drawing/2014/main" id="{7A0F5D56-7C27-1441-9AA9-DA338AB1B117}"/>
              </a:ext>
            </a:extLst>
          </p:cNvPr>
          <p:cNvSpPr txBox="1"/>
          <p:nvPr/>
        </p:nvSpPr>
        <p:spPr>
          <a:xfrm>
            <a:off x="4955469" y="6111431"/>
            <a:ext cx="2286973" cy="400110"/>
          </a:xfrm>
          <a:prstGeom prst="rect">
            <a:avLst/>
          </a:prstGeom>
          <a:noFill/>
        </p:spPr>
        <p:txBody>
          <a:bodyPr wrap="none" rtlCol="0">
            <a:spAutoFit/>
          </a:bodyPr>
          <a:lstStyle/>
          <a:p>
            <a:pPr algn="ctr"/>
            <a:r>
              <a:rPr lang="en-US" sz="2000" dirty="0">
                <a:latin typeface="Museo Sans 300" panose="02000000000000000000" pitchFamily="2" charset="77"/>
              </a:rPr>
              <a:t>Supervised Learning</a:t>
            </a:r>
          </a:p>
        </p:txBody>
      </p:sp>
      <p:sp>
        <p:nvSpPr>
          <p:cNvPr id="3" name="TextBox 2">
            <a:extLst>
              <a:ext uri="{FF2B5EF4-FFF2-40B4-BE49-F238E27FC236}">
                <a16:creationId xmlns:a16="http://schemas.microsoft.com/office/drawing/2014/main" id="{FB11CC8F-B504-884B-A0B9-018E45D62209}"/>
              </a:ext>
            </a:extLst>
          </p:cNvPr>
          <p:cNvSpPr txBox="1"/>
          <p:nvPr/>
        </p:nvSpPr>
        <p:spPr>
          <a:xfrm>
            <a:off x="4532591" y="178652"/>
            <a:ext cx="3126818" cy="707886"/>
          </a:xfrm>
          <a:prstGeom prst="rect">
            <a:avLst/>
          </a:prstGeom>
          <a:noFill/>
        </p:spPr>
        <p:txBody>
          <a:bodyPr wrap="none" rtlCol="0">
            <a:spAutoFit/>
          </a:bodyPr>
          <a:lstStyle/>
          <a:p>
            <a:r>
              <a:rPr lang="en-US" sz="4000" dirty="0"/>
              <a:t>Tutorial Scope</a:t>
            </a:r>
          </a:p>
        </p:txBody>
      </p:sp>
    </p:spTree>
    <p:extLst>
      <p:ext uri="{BB962C8B-B14F-4D97-AF65-F5344CB8AC3E}">
        <p14:creationId xmlns:p14="http://schemas.microsoft.com/office/powerpoint/2010/main" val="2560610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E5CCF-2322-BE4C-A582-B055244F1606}"/>
              </a:ext>
            </a:extLst>
          </p:cNvPr>
          <p:cNvSpPr/>
          <p:nvPr/>
        </p:nvSpPr>
        <p:spPr>
          <a:xfrm>
            <a:off x="4768533" y="4944048"/>
            <a:ext cx="2709851" cy="1735300"/>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11839842-54BF-9546-B081-A25F77794C05}"/>
              </a:ext>
            </a:extLst>
          </p:cNvPr>
          <p:cNvSpPr txBox="1"/>
          <p:nvPr/>
        </p:nvSpPr>
        <p:spPr>
          <a:xfrm>
            <a:off x="909580" y="2112654"/>
            <a:ext cx="2124299" cy="400110"/>
          </a:xfrm>
          <a:prstGeom prst="rect">
            <a:avLst/>
          </a:prstGeom>
          <a:noFill/>
        </p:spPr>
        <p:txBody>
          <a:bodyPr wrap="none" rtlCol="0">
            <a:spAutoFit/>
          </a:bodyPr>
          <a:lstStyle/>
          <a:p>
            <a:pPr algn="ctr"/>
            <a:r>
              <a:rPr lang="en-US" sz="2000" dirty="0">
                <a:latin typeface="Museo Sans 300" panose="02000000000000000000" pitchFamily="2" charset="77"/>
              </a:rPr>
              <a:t>Bayesian Models</a:t>
            </a:r>
          </a:p>
        </p:txBody>
      </p:sp>
      <p:sp>
        <p:nvSpPr>
          <p:cNvPr id="9" name="TextBox 8">
            <a:extLst>
              <a:ext uri="{FF2B5EF4-FFF2-40B4-BE49-F238E27FC236}">
                <a16:creationId xmlns:a16="http://schemas.microsoft.com/office/drawing/2014/main" id="{27793590-B08C-1E45-A3EB-015AECCD8DFC}"/>
              </a:ext>
            </a:extLst>
          </p:cNvPr>
          <p:cNvSpPr txBox="1"/>
          <p:nvPr/>
        </p:nvSpPr>
        <p:spPr>
          <a:xfrm>
            <a:off x="3904043" y="2112654"/>
            <a:ext cx="1560043" cy="400110"/>
          </a:xfrm>
          <a:prstGeom prst="rect">
            <a:avLst/>
          </a:prstGeom>
          <a:noFill/>
        </p:spPr>
        <p:txBody>
          <a:bodyPr wrap="none" rtlCol="0">
            <a:spAutoFit/>
          </a:bodyPr>
          <a:lstStyle/>
          <a:p>
            <a:pPr algn="ctr"/>
            <a:r>
              <a:rPr lang="en-US" sz="2000" dirty="0">
                <a:latin typeface="Museo Sans 300" panose="02000000000000000000" pitchFamily="2" charset="77"/>
              </a:rPr>
              <a:t>Neural Nets</a:t>
            </a:r>
          </a:p>
        </p:txBody>
      </p:sp>
      <p:sp>
        <p:nvSpPr>
          <p:cNvPr id="10" name="TextBox 9">
            <a:extLst>
              <a:ext uri="{FF2B5EF4-FFF2-40B4-BE49-F238E27FC236}">
                <a16:creationId xmlns:a16="http://schemas.microsoft.com/office/drawing/2014/main" id="{CDD9D6CB-4BF8-9747-AC98-5F6D9E6CDB24}"/>
              </a:ext>
            </a:extLst>
          </p:cNvPr>
          <p:cNvSpPr txBox="1"/>
          <p:nvPr/>
        </p:nvSpPr>
        <p:spPr>
          <a:xfrm>
            <a:off x="6272536" y="2112654"/>
            <a:ext cx="2247731" cy="400110"/>
          </a:xfrm>
          <a:prstGeom prst="rect">
            <a:avLst/>
          </a:prstGeom>
          <a:noFill/>
        </p:spPr>
        <p:txBody>
          <a:bodyPr wrap="none" rtlCol="0">
            <a:spAutoFit/>
          </a:bodyPr>
          <a:lstStyle/>
          <a:p>
            <a:pPr algn="ctr"/>
            <a:r>
              <a:rPr lang="en-US" sz="2000" dirty="0">
                <a:latin typeface="Museo Sans 300" panose="02000000000000000000" pitchFamily="2" charset="77"/>
              </a:rPr>
              <a:t>Ensemble Models</a:t>
            </a:r>
          </a:p>
        </p:txBody>
      </p:sp>
      <p:sp>
        <p:nvSpPr>
          <p:cNvPr id="11" name="TextBox 10">
            <a:extLst>
              <a:ext uri="{FF2B5EF4-FFF2-40B4-BE49-F238E27FC236}">
                <a16:creationId xmlns:a16="http://schemas.microsoft.com/office/drawing/2014/main" id="{6826D395-CF99-B542-86B7-85673D328338}"/>
              </a:ext>
            </a:extLst>
          </p:cNvPr>
          <p:cNvSpPr txBox="1"/>
          <p:nvPr/>
        </p:nvSpPr>
        <p:spPr>
          <a:xfrm>
            <a:off x="9128335" y="2112654"/>
            <a:ext cx="1960794" cy="400110"/>
          </a:xfrm>
          <a:prstGeom prst="rect">
            <a:avLst/>
          </a:prstGeom>
          <a:noFill/>
        </p:spPr>
        <p:txBody>
          <a:bodyPr wrap="none" rtlCol="0">
            <a:spAutoFit/>
          </a:bodyPr>
          <a:lstStyle/>
          <a:p>
            <a:pPr algn="ctr"/>
            <a:r>
              <a:rPr lang="en-US" sz="2000" dirty="0">
                <a:latin typeface="Museo Sans 300" panose="02000000000000000000" pitchFamily="2" charset="77"/>
              </a:rPr>
              <a:t>Markov Models</a:t>
            </a:r>
          </a:p>
        </p:txBody>
      </p:sp>
      <p:sp>
        <p:nvSpPr>
          <p:cNvPr id="12" name="TextBox 11">
            <a:extLst>
              <a:ext uri="{FF2B5EF4-FFF2-40B4-BE49-F238E27FC236}">
                <a16:creationId xmlns:a16="http://schemas.microsoft.com/office/drawing/2014/main" id="{D12AD8CD-5C40-2248-A0EB-97054C5931ED}"/>
              </a:ext>
            </a:extLst>
          </p:cNvPr>
          <p:cNvSpPr txBox="1"/>
          <p:nvPr/>
        </p:nvSpPr>
        <p:spPr>
          <a:xfrm>
            <a:off x="869505" y="3966974"/>
            <a:ext cx="2204451" cy="400110"/>
          </a:xfrm>
          <a:prstGeom prst="rect">
            <a:avLst/>
          </a:prstGeom>
          <a:noFill/>
        </p:spPr>
        <p:txBody>
          <a:bodyPr wrap="none" rtlCol="0">
            <a:spAutoFit/>
          </a:bodyPr>
          <a:lstStyle/>
          <a:p>
            <a:pPr algn="ctr"/>
            <a:r>
              <a:rPr lang="en-US" sz="2000" dirty="0">
                <a:latin typeface="Museo Sans 300" panose="02000000000000000000" pitchFamily="2" charset="77"/>
              </a:rPr>
              <a:t>Statistical Models</a:t>
            </a:r>
          </a:p>
        </p:txBody>
      </p:sp>
      <p:sp>
        <p:nvSpPr>
          <p:cNvPr id="13" name="TextBox 12">
            <a:extLst>
              <a:ext uri="{FF2B5EF4-FFF2-40B4-BE49-F238E27FC236}">
                <a16:creationId xmlns:a16="http://schemas.microsoft.com/office/drawing/2014/main" id="{88AA00D3-194C-A845-8E66-65B788AF49CB}"/>
              </a:ext>
            </a:extLst>
          </p:cNvPr>
          <p:cNvSpPr txBox="1"/>
          <p:nvPr/>
        </p:nvSpPr>
        <p:spPr>
          <a:xfrm>
            <a:off x="3573023" y="3966974"/>
            <a:ext cx="2222083" cy="400110"/>
          </a:xfrm>
          <a:prstGeom prst="rect">
            <a:avLst/>
          </a:prstGeom>
          <a:noFill/>
        </p:spPr>
        <p:txBody>
          <a:bodyPr wrap="none" rtlCol="0">
            <a:spAutoFit/>
          </a:bodyPr>
          <a:lstStyle/>
          <a:p>
            <a:pPr algn="ctr"/>
            <a:r>
              <a:rPr lang="en-US" sz="2000" dirty="0">
                <a:latin typeface="Museo Sans 300" panose="02000000000000000000" pitchFamily="2" charset="77"/>
              </a:rPr>
              <a:t>Graphical Models</a:t>
            </a:r>
          </a:p>
        </p:txBody>
      </p:sp>
      <p:sp>
        <p:nvSpPr>
          <p:cNvPr id="14" name="TextBox 13">
            <a:extLst>
              <a:ext uri="{FF2B5EF4-FFF2-40B4-BE49-F238E27FC236}">
                <a16:creationId xmlns:a16="http://schemas.microsoft.com/office/drawing/2014/main" id="{F04C37A0-7641-7A4D-8EA1-3FE2C733D4D7}"/>
              </a:ext>
            </a:extLst>
          </p:cNvPr>
          <p:cNvSpPr txBox="1"/>
          <p:nvPr/>
        </p:nvSpPr>
        <p:spPr>
          <a:xfrm>
            <a:off x="6432037" y="3966974"/>
            <a:ext cx="1928733" cy="707886"/>
          </a:xfrm>
          <a:prstGeom prst="rect">
            <a:avLst/>
          </a:prstGeom>
          <a:noFill/>
        </p:spPr>
        <p:txBody>
          <a:bodyPr wrap="none" rtlCol="0">
            <a:spAutoFit/>
          </a:bodyPr>
          <a:lstStyle/>
          <a:p>
            <a:pPr algn="ctr"/>
            <a:r>
              <a:rPr lang="en-US" sz="2000" dirty="0">
                <a:latin typeface="Museo Sans 300" panose="02000000000000000000" pitchFamily="2" charset="77"/>
              </a:rPr>
              <a:t>Reinforcement</a:t>
            </a:r>
          </a:p>
          <a:p>
            <a:pPr algn="ctr"/>
            <a:r>
              <a:rPr lang="en-US" sz="2000" dirty="0">
                <a:latin typeface="Museo Sans 300" panose="02000000000000000000" pitchFamily="2" charset="77"/>
              </a:rPr>
              <a:t>Learning</a:t>
            </a:r>
          </a:p>
        </p:txBody>
      </p:sp>
      <p:sp>
        <p:nvSpPr>
          <p:cNvPr id="15" name="TextBox 14">
            <a:extLst>
              <a:ext uri="{FF2B5EF4-FFF2-40B4-BE49-F238E27FC236}">
                <a16:creationId xmlns:a16="http://schemas.microsoft.com/office/drawing/2014/main" id="{B59DBE31-6BEC-9C42-B3FB-882942E980C7}"/>
              </a:ext>
            </a:extLst>
          </p:cNvPr>
          <p:cNvSpPr txBox="1"/>
          <p:nvPr/>
        </p:nvSpPr>
        <p:spPr>
          <a:xfrm>
            <a:off x="8985671" y="3966974"/>
            <a:ext cx="2246128" cy="707886"/>
          </a:xfrm>
          <a:prstGeom prst="rect">
            <a:avLst/>
          </a:prstGeom>
          <a:noFill/>
        </p:spPr>
        <p:txBody>
          <a:bodyPr wrap="none" rtlCol="0">
            <a:spAutoFit/>
          </a:bodyPr>
          <a:lstStyle/>
          <a:p>
            <a:pPr algn="ctr"/>
            <a:r>
              <a:rPr lang="en-US" sz="2000" dirty="0">
                <a:latin typeface="Museo Sans 300" panose="02000000000000000000" pitchFamily="2" charset="77"/>
              </a:rPr>
              <a:t>Natural Language</a:t>
            </a:r>
          </a:p>
          <a:p>
            <a:pPr algn="ctr"/>
            <a:r>
              <a:rPr lang="en-US" sz="2000" dirty="0">
                <a:latin typeface="Museo Sans 300" panose="02000000000000000000" pitchFamily="2" charset="77"/>
              </a:rPr>
              <a:t>Processing</a:t>
            </a:r>
          </a:p>
        </p:txBody>
      </p:sp>
      <p:sp>
        <p:nvSpPr>
          <p:cNvPr id="17" name="TextBox 16">
            <a:extLst>
              <a:ext uri="{FF2B5EF4-FFF2-40B4-BE49-F238E27FC236}">
                <a16:creationId xmlns:a16="http://schemas.microsoft.com/office/drawing/2014/main" id="{3F4418C9-95F0-8943-A67F-5A3EFA22EC05}"/>
              </a:ext>
            </a:extLst>
          </p:cNvPr>
          <p:cNvSpPr txBox="1"/>
          <p:nvPr/>
        </p:nvSpPr>
        <p:spPr>
          <a:xfrm>
            <a:off x="2338782" y="6112838"/>
            <a:ext cx="1952779" cy="400110"/>
          </a:xfrm>
          <a:prstGeom prst="rect">
            <a:avLst/>
          </a:prstGeom>
          <a:noFill/>
        </p:spPr>
        <p:txBody>
          <a:bodyPr wrap="none" rtlCol="0">
            <a:spAutoFit/>
          </a:bodyPr>
          <a:lstStyle/>
          <a:p>
            <a:pPr algn="ctr"/>
            <a:r>
              <a:rPr lang="en-US" sz="2000" dirty="0">
                <a:latin typeface="Museo Sans 300" panose="02000000000000000000" pitchFamily="2" charset="77"/>
              </a:rPr>
              <a:t>Expert Systems</a:t>
            </a:r>
          </a:p>
        </p:txBody>
      </p:sp>
      <p:sp>
        <p:nvSpPr>
          <p:cNvPr id="18" name="TextBox 17">
            <a:extLst>
              <a:ext uri="{FF2B5EF4-FFF2-40B4-BE49-F238E27FC236}">
                <a16:creationId xmlns:a16="http://schemas.microsoft.com/office/drawing/2014/main" id="{9DB65AD7-22C4-C148-8C9D-BCA0BD0BC90E}"/>
              </a:ext>
            </a:extLst>
          </p:cNvPr>
          <p:cNvSpPr txBox="1"/>
          <p:nvPr/>
        </p:nvSpPr>
        <p:spPr>
          <a:xfrm>
            <a:off x="7741850" y="6112838"/>
            <a:ext cx="2294218" cy="707886"/>
          </a:xfrm>
          <a:prstGeom prst="rect">
            <a:avLst/>
          </a:prstGeom>
          <a:noFill/>
        </p:spPr>
        <p:txBody>
          <a:bodyPr wrap="none" rtlCol="0">
            <a:spAutoFit/>
          </a:bodyPr>
          <a:lstStyle/>
          <a:p>
            <a:pPr algn="ctr"/>
            <a:r>
              <a:rPr lang="en-US" sz="2000" dirty="0">
                <a:latin typeface="Museo Sans 300" panose="02000000000000000000" pitchFamily="2" charset="77"/>
              </a:rPr>
              <a:t>Recommendation</a:t>
            </a:r>
          </a:p>
          <a:p>
            <a:pPr algn="ctr"/>
            <a:r>
              <a:rPr lang="en-US" sz="2000" dirty="0">
                <a:latin typeface="Museo Sans 300" panose="02000000000000000000" pitchFamily="2" charset="77"/>
              </a:rPr>
              <a:t>Systems</a:t>
            </a:r>
          </a:p>
        </p:txBody>
      </p:sp>
      <p:pic>
        <p:nvPicPr>
          <p:cNvPr id="23" name="Picture 22">
            <a:extLst>
              <a:ext uri="{FF2B5EF4-FFF2-40B4-BE49-F238E27FC236}">
                <a16:creationId xmlns:a16="http://schemas.microsoft.com/office/drawing/2014/main" id="{20274A61-F0B0-A64C-BB1F-C5038FCA6789}"/>
              </a:ext>
            </a:extLst>
          </p:cNvPr>
          <p:cNvPicPr>
            <a:picLocks noChangeAspect="1"/>
          </p:cNvPicPr>
          <p:nvPr/>
        </p:nvPicPr>
        <p:blipFill>
          <a:blip r:embed="rId3">
            <a:duotone>
              <a:prstClr val="black"/>
              <a:schemeClr val="tx2">
                <a:tint val="45000"/>
                <a:satMod val="400000"/>
              </a:schemeClr>
            </a:duotone>
          </a:blip>
          <a:stretch>
            <a:fillRect/>
          </a:stretch>
        </p:blipFill>
        <p:spPr>
          <a:xfrm>
            <a:off x="4245565" y="1235656"/>
            <a:ext cx="876998" cy="876998"/>
          </a:xfrm>
          <a:prstGeom prst="rect">
            <a:avLst/>
          </a:prstGeom>
        </p:spPr>
      </p:pic>
      <p:pic>
        <p:nvPicPr>
          <p:cNvPr id="27" name="Picture 26">
            <a:extLst>
              <a:ext uri="{FF2B5EF4-FFF2-40B4-BE49-F238E27FC236}">
                <a16:creationId xmlns:a16="http://schemas.microsoft.com/office/drawing/2014/main" id="{5DE38D97-CFC5-5944-BBE9-3143CF50E7DB}"/>
              </a:ext>
            </a:extLst>
          </p:cNvPr>
          <p:cNvPicPr>
            <a:picLocks noChangeAspect="1"/>
          </p:cNvPicPr>
          <p:nvPr/>
        </p:nvPicPr>
        <p:blipFill>
          <a:blip r:embed="rId4">
            <a:duotone>
              <a:prstClr val="black"/>
              <a:schemeClr val="tx2">
                <a:tint val="45000"/>
                <a:satMod val="400000"/>
              </a:schemeClr>
            </a:duotone>
          </a:blip>
          <a:stretch>
            <a:fillRect/>
          </a:stretch>
        </p:blipFill>
        <p:spPr>
          <a:xfrm>
            <a:off x="1528675" y="1239027"/>
            <a:ext cx="886107" cy="873627"/>
          </a:xfrm>
          <a:prstGeom prst="rect">
            <a:avLst/>
          </a:prstGeom>
        </p:spPr>
      </p:pic>
      <p:pic>
        <p:nvPicPr>
          <p:cNvPr id="29" name="Picture 28">
            <a:extLst>
              <a:ext uri="{FF2B5EF4-FFF2-40B4-BE49-F238E27FC236}">
                <a16:creationId xmlns:a16="http://schemas.microsoft.com/office/drawing/2014/main" id="{C01060AF-A1A4-1240-83A4-4645F701DD90}"/>
              </a:ext>
            </a:extLst>
          </p:cNvPr>
          <p:cNvPicPr>
            <a:picLocks noChangeAspect="1"/>
          </p:cNvPicPr>
          <p:nvPr/>
        </p:nvPicPr>
        <p:blipFill>
          <a:blip r:embed="rId5">
            <a:duotone>
              <a:prstClr val="black"/>
              <a:schemeClr val="tx2">
                <a:tint val="45000"/>
                <a:satMod val="400000"/>
              </a:schemeClr>
            </a:duotone>
          </a:blip>
          <a:stretch>
            <a:fillRect/>
          </a:stretch>
        </p:blipFill>
        <p:spPr>
          <a:xfrm>
            <a:off x="6858055" y="1239027"/>
            <a:ext cx="873627" cy="873627"/>
          </a:xfrm>
          <a:prstGeom prst="rect">
            <a:avLst/>
          </a:prstGeom>
        </p:spPr>
      </p:pic>
      <p:pic>
        <p:nvPicPr>
          <p:cNvPr id="31" name="Picture 30">
            <a:extLst>
              <a:ext uri="{FF2B5EF4-FFF2-40B4-BE49-F238E27FC236}">
                <a16:creationId xmlns:a16="http://schemas.microsoft.com/office/drawing/2014/main" id="{88A18047-67EF-CC4C-8F59-41A0E90A0C1F}"/>
              </a:ext>
            </a:extLst>
          </p:cNvPr>
          <p:cNvPicPr>
            <a:picLocks noChangeAspect="1"/>
          </p:cNvPicPr>
          <p:nvPr/>
        </p:nvPicPr>
        <p:blipFill>
          <a:blip r:embed="rId6">
            <a:duotone>
              <a:prstClr val="black"/>
              <a:schemeClr val="tx2">
                <a:tint val="45000"/>
                <a:satMod val="400000"/>
              </a:schemeClr>
            </a:duotone>
          </a:blip>
          <a:stretch>
            <a:fillRect/>
          </a:stretch>
        </p:blipFill>
        <p:spPr>
          <a:xfrm>
            <a:off x="9645176" y="1235656"/>
            <a:ext cx="927112" cy="876998"/>
          </a:xfrm>
          <a:prstGeom prst="rect">
            <a:avLst/>
          </a:prstGeom>
        </p:spPr>
      </p:pic>
      <p:pic>
        <p:nvPicPr>
          <p:cNvPr id="33" name="Picture 32">
            <a:extLst>
              <a:ext uri="{FF2B5EF4-FFF2-40B4-BE49-F238E27FC236}">
                <a16:creationId xmlns:a16="http://schemas.microsoft.com/office/drawing/2014/main" id="{D149C33D-69C0-3947-9270-E9873CBFB0CA}"/>
              </a:ext>
            </a:extLst>
          </p:cNvPr>
          <p:cNvPicPr>
            <a:picLocks noChangeAspect="1"/>
          </p:cNvPicPr>
          <p:nvPr/>
        </p:nvPicPr>
        <p:blipFill>
          <a:blip r:embed="rId7">
            <a:duotone>
              <a:prstClr val="black"/>
              <a:schemeClr val="tx2">
                <a:tint val="45000"/>
                <a:satMod val="400000"/>
              </a:schemeClr>
            </a:duotone>
          </a:blip>
          <a:stretch>
            <a:fillRect/>
          </a:stretch>
        </p:blipFill>
        <p:spPr>
          <a:xfrm>
            <a:off x="1528675" y="3089976"/>
            <a:ext cx="876998" cy="876998"/>
          </a:xfrm>
          <a:prstGeom prst="rect">
            <a:avLst/>
          </a:prstGeom>
        </p:spPr>
      </p:pic>
      <p:pic>
        <p:nvPicPr>
          <p:cNvPr id="35" name="Picture 34">
            <a:extLst>
              <a:ext uri="{FF2B5EF4-FFF2-40B4-BE49-F238E27FC236}">
                <a16:creationId xmlns:a16="http://schemas.microsoft.com/office/drawing/2014/main" id="{8A5463B3-6272-644F-8611-822E0093C598}"/>
              </a:ext>
            </a:extLst>
          </p:cNvPr>
          <p:cNvPicPr>
            <a:picLocks noChangeAspect="1"/>
          </p:cNvPicPr>
          <p:nvPr/>
        </p:nvPicPr>
        <p:blipFill>
          <a:blip r:embed="rId8">
            <a:duotone>
              <a:prstClr val="black"/>
              <a:schemeClr val="tx2">
                <a:tint val="45000"/>
                <a:satMod val="400000"/>
              </a:schemeClr>
            </a:duotone>
          </a:blip>
          <a:stretch>
            <a:fillRect/>
          </a:stretch>
        </p:blipFill>
        <p:spPr>
          <a:xfrm>
            <a:off x="4245565" y="3089976"/>
            <a:ext cx="876998" cy="876998"/>
          </a:xfrm>
          <a:prstGeom prst="rect">
            <a:avLst/>
          </a:prstGeom>
        </p:spPr>
      </p:pic>
      <p:pic>
        <p:nvPicPr>
          <p:cNvPr id="37" name="Picture 36">
            <a:extLst>
              <a:ext uri="{FF2B5EF4-FFF2-40B4-BE49-F238E27FC236}">
                <a16:creationId xmlns:a16="http://schemas.microsoft.com/office/drawing/2014/main" id="{D6F95318-1E34-8E43-A7C0-CF8B5835555F}"/>
              </a:ext>
            </a:extLst>
          </p:cNvPr>
          <p:cNvPicPr>
            <a:picLocks noChangeAspect="1"/>
          </p:cNvPicPr>
          <p:nvPr/>
        </p:nvPicPr>
        <p:blipFill>
          <a:blip r:embed="rId9">
            <a:duotone>
              <a:prstClr val="black"/>
              <a:schemeClr val="tx2">
                <a:tint val="45000"/>
                <a:satMod val="400000"/>
              </a:schemeClr>
            </a:duotone>
          </a:blip>
          <a:stretch>
            <a:fillRect/>
          </a:stretch>
        </p:blipFill>
        <p:spPr>
          <a:xfrm>
            <a:off x="6858055" y="3089976"/>
            <a:ext cx="876998" cy="876998"/>
          </a:xfrm>
          <a:prstGeom prst="rect">
            <a:avLst/>
          </a:prstGeom>
        </p:spPr>
      </p:pic>
      <p:pic>
        <p:nvPicPr>
          <p:cNvPr id="41" name="Picture 40">
            <a:extLst>
              <a:ext uri="{FF2B5EF4-FFF2-40B4-BE49-F238E27FC236}">
                <a16:creationId xmlns:a16="http://schemas.microsoft.com/office/drawing/2014/main" id="{02577DBC-C2E9-9348-B990-CC9E2D96FF6E}"/>
              </a:ext>
            </a:extLst>
          </p:cNvPr>
          <p:cNvPicPr>
            <a:picLocks noChangeAspect="1"/>
          </p:cNvPicPr>
          <p:nvPr/>
        </p:nvPicPr>
        <p:blipFill>
          <a:blip r:embed="rId10">
            <a:duotone>
              <a:prstClr val="black"/>
              <a:schemeClr val="tx2">
                <a:tint val="45000"/>
                <a:satMod val="400000"/>
              </a:schemeClr>
            </a:duotone>
          </a:blip>
          <a:stretch>
            <a:fillRect/>
          </a:stretch>
        </p:blipFill>
        <p:spPr>
          <a:xfrm>
            <a:off x="2919461" y="5101068"/>
            <a:ext cx="876998" cy="876998"/>
          </a:xfrm>
          <a:prstGeom prst="rect">
            <a:avLst/>
          </a:prstGeom>
        </p:spPr>
      </p:pic>
      <p:pic>
        <p:nvPicPr>
          <p:cNvPr id="45" name="Picture 44">
            <a:extLst>
              <a:ext uri="{FF2B5EF4-FFF2-40B4-BE49-F238E27FC236}">
                <a16:creationId xmlns:a16="http://schemas.microsoft.com/office/drawing/2014/main" id="{BA0114AD-4A02-9A4A-9D34-52892C78526D}"/>
              </a:ext>
            </a:extLst>
          </p:cNvPr>
          <p:cNvPicPr>
            <a:picLocks noChangeAspect="1"/>
          </p:cNvPicPr>
          <p:nvPr/>
        </p:nvPicPr>
        <p:blipFill>
          <a:blip r:embed="rId11">
            <a:duotone>
              <a:prstClr val="black"/>
              <a:schemeClr val="tx2">
                <a:tint val="45000"/>
                <a:satMod val="400000"/>
              </a:schemeClr>
            </a:duotone>
          </a:blip>
          <a:stretch>
            <a:fillRect/>
          </a:stretch>
        </p:blipFill>
        <p:spPr>
          <a:xfrm>
            <a:off x="8450460" y="5176570"/>
            <a:ext cx="876998" cy="876998"/>
          </a:xfrm>
          <a:prstGeom prst="rect">
            <a:avLst/>
          </a:prstGeom>
        </p:spPr>
      </p:pic>
      <p:pic>
        <p:nvPicPr>
          <p:cNvPr id="47" name="Picture 46">
            <a:extLst>
              <a:ext uri="{FF2B5EF4-FFF2-40B4-BE49-F238E27FC236}">
                <a16:creationId xmlns:a16="http://schemas.microsoft.com/office/drawing/2014/main" id="{184A76B3-D477-F147-94B3-66095551FA74}"/>
              </a:ext>
            </a:extLst>
          </p:cNvPr>
          <p:cNvPicPr>
            <a:picLocks noChangeAspect="1"/>
          </p:cNvPicPr>
          <p:nvPr/>
        </p:nvPicPr>
        <p:blipFill>
          <a:blip r:embed="rId12">
            <a:duotone>
              <a:prstClr val="black"/>
              <a:schemeClr val="tx2">
                <a:tint val="45000"/>
                <a:satMod val="400000"/>
              </a:schemeClr>
            </a:duotone>
          </a:blip>
          <a:stretch>
            <a:fillRect/>
          </a:stretch>
        </p:blipFill>
        <p:spPr>
          <a:xfrm>
            <a:off x="9670233" y="3089976"/>
            <a:ext cx="876998" cy="876998"/>
          </a:xfrm>
          <a:prstGeom prst="rect">
            <a:avLst/>
          </a:prstGeom>
        </p:spPr>
      </p:pic>
      <p:sp>
        <p:nvSpPr>
          <p:cNvPr id="2" name="TextBox 1"/>
          <p:cNvSpPr txBox="1"/>
          <p:nvPr/>
        </p:nvSpPr>
        <p:spPr>
          <a:xfrm>
            <a:off x="10515096" y="6466781"/>
            <a:ext cx="1433406" cy="369332"/>
          </a:xfrm>
          <a:prstGeom prst="rect">
            <a:avLst/>
          </a:prstGeom>
          <a:noFill/>
        </p:spPr>
        <p:txBody>
          <a:bodyPr wrap="none" rtlCol="0">
            <a:spAutoFit/>
          </a:bodyPr>
          <a:lstStyle/>
          <a:p>
            <a:r>
              <a:rPr lang="en-US" dirty="0"/>
              <a:t>[Chang 2009]</a:t>
            </a:r>
          </a:p>
        </p:txBody>
      </p:sp>
      <p:pic>
        <p:nvPicPr>
          <p:cNvPr id="24" name="Picture 23">
            <a:extLst>
              <a:ext uri="{FF2B5EF4-FFF2-40B4-BE49-F238E27FC236}">
                <a16:creationId xmlns:a16="http://schemas.microsoft.com/office/drawing/2014/main" id="{871024EF-6357-D04A-838D-D42794E4B45B}"/>
              </a:ext>
            </a:extLst>
          </p:cNvPr>
          <p:cNvPicPr>
            <a:picLocks noChangeAspect="1"/>
          </p:cNvPicPr>
          <p:nvPr/>
        </p:nvPicPr>
        <p:blipFill>
          <a:blip r:embed="rId13">
            <a:duotone>
              <a:prstClr val="black"/>
              <a:schemeClr val="tx2">
                <a:tint val="45000"/>
                <a:satMod val="400000"/>
              </a:schemeClr>
            </a:duotone>
          </a:blip>
          <a:stretch>
            <a:fillRect/>
          </a:stretch>
        </p:blipFill>
        <p:spPr>
          <a:xfrm>
            <a:off x="5647209" y="5063317"/>
            <a:ext cx="952500" cy="952500"/>
          </a:xfrm>
          <a:prstGeom prst="rect">
            <a:avLst/>
          </a:prstGeom>
        </p:spPr>
      </p:pic>
      <p:sp>
        <p:nvSpPr>
          <p:cNvPr id="25" name="TextBox 24">
            <a:extLst>
              <a:ext uri="{FF2B5EF4-FFF2-40B4-BE49-F238E27FC236}">
                <a16:creationId xmlns:a16="http://schemas.microsoft.com/office/drawing/2014/main" id="{7A0F5D56-7C27-1441-9AA9-DA338AB1B117}"/>
              </a:ext>
            </a:extLst>
          </p:cNvPr>
          <p:cNvSpPr txBox="1"/>
          <p:nvPr/>
        </p:nvSpPr>
        <p:spPr>
          <a:xfrm>
            <a:off x="4955469" y="6111431"/>
            <a:ext cx="2286973" cy="400110"/>
          </a:xfrm>
          <a:prstGeom prst="rect">
            <a:avLst/>
          </a:prstGeom>
          <a:noFill/>
        </p:spPr>
        <p:txBody>
          <a:bodyPr wrap="none" rtlCol="0">
            <a:spAutoFit/>
          </a:bodyPr>
          <a:lstStyle/>
          <a:p>
            <a:pPr algn="ctr"/>
            <a:r>
              <a:rPr lang="en-US" sz="2000" dirty="0">
                <a:latin typeface="Museo Sans 300" panose="02000000000000000000" pitchFamily="2" charset="77"/>
              </a:rPr>
              <a:t>Supervised Learning</a:t>
            </a:r>
          </a:p>
        </p:txBody>
      </p:sp>
      <p:sp>
        <p:nvSpPr>
          <p:cNvPr id="3" name="TextBox 2">
            <a:extLst>
              <a:ext uri="{FF2B5EF4-FFF2-40B4-BE49-F238E27FC236}">
                <a16:creationId xmlns:a16="http://schemas.microsoft.com/office/drawing/2014/main" id="{FB11CC8F-B504-884B-A0B9-018E45D62209}"/>
              </a:ext>
            </a:extLst>
          </p:cNvPr>
          <p:cNvSpPr txBox="1"/>
          <p:nvPr/>
        </p:nvSpPr>
        <p:spPr>
          <a:xfrm>
            <a:off x="4532591" y="178652"/>
            <a:ext cx="3126818" cy="707886"/>
          </a:xfrm>
          <a:prstGeom prst="rect">
            <a:avLst/>
          </a:prstGeom>
          <a:noFill/>
        </p:spPr>
        <p:txBody>
          <a:bodyPr wrap="none" rtlCol="0">
            <a:spAutoFit/>
          </a:bodyPr>
          <a:lstStyle/>
          <a:p>
            <a:r>
              <a:rPr lang="en-US" sz="4000" dirty="0"/>
              <a:t>Tutorial Scope</a:t>
            </a:r>
          </a:p>
        </p:txBody>
      </p:sp>
    </p:spTree>
    <p:extLst>
      <p:ext uri="{BB962C8B-B14F-4D97-AF65-F5344CB8AC3E}">
        <p14:creationId xmlns:p14="http://schemas.microsoft.com/office/powerpoint/2010/main" val="1913538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CD5F-0B63-E845-84E2-2437E27321C8}"/>
              </a:ext>
            </a:extLst>
          </p:cNvPr>
          <p:cNvSpPr>
            <a:spLocks noGrp="1"/>
          </p:cNvSpPr>
          <p:nvPr>
            <p:ph type="title"/>
          </p:nvPr>
        </p:nvSpPr>
        <p:spPr/>
        <p:txBody>
          <a:bodyPr/>
          <a:lstStyle/>
          <a:p>
            <a:r>
              <a:rPr lang="en-US" dirty="0"/>
              <a:t>Deep Learning &amp; Explainability</a:t>
            </a:r>
          </a:p>
        </p:txBody>
      </p:sp>
      <p:pic>
        <p:nvPicPr>
          <p:cNvPr id="9" name="Picture 8" descr="A screenshot of a cell phone&#10;&#10;Description automatically generated">
            <a:extLst>
              <a:ext uri="{FF2B5EF4-FFF2-40B4-BE49-F238E27FC236}">
                <a16:creationId xmlns:a16="http://schemas.microsoft.com/office/drawing/2014/main" id="{7A7FAB25-5686-7044-A586-F030C29B32C7}"/>
              </a:ext>
            </a:extLst>
          </p:cNvPr>
          <p:cNvPicPr>
            <a:picLocks noChangeAspect="1"/>
          </p:cNvPicPr>
          <p:nvPr/>
        </p:nvPicPr>
        <p:blipFill>
          <a:blip r:embed="rId2"/>
          <a:stretch>
            <a:fillRect/>
          </a:stretch>
        </p:blipFill>
        <p:spPr>
          <a:xfrm>
            <a:off x="482600" y="2356621"/>
            <a:ext cx="6012493" cy="2743200"/>
          </a:xfrm>
          <a:prstGeom prst="rect">
            <a:avLst/>
          </a:prstGeom>
        </p:spPr>
      </p:pic>
      <p:pic>
        <p:nvPicPr>
          <p:cNvPr id="15" name="Content Placeholder 14" descr="A picture containing laser, colorful&#10;&#10;Description automatically generated">
            <a:extLst>
              <a:ext uri="{FF2B5EF4-FFF2-40B4-BE49-F238E27FC236}">
                <a16:creationId xmlns:a16="http://schemas.microsoft.com/office/drawing/2014/main" id="{E70A1180-2CB1-084D-B3A6-FD04F227D475}"/>
              </a:ext>
            </a:extLst>
          </p:cNvPr>
          <p:cNvPicPr>
            <a:picLocks noGrp="1" noChangeAspect="1"/>
          </p:cNvPicPr>
          <p:nvPr>
            <p:ph idx="1"/>
          </p:nvPr>
        </p:nvPicPr>
        <p:blipFill>
          <a:blip r:embed="rId3"/>
          <a:stretch>
            <a:fillRect/>
          </a:stretch>
        </p:blipFill>
        <p:spPr>
          <a:xfrm>
            <a:off x="6495093" y="2565354"/>
            <a:ext cx="5201729" cy="2743200"/>
          </a:xfrm>
        </p:spPr>
      </p:pic>
    </p:spTree>
    <p:extLst>
      <p:ext uri="{BB962C8B-B14F-4D97-AF65-F5344CB8AC3E}">
        <p14:creationId xmlns:p14="http://schemas.microsoft.com/office/powerpoint/2010/main" val="4059573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CD5F-0B63-E845-84E2-2437E27321C8}"/>
              </a:ext>
            </a:extLst>
          </p:cNvPr>
          <p:cNvSpPr>
            <a:spLocks noGrp="1"/>
          </p:cNvSpPr>
          <p:nvPr>
            <p:ph type="title"/>
          </p:nvPr>
        </p:nvSpPr>
        <p:spPr/>
        <p:txBody>
          <a:bodyPr/>
          <a:lstStyle/>
          <a:p>
            <a:r>
              <a:rPr lang="en-US" dirty="0"/>
              <a:t>Deep Learning &amp; Explainability</a:t>
            </a:r>
          </a:p>
        </p:txBody>
      </p:sp>
      <p:pic>
        <p:nvPicPr>
          <p:cNvPr id="15" name="Content Placeholder 14" descr="A picture containing laser, colorful&#10;&#10;Description automatically generated">
            <a:extLst>
              <a:ext uri="{FF2B5EF4-FFF2-40B4-BE49-F238E27FC236}">
                <a16:creationId xmlns:a16="http://schemas.microsoft.com/office/drawing/2014/main" id="{E70A1180-2CB1-084D-B3A6-FD04F227D475}"/>
              </a:ext>
            </a:extLst>
          </p:cNvPr>
          <p:cNvPicPr>
            <a:picLocks noGrp="1" noChangeAspect="1"/>
          </p:cNvPicPr>
          <p:nvPr>
            <p:ph idx="1"/>
          </p:nvPr>
        </p:nvPicPr>
        <p:blipFill>
          <a:blip r:embed="rId2"/>
          <a:stretch>
            <a:fillRect/>
          </a:stretch>
        </p:blipFill>
        <p:spPr>
          <a:xfrm>
            <a:off x="6495093" y="2565354"/>
            <a:ext cx="5201729" cy="2743200"/>
          </a:xfrm>
        </p:spPr>
      </p:pic>
      <p:pic>
        <p:nvPicPr>
          <p:cNvPr id="5" name="Picture 4">
            <a:extLst>
              <a:ext uri="{FF2B5EF4-FFF2-40B4-BE49-F238E27FC236}">
                <a16:creationId xmlns:a16="http://schemas.microsoft.com/office/drawing/2014/main" id="{9B85ED30-EB2E-FB43-BC9E-028EBCAF04E7}"/>
              </a:ext>
            </a:extLst>
          </p:cNvPr>
          <p:cNvPicPr>
            <a:picLocks noChangeAspect="1"/>
          </p:cNvPicPr>
          <p:nvPr/>
        </p:nvPicPr>
        <p:blipFill>
          <a:blip r:embed="rId3"/>
          <a:stretch>
            <a:fillRect/>
          </a:stretch>
        </p:blipFill>
        <p:spPr>
          <a:xfrm>
            <a:off x="94293" y="2031717"/>
            <a:ext cx="6400800" cy="3276837"/>
          </a:xfrm>
          <a:prstGeom prst="rect">
            <a:avLst/>
          </a:prstGeom>
        </p:spPr>
      </p:pic>
    </p:spTree>
    <p:extLst>
      <p:ext uri="{BB962C8B-B14F-4D97-AF65-F5344CB8AC3E}">
        <p14:creationId xmlns:p14="http://schemas.microsoft.com/office/powerpoint/2010/main" val="76194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A51E-C50A-1F46-BAA5-8144453A4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7A7D927-3DAF-AA4D-8F2A-B575AAC12D20}"/>
              </a:ext>
            </a:extLst>
          </p:cNvPr>
          <p:cNvSpPr>
            <a:spLocks noGrp="1"/>
          </p:cNvSpPr>
          <p:nvPr>
            <p:ph idx="1"/>
          </p:nvPr>
        </p:nvSpPr>
        <p:spPr/>
        <p:txBody>
          <a:bodyPr/>
          <a:lstStyle/>
          <a:p>
            <a:pPr marL="571500" indent="-571500">
              <a:buFont typeface="+mj-lt"/>
              <a:buAutoNum type="romanUcPeriod"/>
            </a:pPr>
            <a:r>
              <a:rPr lang="en-US" dirty="0">
                <a:solidFill>
                  <a:schemeClr val="tx2">
                    <a:lumMod val="75000"/>
                  </a:schemeClr>
                </a:solidFill>
              </a:rPr>
              <a:t>Foundations of Interpretability</a:t>
            </a:r>
          </a:p>
          <a:p>
            <a:pPr marL="571500" indent="-571500">
              <a:buFont typeface="+mj-lt"/>
              <a:buAutoNum type="romanUcPeriod"/>
            </a:pPr>
            <a:r>
              <a:rPr lang="en-US" dirty="0">
                <a:solidFill>
                  <a:schemeClr val="tx2">
                    <a:lumMod val="75000"/>
                  </a:schemeClr>
                </a:solidFill>
              </a:rPr>
              <a:t>Discovering Visual Interpretable Models </a:t>
            </a:r>
          </a:p>
          <a:p>
            <a:pPr marL="571500" indent="-571500">
              <a:buFont typeface="+mj-lt"/>
              <a:buAutoNum type="romanUcPeriod"/>
            </a:pPr>
            <a:r>
              <a:rPr lang="en-US" dirty="0">
                <a:solidFill>
                  <a:schemeClr val="tx2">
                    <a:lumMod val="75000"/>
                  </a:schemeClr>
                </a:solidFill>
              </a:rPr>
              <a:t>Limits of Visual Interpretability in Deep Learning</a:t>
            </a:r>
          </a:p>
          <a:p>
            <a:pPr marL="571500" indent="-571500">
              <a:buFont typeface="+mj-lt"/>
              <a:buAutoNum type="romanUcPeriod"/>
            </a:pPr>
            <a:r>
              <a:rPr lang="en-US" dirty="0">
                <a:solidFill>
                  <a:schemeClr val="tx2">
                    <a:lumMod val="75000"/>
                  </a:schemeClr>
                </a:solidFill>
              </a:rPr>
              <a:t>User-centric Views of Interpretability of Visual Methods</a:t>
            </a:r>
          </a:p>
          <a:p>
            <a:pPr marL="571500" indent="-571500">
              <a:buFont typeface="+mj-lt"/>
              <a:buAutoNum type="romanUcPeriod"/>
            </a:pPr>
            <a:r>
              <a:rPr lang="en-US" dirty="0">
                <a:solidFill>
                  <a:schemeClr val="tx2">
                    <a:lumMod val="75000"/>
                  </a:schemeClr>
                </a:solidFill>
              </a:rPr>
              <a:t>Open Problems and Current Research Frontiers</a:t>
            </a:r>
          </a:p>
          <a:p>
            <a:pPr marL="571500" indent="-571500">
              <a:buFont typeface="+mj-lt"/>
              <a:buAutoNum type="romanUcPeriod"/>
            </a:pPr>
            <a:endParaRPr lang="en-US" dirty="0"/>
          </a:p>
          <a:p>
            <a:endParaRPr lang="en-US" dirty="0"/>
          </a:p>
        </p:txBody>
      </p:sp>
    </p:spTree>
    <p:extLst>
      <p:ext uri="{BB962C8B-B14F-4D97-AF65-F5344CB8AC3E}">
        <p14:creationId xmlns:p14="http://schemas.microsoft.com/office/powerpoint/2010/main" val="140045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80EF-2F4A-4A49-8D71-4CB81A655D02}"/>
              </a:ext>
            </a:extLst>
          </p:cNvPr>
          <p:cNvSpPr>
            <a:spLocks noGrp="1"/>
          </p:cNvSpPr>
          <p:nvPr>
            <p:ph type="title"/>
          </p:nvPr>
        </p:nvSpPr>
        <p:spPr/>
        <p:txBody>
          <a:bodyPr/>
          <a:lstStyle/>
          <a:p>
            <a:r>
              <a:rPr lang="en-US" dirty="0"/>
              <a:t>Discovering Visual Interpretable Models </a:t>
            </a:r>
          </a:p>
        </p:txBody>
      </p:sp>
      <p:sp>
        <p:nvSpPr>
          <p:cNvPr id="5" name="Text Placeholder 4">
            <a:extLst>
              <a:ext uri="{FF2B5EF4-FFF2-40B4-BE49-F238E27FC236}">
                <a16:creationId xmlns:a16="http://schemas.microsoft.com/office/drawing/2014/main" id="{402509D4-936D-8740-AA13-21B6D1C09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9936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lstStyle/>
          <a:p>
            <a:r>
              <a:rPr lang="en-US" dirty="0"/>
              <a:t>What is visual interpretability?</a:t>
            </a:r>
          </a:p>
        </p:txBody>
      </p:sp>
      <p:sp>
        <p:nvSpPr>
          <p:cNvPr id="5" name="Content Placeholder 4">
            <a:extLst>
              <a:ext uri="{FF2B5EF4-FFF2-40B4-BE49-F238E27FC236}">
                <a16:creationId xmlns:a16="http://schemas.microsoft.com/office/drawing/2014/main" id="{F42C0523-CC55-6F4D-A546-2C1CEDF9091F}"/>
              </a:ext>
            </a:extLst>
          </p:cNvPr>
          <p:cNvSpPr>
            <a:spLocks noGrp="1"/>
          </p:cNvSpPr>
          <p:nvPr>
            <p:ph idx="1"/>
          </p:nvPr>
        </p:nvSpPr>
        <p:spPr>
          <a:xfrm>
            <a:off x="8403268" y="1321122"/>
            <a:ext cx="3154019" cy="574682"/>
          </a:xfrm>
        </p:spPr>
        <p:txBody>
          <a:bodyPr/>
          <a:lstStyle/>
          <a:p>
            <a:pPr marL="0" indent="0">
              <a:buNone/>
            </a:pPr>
            <a:r>
              <a:rPr lang="en-US" dirty="0"/>
              <a:t>Non-Visual Methods</a:t>
            </a:r>
          </a:p>
        </p:txBody>
      </p:sp>
      <p:pic>
        <p:nvPicPr>
          <p:cNvPr id="7" name="Picture 6" descr="A close up of text on a white background&#10;&#10;Description automatically generated">
            <a:extLst>
              <a:ext uri="{FF2B5EF4-FFF2-40B4-BE49-F238E27FC236}">
                <a16:creationId xmlns:a16="http://schemas.microsoft.com/office/drawing/2014/main" id="{F4406F00-0050-C743-8F28-4E5697D50357}"/>
              </a:ext>
            </a:extLst>
          </p:cNvPr>
          <p:cNvPicPr>
            <a:picLocks noChangeAspect="1"/>
          </p:cNvPicPr>
          <p:nvPr/>
        </p:nvPicPr>
        <p:blipFill>
          <a:blip r:embed="rId2"/>
          <a:stretch>
            <a:fillRect/>
          </a:stretch>
        </p:blipFill>
        <p:spPr>
          <a:xfrm>
            <a:off x="820615" y="1877301"/>
            <a:ext cx="7348714" cy="2069177"/>
          </a:xfrm>
          <a:prstGeom prst="rect">
            <a:avLst/>
          </a:prstGeom>
        </p:spPr>
      </p:pic>
      <p:sp>
        <p:nvSpPr>
          <p:cNvPr id="8" name="TextBox 7">
            <a:extLst>
              <a:ext uri="{FF2B5EF4-FFF2-40B4-BE49-F238E27FC236}">
                <a16:creationId xmlns:a16="http://schemas.microsoft.com/office/drawing/2014/main" id="{648F5177-706F-BB43-8712-EE32A694713E}"/>
              </a:ext>
            </a:extLst>
          </p:cNvPr>
          <p:cNvSpPr txBox="1"/>
          <p:nvPr/>
        </p:nvSpPr>
        <p:spPr>
          <a:xfrm>
            <a:off x="5727518" y="4039796"/>
            <a:ext cx="1356578" cy="338554"/>
          </a:xfrm>
          <a:prstGeom prst="rect">
            <a:avLst/>
          </a:prstGeom>
          <a:noFill/>
        </p:spPr>
        <p:txBody>
          <a:bodyPr wrap="square" rtlCol="0">
            <a:spAutoFit/>
          </a:bodyPr>
          <a:lstStyle/>
          <a:p>
            <a:r>
              <a:rPr lang="en-US" sz="1600" dirty="0"/>
              <a:t>[Yang 2017]</a:t>
            </a:r>
          </a:p>
        </p:txBody>
      </p:sp>
      <p:sp>
        <p:nvSpPr>
          <p:cNvPr id="9" name="Rectangle 8">
            <a:extLst>
              <a:ext uri="{FF2B5EF4-FFF2-40B4-BE49-F238E27FC236}">
                <a16:creationId xmlns:a16="http://schemas.microsoft.com/office/drawing/2014/main" id="{C21DE327-F007-614F-8137-AE561CAD0D08}"/>
              </a:ext>
            </a:extLst>
          </p:cNvPr>
          <p:cNvSpPr/>
          <p:nvPr/>
        </p:nvSpPr>
        <p:spPr>
          <a:xfrm>
            <a:off x="838200" y="4209073"/>
            <a:ext cx="2447786" cy="523220"/>
          </a:xfrm>
          <a:prstGeom prst="rect">
            <a:avLst/>
          </a:prstGeom>
        </p:spPr>
        <p:txBody>
          <a:bodyPr wrap="none">
            <a:spAutoFit/>
          </a:bodyPr>
          <a:lstStyle/>
          <a:p>
            <a:r>
              <a:rPr lang="en-US" sz="2800" dirty="0"/>
              <a:t>Visual Methods</a:t>
            </a:r>
          </a:p>
        </p:txBody>
      </p:sp>
      <p:pic>
        <p:nvPicPr>
          <p:cNvPr id="10" name="Picture 9">
            <a:extLst>
              <a:ext uri="{FF2B5EF4-FFF2-40B4-BE49-F238E27FC236}">
                <a16:creationId xmlns:a16="http://schemas.microsoft.com/office/drawing/2014/main" id="{CDC271BD-1488-6549-BE81-ECE5ADCCF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738" y="4775200"/>
            <a:ext cx="1784709" cy="1777987"/>
          </a:xfrm>
          <a:prstGeom prst="rect">
            <a:avLst/>
          </a:prstGeom>
        </p:spPr>
      </p:pic>
      <p:pic>
        <p:nvPicPr>
          <p:cNvPr id="11" name="Picture 10" descr="A girl posing for a picture&#10;&#10;Description automatically generated">
            <a:extLst>
              <a:ext uri="{FF2B5EF4-FFF2-40B4-BE49-F238E27FC236}">
                <a16:creationId xmlns:a16="http://schemas.microsoft.com/office/drawing/2014/main" id="{A6A6565C-7A30-BE47-84CC-2922E684E1E5}"/>
              </a:ext>
            </a:extLst>
          </p:cNvPr>
          <p:cNvPicPr>
            <a:picLocks noChangeAspect="1"/>
          </p:cNvPicPr>
          <p:nvPr/>
        </p:nvPicPr>
        <p:blipFill>
          <a:blip r:embed="rId4"/>
          <a:stretch>
            <a:fillRect/>
          </a:stretch>
        </p:blipFill>
        <p:spPr>
          <a:xfrm>
            <a:off x="3300986" y="4917991"/>
            <a:ext cx="5214868" cy="1649146"/>
          </a:xfrm>
          <a:prstGeom prst="rect">
            <a:avLst/>
          </a:prstGeom>
        </p:spPr>
      </p:pic>
      <p:sp>
        <p:nvSpPr>
          <p:cNvPr id="12" name="object 44">
            <a:extLst>
              <a:ext uri="{FF2B5EF4-FFF2-40B4-BE49-F238E27FC236}">
                <a16:creationId xmlns:a16="http://schemas.microsoft.com/office/drawing/2014/main" id="{A2B5296A-F179-EE46-B1AE-82EB1BF9FF1B}"/>
              </a:ext>
            </a:extLst>
          </p:cNvPr>
          <p:cNvSpPr/>
          <p:nvPr/>
        </p:nvSpPr>
        <p:spPr>
          <a:xfrm>
            <a:off x="10373962" y="4997490"/>
            <a:ext cx="1336959" cy="1253319"/>
          </a:xfrm>
          <a:prstGeom prst="rect">
            <a:avLst/>
          </a:prstGeom>
          <a:blipFill>
            <a:blip r:embed="rId5" cstate="print"/>
            <a:stretch>
              <a:fillRect l="-1" r="-91872" b="-2454"/>
            </a:stretch>
          </a:blipFill>
        </p:spPr>
        <p:txBody>
          <a:bodyPr wrap="square" lIns="0" tIns="0" rIns="0" bIns="0" rtlCol="0"/>
          <a:lstStyle/>
          <a:p>
            <a:endParaRPr dirty="0"/>
          </a:p>
        </p:txBody>
      </p:sp>
      <p:grpSp>
        <p:nvGrpSpPr>
          <p:cNvPr id="13" name="Group 12">
            <a:extLst>
              <a:ext uri="{FF2B5EF4-FFF2-40B4-BE49-F238E27FC236}">
                <a16:creationId xmlns:a16="http://schemas.microsoft.com/office/drawing/2014/main" id="{0A68FADB-436E-B34E-84E4-D8192B2BA12A}"/>
              </a:ext>
            </a:extLst>
          </p:cNvPr>
          <p:cNvGrpSpPr/>
          <p:nvPr/>
        </p:nvGrpSpPr>
        <p:grpSpPr>
          <a:xfrm>
            <a:off x="8765581" y="5033749"/>
            <a:ext cx="1448614" cy="1260889"/>
            <a:chOff x="6235360" y="169270"/>
            <a:chExt cx="1448614" cy="1260889"/>
          </a:xfrm>
        </p:grpSpPr>
        <p:sp>
          <p:nvSpPr>
            <p:cNvPr id="14" name="object 45">
              <a:extLst>
                <a:ext uri="{FF2B5EF4-FFF2-40B4-BE49-F238E27FC236}">
                  <a16:creationId xmlns:a16="http://schemas.microsoft.com/office/drawing/2014/main" id="{6C4199D7-5EE2-A84A-9FAD-137DBB93F4BB}"/>
                </a:ext>
              </a:extLst>
            </p:cNvPr>
            <p:cNvSpPr/>
            <p:nvPr/>
          </p:nvSpPr>
          <p:spPr>
            <a:xfrm>
              <a:off x="6467655" y="316192"/>
              <a:ext cx="887730" cy="938530"/>
            </a:xfrm>
            <a:custGeom>
              <a:avLst/>
              <a:gdLst/>
              <a:ahLst/>
              <a:cxnLst/>
              <a:rect l="l" t="t" r="r" b="b"/>
              <a:pathLst>
                <a:path w="887729" h="938530">
                  <a:moveTo>
                    <a:pt x="443625" y="0"/>
                  </a:moveTo>
                  <a:lnTo>
                    <a:pt x="398267" y="2421"/>
                  </a:lnTo>
                  <a:lnTo>
                    <a:pt x="354219" y="9528"/>
                  </a:lnTo>
                  <a:lnTo>
                    <a:pt x="311704" y="21086"/>
                  </a:lnTo>
                  <a:lnTo>
                    <a:pt x="270946" y="36857"/>
                  </a:lnTo>
                  <a:lnTo>
                    <a:pt x="232167" y="56607"/>
                  </a:lnTo>
                  <a:lnTo>
                    <a:pt x="195590" y="80099"/>
                  </a:lnTo>
                  <a:lnTo>
                    <a:pt x="161438" y="107099"/>
                  </a:lnTo>
                  <a:lnTo>
                    <a:pt x="129934" y="137369"/>
                  </a:lnTo>
                  <a:lnTo>
                    <a:pt x="101302" y="170675"/>
                  </a:lnTo>
                  <a:lnTo>
                    <a:pt x="75764" y="206780"/>
                  </a:lnTo>
                  <a:lnTo>
                    <a:pt x="53543" y="245449"/>
                  </a:lnTo>
                  <a:lnTo>
                    <a:pt x="34862" y="286445"/>
                  </a:lnTo>
                  <a:lnTo>
                    <a:pt x="19944" y="329534"/>
                  </a:lnTo>
                  <a:lnTo>
                    <a:pt x="9012" y="374479"/>
                  </a:lnTo>
                  <a:lnTo>
                    <a:pt x="2290" y="421044"/>
                  </a:lnTo>
                  <a:lnTo>
                    <a:pt x="0" y="468995"/>
                  </a:lnTo>
                  <a:lnTo>
                    <a:pt x="2290" y="516944"/>
                  </a:lnTo>
                  <a:lnTo>
                    <a:pt x="9012" y="563508"/>
                  </a:lnTo>
                  <a:lnTo>
                    <a:pt x="19944" y="608452"/>
                  </a:lnTo>
                  <a:lnTo>
                    <a:pt x="34862" y="651539"/>
                  </a:lnTo>
                  <a:lnTo>
                    <a:pt x="53543" y="692535"/>
                  </a:lnTo>
                  <a:lnTo>
                    <a:pt x="75764" y="731202"/>
                  </a:lnTo>
                  <a:lnTo>
                    <a:pt x="101302" y="767306"/>
                  </a:lnTo>
                  <a:lnTo>
                    <a:pt x="129934" y="800610"/>
                  </a:lnTo>
                  <a:lnTo>
                    <a:pt x="161438" y="830879"/>
                  </a:lnTo>
                  <a:lnTo>
                    <a:pt x="195590" y="857877"/>
                  </a:lnTo>
                  <a:lnTo>
                    <a:pt x="232167" y="881369"/>
                  </a:lnTo>
                  <a:lnTo>
                    <a:pt x="270946" y="901118"/>
                  </a:lnTo>
                  <a:lnTo>
                    <a:pt x="311704" y="916888"/>
                  </a:lnTo>
                  <a:lnTo>
                    <a:pt x="354219" y="928445"/>
                  </a:lnTo>
                  <a:lnTo>
                    <a:pt x="398267" y="935552"/>
                  </a:lnTo>
                  <a:lnTo>
                    <a:pt x="443625" y="937973"/>
                  </a:lnTo>
                  <a:lnTo>
                    <a:pt x="488982" y="935552"/>
                  </a:lnTo>
                  <a:lnTo>
                    <a:pt x="533029" y="928445"/>
                  </a:lnTo>
                  <a:lnTo>
                    <a:pt x="575542" y="916888"/>
                  </a:lnTo>
                  <a:lnTo>
                    <a:pt x="616300" y="901118"/>
                  </a:lnTo>
                  <a:lnTo>
                    <a:pt x="655079" y="881369"/>
                  </a:lnTo>
                  <a:lnTo>
                    <a:pt x="691656" y="857877"/>
                  </a:lnTo>
                  <a:lnTo>
                    <a:pt x="725808" y="830879"/>
                  </a:lnTo>
                  <a:lnTo>
                    <a:pt x="757312" y="800610"/>
                  </a:lnTo>
                  <a:lnTo>
                    <a:pt x="785945" y="767306"/>
                  </a:lnTo>
                  <a:lnTo>
                    <a:pt x="811484" y="731202"/>
                  </a:lnTo>
                  <a:lnTo>
                    <a:pt x="833706" y="692535"/>
                  </a:lnTo>
                  <a:lnTo>
                    <a:pt x="852388" y="651539"/>
                  </a:lnTo>
                  <a:lnTo>
                    <a:pt x="867306" y="608452"/>
                  </a:lnTo>
                  <a:lnTo>
                    <a:pt x="878238" y="563508"/>
                  </a:lnTo>
                  <a:lnTo>
                    <a:pt x="884961" y="516944"/>
                  </a:lnTo>
                  <a:lnTo>
                    <a:pt x="887251" y="468995"/>
                  </a:lnTo>
                  <a:lnTo>
                    <a:pt x="884961" y="421044"/>
                  </a:lnTo>
                  <a:lnTo>
                    <a:pt x="878238" y="374479"/>
                  </a:lnTo>
                  <a:lnTo>
                    <a:pt x="867306" y="329534"/>
                  </a:lnTo>
                  <a:lnTo>
                    <a:pt x="852388" y="286445"/>
                  </a:lnTo>
                  <a:lnTo>
                    <a:pt x="833706" y="245449"/>
                  </a:lnTo>
                  <a:lnTo>
                    <a:pt x="811484" y="206780"/>
                  </a:lnTo>
                  <a:lnTo>
                    <a:pt x="785945" y="170675"/>
                  </a:lnTo>
                  <a:lnTo>
                    <a:pt x="757312" y="137369"/>
                  </a:lnTo>
                  <a:lnTo>
                    <a:pt x="725808" y="107099"/>
                  </a:lnTo>
                  <a:lnTo>
                    <a:pt x="691656" y="80099"/>
                  </a:lnTo>
                  <a:lnTo>
                    <a:pt x="655079" y="56607"/>
                  </a:lnTo>
                  <a:lnTo>
                    <a:pt x="616300" y="36857"/>
                  </a:lnTo>
                  <a:lnTo>
                    <a:pt x="575542" y="21086"/>
                  </a:lnTo>
                  <a:lnTo>
                    <a:pt x="533029" y="9528"/>
                  </a:lnTo>
                  <a:lnTo>
                    <a:pt x="488982" y="2421"/>
                  </a:lnTo>
                  <a:lnTo>
                    <a:pt x="443625" y="0"/>
                  </a:lnTo>
                  <a:close/>
                </a:path>
              </a:pathLst>
            </a:custGeom>
            <a:solidFill>
              <a:srgbClr val="FFFFFF"/>
            </a:solidFill>
          </p:spPr>
          <p:txBody>
            <a:bodyPr wrap="square" lIns="0" tIns="0" rIns="0" bIns="0" rtlCol="0"/>
            <a:lstStyle/>
            <a:p>
              <a:endParaRPr/>
            </a:p>
          </p:txBody>
        </p:sp>
        <p:sp>
          <p:nvSpPr>
            <p:cNvPr id="15" name="object 46">
              <a:extLst>
                <a:ext uri="{FF2B5EF4-FFF2-40B4-BE49-F238E27FC236}">
                  <a16:creationId xmlns:a16="http://schemas.microsoft.com/office/drawing/2014/main" id="{E30D1060-5971-614E-8F32-2B259D5F306D}"/>
                </a:ext>
              </a:extLst>
            </p:cNvPr>
            <p:cNvSpPr/>
            <p:nvPr/>
          </p:nvSpPr>
          <p:spPr>
            <a:xfrm>
              <a:off x="6467655" y="316192"/>
              <a:ext cx="887730" cy="938530"/>
            </a:xfrm>
            <a:custGeom>
              <a:avLst/>
              <a:gdLst/>
              <a:ahLst/>
              <a:cxnLst/>
              <a:rect l="l" t="t" r="r" b="b"/>
              <a:pathLst>
                <a:path w="887729" h="938530">
                  <a:moveTo>
                    <a:pt x="0" y="468995"/>
                  </a:moveTo>
                  <a:lnTo>
                    <a:pt x="2290" y="421044"/>
                  </a:lnTo>
                  <a:lnTo>
                    <a:pt x="9012" y="374479"/>
                  </a:lnTo>
                  <a:lnTo>
                    <a:pt x="19944" y="329534"/>
                  </a:lnTo>
                  <a:lnTo>
                    <a:pt x="34862" y="286445"/>
                  </a:lnTo>
                  <a:lnTo>
                    <a:pt x="53543" y="245449"/>
                  </a:lnTo>
                  <a:lnTo>
                    <a:pt x="75764" y="206780"/>
                  </a:lnTo>
                  <a:lnTo>
                    <a:pt x="101302" y="170675"/>
                  </a:lnTo>
                  <a:lnTo>
                    <a:pt x="129934" y="137369"/>
                  </a:lnTo>
                  <a:lnTo>
                    <a:pt x="161438" y="107099"/>
                  </a:lnTo>
                  <a:lnTo>
                    <a:pt x="195590" y="80099"/>
                  </a:lnTo>
                  <a:lnTo>
                    <a:pt x="232167" y="56607"/>
                  </a:lnTo>
                  <a:lnTo>
                    <a:pt x="270946" y="36857"/>
                  </a:lnTo>
                  <a:lnTo>
                    <a:pt x="311704" y="21086"/>
                  </a:lnTo>
                  <a:lnTo>
                    <a:pt x="354219" y="9528"/>
                  </a:lnTo>
                  <a:lnTo>
                    <a:pt x="398267" y="2421"/>
                  </a:lnTo>
                  <a:lnTo>
                    <a:pt x="443625" y="0"/>
                  </a:lnTo>
                  <a:lnTo>
                    <a:pt x="488982" y="2421"/>
                  </a:lnTo>
                  <a:lnTo>
                    <a:pt x="533029" y="9528"/>
                  </a:lnTo>
                  <a:lnTo>
                    <a:pt x="575542" y="21086"/>
                  </a:lnTo>
                  <a:lnTo>
                    <a:pt x="616300" y="36857"/>
                  </a:lnTo>
                  <a:lnTo>
                    <a:pt x="655079" y="56607"/>
                  </a:lnTo>
                  <a:lnTo>
                    <a:pt x="691656" y="80099"/>
                  </a:lnTo>
                  <a:lnTo>
                    <a:pt x="725808" y="107099"/>
                  </a:lnTo>
                  <a:lnTo>
                    <a:pt x="757312" y="137369"/>
                  </a:lnTo>
                  <a:lnTo>
                    <a:pt x="785945" y="170675"/>
                  </a:lnTo>
                  <a:lnTo>
                    <a:pt x="811484" y="206780"/>
                  </a:lnTo>
                  <a:lnTo>
                    <a:pt x="833706" y="245449"/>
                  </a:lnTo>
                  <a:lnTo>
                    <a:pt x="852388" y="286445"/>
                  </a:lnTo>
                  <a:lnTo>
                    <a:pt x="867306" y="329534"/>
                  </a:lnTo>
                  <a:lnTo>
                    <a:pt x="878238" y="374479"/>
                  </a:lnTo>
                  <a:lnTo>
                    <a:pt x="884961" y="421044"/>
                  </a:lnTo>
                  <a:lnTo>
                    <a:pt x="887251" y="468995"/>
                  </a:lnTo>
                  <a:lnTo>
                    <a:pt x="884961" y="516944"/>
                  </a:lnTo>
                  <a:lnTo>
                    <a:pt x="878238" y="563508"/>
                  </a:lnTo>
                  <a:lnTo>
                    <a:pt x="867306" y="608452"/>
                  </a:lnTo>
                  <a:lnTo>
                    <a:pt x="852388" y="651539"/>
                  </a:lnTo>
                  <a:lnTo>
                    <a:pt x="833706" y="692535"/>
                  </a:lnTo>
                  <a:lnTo>
                    <a:pt x="811484" y="731202"/>
                  </a:lnTo>
                  <a:lnTo>
                    <a:pt x="785945" y="767306"/>
                  </a:lnTo>
                  <a:lnTo>
                    <a:pt x="757312" y="800610"/>
                  </a:lnTo>
                  <a:lnTo>
                    <a:pt x="725808" y="830879"/>
                  </a:lnTo>
                  <a:lnTo>
                    <a:pt x="691656" y="857877"/>
                  </a:lnTo>
                  <a:lnTo>
                    <a:pt x="655079" y="881369"/>
                  </a:lnTo>
                  <a:lnTo>
                    <a:pt x="616300" y="901118"/>
                  </a:lnTo>
                  <a:lnTo>
                    <a:pt x="575542" y="916888"/>
                  </a:lnTo>
                  <a:lnTo>
                    <a:pt x="533029" y="928445"/>
                  </a:lnTo>
                  <a:lnTo>
                    <a:pt x="488982" y="935552"/>
                  </a:lnTo>
                  <a:lnTo>
                    <a:pt x="443625" y="937973"/>
                  </a:lnTo>
                  <a:lnTo>
                    <a:pt x="398267" y="935552"/>
                  </a:lnTo>
                  <a:lnTo>
                    <a:pt x="354219" y="928445"/>
                  </a:lnTo>
                  <a:lnTo>
                    <a:pt x="311704" y="916888"/>
                  </a:lnTo>
                  <a:lnTo>
                    <a:pt x="270946" y="901118"/>
                  </a:lnTo>
                  <a:lnTo>
                    <a:pt x="232167" y="881369"/>
                  </a:lnTo>
                  <a:lnTo>
                    <a:pt x="195590" y="857877"/>
                  </a:lnTo>
                  <a:lnTo>
                    <a:pt x="161438" y="830879"/>
                  </a:lnTo>
                  <a:lnTo>
                    <a:pt x="129934" y="800610"/>
                  </a:lnTo>
                  <a:lnTo>
                    <a:pt x="101302" y="767306"/>
                  </a:lnTo>
                  <a:lnTo>
                    <a:pt x="75764" y="731202"/>
                  </a:lnTo>
                  <a:lnTo>
                    <a:pt x="53543" y="692535"/>
                  </a:lnTo>
                  <a:lnTo>
                    <a:pt x="34862" y="651539"/>
                  </a:lnTo>
                  <a:lnTo>
                    <a:pt x="19944" y="608452"/>
                  </a:lnTo>
                  <a:lnTo>
                    <a:pt x="9012" y="563508"/>
                  </a:lnTo>
                  <a:lnTo>
                    <a:pt x="2290" y="516944"/>
                  </a:lnTo>
                  <a:lnTo>
                    <a:pt x="0" y="468995"/>
                  </a:lnTo>
                  <a:close/>
                </a:path>
              </a:pathLst>
            </a:custGeom>
            <a:ln w="11064">
              <a:solidFill>
                <a:srgbClr val="F79546"/>
              </a:solidFill>
            </a:ln>
          </p:spPr>
          <p:txBody>
            <a:bodyPr wrap="square" lIns="0" tIns="0" rIns="0" bIns="0" rtlCol="0"/>
            <a:lstStyle/>
            <a:p>
              <a:endParaRPr/>
            </a:p>
          </p:txBody>
        </p:sp>
        <p:sp>
          <p:nvSpPr>
            <p:cNvPr id="16" name="object 47">
              <a:extLst>
                <a:ext uri="{FF2B5EF4-FFF2-40B4-BE49-F238E27FC236}">
                  <a16:creationId xmlns:a16="http://schemas.microsoft.com/office/drawing/2014/main" id="{90D0F194-2C90-8D4E-AAD8-1734140B4972}"/>
                </a:ext>
              </a:extLst>
            </p:cNvPr>
            <p:cNvSpPr/>
            <p:nvPr/>
          </p:nvSpPr>
          <p:spPr>
            <a:xfrm>
              <a:off x="6467338" y="784852"/>
              <a:ext cx="887730" cy="0"/>
            </a:xfrm>
            <a:custGeom>
              <a:avLst/>
              <a:gdLst/>
              <a:ahLst/>
              <a:cxnLst/>
              <a:rect l="l" t="t" r="r" b="b"/>
              <a:pathLst>
                <a:path w="887729">
                  <a:moveTo>
                    <a:pt x="0" y="0"/>
                  </a:moveTo>
                  <a:lnTo>
                    <a:pt x="887251" y="0"/>
                  </a:lnTo>
                </a:path>
              </a:pathLst>
            </a:custGeom>
            <a:ln w="4019">
              <a:solidFill>
                <a:srgbClr val="000000"/>
              </a:solidFill>
            </a:ln>
          </p:spPr>
          <p:txBody>
            <a:bodyPr wrap="square" lIns="0" tIns="0" rIns="0" bIns="0" rtlCol="0"/>
            <a:lstStyle/>
            <a:p>
              <a:endParaRPr/>
            </a:p>
          </p:txBody>
        </p:sp>
        <p:sp>
          <p:nvSpPr>
            <p:cNvPr id="17" name="object 48">
              <a:extLst>
                <a:ext uri="{FF2B5EF4-FFF2-40B4-BE49-F238E27FC236}">
                  <a16:creationId xmlns:a16="http://schemas.microsoft.com/office/drawing/2014/main" id="{71D8C7DA-934E-4244-8912-84D25B3A29B5}"/>
                </a:ext>
              </a:extLst>
            </p:cNvPr>
            <p:cNvSpPr/>
            <p:nvPr/>
          </p:nvSpPr>
          <p:spPr>
            <a:xfrm>
              <a:off x="6597257" y="453876"/>
              <a:ext cx="627380" cy="663575"/>
            </a:xfrm>
            <a:custGeom>
              <a:avLst/>
              <a:gdLst/>
              <a:ahLst/>
              <a:cxnLst/>
              <a:rect l="l" t="t" r="r" b="b"/>
              <a:pathLst>
                <a:path w="627379" h="663575">
                  <a:moveTo>
                    <a:pt x="0" y="662997"/>
                  </a:moveTo>
                  <a:lnTo>
                    <a:pt x="627149" y="0"/>
                  </a:lnTo>
                </a:path>
              </a:pathLst>
            </a:custGeom>
            <a:ln w="3905">
              <a:solidFill>
                <a:srgbClr val="000000"/>
              </a:solidFill>
            </a:ln>
          </p:spPr>
          <p:txBody>
            <a:bodyPr wrap="square" lIns="0" tIns="0" rIns="0" bIns="0" rtlCol="0"/>
            <a:lstStyle/>
            <a:p>
              <a:endParaRPr/>
            </a:p>
          </p:txBody>
        </p:sp>
        <p:sp>
          <p:nvSpPr>
            <p:cNvPr id="18" name="object 49">
              <a:extLst>
                <a:ext uri="{FF2B5EF4-FFF2-40B4-BE49-F238E27FC236}">
                  <a16:creationId xmlns:a16="http://schemas.microsoft.com/office/drawing/2014/main" id="{E0C2CF91-2F56-7A42-8FBA-DA0F84F77A5D}"/>
                </a:ext>
              </a:extLst>
            </p:cNvPr>
            <p:cNvSpPr/>
            <p:nvPr/>
          </p:nvSpPr>
          <p:spPr>
            <a:xfrm>
              <a:off x="6597257" y="453876"/>
              <a:ext cx="627380" cy="663575"/>
            </a:xfrm>
            <a:custGeom>
              <a:avLst/>
              <a:gdLst/>
              <a:ahLst/>
              <a:cxnLst/>
              <a:rect l="l" t="t" r="r" b="b"/>
              <a:pathLst>
                <a:path w="627379" h="663575">
                  <a:moveTo>
                    <a:pt x="0" y="0"/>
                  </a:moveTo>
                  <a:lnTo>
                    <a:pt x="627149" y="662997"/>
                  </a:lnTo>
                </a:path>
              </a:pathLst>
            </a:custGeom>
            <a:ln w="3905">
              <a:solidFill>
                <a:srgbClr val="000000"/>
              </a:solidFill>
            </a:ln>
          </p:spPr>
          <p:txBody>
            <a:bodyPr wrap="square" lIns="0" tIns="0" rIns="0" bIns="0" rtlCol="0"/>
            <a:lstStyle/>
            <a:p>
              <a:endParaRPr/>
            </a:p>
          </p:txBody>
        </p:sp>
        <p:sp>
          <p:nvSpPr>
            <p:cNvPr id="19" name="object 50">
              <a:extLst>
                <a:ext uri="{FF2B5EF4-FFF2-40B4-BE49-F238E27FC236}">
                  <a16:creationId xmlns:a16="http://schemas.microsoft.com/office/drawing/2014/main" id="{F9B3B7EB-BE1C-A442-B27D-271F257E68C9}"/>
                </a:ext>
              </a:extLst>
            </p:cNvPr>
            <p:cNvSpPr/>
            <p:nvPr/>
          </p:nvSpPr>
          <p:spPr>
            <a:xfrm>
              <a:off x="6910964" y="315857"/>
              <a:ext cx="0" cy="938530"/>
            </a:xfrm>
            <a:custGeom>
              <a:avLst/>
              <a:gdLst/>
              <a:ahLst/>
              <a:cxnLst/>
              <a:rect l="l" t="t" r="r" b="b"/>
              <a:pathLst>
                <a:path h="938530">
                  <a:moveTo>
                    <a:pt x="0" y="0"/>
                  </a:moveTo>
                  <a:lnTo>
                    <a:pt x="0" y="937973"/>
                  </a:lnTo>
                </a:path>
              </a:pathLst>
            </a:custGeom>
            <a:ln w="3802">
              <a:solidFill>
                <a:srgbClr val="000000"/>
              </a:solidFill>
            </a:ln>
          </p:spPr>
          <p:txBody>
            <a:bodyPr wrap="square" lIns="0" tIns="0" rIns="0" bIns="0" rtlCol="0"/>
            <a:lstStyle/>
            <a:p>
              <a:endParaRPr/>
            </a:p>
          </p:txBody>
        </p:sp>
        <p:sp>
          <p:nvSpPr>
            <p:cNvPr id="20" name="object 51">
              <a:extLst>
                <a:ext uri="{FF2B5EF4-FFF2-40B4-BE49-F238E27FC236}">
                  <a16:creationId xmlns:a16="http://schemas.microsoft.com/office/drawing/2014/main" id="{5E56699A-AB4A-524E-BDB5-FD88E976AFE3}"/>
                </a:ext>
              </a:extLst>
            </p:cNvPr>
            <p:cNvSpPr txBox="1"/>
            <p:nvPr/>
          </p:nvSpPr>
          <p:spPr>
            <a:xfrm>
              <a:off x="6622963" y="605045"/>
              <a:ext cx="78105" cy="146050"/>
            </a:xfrm>
            <a:prstGeom prst="rect">
              <a:avLst/>
            </a:prstGeom>
          </p:spPr>
          <p:txBody>
            <a:bodyPr vert="horz" wrap="square" lIns="0" tIns="11430" rIns="0" bIns="0" rtlCol="0">
              <a:spAutoFit/>
            </a:bodyPr>
            <a:lstStyle/>
            <a:p>
              <a:pPr marL="12700">
                <a:lnSpc>
                  <a:spcPct val="100000"/>
                </a:lnSpc>
                <a:spcBef>
                  <a:spcPts val="90"/>
                </a:spcBef>
              </a:pPr>
              <a:r>
                <a:rPr sz="800" spc="-30" dirty="0">
                  <a:solidFill>
                    <a:srgbClr val="EDEBE0"/>
                  </a:solidFill>
                  <a:latin typeface="Symbol"/>
                  <a:cs typeface="Symbol"/>
                </a:rPr>
                <a:t></a:t>
              </a:r>
              <a:endParaRPr sz="800">
                <a:latin typeface="Symbol"/>
                <a:cs typeface="Symbol"/>
              </a:endParaRPr>
            </a:p>
          </p:txBody>
        </p:sp>
        <p:sp>
          <p:nvSpPr>
            <p:cNvPr id="21" name="object 52">
              <a:extLst>
                <a:ext uri="{FF2B5EF4-FFF2-40B4-BE49-F238E27FC236}">
                  <a16:creationId xmlns:a16="http://schemas.microsoft.com/office/drawing/2014/main" id="{CD0FD65D-EC3B-8741-9B65-EC4D648A1812}"/>
                </a:ext>
              </a:extLst>
            </p:cNvPr>
            <p:cNvSpPr txBox="1"/>
            <p:nvPr/>
          </p:nvSpPr>
          <p:spPr>
            <a:xfrm>
              <a:off x="7152877" y="317339"/>
              <a:ext cx="297180" cy="146050"/>
            </a:xfrm>
            <a:prstGeom prst="rect">
              <a:avLst/>
            </a:prstGeom>
          </p:spPr>
          <p:txBody>
            <a:bodyPr vert="horz" wrap="square" lIns="0" tIns="11430" rIns="0" bIns="0" rtlCol="0">
              <a:spAutoFit/>
            </a:bodyPr>
            <a:lstStyle/>
            <a:p>
              <a:pPr marL="38100">
                <a:lnSpc>
                  <a:spcPct val="100000"/>
                </a:lnSpc>
                <a:spcBef>
                  <a:spcPts val="90"/>
                </a:spcBef>
              </a:pPr>
              <a:r>
                <a:rPr sz="1200" spc="-30" baseline="3472" dirty="0">
                  <a:latin typeface="Verdana"/>
                  <a:cs typeface="Verdana"/>
                </a:rPr>
                <a:t>X</a:t>
              </a:r>
              <a:r>
                <a:rPr sz="750" spc="-30" baseline="-16666" dirty="0">
                  <a:latin typeface="Verdana"/>
                  <a:cs typeface="Verdana"/>
                </a:rPr>
                <a:t>3</a:t>
              </a:r>
              <a:r>
                <a:rPr sz="750" spc="-187" baseline="-16666" dirty="0">
                  <a:latin typeface="Verdana"/>
                  <a:cs typeface="Verdana"/>
                </a:rPr>
                <a:t> </a:t>
              </a:r>
              <a:r>
                <a:rPr sz="800" spc="-20" dirty="0">
                  <a:latin typeface="Verdana"/>
                  <a:cs typeface="Verdana"/>
                </a:rPr>
                <a:t>X</a:t>
              </a:r>
              <a:r>
                <a:rPr sz="750" spc="-30" baseline="-22222" dirty="0">
                  <a:latin typeface="Verdana"/>
                  <a:cs typeface="Verdana"/>
                </a:rPr>
                <a:t>2</a:t>
              </a:r>
              <a:endParaRPr sz="750" baseline="-22222">
                <a:latin typeface="Verdana"/>
                <a:cs typeface="Verdana"/>
              </a:endParaRPr>
            </a:p>
          </p:txBody>
        </p:sp>
        <p:sp>
          <p:nvSpPr>
            <p:cNvPr id="22" name="object 53">
              <a:extLst>
                <a:ext uri="{FF2B5EF4-FFF2-40B4-BE49-F238E27FC236}">
                  <a16:creationId xmlns:a16="http://schemas.microsoft.com/office/drawing/2014/main" id="{6D2BADF6-53EE-724A-BA77-D0FD4901F08E}"/>
                </a:ext>
              </a:extLst>
            </p:cNvPr>
            <p:cNvSpPr txBox="1"/>
            <p:nvPr/>
          </p:nvSpPr>
          <p:spPr>
            <a:xfrm>
              <a:off x="6765866" y="169270"/>
              <a:ext cx="318770" cy="146050"/>
            </a:xfrm>
            <a:prstGeom prst="rect">
              <a:avLst/>
            </a:prstGeom>
          </p:spPr>
          <p:txBody>
            <a:bodyPr vert="horz" wrap="square" lIns="0" tIns="11430" rIns="0" bIns="0" rtlCol="0">
              <a:spAutoFit/>
            </a:bodyPr>
            <a:lstStyle/>
            <a:p>
              <a:pPr marL="38100">
                <a:lnSpc>
                  <a:spcPct val="100000"/>
                </a:lnSpc>
                <a:spcBef>
                  <a:spcPts val="90"/>
                </a:spcBef>
              </a:pPr>
              <a:r>
                <a:rPr sz="800" spc="-20" dirty="0">
                  <a:latin typeface="Verdana"/>
                  <a:cs typeface="Verdana"/>
                </a:rPr>
                <a:t>X</a:t>
              </a:r>
              <a:r>
                <a:rPr sz="750" spc="-30" baseline="-22222" dirty="0">
                  <a:latin typeface="Verdana"/>
                  <a:cs typeface="Verdana"/>
                </a:rPr>
                <a:t>5</a:t>
              </a:r>
              <a:r>
                <a:rPr sz="750" spc="37" baseline="-22222" dirty="0">
                  <a:latin typeface="Verdana"/>
                  <a:cs typeface="Verdana"/>
                </a:rPr>
                <a:t> </a:t>
              </a:r>
              <a:r>
                <a:rPr sz="800" spc="-20" dirty="0">
                  <a:latin typeface="Verdana"/>
                  <a:cs typeface="Verdana"/>
                </a:rPr>
                <a:t>X</a:t>
              </a:r>
              <a:r>
                <a:rPr sz="750" spc="-30" baseline="-22222" dirty="0">
                  <a:latin typeface="Verdana"/>
                  <a:cs typeface="Verdana"/>
                </a:rPr>
                <a:t>4</a:t>
              </a:r>
              <a:endParaRPr sz="750" baseline="-22222">
                <a:latin typeface="Verdana"/>
                <a:cs typeface="Verdana"/>
              </a:endParaRPr>
            </a:p>
          </p:txBody>
        </p:sp>
        <p:sp>
          <p:nvSpPr>
            <p:cNvPr id="23" name="object 54">
              <a:extLst>
                <a:ext uri="{FF2B5EF4-FFF2-40B4-BE49-F238E27FC236}">
                  <a16:creationId xmlns:a16="http://schemas.microsoft.com/office/drawing/2014/main" id="{1A56CAA0-71E8-E24B-9356-9D790E4E3279}"/>
                </a:ext>
              </a:extLst>
            </p:cNvPr>
            <p:cNvSpPr txBox="1"/>
            <p:nvPr/>
          </p:nvSpPr>
          <p:spPr>
            <a:xfrm>
              <a:off x="6356103" y="322174"/>
              <a:ext cx="294005" cy="146685"/>
            </a:xfrm>
            <a:prstGeom prst="rect">
              <a:avLst/>
            </a:prstGeom>
          </p:spPr>
          <p:txBody>
            <a:bodyPr vert="horz" wrap="square" lIns="0" tIns="11430" rIns="0" bIns="0" rtlCol="0">
              <a:spAutoFit/>
            </a:bodyPr>
            <a:lstStyle/>
            <a:p>
              <a:pPr marL="38100">
                <a:lnSpc>
                  <a:spcPct val="100000"/>
                </a:lnSpc>
                <a:spcBef>
                  <a:spcPts val="90"/>
                </a:spcBef>
              </a:pPr>
              <a:r>
                <a:rPr sz="800" spc="-20" dirty="0">
                  <a:latin typeface="Verdana"/>
                  <a:cs typeface="Verdana"/>
                </a:rPr>
                <a:t>X</a:t>
              </a:r>
              <a:r>
                <a:rPr sz="750" spc="-30" baseline="-22222" dirty="0">
                  <a:latin typeface="Verdana"/>
                  <a:cs typeface="Verdana"/>
                </a:rPr>
                <a:t>6</a:t>
              </a:r>
              <a:r>
                <a:rPr sz="750" spc="-217" baseline="-22222" dirty="0">
                  <a:latin typeface="Verdana"/>
                  <a:cs typeface="Verdana"/>
                </a:rPr>
                <a:t> </a:t>
              </a:r>
              <a:r>
                <a:rPr sz="800" spc="-20" dirty="0">
                  <a:latin typeface="Verdana"/>
                  <a:cs typeface="Verdana"/>
                </a:rPr>
                <a:t>X</a:t>
              </a:r>
              <a:r>
                <a:rPr sz="750" spc="-30" baseline="-22222" dirty="0">
                  <a:latin typeface="Verdana"/>
                  <a:cs typeface="Verdana"/>
                </a:rPr>
                <a:t>7</a:t>
              </a:r>
              <a:endParaRPr sz="750" baseline="-22222">
                <a:latin typeface="Verdana"/>
                <a:cs typeface="Verdana"/>
              </a:endParaRPr>
            </a:p>
          </p:txBody>
        </p:sp>
        <p:sp>
          <p:nvSpPr>
            <p:cNvPr id="24" name="object 55">
              <a:extLst>
                <a:ext uri="{FF2B5EF4-FFF2-40B4-BE49-F238E27FC236}">
                  <a16:creationId xmlns:a16="http://schemas.microsoft.com/office/drawing/2014/main" id="{0BC51093-F5E7-FB48-8825-76A0531570E3}"/>
                </a:ext>
              </a:extLst>
            </p:cNvPr>
            <p:cNvSpPr txBox="1"/>
            <p:nvPr/>
          </p:nvSpPr>
          <p:spPr>
            <a:xfrm>
              <a:off x="6235360" y="678353"/>
              <a:ext cx="197485" cy="146050"/>
            </a:xfrm>
            <a:prstGeom prst="rect">
              <a:avLst/>
            </a:prstGeom>
          </p:spPr>
          <p:txBody>
            <a:bodyPr vert="horz" wrap="square" lIns="0" tIns="11430" rIns="0" bIns="0" rtlCol="0">
              <a:spAutoFit/>
            </a:bodyPr>
            <a:lstStyle/>
            <a:p>
              <a:pPr marL="12700">
                <a:lnSpc>
                  <a:spcPct val="100000"/>
                </a:lnSpc>
                <a:spcBef>
                  <a:spcPts val="90"/>
                </a:spcBef>
              </a:pPr>
              <a:r>
                <a:rPr sz="1200" spc="-60" baseline="3472" dirty="0">
                  <a:latin typeface="Verdana"/>
                  <a:cs typeface="Verdana"/>
                </a:rPr>
                <a:t>X</a:t>
              </a:r>
              <a:r>
                <a:rPr sz="1200" spc="-37" baseline="3472" dirty="0">
                  <a:latin typeface="Verdana"/>
                  <a:cs typeface="Verdana"/>
                </a:rPr>
                <a:t> </a:t>
              </a:r>
              <a:r>
                <a:rPr sz="800" spc="-40" dirty="0">
                  <a:latin typeface="Verdana"/>
                  <a:cs typeface="Verdana"/>
                </a:rPr>
                <a:t>X</a:t>
              </a:r>
              <a:endParaRPr sz="800">
                <a:latin typeface="Verdana"/>
                <a:cs typeface="Verdana"/>
              </a:endParaRPr>
            </a:p>
          </p:txBody>
        </p:sp>
        <p:sp>
          <p:nvSpPr>
            <p:cNvPr id="25" name="object 56">
              <a:extLst>
                <a:ext uri="{FF2B5EF4-FFF2-40B4-BE49-F238E27FC236}">
                  <a16:creationId xmlns:a16="http://schemas.microsoft.com/office/drawing/2014/main" id="{21CE631B-6523-EF41-A519-720034A23F9D}"/>
                </a:ext>
              </a:extLst>
            </p:cNvPr>
            <p:cNvSpPr txBox="1"/>
            <p:nvPr/>
          </p:nvSpPr>
          <p:spPr>
            <a:xfrm>
              <a:off x="6300637" y="736643"/>
              <a:ext cx="172720" cy="106045"/>
            </a:xfrm>
            <a:prstGeom prst="rect">
              <a:avLst/>
            </a:prstGeom>
          </p:spPr>
          <p:txBody>
            <a:bodyPr vert="horz" wrap="square" lIns="0" tIns="15875" rIns="0" bIns="0" rtlCol="0">
              <a:spAutoFit/>
            </a:bodyPr>
            <a:lstStyle/>
            <a:p>
              <a:pPr marL="12700">
                <a:lnSpc>
                  <a:spcPct val="100000"/>
                </a:lnSpc>
                <a:spcBef>
                  <a:spcPts val="125"/>
                </a:spcBef>
              </a:pPr>
              <a:r>
                <a:rPr sz="750" spc="-7" baseline="5555" dirty="0">
                  <a:latin typeface="Verdana"/>
                  <a:cs typeface="Verdana"/>
                </a:rPr>
                <a:t>9</a:t>
              </a:r>
              <a:r>
                <a:rPr sz="750" spc="142" baseline="5555" dirty="0">
                  <a:latin typeface="Verdana"/>
                  <a:cs typeface="Verdana"/>
                </a:rPr>
                <a:t> </a:t>
              </a:r>
              <a:r>
                <a:rPr sz="500" spc="-5" dirty="0">
                  <a:latin typeface="Verdana"/>
                  <a:cs typeface="Verdana"/>
                </a:rPr>
                <a:t>8</a:t>
              </a:r>
              <a:endParaRPr sz="500">
                <a:latin typeface="Verdana"/>
                <a:cs typeface="Verdana"/>
              </a:endParaRPr>
            </a:p>
          </p:txBody>
        </p:sp>
        <p:sp>
          <p:nvSpPr>
            <p:cNvPr id="26" name="object 57">
              <a:extLst>
                <a:ext uri="{FF2B5EF4-FFF2-40B4-BE49-F238E27FC236}">
                  <a16:creationId xmlns:a16="http://schemas.microsoft.com/office/drawing/2014/main" id="{964DD706-A35C-7B40-968F-C32E72064F74}"/>
                </a:ext>
              </a:extLst>
            </p:cNvPr>
            <p:cNvSpPr txBox="1"/>
            <p:nvPr/>
          </p:nvSpPr>
          <p:spPr>
            <a:xfrm>
              <a:off x="6308952" y="1128304"/>
              <a:ext cx="361950" cy="146050"/>
            </a:xfrm>
            <a:prstGeom prst="rect">
              <a:avLst/>
            </a:prstGeom>
          </p:spPr>
          <p:txBody>
            <a:bodyPr vert="horz" wrap="square" lIns="0" tIns="11430" rIns="0" bIns="0" rtlCol="0">
              <a:spAutoFit/>
            </a:bodyPr>
            <a:lstStyle/>
            <a:p>
              <a:pPr marL="38100">
                <a:lnSpc>
                  <a:spcPct val="100000"/>
                </a:lnSpc>
                <a:spcBef>
                  <a:spcPts val="90"/>
                </a:spcBef>
              </a:pPr>
              <a:r>
                <a:rPr sz="1200" spc="-37" baseline="17361" dirty="0">
                  <a:latin typeface="Verdana"/>
                  <a:cs typeface="Verdana"/>
                </a:rPr>
                <a:t>X</a:t>
              </a:r>
              <a:r>
                <a:rPr sz="750" spc="-37" baseline="5555" dirty="0">
                  <a:latin typeface="Verdana"/>
                  <a:cs typeface="Verdana"/>
                </a:rPr>
                <a:t>11</a:t>
              </a:r>
              <a:r>
                <a:rPr sz="1200" spc="-37" baseline="13888" dirty="0">
                  <a:latin typeface="Verdana"/>
                  <a:cs typeface="Verdana"/>
                </a:rPr>
                <a:t>X</a:t>
              </a:r>
              <a:r>
                <a:rPr sz="500" spc="-25" dirty="0">
                  <a:latin typeface="Verdana"/>
                  <a:cs typeface="Verdana"/>
                </a:rPr>
                <a:t>10</a:t>
              </a:r>
              <a:endParaRPr sz="500">
                <a:latin typeface="Verdana"/>
                <a:cs typeface="Verdana"/>
              </a:endParaRPr>
            </a:p>
          </p:txBody>
        </p:sp>
        <p:sp>
          <p:nvSpPr>
            <p:cNvPr id="27" name="object 58">
              <a:extLst>
                <a:ext uri="{FF2B5EF4-FFF2-40B4-BE49-F238E27FC236}">
                  <a16:creationId xmlns:a16="http://schemas.microsoft.com/office/drawing/2014/main" id="{67639545-C449-ED41-B531-6EB62EE54EBE}"/>
                </a:ext>
              </a:extLst>
            </p:cNvPr>
            <p:cNvSpPr txBox="1"/>
            <p:nvPr/>
          </p:nvSpPr>
          <p:spPr>
            <a:xfrm>
              <a:off x="6770566" y="1283474"/>
              <a:ext cx="377190" cy="146685"/>
            </a:xfrm>
            <a:prstGeom prst="rect">
              <a:avLst/>
            </a:prstGeom>
          </p:spPr>
          <p:txBody>
            <a:bodyPr vert="horz" wrap="square" lIns="0" tIns="11430" rIns="0" bIns="0" rtlCol="0">
              <a:spAutoFit/>
            </a:bodyPr>
            <a:lstStyle/>
            <a:p>
              <a:pPr marL="38100">
                <a:lnSpc>
                  <a:spcPct val="100000"/>
                </a:lnSpc>
                <a:spcBef>
                  <a:spcPts val="90"/>
                </a:spcBef>
              </a:pPr>
              <a:r>
                <a:rPr sz="1200" spc="-22" baseline="17361" dirty="0">
                  <a:latin typeface="Verdana"/>
                  <a:cs typeface="Verdana"/>
                </a:rPr>
                <a:t>X</a:t>
              </a:r>
              <a:r>
                <a:rPr sz="750" spc="-22" baseline="5555" dirty="0">
                  <a:latin typeface="Verdana"/>
                  <a:cs typeface="Verdana"/>
                </a:rPr>
                <a:t>13</a:t>
              </a:r>
              <a:r>
                <a:rPr sz="750" spc="-195" baseline="5555" dirty="0">
                  <a:latin typeface="Verdana"/>
                  <a:cs typeface="Verdana"/>
                </a:rPr>
                <a:t> </a:t>
              </a:r>
              <a:r>
                <a:rPr sz="1200" spc="-22" baseline="13888" dirty="0">
                  <a:latin typeface="Verdana"/>
                  <a:cs typeface="Verdana"/>
                </a:rPr>
                <a:t>X</a:t>
              </a:r>
              <a:r>
                <a:rPr sz="500" spc="-15" dirty="0">
                  <a:latin typeface="Verdana"/>
                  <a:cs typeface="Verdana"/>
                </a:rPr>
                <a:t>12</a:t>
              </a:r>
              <a:endParaRPr sz="500">
                <a:latin typeface="Verdana"/>
                <a:cs typeface="Verdana"/>
              </a:endParaRPr>
            </a:p>
          </p:txBody>
        </p:sp>
        <p:sp>
          <p:nvSpPr>
            <p:cNvPr id="28" name="object 59">
              <a:extLst>
                <a:ext uri="{FF2B5EF4-FFF2-40B4-BE49-F238E27FC236}">
                  <a16:creationId xmlns:a16="http://schemas.microsoft.com/office/drawing/2014/main" id="{31273D26-E578-8F4B-BCCC-6FA4622B859A}"/>
                </a:ext>
              </a:extLst>
            </p:cNvPr>
            <p:cNvSpPr txBox="1"/>
            <p:nvPr/>
          </p:nvSpPr>
          <p:spPr>
            <a:xfrm>
              <a:off x="7355044" y="816891"/>
              <a:ext cx="328930" cy="146685"/>
            </a:xfrm>
            <a:prstGeom prst="rect">
              <a:avLst/>
            </a:prstGeom>
          </p:spPr>
          <p:txBody>
            <a:bodyPr vert="horz" wrap="square" lIns="0" tIns="11430" rIns="0" bIns="0" rtlCol="0">
              <a:spAutoFit/>
            </a:bodyPr>
            <a:lstStyle/>
            <a:p>
              <a:pPr marL="38100">
                <a:lnSpc>
                  <a:spcPct val="100000"/>
                </a:lnSpc>
                <a:spcBef>
                  <a:spcPts val="90"/>
                </a:spcBef>
              </a:pPr>
              <a:r>
                <a:rPr sz="1200" spc="-22" baseline="13888" dirty="0">
                  <a:latin typeface="Verdana"/>
                  <a:cs typeface="Verdana"/>
                </a:rPr>
                <a:t>X</a:t>
              </a:r>
              <a:r>
                <a:rPr sz="500" spc="-15" dirty="0">
                  <a:latin typeface="Verdana"/>
                  <a:cs typeface="Verdana"/>
                </a:rPr>
                <a:t>1</a:t>
              </a:r>
              <a:r>
                <a:rPr sz="1200" spc="-22" baseline="13888" dirty="0">
                  <a:latin typeface="Verdana"/>
                  <a:cs typeface="Verdana"/>
                </a:rPr>
                <a:t>X</a:t>
              </a:r>
              <a:r>
                <a:rPr sz="500" spc="-15" dirty="0">
                  <a:latin typeface="Verdana"/>
                  <a:cs typeface="Verdana"/>
                </a:rPr>
                <a:t>16</a:t>
              </a:r>
              <a:endParaRPr sz="500">
                <a:latin typeface="Verdana"/>
                <a:cs typeface="Verdana"/>
              </a:endParaRPr>
            </a:p>
          </p:txBody>
        </p:sp>
        <p:sp>
          <p:nvSpPr>
            <p:cNvPr id="29" name="object 60">
              <a:extLst>
                <a:ext uri="{FF2B5EF4-FFF2-40B4-BE49-F238E27FC236}">
                  <a16:creationId xmlns:a16="http://schemas.microsoft.com/office/drawing/2014/main" id="{BD1D966E-5BD4-BE4E-825D-1F78013BE7F9}"/>
                </a:ext>
              </a:extLst>
            </p:cNvPr>
            <p:cNvSpPr/>
            <p:nvPr/>
          </p:nvSpPr>
          <p:spPr>
            <a:xfrm>
              <a:off x="7009513" y="712158"/>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30" name="object 61">
              <a:extLst>
                <a:ext uri="{FF2B5EF4-FFF2-40B4-BE49-F238E27FC236}">
                  <a16:creationId xmlns:a16="http://schemas.microsoft.com/office/drawing/2014/main" id="{BC4B3ECC-E823-9245-BBD4-D631BA712A86}"/>
                </a:ext>
              </a:extLst>
            </p:cNvPr>
            <p:cNvSpPr/>
            <p:nvPr/>
          </p:nvSpPr>
          <p:spPr>
            <a:xfrm>
              <a:off x="7009513" y="712158"/>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31" name="object 62">
              <a:extLst>
                <a:ext uri="{FF2B5EF4-FFF2-40B4-BE49-F238E27FC236}">
                  <a16:creationId xmlns:a16="http://schemas.microsoft.com/office/drawing/2014/main" id="{EB51F521-F939-4748-804A-C83FD9006BDF}"/>
                </a:ext>
              </a:extLst>
            </p:cNvPr>
            <p:cNvSpPr/>
            <p:nvPr/>
          </p:nvSpPr>
          <p:spPr>
            <a:xfrm>
              <a:off x="6996838" y="511160"/>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32" name="object 63">
              <a:extLst>
                <a:ext uri="{FF2B5EF4-FFF2-40B4-BE49-F238E27FC236}">
                  <a16:creationId xmlns:a16="http://schemas.microsoft.com/office/drawing/2014/main" id="{8D2B4F4A-8213-CB4F-BFCE-76E1BD0789A4}"/>
                </a:ext>
              </a:extLst>
            </p:cNvPr>
            <p:cNvSpPr/>
            <p:nvPr/>
          </p:nvSpPr>
          <p:spPr>
            <a:xfrm>
              <a:off x="6996838" y="511160"/>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33" name="object 64">
              <a:extLst>
                <a:ext uri="{FF2B5EF4-FFF2-40B4-BE49-F238E27FC236}">
                  <a16:creationId xmlns:a16="http://schemas.microsoft.com/office/drawing/2014/main" id="{9F2B5C8C-C93F-4B40-A068-29A2E6047F7A}"/>
                </a:ext>
              </a:extLst>
            </p:cNvPr>
            <p:cNvSpPr/>
            <p:nvPr/>
          </p:nvSpPr>
          <p:spPr>
            <a:xfrm>
              <a:off x="6842836" y="631759"/>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34" name="object 65">
              <a:extLst>
                <a:ext uri="{FF2B5EF4-FFF2-40B4-BE49-F238E27FC236}">
                  <a16:creationId xmlns:a16="http://schemas.microsoft.com/office/drawing/2014/main" id="{B39F15FF-476F-2548-BD7F-87CDCC2A5FE2}"/>
                </a:ext>
              </a:extLst>
            </p:cNvPr>
            <p:cNvSpPr/>
            <p:nvPr/>
          </p:nvSpPr>
          <p:spPr>
            <a:xfrm>
              <a:off x="6842836" y="631759"/>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35" name="object 66">
              <a:extLst>
                <a:ext uri="{FF2B5EF4-FFF2-40B4-BE49-F238E27FC236}">
                  <a16:creationId xmlns:a16="http://schemas.microsoft.com/office/drawing/2014/main" id="{8042879E-3843-9C4F-9B8D-2389BDEF50A5}"/>
                </a:ext>
              </a:extLst>
            </p:cNvPr>
            <p:cNvSpPr/>
            <p:nvPr/>
          </p:nvSpPr>
          <p:spPr>
            <a:xfrm>
              <a:off x="6797206" y="1035078"/>
              <a:ext cx="38100" cy="40640"/>
            </a:xfrm>
            <a:custGeom>
              <a:avLst/>
              <a:gdLst/>
              <a:ahLst/>
              <a:cxnLst/>
              <a:rect l="l" t="t" r="r" b="b"/>
              <a:pathLst>
                <a:path w="38100" h="40640">
                  <a:moveTo>
                    <a:pt x="19012" y="0"/>
                  </a:moveTo>
                  <a:lnTo>
                    <a:pt x="11608" y="1579"/>
                  </a:lnTo>
                  <a:lnTo>
                    <a:pt x="5565" y="5887"/>
                  </a:lnTo>
                  <a:lnTo>
                    <a:pt x="1492" y="12276"/>
                  </a:lnTo>
                  <a:lnTo>
                    <a:pt x="0" y="20099"/>
                  </a:lnTo>
                  <a:lnTo>
                    <a:pt x="1492" y="27925"/>
                  </a:lnTo>
                  <a:lnTo>
                    <a:pt x="5565" y="34314"/>
                  </a:lnTo>
                  <a:lnTo>
                    <a:pt x="11608" y="38620"/>
                  </a:lnTo>
                  <a:lnTo>
                    <a:pt x="19012" y="40199"/>
                  </a:lnTo>
                  <a:lnTo>
                    <a:pt x="26417" y="38620"/>
                  </a:lnTo>
                  <a:lnTo>
                    <a:pt x="32459" y="34314"/>
                  </a:lnTo>
                  <a:lnTo>
                    <a:pt x="36532" y="27925"/>
                  </a:lnTo>
                  <a:lnTo>
                    <a:pt x="38025" y="20099"/>
                  </a:lnTo>
                  <a:lnTo>
                    <a:pt x="36532" y="12276"/>
                  </a:lnTo>
                  <a:lnTo>
                    <a:pt x="32459" y="5887"/>
                  </a:lnTo>
                  <a:lnTo>
                    <a:pt x="26417" y="1579"/>
                  </a:lnTo>
                  <a:lnTo>
                    <a:pt x="19012" y="0"/>
                  </a:lnTo>
                  <a:close/>
                </a:path>
              </a:pathLst>
            </a:custGeom>
            <a:solidFill>
              <a:srgbClr val="FF0000"/>
            </a:solidFill>
          </p:spPr>
          <p:txBody>
            <a:bodyPr wrap="square" lIns="0" tIns="0" rIns="0" bIns="0" rtlCol="0"/>
            <a:lstStyle/>
            <a:p>
              <a:endParaRPr/>
            </a:p>
          </p:txBody>
        </p:sp>
        <p:sp>
          <p:nvSpPr>
            <p:cNvPr id="36" name="object 67">
              <a:extLst>
                <a:ext uri="{FF2B5EF4-FFF2-40B4-BE49-F238E27FC236}">
                  <a16:creationId xmlns:a16="http://schemas.microsoft.com/office/drawing/2014/main" id="{74AE9001-8741-3142-A322-DD11A5EAEB0A}"/>
                </a:ext>
              </a:extLst>
            </p:cNvPr>
            <p:cNvSpPr/>
            <p:nvPr/>
          </p:nvSpPr>
          <p:spPr>
            <a:xfrm>
              <a:off x="6797206" y="1035078"/>
              <a:ext cx="38100" cy="40640"/>
            </a:xfrm>
            <a:custGeom>
              <a:avLst/>
              <a:gdLst/>
              <a:ahLst/>
              <a:cxnLst/>
              <a:rect l="l" t="t" r="r" b="b"/>
              <a:pathLst>
                <a:path w="38100" h="40640">
                  <a:moveTo>
                    <a:pt x="0" y="20099"/>
                  </a:moveTo>
                  <a:lnTo>
                    <a:pt x="1492" y="12276"/>
                  </a:lnTo>
                  <a:lnTo>
                    <a:pt x="5565" y="5887"/>
                  </a:lnTo>
                  <a:lnTo>
                    <a:pt x="11608" y="1579"/>
                  </a:lnTo>
                  <a:lnTo>
                    <a:pt x="19012" y="0"/>
                  </a:lnTo>
                  <a:lnTo>
                    <a:pt x="26417" y="1579"/>
                  </a:lnTo>
                  <a:lnTo>
                    <a:pt x="32459" y="5887"/>
                  </a:lnTo>
                  <a:lnTo>
                    <a:pt x="36532" y="12276"/>
                  </a:lnTo>
                  <a:lnTo>
                    <a:pt x="38025" y="20099"/>
                  </a:lnTo>
                  <a:lnTo>
                    <a:pt x="36532" y="27925"/>
                  </a:lnTo>
                  <a:lnTo>
                    <a:pt x="32459" y="34314"/>
                  </a:lnTo>
                  <a:lnTo>
                    <a:pt x="26417" y="38620"/>
                  </a:lnTo>
                  <a:lnTo>
                    <a:pt x="19012" y="40199"/>
                  </a:lnTo>
                  <a:lnTo>
                    <a:pt x="11608" y="38620"/>
                  </a:lnTo>
                  <a:lnTo>
                    <a:pt x="5565" y="34314"/>
                  </a:lnTo>
                  <a:lnTo>
                    <a:pt x="1492" y="27925"/>
                  </a:lnTo>
                  <a:lnTo>
                    <a:pt x="0" y="20099"/>
                  </a:lnTo>
                  <a:close/>
                </a:path>
              </a:pathLst>
            </a:custGeom>
            <a:ln w="11064">
              <a:solidFill>
                <a:srgbClr val="FF0000"/>
              </a:solidFill>
            </a:ln>
          </p:spPr>
          <p:txBody>
            <a:bodyPr wrap="square" lIns="0" tIns="0" rIns="0" bIns="0" rtlCol="0"/>
            <a:lstStyle/>
            <a:p>
              <a:endParaRPr/>
            </a:p>
          </p:txBody>
        </p:sp>
        <p:sp>
          <p:nvSpPr>
            <p:cNvPr id="37" name="object 68">
              <a:extLst>
                <a:ext uri="{FF2B5EF4-FFF2-40B4-BE49-F238E27FC236}">
                  <a16:creationId xmlns:a16="http://schemas.microsoft.com/office/drawing/2014/main" id="{59DC84E4-D247-0C47-9A7A-082B721941F8}"/>
                </a:ext>
              </a:extLst>
            </p:cNvPr>
            <p:cNvSpPr/>
            <p:nvPr/>
          </p:nvSpPr>
          <p:spPr>
            <a:xfrm>
              <a:off x="6946138" y="897059"/>
              <a:ext cx="38100" cy="40640"/>
            </a:xfrm>
            <a:custGeom>
              <a:avLst/>
              <a:gdLst/>
              <a:ahLst/>
              <a:cxnLst/>
              <a:rect l="l" t="t" r="r" b="b"/>
              <a:pathLst>
                <a:path w="38100" h="40640">
                  <a:moveTo>
                    <a:pt x="19012" y="0"/>
                  </a:moveTo>
                  <a:lnTo>
                    <a:pt x="11608" y="1579"/>
                  </a:lnTo>
                  <a:lnTo>
                    <a:pt x="5565" y="5887"/>
                  </a:lnTo>
                  <a:lnTo>
                    <a:pt x="1492" y="12276"/>
                  </a:lnTo>
                  <a:lnTo>
                    <a:pt x="0" y="20099"/>
                  </a:lnTo>
                  <a:lnTo>
                    <a:pt x="1492" y="27925"/>
                  </a:lnTo>
                  <a:lnTo>
                    <a:pt x="5565" y="34314"/>
                  </a:lnTo>
                  <a:lnTo>
                    <a:pt x="11608" y="38620"/>
                  </a:lnTo>
                  <a:lnTo>
                    <a:pt x="19012" y="40199"/>
                  </a:lnTo>
                  <a:lnTo>
                    <a:pt x="26417" y="38620"/>
                  </a:lnTo>
                  <a:lnTo>
                    <a:pt x="32459" y="34314"/>
                  </a:lnTo>
                  <a:lnTo>
                    <a:pt x="36532" y="27925"/>
                  </a:lnTo>
                  <a:lnTo>
                    <a:pt x="38025" y="20099"/>
                  </a:lnTo>
                  <a:lnTo>
                    <a:pt x="36532" y="12276"/>
                  </a:lnTo>
                  <a:lnTo>
                    <a:pt x="32459" y="5887"/>
                  </a:lnTo>
                  <a:lnTo>
                    <a:pt x="26417" y="1579"/>
                  </a:lnTo>
                  <a:lnTo>
                    <a:pt x="19012" y="0"/>
                  </a:lnTo>
                  <a:close/>
                </a:path>
              </a:pathLst>
            </a:custGeom>
            <a:solidFill>
              <a:srgbClr val="FF0000"/>
            </a:solidFill>
          </p:spPr>
          <p:txBody>
            <a:bodyPr wrap="square" lIns="0" tIns="0" rIns="0" bIns="0" rtlCol="0"/>
            <a:lstStyle/>
            <a:p>
              <a:endParaRPr/>
            </a:p>
          </p:txBody>
        </p:sp>
        <p:sp>
          <p:nvSpPr>
            <p:cNvPr id="38" name="object 69">
              <a:extLst>
                <a:ext uri="{FF2B5EF4-FFF2-40B4-BE49-F238E27FC236}">
                  <a16:creationId xmlns:a16="http://schemas.microsoft.com/office/drawing/2014/main" id="{C3D14F4E-11B1-B54F-BE5E-C75D888FD26B}"/>
                </a:ext>
              </a:extLst>
            </p:cNvPr>
            <p:cNvSpPr/>
            <p:nvPr/>
          </p:nvSpPr>
          <p:spPr>
            <a:xfrm>
              <a:off x="6946138" y="897059"/>
              <a:ext cx="38100" cy="40640"/>
            </a:xfrm>
            <a:custGeom>
              <a:avLst/>
              <a:gdLst/>
              <a:ahLst/>
              <a:cxnLst/>
              <a:rect l="l" t="t" r="r" b="b"/>
              <a:pathLst>
                <a:path w="38100" h="40640">
                  <a:moveTo>
                    <a:pt x="0" y="20099"/>
                  </a:moveTo>
                  <a:lnTo>
                    <a:pt x="1492" y="12276"/>
                  </a:lnTo>
                  <a:lnTo>
                    <a:pt x="5565" y="5887"/>
                  </a:lnTo>
                  <a:lnTo>
                    <a:pt x="11608" y="1579"/>
                  </a:lnTo>
                  <a:lnTo>
                    <a:pt x="19012" y="0"/>
                  </a:lnTo>
                  <a:lnTo>
                    <a:pt x="26417" y="1579"/>
                  </a:lnTo>
                  <a:lnTo>
                    <a:pt x="32459" y="5887"/>
                  </a:lnTo>
                  <a:lnTo>
                    <a:pt x="36532" y="12276"/>
                  </a:lnTo>
                  <a:lnTo>
                    <a:pt x="38025" y="20099"/>
                  </a:lnTo>
                  <a:lnTo>
                    <a:pt x="36532" y="27925"/>
                  </a:lnTo>
                  <a:lnTo>
                    <a:pt x="32459" y="34314"/>
                  </a:lnTo>
                  <a:lnTo>
                    <a:pt x="26417" y="38620"/>
                  </a:lnTo>
                  <a:lnTo>
                    <a:pt x="19012" y="40199"/>
                  </a:lnTo>
                  <a:lnTo>
                    <a:pt x="11608" y="38620"/>
                  </a:lnTo>
                  <a:lnTo>
                    <a:pt x="5565" y="34314"/>
                  </a:lnTo>
                  <a:lnTo>
                    <a:pt x="1492" y="27925"/>
                  </a:lnTo>
                  <a:lnTo>
                    <a:pt x="0" y="20099"/>
                  </a:lnTo>
                  <a:close/>
                </a:path>
              </a:pathLst>
            </a:custGeom>
            <a:ln w="11064">
              <a:solidFill>
                <a:srgbClr val="FF0000"/>
              </a:solidFill>
            </a:ln>
          </p:spPr>
          <p:txBody>
            <a:bodyPr wrap="square" lIns="0" tIns="0" rIns="0" bIns="0" rtlCol="0"/>
            <a:lstStyle/>
            <a:p>
              <a:endParaRPr/>
            </a:p>
          </p:txBody>
        </p:sp>
        <p:sp>
          <p:nvSpPr>
            <p:cNvPr id="39" name="object 70">
              <a:extLst>
                <a:ext uri="{FF2B5EF4-FFF2-40B4-BE49-F238E27FC236}">
                  <a16:creationId xmlns:a16="http://schemas.microsoft.com/office/drawing/2014/main" id="{72645744-D57A-564E-A849-2F50F764B794}"/>
                </a:ext>
              </a:extLst>
            </p:cNvPr>
            <p:cNvSpPr/>
            <p:nvPr/>
          </p:nvSpPr>
          <p:spPr>
            <a:xfrm>
              <a:off x="6665386" y="647169"/>
              <a:ext cx="38100" cy="40640"/>
            </a:xfrm>
            <a:custGeom>
              <a:avLst/>
              <a:gdLst/>
              <a:ahLst/>
              <a:cxnLst/>
              <a:rect l="l" t="t" r="r" b="b"/>
              <a:pathLst>
                <a:path w="38100" h="40640">
                  <a:moveTo>
                    <a:pt x="19012" y="0"/>
                  </a:moveTo>
                  <a:lnTo>
                    <a:pt x="11612" y="1578"/>
                  </a:lnTo>
                  <a:lnTo>
                    <a:pt x="5569" y="5883"/>
                  </a:lnTo>
                  <a:lnTo>
                    <a:pt x="1494" y="12271"/>
                  </a:lnTo>
                  <a:lnTo>
                    <a:pt x="0" y="20099"/>
                  </a:lnTo>
                  <a:lnTo>
                    <a:pt x="1494" y="27927"/>
                  </a:lnTo>
                  <a:lnTo>
                    <a:pt x="5569" y="34316"/>
                  </a:lnTo>
                  <a:lnTo>
                    <a:pt x="11612" y="38621"/>
                  </a:lnTo>
                  <a:lnTo>
                    <a:pt x="19012" y="40199"/>
                  </a:lnTo>
                  <a:lnTo>
                    <a:pt x="26412" y="38621"/>
                  </a:lnTo>
                  <a:lnTo>
                    <a:pt x="32455" y="34316"/>
                  </a:lnTo>
                  <a:lnTo>
                    <a:pt x="36530" y="27927"/>
                  </a:lnTo>
                  <a:lnTo>
                    <a:pt x="38025" y="20099"/>
                  </a:lnTo>
                  <a:lnTo>
                    <a:pt x="36530" y="12271"/>
                  </a:lnTo>
                  <a:lnTo>
                    <a:pt x="32455" y="5883"/>
                  </a:lnTo>
                  <a:lnTo>
                    <a:pt x="26412" y="1578"/>
                  </a:lnTo>
                  <a:lnTo>
                    <a:pt x="19012" y="0"/>
                  </a:lnTo>
                  <a:close/>
                </a:path>
              </a:pathLst>
            </a:custGeom>
            <a:solidFill>
              <a:srgbClr val="FF0000"/>
            </a:solidFill>
          </p:spPr>
          <p:txBody>
            <a:bodyPr wrap="square" lIns="0" tIns="0" rIns="0" bIns="0" rtlCol="0"/>
            <a:lstStyle/>
            <a:p>
              <a:endParaRPr/>
            </a:p>
          </p:txBody>
        </p:sp>
        <p:sp>
          <p:nvSpPr>
            <p:cNvPr id="40" name="object 71">
              <a:extLst>
                <a:ext uri="{FF2B5EF4-FFF2-40B4-BE49-F238E27FC236}">
                  <a16:creationId xmlns:a16="http://schemas.microsoft.com/office/drawing/2014/main" id="{E4FE12B6-3315-3B42-9A8F-A6A5F2883AA4}"/>
                </a:ext>
              </a:extLst>
            </p:cNvPr>
            <p:cNvSpPr/>
            <p:nvPr/>
          </p:nvSpPr>
          <p:spPr>
            <a:xfrm>
              <a:off x="6665386" y="647169"/>
              <a:ext cx="38100" cy="40640"/>
            </a:xfrm>
            <a:custGeom>
              <a:avLst/>
              <a:gdLst/>
              <a:ahLst/>
              <a:cxnLst/>
              <a:rect l="l" t="t" r="r" b="b"/>
              <a:pathLst>
                <a:path w="38100" h="40640">
                  <a:moveTo>
                    <a:pt x="0" y="20099"/>
                  </a:moveTo>
                  <a:lnTo>
                    <a:pt x="1494" y="12271"/>
                  </a:lnTo>
                  <a:lnTo>
                    <a:pt x="5569" y="5883"/>
                  </a:lnTo>
                  <a:lnTo>
                    <a:pt x="11612" y="1578"/>
                  </a:lnTo>
                  <a:lnTo>
                    <a:pt x="19012" y="0"/>
                  </a:lnTo>
                  <a:lnTo>
                    <a:pt x="26412" y="1578"/>
                  </a:lnTo>
                  <a:lnTo>
                    <a:pt x="32455" y="5883"/>
                  </a:lnTo>
                  <a:lnTo>
                    <a:pt x="36530" y="12271"/>
                  </a:lnTo>
                  <a:lnTo>
                    <a:pt x="38025" y="20099"/>
                  </a:lnTo>
                  <a:lnTo>
                    <a:pt x="36530" y="27927"/>
                  </a:lnTo>
                  <a:lnTo>
                    <a:pt x="32455" y="34316"/>
                  </a:lnTo>
                  <a:lnTo>
                    <a:pt x="26412" y="38621"/>
                  </a:lnTo>
                  <a:lnTo>
                    <a:pt x="19012" y="40199"/>
                  </a:lnTo>
                  <a:lnTo>
                    <a:pt x="11612" y="38621"/>
                  </a:lnTo>
                  <a:lnTo>
                    <a:pt x="5569" y="34316"/>
                  </a:lnTo>
                  <a:lnTo>
                    <a:pt x="1494" y="27927"/>
                  </a:lnTo>
                  <a:lnTo>
                    <a:pt x="0" y="20099"/>
                  </a:lnTo>
                  <a:close/>
                </a:path>
              </a:pathLst>
            </a:custGeom>
            <a:ln w="11064">
              <a:solidFill>
                <a:srgbClr val="FF0000"/>
              </a:solidFill>
            </a:ln>
          </p:spPr>
          <p:txBody>
            <a:bodyPr wrap="square" lIns="0" tIns="0" rIns="0" bIns="0" rtlCol="0"/>
            <a:lstStyle/>
            <a:p>
              <a:endParaRPr/>
            </a:p>
          </p:txBody>
        </p:sp>
        <p:sp>
          <p:nvSpPr>
            <p:cNvPr id="41" name="object 72">
              <a:extLst>
                <a:ext uri="{FF2B5EF4-FFF2-40B4-BE49-F238E27FC236}">
                  <a16:creationId xmlns:a16="http://schemas.microsoft.com/office/drawing/2014/main" id="{01919DF5-C845-3F43-8781-65897FBE0944}"/>
                </a:ext>
              </a:extLst>
            </p:cNvPr>
            <p:cNvSpPr txBox="1"/>
            <p:nvPr/>
          </p:nvSpPr>
          <p:spPr>
            <a:xfrm>
              <a:off x="7172998" y="1143580"/>
              <a:ext cx="351790" cy="146685"/>
            </a:xfrm>
            <a:prstGeom prst="rect">
              <a:avLst/>
            </a:prstGeom>
          </p:spPr>
          <p:txBody>
            <a:bodyPr vert="horz" wrap="square" lIns="0" tIns="11430" rIns="0" bIns="0" rtlCol="0">
              <a:spAutoFit/>
            </a:bodyPr>
            <a:lstStyle/>
            <a:p>
              <a:pPr marL="38100">
                <a:lnSpc>
                  <a:spcPct val="100000"/>
                </a:lnSpc>
                <a:spcBef>
                  <a:spcPts val="90"/>
                </a:spcBef>
              </a:pPr>
              <a:r>
                <a:rPr sz="1200" spc="-22" baseline="13888" dirty="0">
                  <a:latin typeface="Verdana"/>
                  <a:cs typeface="Verdana"/>
                </a:rPr>
                <a:t>X</a:t>
              </a:r>
              <a:r>
                <a:rPr sz="500" spc="-15" dirty="0">
                  <a:latin typeface="Verdana"/>
                  <a:cs typeface="Verdana"/>
                </a:rPr>
                <a:t>15</a:t>
              </a:r>
              <a:r>
                <a:rPr sz="500" spc="105" dirty="0">
                  <a:latin typeface="Verdana"/>
                  <a:cs typeface="Verdana"/>
                </a:rPr>
                <a:t> </a:t>
              </a:r>
              <a:r>
                <a:rPr sz="1200" spc="-60" baseline="-24305" dirty="0">
                  <a:latin typeface="Verdana"/>
                  <a:cs typeface="Verdana"/>
                </a:rPr>
                <a:t>X</a:t>
              </a:r>
              <a:endParaRPr sz="1200" baseline="-24305">
                <a:latin typeface="Verdana"/>
                <a:cs typeface="Verdana"/>
              </a:endParaRPr>
            </a:p>
          </p:txBody>
        </p:sp>
        <p:sp>
          <p:nvSpPr>
            <p:cNvPr id="42" name="object 73">
              <a:extLst>
                <a:ext uri="{FF2B5EF4-FFF2-40B4-BE49-F238E27FC236}">
                  <a16:creationId xmlns:a16="http://schemas.microsoft.com/office/drawing/2014/main" id="{42C53E0E-F21E-EF44-9FA5-B3532B21B545}"/>
                </a:ext>
              </a:extLst>
            </p:cNvPr>
            <p:cNvSpPr txBox="1"/>
            <p:nvPr/>
          </p:nvSpPr>
          <p:spPr>
            <a:xfrm>
              <a:off x="7473711" y="1248769"/>
              <a:ext cx="106680" cy="106045"/>
            </a:xfrm>
            <a:prstGeom prst="rect">
              <a:avLst/>
            </a:prstGeom>
          </p:spPr>
          <p:txBody>
            <a:bodyPr vert="horz" wrap="square" lIns="0" tIns="15875" rIns="0" bIns="0" rtlCol="0">
              <a:spAutoFit/>
            </a:bodyPr>
            <a:lstStyle/>
            <a:p>
              <a:pPr marL="12700">
                <a:lnSpc>
                  <a:spcPct val="100000"/>
                </a:lnSpc>
                <a:spcBef>
                  <a:spcPts val="125"/>
                </a:spcBef>
              </a:pPr>
              <a:r>
                <a:rPr sz="500" spc="-5" dirty="0">
                  <a:latin typeface="Verdana"/>
                  <a:cs typeface="Verdana"/>
                </a:rPr>
                <a:t>14</a:t>
              </a:r>
              <a:endParaRPr sz="500">
                <a:latin typeface="Verdana"/>
                <a:cs typeface="Verdana"/>
              </a:endParaRPr>
            </a:p>
          </p:txBody>
        </p:sp>
        <p:sp>
          <p:nvSpPr>
            <p:cNvPr id="43" name="object 74">
              <a:extLst>
                <a:ext uri="{FF2B5EF4-FFF2-40B4-BE49-F238E27FC236}">
                  <a16:creationId xmlns:a16="http://schemas.microsoft.com/office/drawing/2014/main" id="{150C1B89-593F-3B48-8784-65DFB73BBC88}"/>
                </a:ext>
              </a:extLst>
            </p:cNvPr>
            <p:cNvSpPr/>
            <p:nvPr/>
          </p:nvSpPr>
          <p:spPr>
            <a:xfrm>
              <a:off x="6769954" y="822707"/>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44" name="object 75">
              <a:extLst>
                <a:ext uri="{FF2B5EF4-FFF2-40B4-BE49-F238E27FC236}">
                  <a16:creationId xmlns:a16="http://schemas.microsoft.com/office/drawing/2014/main" id="{78EFDFB8-0011-D949-B1E6-958266C08B78}"/>
                </a:ext>
              </a:extLst>
            </p:cNvPr>
            <p:cNvSpPr/>
            <p:nvPr/>
          </p:nvSpPr>
          <p:spPr>
            <a:xfrm>
              <a:off x="6769954" y="822707"/>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45" name="object 76">
              <a:extLst>
                <a:ext uri="{FF2B5EF4-FFF2-40B4-BE49-F238E27FC236}">
                  <a16:creationId xmlns:a16="http://schemas.microsoft.com/office/drawing/2014/main" id="{FCE24F05-1886-3941-8B46-2A164BD31069}"/>
                </a:ext>
              </a:extLst>
            </p:cNvPr>
            <p:cNvSpPr/>
            <p:nvPr/>
          </p:nvSpPr>
          <p:spPr>
            <a:xfrm>
              <a:off x="7120419" y="878986"/>
              <a:ext cx="38100" cy="40640"/>
            </a:xfrm>
            <a:custGeom>
              <a:avLst/>
              <a:gdLst/>
              <a:ahLst/>
              <a:cxnLst/>
              <a:rect l="l" t="t" r="r" b="b"/>
              <a:pathLst>
                <a:path w="38100" h="40640">
                  <a:moveTo>
                    <a:pt x="19012" y="0"/>
                  </a:moveTo>
                  <a:lnTo>
                    <a:pt x="11608" y="1577"/>
                  </a:lnTo>
                  <a:lnTo>
                    <a:pt x="5565" y="5881"/>
                  </a:lnTo>
                  <a:lnTo>
                    <a:pt x="1492" y="12264"/>
                  </a:lnTo>
                  <a:lnTo>
                    <a:pt x="0" y="20083"/>
                  </a:lnTo>
                  <a:lnTo>
                    <a:pt x="1492" y="27908"/>
                  </a:lnTo>
                  <a:lnTo>
                    <a:pt x="5565" y="34297"/>
                  </a:lnTo>
                  <a:lnTo>
                    <a:pt x="11608" y="38603"/>
                  </a:lnTo>
                  <a:lnTo>
                    <a:pt x="19012" y="40182"/>
                  </a:lnTo>
                  <a:lnTo>
                    <a:pt x="26417" y="38603"/>
                  </a:lnTo>
                  <a:lnTo>
                    <a:pt x="32459" y="34297"/>
                  </a:lnTo>
                  <a:lnTo>
                    <a:pt x="36532" y="27908"/>
                  </a:lnTo>
                  <a:lnTo>
                    <a:pt x="38025" y="20083"/>
                  </a:lnTo>
                  <a:lnTo>
                    <a:pt x="36532" y="12264"/>
                  </a:lnTo>
                  <a:lnTo>
                    <a:pt x="32459" y="5881"/>
                  </a:lnTo>
                  <a:lnTo>
                    <a:pt x="26417" y="1577"/>
                  </a:lnTo>
                  <a:lnTo>
                    <a:pt x="19012" y="0"/>
                  </a:lnTo>
                  <a:close/>
                </a:path>
              </a:pathLst>
            </a:custGeom>
            <a:solidFill>
              <a:srgbClr val="FF0000"/>
            </a:solidFill>
          </p:spPr>
          <p:txBody>
            <a:bodyPr wrap="square" lIns="0" tIns="0" rIns="0" bIns="0" rtlCol="0"/>
            <a:lstStyle/>
            <a:p>
              <a:endParaRPr/>
            </a:p>
          </p:txBody>
        </p:sp>
        <p:sp>
          <p:nvSpPr>
            <p:cNvPr id="46" name="object 77">
              <a:extLst>
                <a:ext uri="{FF2B5EF4-FFF2-40B4-BE49-F238E27FC236}">
                  <a16:creationId xmlns:a16="http://schemas.microsoft.com/office/drawing/2014/main" id="{EE27F792-4C24-BC4A-B897-05437545609F}"/>
                </a:ext>
              </a:extLst>
            </p:cNvPr>
            <p:cNvSpPr/>
            <p:nvPr/>
          </p:nvSpPr>
          <p:spPr>
            <a:xfrm>
              <a:off x="7120419" y="878986"/>
              <a:ext cx="38100" cy="40640"/>
            </a:xfrm>
            <a:custGeom>
              <a:avLst/>
              <a:gdLst/>
              <a:ahLst/>
              <a:cxnLst/>
              <a:rect l="l" t="t" r="r" b="b"/>
              <a:pathLst>
                <a:path w="38100" h="40640">
                  <a:moveTo>
                    <a:pt x="0" y="20083"/>
                  </a:moveTo>
                  <a:lnTo>
                    <a:pt x="1492" y="12264"/>
                  </a:lnTo>
                  <a:lnTo>
                    <a:pt x="5565" y="5881"/>
                  </a:lnTo>
                  <a:lnTo>
                    <a:pt x="11608" y="1577"/>
                  </a:lnTo>
                  <a:lnTo>
                    <a:pt x="19012" y="0"/>
                  </a:lnTo>
                  <a:lnTo>
                    <a:pt x="26417" y="1577"/>
                  </a:lnTo>
                  <a:lnTo>
                    <a:pt x="32459" y="5881"/>
                  </a:lnTo>
                  <a:lnTo>
                    <a:pt x="36532" y="12264"/>
                  </a:lnTo>
                  <a:lnTo>
                    <a:pt x="38025" y="20083"/>
                  </a:lnTo>
                  <a:lnTo>
                    <a:pt x="36532" y="27908"/>
                  </a:lnTo>
                  <a:lnTo>
                    <a:pt x="32459" y="34297"/>
                  </a:lnTo>
                  <a:lnTo>
                    <a:pt x="26417" y="38603"/>
                  </a:lnTo>
                  <a:lnTo>
                    <a:pt x="19012" y="40182"/>
                  </a:lnTo>
                  <a:lnTo>
                    <a:pt x="11608" y="38603"/>
                  </a:lnTo>
                  <a:lnTo>
                    <a:pt x="5565" y="34297"/>
                  </a:lnTo>
                  <a:lnTo>
                    <a:pt x="1492" y="27908"/>
                  </a:lnTo>
                  <a:lnTo>
                    <a:pt x="0" y="20083"/>
                  </a:lnTo>
                  <a:close/>
                </a:path>
              </a:pathLst>
            </a:custGeom>
            <a:ln w="11064">
              <a:solidFill>
                <a:srgbClr val="FF0000"/>
              </a:solidFill>
            </a:ln>
          </p:spPr>
          <p:txBody>
            <a:bodyPr wrap="square" lIns="0" tIns="0" rIns="0" bIns="0" rtlCol="0"/>
            <a:lstStyle/>
            <a:p>
              <a:endParaRPr/>
            </a:p>
          </p:txBody>
        </p:sp>
        <p:sp>
          <p:nvSpPr>
            <p:cNvPr id="47" name="object 78">
              <a:extLst>
                <a:ext uri="{FF2B5EF4-FFF2-40B4-BE49-F238E27FC236}">
                  <a16:creationId xmlns:a16="http://schemas.microsoft.com/office/drawing/2014/main" id="{D39F4720-5992-9042-8743-0C263DD058A0}"/>
                </a:ext>
              </a:extLst>
            </p:cNvPr>
            <p:cNvSpPr/>
            <p:nvPr/>
          </p:nvSpPr>
          <p:spPr>
            <a:xfrm>
              <a:off x="6656830" y="509485"/>
              <a:ext cx="504190" cy="565785"/>
            </a:xfrm>
            <a:custGeom>
              <a:avLst/>
              <a:gdLst/>
              <a:ahLst/>
              <a:cxnLst/>
              <a:rect l="l" t="t" r="r" b="b"/>
              <a:pathLst>
                <a:path w="504190" h="565785">
                  <a:moveTo>
                    <a:pt x="0" y="282737"/>
                  </a:moveTo>
                  <a:lnTo>
                    <a:pt x="4059" y="231911"/>
                  </a:lnTo>
                  <a:lnTo>
                    <a:pt x="15762" y="184075"/>
                  </a:lnTo>
                  <a:lnTo>
                    <a:pt x="34398" y="140028"/>
                  </a:lnTo>
                  <a:lnTo>
                    <a:pt x="59254" y="100567"/>
                  </a:lnTo>
                  <a:lnTo>
                    <a:pt x="89618" y="66492"/>
                  </a:lnTo>
                  <a:lnTo>
                    <a:pt x="124778" y="38599"/>
                  </a:lnTo>
                  <a:lnTo>
                    <a:pt x="164022" y="17687"/>
                  </a:lnTo>
                  <a:lnTo>
                    <a:pt x="206639" y="4554"/>
                  </a:lnTo>
                  <a:lnTo>
                    <a:pt x="251916" y="0"/>
                  </a:lnTo>
                  <a:lnTo>
                    <a:pt x="297192" y="4554"/>
                  </a:lnTo>
                  <a:lnTo>
                    <a:pt x="339809" y="17687"/>
                  </a:lnTo>
                  <a:lnTo>
                    <a:pt x="379053" y="38599"/>
                  </a:lnTo>
                  <a:lnTo>
                    <a:pt x="414213" y="66492"/>
                  </a:lnTo>
                  <a:lnTo>
                    <a:pt x="444577" y="100567"/>
                  </a:lnTo>
                  <a:lnTo>
                    <a:pt x="469433" y="140028"/>
                  </a:lnTo>
                  <a:lnTo>
                    <a:pt x="488069" y="184075"/>
                  </a:lnTo>
                  <a:lnTo>
                    <a:pt x="499772" y="231911"/>
                  </a:lnTo>
                  <a:lnTo>
                    <a:pt x="503832" y="282737"/>
                  </a:lnTo>
                  <a:lnTo>
                    <a:pt x="499772" y="333554"/>
                  </a:lnTo>
                  <a:lnTo>
                    <a:pt x="488069" y="381385"/>
                  </a:lnTo>
                  <a:lnTo>
                    <a:pt x="469433" y="425428"/>
                  </a:lnTo>
                  <a:lnTo>
                    <a:pt x="444577" y="464887"/>
                  </a:lnTo>
                  <a:lnTo>
                    <a:pt x="414213" y="498963"/>
                  </a:lnTo>
                  <a:lnTo>
                    <a:pt x="379053" y="526856"/>
                  </a:lnTo>
                  <a:lnTo>
                    <a:pt x="339809" y="547769"/>
                  </a:lnTo>
                  <a:lnTo>
                    <a:pt x="297192" y="560902"/>
                  </a:lnTo>
                  <a:lnTo>
                    <a:pt x="251916" y="565457"/>
                  </a:lnTo>
                  <a:lnTo>
                    <a:pt x="206639" y="560902"/>
                  </a:lnTo>
                  <a:lnTo>
                    <a:pt x="164022" y="547769"/>
                  </a:lnTo>
                  <a:lnTo>
                    <a:pt x="124778" y="526856"/>
                  </a:lnTo>
                  <a:lnTo>
                    <a:pt x="89618" y="498963"/>
                  </a:lnTo>
                  <a:lnTo>
                    <a:pt x="59254" y="464887"/>
                  </a:lnTo>
                  <a:lnTo>
                    <a:pt x="34398" y="425428"/>
                  </a:lnTo>
                  <a:lnTo>
                    <a:pt x="15762" y="381385"/>
                  </a:lnTo>
                  <a:lnTo>
                    <a:pt x="4059" y="333554"/>
                  </a:lnTo>
                  <a:lnTo>
                    <a:pt x="0" y="282737"/>
                  </a:lnTo>
                  <a:close/>
                </a:path>
              </a:pathLst>
            </a:custGeom>
            <a:ln w="3175">
              <a:solidFill>
                <a:srgbClr val="000000"/>
              </a:solidFill>
              <a:prstDash val="sysDot"/>
            </a:ln>
          </p:spPr>
          <p:txBody>
            <a:bodyPr wrap="square" lIns="0" tIns="0" rIns="0" bIns="0" rtlCol="0"/>
            <a:lstStyle/>
            <a:p>
              <a:endParaRPr/>
            </a:p>
          </p:txBody>
        </p:sp>
        <p:sp>
          <p:nvSpPr>
            <p:cNvPr id="48" name="object 79">
              <a:extLst>
                <a:ext uri="{FF2B5EF4-FFF2-40B4-BE49-F238E27FC236}">
                  <a16:creationId xmlns:a16="http://schemas.microsoft.com/office/drawing/2014/main" id="{334A2BC9-2AAC-3343-B0F1-FC4CE7DD3C56}"/>
                </a:ext>
              </a:extLst>
            </p:cNvPr>
            <p:cNvSpPr/>
            <p:nvPr/>
          </p:nvSpPr>
          <p:spPr>
            <a:xfrm>
              <a:off x="6777242" y="647504"/>
              <a:ext cx="266700" cy="281940"/>
            </a:xfrm>
            <a:custGeom>
              <a:avLst/>
              <a:gdLst/>
              <a:ahLst/>
              <a:cxnLst/>
              <a:rect l="l" t="t" r="r" b="b"/>
              <a:pathLst>
                <a:path w="266700" h="281940">
                  <a:moveTo>
                    <a:pt x="0" y="140698"/>
                  </a:moveTo>
                  <a:lnTo>
                    <a:pt x="6783" y="96221"/>
                  </a:lnTo>
                  <a:lnTo>
                    <a:pt x="25674" y="57597"/>
                  </a:lnTo>
                  <a:lnTo>
                    <a:pt x="54482" y="27142"/>
                  </a:lnTo>
                  <a:lnTo>
                    <a:pt x="91016" y="7171"/>
                  </a:lnTo>
                  <a:lnTo>
                    <a:pt x="133087" y="0"/>
                  </a:lnTo>
                  <a:lnTo>
                    <a:pt x="175158" y="7171"/>
                  </a:lnTo>
                  <a:lnTo>
                    <a:pt x="211693" y="27142"/>
                  </a:lnTo>
                  <a:lnTo>
                    <a:pt x="240501" y="57597"/>
                  </a:lnTo>
                  <a:lnTo>
                    <a:pt x="259391" y="96221"/>
                  </a:lnTo>
                  <a:lnTo>
                    <a:pt x="266175" y="140698"/>
                  </a:lnTo>
                  <a:lnTo>
                    <a:pt x="259391" y="185173"/>
                  </a:lnTo>
                  <a:lnTo>
                    <a:pt x="240501" y="223793"/>
                  </a:lnTo>
                  <a:lnTo>
                    <a:pt x="211693" y="254243"/>
                  </a:lnTo>
                  <a:lnTo>
                    <a:pt x="175158" y="274210"/>
                  </a:lnTo>
                  <a:lnTo>
                    <a:pt x="133087" y="281380"/>
                  </a:lnTo>
                  <a:lnTo>
                    <a:pt x="91016" y="274210"/>
                  </a:lnTo>
                  <a:lnTo>
                    <a:pt x="54482" y="254243"/>
                  </a:lnTo>
                  <a:lnTo>
                    <a:pt x="25674" y="223793"/>
                  </a:lnTo>
                  <a:lnTo>
                    <a:pt x="6783" y="185173"/>
                  </a:lnTo>
                  <a:lnTo>
                    <a:pt x="0" y="140698"/>
                  </a:lnTo>
                  <a:close/>
                </a:path>
              </a:pathLst>
            </a:custGeom>
            <a:ln w="3175">
              <a:solidFill>
                <a:srgbClr val="000000"/>
              </a:solidFill>
              <a:prstDash val="sysDot"/>
            </a:ln>
          </p:spPr>
          <p:txBody>
            <a:bodyPr wrap="square" lIns="0" tIns="0" rIns="0" bIns="0" rtlCol="0"/>
            <a:lstStyle/>
            <a:p>
              <a:endParaRPr/>
            </a:p>
          </p:txBody>
        </p:sp>
        <p:sp>
          <p:nvSpPr>
            <p:cNvPr id="49" name="object 80">
              <a:extLst>
                <a:ext uri="{FF2B5EF4-FFF2-40B4-BE49-F238E27FC236}">
                  <a16:creationId xmlns:a16="http://schemas.microsoft.com/office/drawing/2014/main" id="{99A639EA-1ACC-374E-BA56-22DC3D584901}"/>
                </a:ext>
              </a:extLst>
            </p:cNvPr>
            <p:cNvSpPr/>
            <p:nvPr/>
          </p:nvSpPr>
          <p:spPr>
            <a:xfrm>
              <a:off x="6961664" y="495415"/>
              <a:ext cx="131186" cy="249237"/>
            </a:xfrm>
            <a:prstGeom prst="rect">
              <a:avLst/>
            </a:prstGeom>
            <a:blipFill>
              <a:blip r:embed="rId6" cstate="print"/>
              <a:stretch>
                <a:fillRect/>
              </a:stretch>
            </a:blipFill>
          </p:spPr>
          <p:txBody>
            <a:bodyPr wrap="square" lIns="0" tIns="0" rIns="0" bIns="0" rtlCol="0"/>
            <a:lstStyle/>
            <a:p>
              <a:endParaRPr/>
            </a:p>
          </p:txBody>
        </p:sp>
        <p:sp>
          <p:nvSpPr>
            <p:cNvPr id="50" name="object 81">
              <a:extLst>
                <a:ext uri="{FF2B5EF4-FFF2-40B4-BE49-F238E27FC236}">
                  <a16:creationId xmlns:a16="http://schemas.microsoft.com/office/drawing/2014/main" id="{3918451B-9DF1-6844-A8A1-D91E41D2FF19}"/>
                </a:ext>
              </a:extLst>
            </p:cNvPr>
            <p:cNvSpPr/>
            <p:nvPr/>
          </p:nvSpPr>
          <p:spPr>
            <a:xfrm>
              <a:off x="6817169" y="530925"/>
              <a:ext cx="235068" cy="185923"/>
            </a:xfrm>
            <a:prstGeom prst="rect">
              <a:avLst/>
            </a:prstGeom>
            <a:blipFill>
              <a:blip r:embed="rId7" cstate="print"/>
              <a:stretch>
                <a:fillRect/>
              </a:stretch>
            </a:blipFill>
          </p:spPr>
          <p:txBody>
            <a:bodyPr wrap="square" lIns="0" tIns="0" rIns="0" bIns="0" rtlCol="0"/>
            <a:lstStyle/>
            <a:p>
              <a:endParaRPr/>
            </a:p>
          </p:txBody>
        </p:sp>
        <p:sp>
          <p:nvSpPr>
            <p:cNvPr id="51" name="object 82">
              <a:extLst>
                <a:ext uri="{FF2B5EF4-FFF2-40B4-BE49-F238E27FC236}">
                  <a16:creationId xmlns:a16="http://schemas.microsoft.com/office/drawing/2014/main" id="{882A729F-B693-264F-9650-B5974167D893}"/>
                </a:ext>
              </a:extLst>
            </p:cNvPr>
            <p:cNvSpPr/>
            <p:nvPr/>
          </p:nvSpPr>
          <p:spPr>
            <a:xfrm>
              <a:off x="6882762" y="540696"/>
              <a:ext cx="123189" cy="95885"/>
            </a:xfrm>
            <a:custGeom>
              <a:avLst/>
              <a:gdLst/>
              <a:ahLst/>
              <a:cxnLst/>
              <a:rect l="l" t="t" r="r" b="b"/>
              <a:pathLst>
                <a:path w="123190" h="95884">
                  <a:moveTo>
                    <a:pt x="23343" y="46676"/>
                  </a:moveTo>
                  <a:lnTo>
                    <a:pt x="20121" y="47960"/>
                  </a:lnTo>
                  <a:lnTo>
                    <a:pt x="18959" y="50807"/>
                  </a:lnTo>
                  <a:lnTo>
                    <a:pt x="0" y="95864"/>
                  </a:lnTo>
                  <a:lnTo>
                    <a:pt x="19342" y="93910"/>
                  </a:lnTo>
                  <a:lnTo>
                    <a:pt x="11777" y="93910"/>
                  </a:lnTo>
                  <a:lnTo>
                    <a:pt x="5492" y="84642"/>
                  </a:lnTo>
                  <a:lnTo>
                    <a:pt x="21692" y="72308"/>
                  </a:lnTo>
                  <a:lnTo>
                    <a:pt x="28782" y="55441"/>
                  </a:lnTo>
                  <a:lnTo>
                    <a:pt x="29997" y="52594"/>
                  </a:lnTo>
                  <a:lnTo>
                    <a:pt x="28782" y="49188"/>
                  </a:lnTo>
                  <a:lnTo>
                    <a:pt x="26036" y="47904"/>
                  </a:lnTo>
                  <a:lnTo>
                    <a:pt x="23343" y="46676"/>
                  </a:lnTo>
                  <a:close/>
                </a:path>
                <a:path w="123190" h="95884">
                  <a:moveTo>
                    <a:pt x="21692" y="72308"/>
                  </a:moveTo>
                  <a:lnTo>
                    <a:pt x="5492" y="84642"/>
                  </a:lnTo>
                  <a:lnTo>
                    <a:pt x="11777" y="93910"/>
                  </a:lnTo>
                  <a:lnTo>
                    <a:pt x="14783" y="91621"/>
                  </a:lnTo>
                  <a:lnTo>
                    <a:pt x="13572" y="91621"/>
                  </a:lnTo>
                  <a:lnTo>
                    <a:pt x="8133" y="83637"/>
                  </a:lnTo>
                  <a:lnTo>
                    <a:pt x="17329" y="82685"/>
                  </a:lnTo>
                  <a:lnTo>
                    <a:pt x="21692" y="72308"/>
                  </a:lnTo>
                  <a:close/>
                </a:path>
                <a:path w="123190" h="95884">
                  <a:moveTo>
                    <a:pt x="48323" y="79505"/>
                  </a:moveTo>
                  <a:lnTo>
                    <a:pt x="27965" y="81585"/>
                  </a:lnTo>
                  <a:lnTo>
                    <a:pt x="11777" y="93910"/>
                  </a:lnTo>
                  <a:lnTo>
                    <a:pt x="19342" y="93910"/>
                  </a:lnTo>
                  <a:lnTo>
                    <a:pt x="46422" y="91174"/>
                  </a:lnTo>
                  <a:lnTo>
                    <a:pt x="49379" y="90839"/>
                  </a:lnTo>
                  <a:lnTo>
                    <a:pt x="51545" y="88048"/>
                  </a:lnTo>
                  <a:lnTo>
                    <a:pt x="50964" y="81795"/>
                  </a:lnTo>
                  <a:lnTo>
                    <a:pt x="48323" y="79505"/>
                  </a:lnTo>
                  <a:close/>
                </a:path>
                <a:path w="123190" h="95884">
                  <a:moveTo>
                    <a:pt x="17329" y="82685"/>
                  </a:moveTo>
                  <a:lnTo>
                    <a:pt x="8133" y="83637"/>
                  </a:lnTo>
                  <a:lnTo>
                    <a:pt x="13572" y="91621"/>
                  </a:lnTo>
                  <a:lnTo>
                    <a:pt x="17329" y="82685"/>
                  </a:lnTo>
                  <a:close/>
                </a:path>
                <a:path w="123190" h="95884">
                  <a:moveTo>
                    <a:pt x="27965" y="81585"/>
                  </a:moveTo>
                  <a:lnTo>
                    <a:pt x="17329" y="82685"/>
                  </a:lnTo>
                  <a:lnTo>
                    <a:pt x="13572" y="91621"/>
                  </a:lnTo>
                  <a:lnTo>
                    <a:pt x="14783" y="91621"/>
                  </a:lnTo>
                  <a:lnTo>
                    <a:pt x="27965" y="81585"/>
                  </a:lnTo>
                  <a:close/>
                </a:path>
                <a:path w="123190" h="95884">
                  <a:moveTo>
                    <a:pt x="116663" y="0"/>
                  </a:moveTo>
                  <a:lnTo>
                    <a:pt x="21692" y="72308"/>
                  </a:lnTo>
                  <a:lnTo>
                    <a:pt x="17329" y="82685"/>
                  </a:lnTo>
                  <a:lnTo>
                    <a:pt x="27965" y="81585"/>
                  </a:lnTo>
                  <a:lnTo>
                    <a:pt x="122947" y="9268"/>
                  </a:lnTo>
                  <a:lnTo>
                    <a:pt x="116663" y="0"/>
                  </a:lnTo>
                  <a:close/>
                </a:path>
              </a:pathLst>
            </a:custGeom>
            <a:solidFill>
              <a:srgbClr val="000000"/>
            </a:solidFill>
          </p:spPr>
          <p:txBody>
            <a:bodyPr wrap="square" lIns="0" tIns="0" rIns="0" bIns="0" rtlCol="0"/>
            <a:lstStyle/>
            <a:p>
              <a:endParaRPr/>
            </a:p>
          </p:txBody>
        </p:sp>
        <p:sp>
          <p:nvSpPr>
            <p:cNvPr id="52" name="object 83">
              <a:extLst>
                <a:ext uri="{FF2B5EF4-FFF2-40B4-BE49-F238E27FC236}">
                  <a16:creationId xmlns:a16="http://schemas.microsoft.com/office/drawing/2014/main" id="{E9C4DC29-3122-684E-BACB-C1A31E070500}"/>
                </a:ext>
              </a:extLst>
            </p:cNvPr>
            <p:cNvSpPr/>
            <p:nvPr/>
          </p:nvSpPr>
          <p:spPr>
            <a:xfrm>
              <a:off x="6632113" y="592564"/>
              <a:ext cx="226882" cy="138688"/>
            </a:xfrm>
            <a:prstGeom prst="rect">
              <a:avLst/>
            </a:prstGeom>
            <a:blipFill>
              <a:blip r:embed="rId8" cstate="print"/>
              <a:stretch>
                <a:fillRect/>
              </a:stretch>
            </a:blipFill>
          </p:spPr>
          <p:txBody>
            <a:bodyPr wrap="square" lIns="0" tIns="0" rIns="0" bIns="0" rtlCol="0"/>
            <a:lstStyle/>
            <a:p>
              <a:endParaRPr/>
            </a:p>
          </p:txBody>
        </p:sp>
        <p:sp>
          <p:nvSpPr>
            <p:cNvPr id="53" name="object 84">
              <a:extLst>
                <a:ext uri="{FF2B5EF4-FFF2-40B4-BE49-F238E27FC236}">
                  <a16:creationId xmlns:a16="http://schemas.microsoft.com/office/drawing/2014/main" id="{98FC1290-4219-0542-85E0-0BF5C561DD73}"/>
                </a:ext>
              </a:extLst>
            </p:cNvPr>
            <p:cNvSpPr/>
            <p:nvPr/>
          </p:nvSpPr>
          <p:spPr>
            <a:xfrm>
              <a:off x="6675209" y="627962"/>
              <a:ext cx="165831" cy="263419"/>
            </a:xfrm>
            <a:prstGeom prst="rect">
              <a:avLst/>
            </a:prstGeom>
            <a:blipFill>
              <a:blip r:embed="rId9" cstate="print"/>
              <a:stretch>
                <a:fillRect/>
              </a:stretch>
            </a:blipFill>
          </p:spPr>
          <p:txBody>
            <a:bodyPr wrap="square" lIns="0" tIns="0" rIns="0" bIns="0" rtlCol="0"/>
            <a:lstStyle/>
            <a:p>
              <a:endParaRPr/>
            </a:p>
          </p:txBody>
        </p:sp>
        <p:sp>
          <p:nvSpPr>
            <p:cNvPr id="54" name="object 85">
              <a:extLst>
                <a:ext uri="{FF2B5EF4-FFF2-40B4-BE49-F238E27FC236}">
                  <a16:creationId xmlns:a16="http://schemas.microsoft.com/office/drawing/2014/main" id="{19A83B55-59D7-644C-AEE2-038943E33C0E}"/>
                </a:ext>
              </a:extLst>
            </p:cNvPr>
            <p:cNvSpPr/>
            <p:nvPr/>
          </p:nvSpPr>
          <p:spPr>
            <a:xfrm>
              <a:off x="6693059" y="678435"/>
              <a:ext cx="78105" cy="134620"/>
            </a:xfrm>
            <a:custGeom>
              <a:avLst/>
              <a:gdLst/>
              <a:ahLst/>
              <a:cxnLst/>
              <a:rect l="l" t="t" r="r" b="b"/>
              <a:pathLst>
                <a:path w="78104" h="134619">
                  <a:moveTo>
                    <a:pt x="39767" y="98935"/>
                  </a:moveTo>
                  <a:lnTo>
                    <a:pt x="36493" y="99884"/>
                  </a:lnTo>
                  <a:lnTo>
                    <a:pt x="35014" y="102620"/>
                  </a:lnTo>
                  <a:lnTo>
                    <a:pt x="33588" y="105356"/>
                  </a:lnTo>
                  <a:lnTo>
                    <a:pt x="34486" y="108818"/>
                  </a:lnTo>
                  <a:lnTo>
                    <a:pt x="77740" y="134556"/>
                  </a:lnTo>
                  <a:lnTo>
                    <a:pt x="77725" y="127689"/>
                  </a:lnTo>
                  <a:lnTo>
                    <a:pt x="67705" y="127689"/>
                  </a:lnTo>
                  <a:lnTo>
                    <a:pt x="57602" y="109493"/>
                  </a:lnTo>
                  <a:lnTo>
                    <a:pt x="42355" y="100443"/>
                  </a:lnTo>
                  <a:lnTo>
                    <a:pt x="39767" y="98935"/>
                  </a:lnTo>
                  <a:close/>
                </a:path>
                <a:path w="78104" h="134619">
                  <a:moveTo>
                    <a:pt x="57602" y="109493"/>
                  </a:moveTo>
                  <a:lnTo>
                    <a:pt x="67705" y="127689"/>
                  </a:lnTo>
                  <a:lnTo>
                    <a:pt x="72353" y="124786"/>
                  </a:lnTo>
                  <a:lnTo>
                    <a:pt x="66966" y="124786"/>
                  </a:lnTo>
                  <a:lnTo>
                    <a:pt x="66940" y="115036"/>
                  </a:lnTo>
                  <a:lnTo>
                    <a:pt x="57602" y="109493"/>
                  </a:lnTo>
                  <a:close/>
                </a:path>
                <a:path w="78104" h="134619">
                  <a:moveTo>
                    <a:pt x="75205" y="79505"/>
                  </a:moveTo>
                  <a:lnTo>
                    <a:pt x="72247" y="79561"/>
                  </a:lnTo>
                  <a:lnTo>
                    <a:pt x="69237" y="79561"/>
                  </a:lnTo>
                  <a:lnTo>
                    <a:pt x="66860" y="82074"/>
                  </a:lnTo>
                  <a:lnTo>
                    <a:pt x="66910" y="103717"/>
                  </a:lnTo>
                  <a:lnTo>
                    <a:pt x="77000" y="121882"/>
                  </a:lnTo>
                  <a:lnTo>
                    <a:pt x="67705" y="127689"/>
                  </a:lnTo>
                  <a:lnTo>
                    <a:pt x="77725" y="127689"/>
                  </a:lnTo>
                  <a:lnTo>
                    <a:pt x="77634" y="82074"/>
                  </a:lnTo>
                  <a:lnTo>
                    <a:pt x="75205" y="79505"/>
                  </a:lnTo>
                  <a:close/>
                </a:path>
                <a:path w="78104" h="134619">
                  <a:moveTo>
                    <a:pt x="66940" y="115036"/>
                  </a:moveTo>
                  <a:lnTo>
                    <a:pt x="66966" y="124786"/>
                  </a:lnTo>
                  <a:lnTo>
                    <a:pt x="74993" y="119817"/>
                  </a:lnTo>
                  <a:lnTo>
                    <a:pt x="66940" y="115036"/>
                  </a:lnTo>
                  <a:close/>
                </a:path>
                <a:path w="78104" h="134619">
                  <a:moveTo>
                    <a:pt x="66910" y="103717"/>
                  </a:moveTo>
                  <a:lnTo>
                    <a:pt x="66940" y="115036"/>
                  </a:lnTo>
                  <a:lnTo>
                    <a:pt x="74993" y="119817"/>
                  </a:lnTo>
                  <a:lnTo>
                    <a:pt x="66966" y="124786"/>
                  </a:lnTo>
                  <a:lnTo>
                    <a:pt x="72353" y="124786"/>
                  </a:lnTo>
                  <a:lnTo>
                    <a:pt x="77000" y="121882"/>
                  </a:lnTo>
                  <a:lnTo>
                    <a:pt x="66910" y="103717"/>
                  </a:lnTo>
                  <a:close/>
                </a:path>
                <a:path w="78104" h="134619">
                  <a:moveTo>
                    <a:pt x="9295" y="0"/>
                  </a:moveTo>
                  <a:lnTo>
                    <a:pt x="0" y="5750"/>
                  </a:lnTo>
                  <a:lnTo>
                    <a:pt x="57602" y="109493"/>
                  </a:lnTo>
                  <a:lnTo>
                    <a:pt x="66940" y="115036"/>
                  </a:lnTo>
                  <a:lnTo>
                    <a:pt x="66910" y="103717"/>
                  </a:lnTo>
                  <a:lnTo>
                    <a:pt x="9295" y="0"/>
                  </a:lnTo>
                  <a:close/>
                </a:path>
              </a:pathLst>
            </a:custGeom>
            <a:solidFill>
              <a:srgbClr val="000000"/>
            </a:solidFill>
          </p:spPr>
          <p:txBody>
            <a:bodyPr wrap="square" lIns="0" tIns="0" rIns="0" bIns="0" rtlCol="0"/>
            <a:lstStyle/>
            <a:p>
              <a:endParaRPr/>
            </a:p>
          </p:txBody>
        </p:sp>
        <p:sp>
          <p:nvSpPr>
            <p:cNvPr id="55" name="object 86">
              <a:extLst>
                <a:ext uri="{FF2B5EF4-FFF2-40B4-BE49-F238E27FC236}">
                  <a16:creationId xmlns:a16="http://schemas.microsoft.com/office/drawing/2014/main" id="{49D335E1-8D5B-A647-9F01-88E2B44DC36E}"/>
                </a:ext>
              </a:extLst>
            </p:cNvPr>
            <p:cNvSpPr/>
            <p:nvPr/>
          </p:nvSpPr>
          <p:spPr>
            <a:xfrm>
              <a:off x="6750625" y="861215"/>
              <a:ext cx="131186" cy="252587"/>
            </a:xfrm>
            <a:prstGeom prst="rect">
              <a:avLst/>
            </a:prstGeom>
            <a:blipFill>
              <a:blip r:embed="rId10" cstate="print"/>
              <a:stretch>
                <a:fillRect/>
              </a:stretch>
            </a:blipFill>
          </p:spPr>
          <p:txBody>
            <a:bodyPr wrap="square" lIns="0" tIns="0" rIns="0" bIns="0" rtlCol="0"/>
            <a:lstStyle/>
            <a:p>
              <a:endParaRPr/>
            </a:p>
          </p:txBody>
        </p:sp>
        <p:sp>
          <p:nvSpPr>
            <p:cNvPr id="56" name="object 87">
              <a:extLst>
                <a:ext uri="{FF2B5EF4-FFF2-40B4-BE49-F238E27FC236}">
                  <a16:creationId xmlns:a16="http://schemas.microsoft.com/office/drawing/2014/main" id="{71CFCB44-4180-A54E-96F4-EADCF400C370}"/>
                </a:ext>
              </a:extLst>
            </p:cNvPr>
            <p:cNvSpPr/>
            <p:nvPr/>
          </p:nvSpPr>
          <p:spPr>
            <a:xfrm>
              <a:off x="6786168" y="870891"/>
              <a:ext cx="228731" cy="202042"/>
            </a:xfrm>
            <a:prstGeom prst="rect">
              <a:avLst/>
            </a:prstGeom>
            <a:blipFill>
              <a:blip r:embed="rId11" cstate="print"/>
              <a:stretch>
                <a:fillRect/>
              </a:stretch>
            </a:blipFill>
          </p:spPr>
          <p:txBody>
            <a:bodyPr wrap="square" lIns="0" tIns="0" rIns="0" bIns="0" rtlCol="0"/>
            <a:lstStyle/>
            <a:p>
              <a:endParaRPr/>
            </a:p>
          </p:txBody>
        </p:sp>
        <p:sp>
          <p:nvSpPr>
            <p:cNvPr id="57" name="object 88">
              <a:extLst>
                <a:ext uri="{FF2B5EF4-FFF2-40B4-BE49-F238E27FC236}">
                  <a16:creationId xmlns:a16="http://schemas.microsoft.com/office/drawing/2014/main" id="{A73FD2F9-7D5B-3E4C-870C-DB0DF0C1CDC7}"/>
                </a:ext>
              </a:extLst>
            </p:cNvPr>
            <p:cNvSpPr/>
            <p:nvPr/>
          </p:nvSpPr>
          <p:spPr>
            <a:xfrm>
              <a:off x="6836710" y="937242"/>
              <a:ext cx="113030" cy="107950"/>
            </a:xfrm>
            <a:custGeom>
              <a:avLst/>
              <a:gdLst/>
              <a:ahLst/>
              <a:cxnLst/>
              <a:rect l="l" t="t" r="r" b="b"/>
              <a:pathLst>
                <a:path w="113029" h="107950">
                  <a:moveTo>
                    <a:pt x="96775" y="15115"/>
                  </a:moveTo>
                  <a:lnTo>
                    <a:pt x="86317" y="17404"/>
                  </a:lnTo>
                  <a:lnTo>
                    <a:pt x="0" y="99438"/>
                  </a:lnTo>
                  <a:lnTo>
                    <a:pt x="7182" y="107907"/>
                  </a:lnTo>
                  <a:lnTo>
                    <a:pt x="93502" y="25872"/>
                  </a:lnTo>
                  <a:lnTo>
                    <a:pt x="96775" y="15115"/>
                  </a:lnTo>
                  <a:close/>
                </a:path>
                <a:path w="113029" h="107950">
                  <a:moveTo>
                    <a:pt x="111693" y="3322"/>
                  </a:moveTo>
                  <a:lnTo>
                    <a:pt x="101136" y="3322"/>
                  </a:lnTo>
                  <a:lnTo>
                    <a:pt x="108318" y="11791"/>
                  </a:lnTo>
                  <a:lnTo>
                    <a:pt x="93502" y="25872"/>
                  </a:lnTo>
                  <a:lnTo>
                    <a:pt x="87246" y="46480"/>
                  </a:lnTo>
                  <a:lnTo>
                    <a:pt x="88830" y="49685"/>
                  </a:lnTo>
                  <a:lnTo>
                    <a:pt x="94481" y="51606"/>
                  </a:lnTo>
                  <a:lnTo>
                    <a:pt x="97492" y="49959"/>
                  </a:lnTo>
                  <a:lnTo>
                    <a:pt x="98442" y="46966"/>
                  </a:lnTo>
                  <a:lnTo>
                    <a:pt x="111693" y="3322"/>
                  </a:lnTo>
                  <a:close/>
                </a:path>
                <a:path w="113029" h="107950">
                  <a:moveTo>
                    <a:pt x="103252" y="5817"/>
                  </a:moveTo>
                  <a:lnTo>
                    <a:pt x="99604" y="5817"/>
                  </a:lnTo>
                  <a:lnTo>
                    <a:pt x="105836" y="13131"/>
                  </a:lnTo>
                  <a:lnTo>
                    <a:pt x="96775" y="15115"/>
                  </a:lnTo>
                  <a:lnTo>
                    <a:pt x="93502" y="25872"/>
                  </a:lnTo>
                  <a:lnTo>
                    <a:pt x="108318" y="11791"/>
                  </a:lnTo>
                  <a:lnTo>
                    <a:pt x="103252" y="5817"/>
                  </a:lnTo>
                  <a:close/>
                </a:path>
                <a:path w="113029" h="107950">
                  <a:moveTo>
                    <a:pt x="112702" y="0"/>
                  </a:moveTo>
                  <a:lnTo>
                    <a:pt x="64061" y="10636"/>
                  </a:lnTo>
                  <a:lnTo>
                    <a:pt x="62213" y="13651"/>
                  </a:lnTo>
                  <a:lnTo>
                    <a:pt x="62794" y="16733"/>
                  </a:lnTo>
                  <a:lnTo>
                    <a:pt x="63427" y="19809"/>
                  </a:lnTo>
                  <a:lnTo>
                    <a:pt x="66279" y="21791"/>
                  </a:lnTo>
                  <a:lnTo>
                    <a:pt x="86317" y="17404"/>
                  </a:lnTo>
                  <a:lnTo>
                    <a:pt x="101136" y="3322"/>
                  </a:lnTo>
                  <a:lnTo>
                    <a:pt x="111693" y="3322"/>
                  </a:lnTo>
                  <a:lnTo>
                    <a:pt x="112702" y="0"/>
                  </a:lnTo>
                  <a:close/>
                </a:path>
                <a:path w="113029" h="107950">
                  <a:moveTo>
                    <a:pt x="101136" y="3322"/>
                  </a:moveTo>
                  <a:lnTo>
                    <a:pt x="86317" y="17404"/>
                  </a:lnTo>
                  <a:lnTo>
                    <a:pt x="96775" y="15115"/>
                  </a:lnTo>
                  <a:lnTo>
                    <a:pt x="99604" y="5817"/>
                  </a:lnTo>
                  <a:lnTo>
                    <a:pt x="103252" y="5817"/>
                  </a:lnTo>
                  <a:lnTo>
                    <a:pt x="101136" y="3322"/>
                  </a:lnTo>
                  <a:close/>
                </a:path>
                <a:path w="113029" h="107950">
                  <a:moveTo>
                    <a:pt x="99604" y="5817"/>
                  </a:moveTo>
                  <a:lnTo>
                    <a:pt x="96775" y="15115"/>
                  </a:lnTo>
                  <a:lnTo>
                    <a:pt x="105836" y="13131"/>
                  </a:lnTo>
                  <a:lnTo>
                    <a:pt x="99604" y="5817"/>
                  </a:lnTo>
                  <a:close/>
                </a:path>
              </a:pathLst>
            </a:custGeom>
            <a:solidFill>
              <a:srgbClr val="000000"/>
            </a:solidFill>
          </p:spPr>
          <p:txBody>
            <a:bodyPr wrap="square" lIns="0" tIns="0" rIns="0" bIns="0" rtlCol="0"/>
            <a:lstStyle/>
            <a:p>
              <a:endParaRPr/>
            </a:p>
          </p:txBody>
        </p:sp>
        <p:sp>
          <p:nvSpPr>
            <p:cNvPr id="58" name="object 89">
              <a:extLst>
                <a:ext uri="{FF2B5EF4-FFF2-40B4-BE49-F238E27FC236}">
                  <a16:creationId xmlns:a16="http://schemas.microsoft.com/office/drawing/2014/main" id="{41A8207F-B667-0E49-AF3C-9E57A4354FF3}"/>
                </a:ext>
              </a:extLst>
            </p:cNvPr>
            <p:cNvSpPr/>
            <p:nvPr/>
          </p:nvSpPr>
          <p:spPr>
            <a:xfrm>
              <a:off x="6966101" y="858535"/>
              <a:ext cx="219911" cy="138688"/>
            </a:xfrm>
            <a:prstGeom prst="rect">
              <a:avLst/>
            </a:prstGeom>
            <a:blipFill>
              <a:blip r:embed="rId12" cstate="print"/>
              <a:stretch>
                <a:fillRect/>
              </a:stretch>
            </a:blipFill>
          </p:spPr>
          <p:txBody>
            <a:bodyPr wrap="square" lIns="0" tIns="0" rIns="0" bIns="0" rtlCol="0"/>
            <a:lstStyle/>
            <a:p>
              <a:endParaRPr/>
            </a:p>
          </p:txBody>
        </p:sp>
        <p:sp>
          <p:nvSpPr>
            <p:cNvPr id="59" name="object 90">
              <a:extLst>
                <a:ext uri="{FF2B5EF4-FFF2-40B4-BE49-F238E27FC236}">
                  <a16:creationId xmlns:a16="http://schemas.microsoft.com/office/drawing/2014/main" id="{A1464C46-9ABA-C748-8240-91EB79984542}"/>
                </a:ext>
              </a:extLst>
            </p:cNvPr>
            <p:cNvSpPr/>
            <p:nvPr/>
          </p:nvSpPr>
          <p:spPr>
            <a:xfrm>
              <a:off x="6976240" y="685677"/>
              <a:ext cx="185055" cy="263273"/>
            </a:xfrm>
            <a:prstGeom prst="rect">
              <a:avLst/>
            </a:prstGeom>
            <a:blipFill>
              <a:blip r:embed="rId13" cstate="print"/>
              <a:stretch>
                <a:fillRect/>
              </a:stretch>
            </a:blipFill>
          </p:spPr>
          <p:txBody>
            <a:bodyPr wrap="square" lIns="0" tIns="0" rIns="0" bIns="0" rtlCol="0"/>
            <a:lstStyle/>
            <a:p>
              <a:endParaRPr/>
            </a:p>
          </p:txBody>
        </p:sp>
        <p:sp>
          <p:nvSpPr>
            <p:cNvPr id="60" name="object 91">
              <a:extLst>
                <a:ext uri="{FF2B5EF4-FFF2-40B4-BE49-F238E27FC236}">
                  <a16:creationId xmlns:a16="http://schemas.microsoft.com/office/drawing/2014/main" id="{B3E293BF-16D3-8A4D-9367-640FDB1E703F}"/>
                </a:ext>
              </a:extLst>
            </p:cNvPr>
            <p:cNvSpPr/>
            <p:nvPr/>
          </p:nvSpPr>
          <p:spPr>
            <a:xfrm>
              <a:off x="7041834" y="746272"/>
              <a:ext cx="102235" cy="136525"/>
            </a:xfrm>
            <a:custGeom>
              <a:avLst/>
              <a:gdLst/>
              <a:ahLst/>
              <a:cxnLst/>
              <a:rect l="l" t="t" r="r" b="b"/>
              <a:pathLst>
                <a:path w="102234" h="136525">
                  <a:moveTo>
                    <a:pt x="13107" y="17877"/>
                  </a:moveTo>
                  <a:lnTo>
                    <a:pt x="14532" y="29130"/>
                  </a:lnTo>
                  <a:lnTo>
                    <a:pt x="93267" y="136231"/>
                  </a:lnTo>
                  <a:lnTo>
                    <a:pt x="101769" y="129252"/>
                  </a:lnTo>
                  <a:lnTo>
                    <a:pt x="22977" y="22071"/>
                  </a:lnTo>
                  <a:lnTo>
                    <a:pt x="13107" y="17877"/>
                  </a:lnTo>
                  <a:close/>
                </a:path>
                <a:path w="102234" h="136525">
                  <a:moveTo>
                    <a:pt x="0" y="0"/>
                  </a:moveTo>
                  <a:lnTo>
                    <a:pt x="6126" y="48909"/>
                  </a:lnTo>
                  <a:lnTo>
                    <a:pt x="6548" y="52036"/>
                  </a:lnTo>
                  <a:lnTo>
                    <a:pt x="9242" y="54213"/>
                  </a:lnTo>
                  <a:lnTo>
                    <a:pt x="12199" y="53822"/>
                  </a:lnTo>
                  <a:lnTo>
                    <a:pt x="15157" y="53376"/>
                  </a:lnTo>
                  <a:lnTo>
                    <a:pt x="17216" y="50528"/>
                  </a:lnTo>
                  <a:lnTo>
                    <a:pt x="16847" y="47402"/>
                  </a:lnTo>
                  <a:lnTo>
                    <a:pt x="14532" y="29130"/>
                  </a:lnTo>
                  <a:lnTo>
                    <a:pt x="2270" y="12450"/>
                  </a:lnTo>
                  <a:lnTo>
                    <a:pt x="10773" y="5471"/>
                  </a:lnTo>
                  <a:lnTo>
                    <a:pt x="12844" y="5471"/>
                  </a:lnTo>
                  <a:lnTo>
                    <a:pt x="0" y="0"/>
                  </a:lnTo>
                  <a:close/>
                </a:path>
                <a:path w="102234" h="136525">
                  <a:moveTo>
                    <a:pt x="12844" y="5471"/>
                  </a:moveTo>
                  <a:lnTo>
                    <a:pt x="10773" y="5471"/>
                  </a:lnTo>
                  <a:lnTo>
                    <a:pt x="22977" y="22071"/>
                  </a:lnTo>
                  <a:lnTo>
                    <a:pt x="41986" y="30149"/>
                  </a:lnTo>
                  <a:lnTo>
                    <a:pt x="45154" y="28753"/>
                  </a:lnTo>
                  <a:lnTo>
                    <a:pt x="47372" y="22891"/>
                  </a:lnTo>
                  <a:lnTo>
                    <a:pt x="46052" y="19597"/>
                  </a:lnTo>
                  <a:lnTo>
                    <a:pt x="12844" y="5471"/>
                  </a:lnTo>
                  <a:close/>
                </a:path>
                <a:path w="102234" h="136525">
                  <a:moveTo>
                    <a:pt x="10773" y="5471"/>
                  </a:moveTo>
                  <a:lnTo>
                    <a:pt x="2270" y="12450"/>
                  </a:lnTo>
                  <a:lnTo>
                    <a:pt x="14532" y="29130"/>
                  </a:lnTo>
                  <a:lnTo>
                    <a:pt x="13107" y="17877"/>
                  </a:lnTo>
                  <a:lnTo>
                    <a:pt x="4541" y="14237"/>
                  </a:lnTo>
                  <a:lnTo>
                    <a:pt x="11882" y="8207"/>
                  </a:lnTo>
                  <a:lnTo>
                    <a:pt x="12784" y="8207"/>
                  </a:lnTo>
                  <a:lnTo>
                    <a:pt x="10773" y="5471"/>
                  </a:lnTo>
                  <a:close/>
                </a:path>
                <a:path w="102234" h="136525">
                  <a:moveTo>
                    <a:pt x="12784" y="8207"/>
                  </a:moveTo>
                  <a:lnTo>
                    <a:pt x="11882" y="8207"/>
                  </a:lnTo>
                  <a:lnTo>
                    <a:pt x="13107" y="17877"/>
                  </a:lnTo>
                  <a:lnTo>
                    <a:pt x="22977" y="22071"/>
                  </a:lnTo>
                  <a:lnTo>
                    <a:pt x="12784" y="8207"/>
                  </a:lnTo>
                  <a:close/>
                </a:path>
                <a:path w="102234" h="136525">
                  <a:moveTo>
                    <a:pt x="11882" y="8207"/>
                  </a:moveTo>
                  <a:lnTo>
                    <a:pt x="4541" y="14237"/>
                  </a:lnTo>
                  <a:lnTo>
                    <a:pt x="13107" y="17877"/>
                  </a:lnTo>
                  <a:lnTo>
                    <a:pt x="11882" y="8207"/>
                  </a:lnTo>
                  <a:close/>
                </a:path>
              </a:pathLst>
            </a:custGeom>
            <a:solidFill>
              <a:srgbClr val="000000"/>
            </a:solidFill>
          </p:spPr>
          <p:txBody>
            <a:bodyPr wrap="square" lIns="0" tIns="0" rIns="0" bIns="0" rtlCol="0"/>
            <a:lstStyle/>
            <a:p>
              <a:endParaRPr/>
            </a:p>
          </p:txBody>
        </p:sp>
      </p:grpSp>
      <p:pic>
        <p:nvPicPr>
          <p:cNvPr id="61" name="Picture 60">
            <a:extLst>
              <a:ext uri="{FF2B5EF4-FFF2-40B4-BE49-F238E27FC236}">
                <a16:creationId xmlns:a16="http://schemas.microsoft.com/office/drawing/2014/main" id="{9F8CFA37-2630-5F45-8610-8FB2784C2F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7763" y="1827405"/>
            <a:ext cx="3303158" cy="2338061"/>
          </a:xfrm>
          <a:prstGeom prst="rect">
            <a:avLst/>
          </a:prstGeom>
          <a:ln>
            <a:solidFill>
              <a:schemeClr val="accent1">
                <a:shade val="50000"/>
              </a:schemeClr>
            </a:solidFill>
          </a:ln>
        </p:spPr>
      </p:pic>
      <p:sp>
        <p:nvSpPr>
          <p:cNvPr id="62" name="TextBox 61">
            <a:extLst>
              <a:ext uri="{FF2B5EF4-FFF2-40B4-BE49-F238E27FC236}">
                <a16:creationId xmlns:a16="http://schemas.microsoft.com/office/drawing/2014/main" id="{9C85866D-5A26-9B49-A6FC-073A480DC1A4}"/>
              </a:ext>
            </a:extLst>
          </p:cNvPr>
          <p:cNvSpPr txBox="1"/>
          <p:nvPr/>
        </p:nvSpPr>
        <p:spPr>
          <a:xfrm>
            <a:off x="9296087" y="4177461"/>
            <a:ext cx="1613433" cy="338554"/>
          </a:xfrm>
          <a:prstGeom prst="rect">
            <a:avLst/>
          </a:prstGeom>
          <a:noFill/>
        </p:spPr>
        <p:txBody>
          <a:bodyPr wrap="square" rtlCol="0">
            <a:spAutoFit/>
          </a:bodyPr>
          <a:lstStyle/>
          <a:p>
            <a:r>
              <a:rPr lang="en-US" sz="1600" dirty="0"/>
              <a:t>[</a:t>
            </a:r>
            <a:r>
              <a:rPr lang="en-US" sz="1600" dirty="0" err="1"/>
              <a:t>Letham</a:t>
            </a:r>
            <a:r>
              <a:rPr lang="en-US" sz="1600" dirty="0"/>
              <a:t> 2015]</a:t>
            </a:r>
          </a:p>
        </p:txBody>
      </p:sp>
    </p:spTree>
    <p:extLst>
      <p:ext uri="{BB962C8B-B14F-4D97-AF65-F5344CB8AC3E}">
        <p14:creationId xmlns:p14="http://schemas.microsoft.com/office/powerpoint/2010/main" val="243147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4">
            <a:extLst>
              <a:ext uri="{FF2B5EF4-FFF2-40B4-BE49-F238E27FC236}">
                <a16:creationId xmlns:a16="http://schemas.microsoft.com/office/drawing/2014/main" id="{60184E57-F469-4249-B515-7A6DCBF9A704}"/>
              </a:ext>
            </a:extLst>
          </p:cNvPr>
          <p:cNvSpPr txBox="1">
            <a:spLocks/>
          </p:cNvSpPr>
          <p:nvPr/>
        </p:nvSpPr>
        <p:spPr>
          <a:xfrm>
            <a:off x="838199"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dirty="0">
                <a:latin typeface="+mn-lt"/>
              </a:rPr>
              <a:t>Visual Understanding</a:t>
            </a:r>
          </a:p>
        </p:txBody>
      </p:sp>
      <p:pic>
        <p:nvPicPr>
          <p:cNvPr id="9" name="Picture 8">
            <a:extLst>
              <a:ext uri="{FF2B5EF4-FFF2-40B4-BE49-F238E27FC236}">
                <a16:creationId xmlns:a16="http://schemas.microsoft.com/office/drawing/2014/main" id="{7A34D0B2-5506-FC4C-A307-FEBEDADE6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3440104"/>
            <a:ext cx="3684993" cy="2439835"/>
          </a:xfrm>
          <a:prstGeom prst="rect">
            <a:avLst/>
          </a:prstGeom>
        </p:spPr>
      </p:pic>
      <p:pic>
        <p:nvPicPr>
          <p:cNvPr id="10" name="Picture 9">
            <a:extLst>
              <a:ext uri="{FF2B5EF4-FFF2-40B4-BE49-F238E27FC236}">
                <a16:creationId xmlns:a16="http://schemas.microsoft.com/office/drawing/2014/main" id="{BB1F5F09-E990-3A43-9937-A75829CA4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675" y="4807619"/>
            <a:ext cx="3886200" cy="927100"/>
          </a:xfrm>
          <a:prstGeom prst="rect">
            <a:avLst/>
          </a:prstGeom>
        </p:spPr>
      </p:pic>
      <p:pic>
        <p:nvPicPr>
          <p:cNvPr id="11" name="Picture 10">
            <a:extLst>
              <a:ext uri="{FF2B5EF4-FFF2-40B4-BE49-F238E27FC236}">
                <a16:creationId xmlns:a16="http://schemas.microsoft.com/office/drawing/2014/main" id="{77E5E9A0-DFFA-9E4D-B609-B60D1EE9F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423107"/>
            <a:ext cx="5001237" cy="656487"/>
          </a:xfrm>
          <a:prstGeom prst="rect">
            <a:avLst/>
          </a:prstGeom>
        </p:spPr>
      </p:pic>
      <p:sp>
        <p:nvSpPr>
          <p:cNvPr id="15" name="Content Placeholder 14">
            <a:extLst>
              <a:ext uri="{FF2B5EF4-FFF2-40B4-BE49-F238E27FC236}">
                <a16:creationId xmlns:a16="http://schemas.microsoft.com/office/drawing/2014/main" id="{CA7B5BF4-C50F-BF44-92BD-B3643B1F9AFA}"/>
              </a:ext>
            </a:extLst>
          </p:cNvPr>
          <p:cNvSpPr txBox="1">
            <a:spLocks/>
          </p:cNvSpPr>
          <p:nvPr/>
        </p:nvSpPr>
        <p:spPr>
          <a:xfrm>
            <a:off x="6096000"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latin typeface="+mn-lt"/>
              </a:rPr>
              <a:t>Textual Understanding</a:t>
            </a:r>
          </a:p>
          <a:p>
            <a:pPr marL="0" indent="0">
              <a:buNone/>
            </a:pPr>
            <a:br>
              <a:rPr lang="en-US" dirty="0">
                <a:latin typeface="+mn-lt"/>
              </a:rPr>
            </a:br>
            <a:br>
              <a:rPr lang="en-US" dirty="0">
                <a:latin typeface="+mn-lt"/>
              </a:rPr>
            </a:br>
            <a:endParaRPr lang="en-US" dirty="0">
              <a:latin typeface="+mn-lt"/>
            </a:endParaRPr>
          </a:p>
          <a:p>
            <a:pPr marL="0" indent="0">
              <a:buNone/>
            </a:pPr>
            <a:r>
              <a:rPr lang="en-US" dirty="0">
                <a:latin typeface="+mn-lt"/>
              </a:rPr>
              <a:t>Understanding the algorithm may not mean be sufficient</a:t>
            </a:r>
          </a:p>
        </p:txBody>
      </p:sp>
      <p:sp>
        <p:nvSpPr>
          <p:cNvPr id="5" name="Title 4">
            <a:extLst>
              <a:ext uri="{FF2B5EF4-FFF2-40B4-BE49-F238E27FC236}">
                <a16:creationId xmlns:a16="http://schemas.microsoft.com/office/drawing/2014/main" id="{F9F8D41E-C587-6B4B-AD8D-81B9BE54B0B3}"/>
              </a:ext>
            </a:extLst>
          </p:cNvPr>
          <p:cNvSpPr>
            <a:spLocks noGrp="1"/>
          </p:cNvSpPr>
          <p:nvPr>
            <p:ph type="title"/>
          </p:nvPr>
        </p:nvSpPr>
        <p:spPr/>
        <p:txBody>
          <a:bodyPr/>
          <a:lstStyle/>
          <a:p>
            <a:r>
              <a:rPr lang="en-US" dirty="0"/>
              <a:t>The Allure of Visual Methods</a:t>
            </a:r>
          </a:p>
        </p:txBody>
      </p:sp>
    </p:spTree>
    <p:extLst>
      <p:ext uri="{BB962C8B-B14F-4D97-AF65-F5344CB8AC3E}">
        <p14:creationId xmlns:p14="http://schemas.microsoft.com/office/powerpoint/2010/main" val="370079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lstStyle/>
          <a:p>
            <a:r>
              <a:rPr lang="en-US" dirty="0"/>
              <a:t>Why Visual Thinking?</a:t>
            </a:r>
          </a:p>
        </p:txBody>
      </p:sp>
      <p:sp>
        <p:nvSpPr>
          <p:cNvPr id="5" name="Content Placeholder 4">
            <a:extLst>
              <a:ext uri="{FF2B5EF4-FFF2-40B4-BE49-F238E27FC236}">
                <a16:creationId xmlns:a16="http://schemas.microsoft.com/office/drawing/2014/main" id="{F42C0523-CC55-6F4D-A546-2C1CEDF9091F}"/>
              </a:ext>
            </a:extLst>
          </p:cNvPr>
          <p:cNvSpPr>
            <a:spLocks noGrp="1"/>
          </p:cNvSpPr>
          <p:nvPr>
            <p:ph idx="1"/>
          </p:nvPr>
        </p:nvSpPr>
        <p:spPr>
          <a:xfrm>
            <a:off x="838200" y="1825625"/>
            <a:ext cx="7848600" cy="4351338"/>
          </a:xfrm>
        </p:spPr>
        <p:txBody>
          <a:bodyPr>
            <a:normAutofit/>
          </a:bodyPr>
          <a:lstStyle/>
          <a:p>
            <a:pPr marL="355600" indent="-342900">
              <a:lnSpc>
                <a:spcPts val="3279"/>
              </a:lnSpc>
              <a:tabLst>
                <a:tab pos="354965" algn="l"/>
                <a:tab pos="355600" algn="l"/>
              </a:tabLst>
            </a:pPr>
            <a:r>
              <a:rPr lang="en-US" dirty="0">
                <a:cs typeface="Corbel"/>
              </a:rPr>
              <a:t>A lot of creative thinking is visual</a:t>
            </a:r>
          </a:p>
          <a:p>
            <a:pPr marL="355600" indent="-342900">
              <a:lnSpc>
                <a:spcPts val="3279"/>
              </a:lnSpc>
              <a:tabLst>
                <a:tab pos="354965" algn="l"/>
                <a:tab pos="355600" algn="l"/>
              </a:tabLst>
            </a:pPr>
            <a:r>
              <a:rPr lang="en-US" dirty="0">
                <a:cs typeface="Corbel"/>
              </a:rPr>
              <a:t>Scientists who </a:t>
            </a:r>
            <a:r>
              <a:rPr lang="en-US" spc="-5" dirty="0">
                <a:cs typeface="Corbel"/>
              </a:rPr>
              <a:t>declared the fundamental role that</a:t>
            </a:r>
            <a:r>
              <a:rPr lang="en-US" spc="-65" dirty="0">
                <a:cs typeface="Corbel"/>
              </a:rPr>
              <a:t> </a:t>
            </a:r>
            <a:r>
              <a:rPr lang="en-US" spc="-10" dirty="0">
                <a:cs typeface="Corbel"/>
              </a:rPr>
              <a:t>images </a:t>
            </a:r>
            <a:r>
              <a:rPr lang="en-US" spc="-5" dirty="0">
                <a:cs typeface="Corbel"/>
              </a:rPr>
              <a:t>played in </a:t>
            </a:r>
            <a:r>
              <a:rPr lang="en-US" spc="-10" dirty="0">
                <a:cs typeface="Corbel"/>
              </a:rPr>
              <a:t>their most </a:t>
            </a:r>
            <a:r>
              <a:rPr lang="en-US" spc="-5" dirty="0">
                <a:cs typeface="Corbel"/>
              </a:rPr>
              <a:t>creative</a:t>
            </a:r>
            <a:r>
              <a:rPr lang="en-US" spc="-60" dirty="0">
                <a:cs typeface="Corbel"/>
              </a:rPr>
              <a:t> </a:t>
            </a:r>
            <a:r>
              <a:rPr lang="en-US" spc="-10" dirty="0">
                <a:cs typeface="Corbel"/>
              </a:rPr>
              <a:t>thinking: </a:t>
            </a:r>
            <a:r>
              <a:rPr lang="en-US" spc="-30" dirty="0">
                <a:cs typeface="Corbel"/>
              </a:rPr>
              <a:t>Bohr, </a:t>
            </a:r>
            <a:r>
              <a:rPr lang="en-US" spc="-10" dirty="0">
                <a:cs typeface="Corbel"/>
              </a:rPr>
              <a:t>Boltzmann, Einstein, </a:t>
            </a:r>
            <a:r>
              <a:rPr lang="en-US" spc="-30" dirty="0">
                <a:cs typeface="Corbel"/>
              </a:rPr>
              <a:t>Faraday, </a:t>
            </a:r>
            <a:r>
              <a:rPr lang="en-US" spc="-10" dirty="0">
                <a:cs typeface="Corbel"/>
              </a:rPr>
              <a:t>Feynman,  </a:t>
            </a:r>
            <a:r>
              <a:rPr lang="en-US" spc="-20" dirty="0">
                <a:cs typeface="Corbel"/>
              </a:rPr>
              <a:t>Heisenberg, </a:t>
            </a:r>
            <a:r>
              <a:rPr lang="en-US" spc="-10" dirty="0">
                <a:cs typeface="Corbel"/>
              </a:rPr>
              <a:t>Helmholtz, Herschel, </a:t>
            </a:r>
            <a:r>
              <a:rPr lang="en-US" spc="-25" dirty="0" err="1">
                <a:cs typeface="Corbel"/>
              </a:rPr>
              <a:t>Kekule</a:t>
            </a:r>
            <a:r>
              <a:rPr lang="en-US" spc="-25" dirty="0">
                <a:cs typeface="Corbel"/>
              </a:rPr>
              <a:t>, </a:t>
            </a:r>
            <a:r>
              <a:rPr lang="en-US" spc="-20" dirty="0">
                <a:cs typeface="Corbel"/>
              </a:rPr>
              <a:t>Maxwell,  Poincare, </a:t>
            </a:r>
            <a:r>
              <a:rPr lang="en-US" spc="-45" dirty="0">
                <a:cs typeface="Corbel"/>
              </a:rPr>
              <a:t>Tesla, </a:t>
            </a:r>
            <a:r>
              <a:rPr lang="en-US" dirty="0">
                <a:cs typeface="Corbel"/>
              </a:rPr>
              <a:t>Watson, </a:t>
            </a:r>
            <a:r>
              <a:rPr lang="en-US" spc="-15" dirty="0">
                <a:cs typeface="Corbel"/>
              </a:rPr>
              <a:t>Watt</a:t>
            </a:r>
            <a:r>
              <a:rPr lang="en-US" spc="-25" dirty="0">
                <a:cs typeface="Corbel"/>
              </a:rPr>
              <a:t> etc.</a:t>
            </a:r>
            <a:endParaRPr lang="en-US" dirty="0">
              <a:cs typeface="Corbel"/>
            </a:endParaRPr>
          </a:p>
          <a:p>
            <a:pPr marL="355600" marR="5080" indent="-342900">
              <a:lnSpc>
                <a:spcPts val="3400"/>
              </a:lnSpc>
              <a:spcBef>
                <a:spcPts val="70"/>
              </a:spcBef>
              <a:buFont typeface="Corbel"/>
              <a:buChar char="•"/>
              <a:tabLst>
                <a:tab pos="354965" algn="l"/>
                <a:tab pos="355600" algn="l"/>
              </a:tabLst>
            </a:pPr>
            <a:r>
              <a:rPr lang="en-US" spc="-15" dirty="0">
                <a:cs typeface="Corbel"/>
              </a:rPr>
              <a:t>Albert </a:t>
            </a:r>
            <a:r>
              <a:rPr lang="en-US" spc="-5" dirty="0">
                <a:cs typeface="Corbel"/>
              </a:rPr>
              <a:t>Einstein: “</a:t>
            </a:r>
            <a:r>
              <a:rPr lang="en-US" spc="-10" dirty="0">
                <a:cs typeface="Corbel"/>
              </a:rPr>
              <a:t>The words </a:t>
            </a:r>
            <a:r>
              <a:rPr lang="en-US" spc="-5" dirty="0">
                <a:cs typeface="Corbel"/>
              </a:rPr>
              <a:t>or </a:t>
            </a:r>
            <a:r>
              <a:rPr lang="en-US" spc="-10" dirty="0">
                <a:cs typeface="Corbel"/>
              </a:rPr>
              <a:t>the </a:t>
            </a:r>
            <a:r>
              <a:rPr lang="en-US" dirty="0">
                <a:cs typeface="Corbel"/>
              </a:rPr>
              <a:t>language, </a:t>
            </a:r>
            <a:r>
              <a:rPr lang="en-US" spc="-5" dirty="0">
                <a:cs typeface="Corbel"/>
              </a:rPr>
              <a:t>as </a:t>
            </a:r>
            <a:r>
              <a:rPr lang="en-US" spc="-10" dirty="0">
                <a:cs typeface="Corbel"/>
              </a:rPr>
              <a:t>they  are written </a:t>
            </a:r>
            <a:r>
              <a:rPr lang="en-US" spc="-5" dirty="0">
                <a:cs typeface="Corbel"/>
              </a:rPr>
              <a:t>or </a:t>
            </a:r>
            <a:r>
              <a:rPr lang="en-US" spc="-15" dirty="0">
                <a:cs typeface="Corbel"/>
              </a:rPr>
              <a:t>spoken, </a:t>
            </a:r>
            <a:r>
              <a:rPr lang="en-US" spc="-5" dirty="0">
                <a:cs typeface="Corbel"/>
              </a:rPr>
              <a:t>do </a:t>
            </a:r>
            <a:r>
              <a:rPr lang="en-US" dirty="0">
                <a:cs typeface="Corbel"/>
              </a:rPr>
              <a:t>not </a:t>
            </a:r>
            <a:r>
              <a:rPr lang="en-US" spc="-10" dirty="0">
                <a:cs typeface="Corbel"/>
              </a:rPr>
              <a:t>seem to </a:t>
            </a:r>
            <a:r>
              <a:rPr lang="en-US" spc="-5" dirty="0">
                <a:cs typeface="Corbel"/>
              </a:rPr>
              <a:t>play any </a:t>
            </a:r>
            <a:r>
              <a:rPr lang="en-US" dirty="0">
                <a:cs typeface="Corbel"/>
              </a:rPr>
              <a:t>role </a:t>
            </a:r>
            <a:r>
              <a:rPr lang="en-US" spc="-5" dirty="0">
                <a:cs typeface="Corbel"/>
              </a:rPr>
              <a:t>in  my </a:t>
            </a:r>
            <a:r>
              <a:rPr lang="en-US" spc="-10" dirty="0">
                <a:cs typeface="Corbel"/>
              </a:rPr>
              <a:t>mechanism </a:t>
            </a:r>
            <a:r>
              <a:rPr lang="en-US" spc="-5" dirty="0">
                <a:cs typeface="Corbel"/>
              </a:rPr>
              <a:t>of</a:t>
            </a:r>
            <a:r>
              <a:rPr lang="en-US" spc="-30" dirty="0">
                <a:cs typeface="Corbel"/>
              </a:rPr>
              <a:t> </a:t>
            </a:r>
            <a:r>
              <a:rPr lang="en-US" spc="-10" dirty="0">
                <a:cs typeface="Corbel"/>
              </a:rPr>
              <a:t>thought.”</a:t>
            </a:r>
            <a:endParaRPr lang="en-US" dirty="0">
              <a:cs typeface="Corbel"/>
            </a:endParaRPr>
          </a:p>
          <a:p>
            <a:endParaRPr lang="en-US" dirty="0"/>
          </a:p>
        </p:txBody>
      </p:sp>
      <p:sp>
        <p:nvSpPr>
          <p:cNvPr id="2" name="Rectangle 1">
            <a:extLst>
              <a:ext uri="{FF2B5EF4-FFF2-40B4-BE49-F238E27FC236}">
                <a16:creationId xmlns:a16="http://schemas.microsoft.com/office/drawing/2014/main" id="{42913A48-746D-C048-AF20-5C90E98DC324}"/>
              </a:ext>
            </a:extLst>
          </p:cNvPr>
          <p:cNvSpPr/>
          <p:nvPr/>
        </p:nvSpPr>
        <p:spPr>
          <a:xfrm>
            <a:off x="4319337" y="6311900"/>
            <a:ext cx="7640052" cy="369332"/>
          </a:xfrm>
          <a:prstGeom prst="rect">
            <a:avLst/>
          </a:prstGeom>
        </p:spPr>
        <p:txBody>
          <a:bodyPr wrap="square">
            <a:spAutoFit/>
          </a:bodyPr>
          <a:lstStyle/>
          <a:p>
            <a:r>
              <a:rPr lang="en-US" spc="-15" dirty="0">
                <a:latin typeface="Corbel"/>
                <a:cs typeface="Corbel"/>
              </a:rPr>
              <a:t>[</a:t>
            </a:r>
            <a:r>
              <a:rPr lang="en-US" spc="-15" dirty="0" err="1">
                <a:latin typeface="Corbel"/>
                <a:cs typeface="Corbel"/>
              </a:rPr>
              <a:t>Thagard</a:t>
            </a:r>
            <a:r>
              <a:rPr lang="en-US" spc="-15" dirty="0">
                <a:latin typeface="Corbel"/>
                <a:cs typeface="Corbel"/>
              </a:rPr>
              <a:t> </a:t>
            </a:r>
            <a:r>
              <a:rPr lang="en-US" spc="-5" dirty="0">
                <a:latin typeface="Corbel"/>
                <a:cs typeface="Corbel"/>
              </a:rPr>
              <a:t>&amp; </a:t>
            </a:r>
            <a:r>
              <a:rPr lang="en-US" spc="-20" dirty="0">
                <a:latin typeface="Corbel"/>
                <a:cs typeface="Corbel"/>
              </a:rPr>
              <a:t>Cameron, </a:t>
            </a:r>
            <a:r>
              <a:rPr lang="en-US" spc="-15" dirty="0">
                <a:latin typeface="Corbel"/>
                <a:cs typeface="Corbel"/>
              </a:rPr>
              <a:t>1997; </a:t>
            </a:r>
            <a:r>
              <a:rPr lang="en-US" spc="-20" dirty="0">
                <a:latin typeface="Corbel"/>
                <a:cs typeface="Corbel"/>
              </a:rPr>
              <a:t>Hadamard, </a:t>
            </a:r>
            <a:r>
              <a:rPr lang="en-US" spc="-15" dirty="0">
                <a:latin typeface="Corbel"/>
                <a:cs typeface="Corbel"/>
              </a:rPr>
              <a:t>1954; Shepard </a:t>
            </a:r>
            <a:r>
              <a:rPr lang="en-US" spc="-5" dirty="0">
                <a:latin typeface="Corbel"/>
                <a:cs typeface="Corbel"/>
              </a:rPr>
              <a:t>&amp; </a:t>
            </a:r>
            <a:r>
              <a:rPr lang="en-US" spc="-30" dirty="0">
                <a:latin typeface="Corbel"/>
                <a:cs typeface="Corbel"/>
              </a:rPr>
              <a:t>Cooper,</a:t>
            </a:r>
            <a:r>
              <a:rPr lang="en-US" spc="-135" dirty="0">
                <a:latin typeface="Corbel"/>
                <a:cs typeface="Corbel"/>
              </a:rPr>
              <a:t> </a:t>
            </a:r>
            <a:r>
              <a:rPr lang="en-US" spc="-25" dirty="0">
                <a:latin typeface="Corbel"/>
                <a:cs typeface="Corbel"/>
              </a:rPr>
              <a:t>1982]</a:t>
            </a:r>
            <a:endParaRPr lang="en-US" dirty="0"/>
          </a:p>
        </p:txBody>
      </p:sp>
      <p:pic>
        <p:nvPicPr>
          <p:cNvPr id="6" name="Picture 5" descr="A person sitting at a table using a computer&#10;&#10;Description automatically generated">
            <a:extLst>
              <a:ext uri="{FF2B5EF4-FFF2-40B4-BE49-F238E27FC236}">
                <a16:creationId xmlns:a16="http://schemas.microsoft.com/office/drawing/2014/main" id="{2983A465-C394-5840-9C12-6E17353DCFEC}"/>
              </a:ext>
            </a:extLst>
          </p:cNvPr>
          <p:cNvPicPr>
            <a:picLocks noChangeAspect="1"/>
          </p:cNvPicPr>
          <p:nvPr/>
        </p:nvPicPr>
        <p:blipFill>
          <a:blip r:embed="rId2"/>
          <a:stretch>
            <a:fillRect/>
          </a:stretch>
        </p:blipFill>
        <p:spPr>
          <a:xfrm>
            <a:off x="8915400" y="1825625"/>
            <a:ext cx="2793359" cy="4044784"/>
          </a:xfrm>
          <a:prstGeom prst="rect">
            <a:avLst/>
          </a:prstGeom>
        </p:spPr>
      </p:pic>
    </p:spTree>
    <p:extLst>
      <p:ext uri="{BB962C8B-B14F-4D97-AF65-F5344CB8AC3E}">
        <p14:creationId xmlns:p14="http://schemas.microsoft.com/office/powerpoint/2010/main" val="3071724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lstStyle/>
          <a:p>
            <a:r>
              <a:rPr lang="en-US" dirty="0"/>
              <a:t>Pre-History of Visual Thinking</a:t>
            </a:r>
          </a:p>
        </p:txBody>
      </p:sp>
      <p:sp>
        <p:nvSpPr>
          <p:cNvPr id="6" name="object 2">
            <a:extLst>
              <a:ext uri="{FF2B5EF4-FFF2-40B4-BE49-F238E27FC236}">
                <a16:creationId xmlns:a16="http://schemas.microsoft.com/office/drawing/2014/main" id="{B49703A9-AE64-8040-AB00-5A8D372A0999}"/>
              </a:ext>
            </a:extLst>
          </p:cNvPr>
          <p:cNvSpPr txBox="1"/>
          <p:nvPr/>
        </p:nvSpPr>
        <p:spPr>
          <a:xfrm>
            <a:off x="973648" y="1512050"/>
            <a:ext cx="10515600" cy="873957"/>
          </a:xfrm>
          <a:prstGeom prst="rect">
            <a:avLst/>
          </a:prstGeom>
        </p:spPr>
        <p:txBody>
          <a:bodyPr vert="horz" wrap="square" lIns="0" tIns="12065" rIns="0" bIns="0" rtlCol="0">
            <a:spAutoFit/>
          </a:bodyPr>
          <a:lstStyle/>
          <a:p>
            <a:pPr marL="12700">
              <a:spcBef>
                <a:spcPts val="95"/>
              </a:spcBef>
            </a:pPr>
            <a:r>
              <a:rPr sz="2800" spc="-5" dirty="0">
                <a:cs typeface="Arial"/>
              </a:rPr>
              <a:t>Chinese and Indians knew a visual proof of </a:t>
            </a:r>
            <a:r>
              <a:rPr sz="2800" spc="-10" dirty="0">
                <a:cs typeface="Arial"/>
              </a:rPr>
              <a:t>the </a:t>
            </a:r>
            <a:r>
              <a:rPr sz="2800" spc="-5" dirty="0">
                <a:cs typeface="Arial"/>
              </a:rPr>
              <a:t>Pythagorean Theorem in</a:t>
            </a:r>
            <a:r>
              <a:rPr sz="2800" spc="114" dirty="0">
                <a:cs typeface="Arial"/>
              </a:rPr>
              <a:t> </a:t>
            </a:r>
            <a:r>
              <a:rPr sz="2800" spc="-5" dirty="0">
                <a:cs typeface="Arial"/>
              </a:rPr>
              <a:t>600</a:t>
            </a:r>
            <a:r>
              <a:rPr lang="en-US" sz="2800" spc="-5" dirty="0">
                <a:cs typeface="Arial"/>
              </a:rPr>
              <a:t> B.C. </a:t>
            </a:r>
            <a:r>
              <a:rPr lang="en-US" sz="2800" spc="-10" dirty="0">
                <a:cs typeface="Arial"/>
              </a:rPr>
              <a:t>before </a:t>
            </a:r>
            <a:r>
              <a:rPr lang="en-US" sz="2800" spc="-5" dirty="0">
                <a:cs typeface="Arial"/>
              </a:rPr>
              <a:t>it was known to the Greeks [</a:t>
            </a:r>
            <a:r>
              <a:rPr lang="en-US" sz="2800" spc="-5" dirty="0" err="1">
                <a:cs typeface="Arial"/>
              </a:rPr>
              <a:t>Kulpa</a:t>
            </a:r>
            <a:r>
              <a:rPr lang="en-US" sz="2800" spc="-5" dirty="0">
                <a:cs typeface="Arial"/>
              </a:rPr>
              <a:t> 1994]</a:t>
            </a:r>
            <a:endParaRPr lang="en-US" sz="2800" dirty="0">
              <a:cs typeface="Arial"/>
            </a:endParaRPr>
          </a:p>
        </p:txBody>
      </p:sp>
      <p:pic>
        <p:nvPicPr>
          <p:cNvPr id="29" name="Picture 28" descr="A picture containing outdoor, building, tower, large&#10;&#10;Description automatically generated">
            <a:extLst>
              <a:ext uri="{FF2B5EF4-FFF2-40B4-BE49-F238E27FC236}">
                <a16:creationId xmlns:a16="http://schemas.microsoft.com/office/drawing/2014/main" id="{03BAAB02-479D-AB41-8996-67E591377128}"/>
              </a:ext>
            </a:extLst>
          </p:cNvPr>
          <p:cNvPicPr>
            <a:picLocks noChangeAspect="1"/>
          </p:cNvPicPr>
          <p:nvPr/>
        </p:nvPicPr>
        <p:blipFill>
          <a:blip r:embed="rId2"/>
          <a:stretch>
            <a:fillRect/>
          </a:stretch>
        </p:blipFill>
        <p:spPr>
          <a:xfrm>
            <a:off x="2309429" y="2595359"/>
            <a:ext cx="2938432" cy="3840480"/>
          </a:xfrm>
          <a:prstGeom prst="rect">
            <a:avLst/>
          </a:prstGeom>
        </p:spPr>
      </p:pic>
      <p:pic>
        <p:nvPicPr>
          <p:cNvPr id="5" name="Picture 4" descr="A large stone statue in front of a building&#10;&#10;Description automatically generated">
            <a:extLst>
              <a:ext uri="{FF2B5EF4-FFF2-40B4-BE49-F238E27FC236}">
                <a16:creationId xmlns:a16="http://schemas.microsoft.com/office/drawing/2014/main" id="{C30690BD-DBC1-9D4B-8415-466397E1D5A8}"/>
              </a:ext>
            </a:extLst>
          </p:cNvPr>
          <p:cNvPicPr>
            <a:picLocks noChangeAspect="1"/>
          </p:cNvPicPr>
          <p:nvPr/>
        </p:nvPicPr>
        <p:blipFill>
          <a:blip r:embed="rId3"/>
          <a:stretch>
            <a:fillRect/>
          </a:stretch>
        </p:blipFill>
        <p:spPr>
          <a:xfrm>
            <a:off x="3525053" y="0"/>
            <a:ext cx="0" cy="0"/>
          </a:xfrm>
          <a:prstGeom prst="rect">
            <a:avLst/>
          </a:prstGeom>
        </p:spPr>
      </p:pic>
      <p:pic>
        <p:nvPicPr>
          <p:cNvPr id="20" name="Picture 19" descr="A large stone statue in front of a building&#10;&#10;Description automatically generated">
            <a:extLst>
              <a:ext uri="{FF2B5EF4-FFF2-40B4-BE49-F238E27FC236}">
                <a16:creationId xmlns:a16="http://schemas.microsoft.com/office/drawing/2014/main" id="{6F3C0AE3-3BE1-C94E-94EB-718456B4FA90}"/>
              </a:ext>
            </a:extLst>
          </p:cNvPr>
          <p:cNvPicPr>
            <a:picLocks noChangeAspect="1"/>
          </p:cNvPicPr>
          <p:nvPr/>
        </p:nvPicPr>
        <p:blipFill>
          <a:blip r:embed="rId3"/>
          <a:stretch>
            <a:fillRect/>
          </a:stretch>
        </p:blipFill>
        <p:spPr>
          <a:xfrm>
            <a:off x="6944140" y="2595359"/>
            <a:ext cx="2879460" cy="3840480"/>
          </a:xfrm>
          <a:prstGeom prst="rect">
            <a:avLst/>
          </a:prstGeom>
        </p:spPr>
      </p:pic>
      <p:sp>
        <p:nvSpPr>
          <p:cNvPr id="21" name="Rectangle 20">
            <a:extLst>
              <a:ext uri="{FF2B5EF4-FFF2-40B4-BE49-F238E27FC236}">
                <a16:creationId xmlns:a16="http://schemas.microsoft.com/office/drawing/2014/main" id="{440FC13A-EC51-B645-818E-D770F028BC4C}"/>
              </a:ext>
            </a:extLst>
          </p:cNvPr>
          <p:cNvSpPr/>
          <p:nvPr/>
        </p:nvSpPr>
        <p:spPr>
          <a:xfrm>
            <a:off x="6812299" y="6435839"/>
            <a:ext cx="3019737" cy="369332"/>
          </a:xfrm>
          <a:prstGeom prst="rect">
            <a:avLst/>
          </a:prstGeom>
        </p:spPr>
        <p:txBody>
          <a:bodyPr wrap="none">
            <a:spAutoFit/>
          </a:bodyPr>
          <a:lstStyle/>
          <a:p>
            <a:r>
              <a:rPr lang="en-US" dirty="0"/>
              <a:t> </a:t>
            </a:r>
            <a:r>
              <a:rPr lang="en-US" dirty="0" err="1"/>
              <a:t>Lingxiao</a:t>
            </a:r>
            <a:r>
              <a:rPr lang="en-US" dirty="0"/>
              <a:t> Pagoda of </a:t>
            </a:r>
            <a:r>
              <a:rPr lang="en-US" dirty="0" err="1"/>
              <a:t>Zhengding</a:t>
            </a:r>
            <a:endParaRPr lang="en-US" dirty="0"/>
          </a:p>
        </p:txBody>
      </p:sp>
      <p:sp>
        <p:nvSpPr>
          <p:cNvPr id="28" name="Rectangle 27">
            <a:extLst>
              <a:ext uri="{FF2B5EF4-FFF2-40B4-BE49-F238E27FC236}">
                <a16:creationId xmlns:a16="http://schemas.microsoft.com/office/drawing/2014/main" id="{5D455298-5AAE-DC43-8C25-CF780DA0A630}"/>
              </a:ext>
            </a:extLst>
          </p:cNvPr>
          <p:cNvSpPr/>
          <p:nvPr/>
        </p:nvSpPr>
        <p:spPr>
          <a:xfrm>
            <a:off x="2271307" y="6435839"/>
            <a:ext cx="2858347" cy="369332"/>
          </a:xfrm>
          <a:prstGeom prst="rect">
            <a:avLst/>
          </a:prstGeom>
        </p:spPr>
        <p:txBody>
          <a:bodyPr wrap="none">
            <a:spAutoFit/>
          </a:bodyPr>
          <a:lstStyle/>
          <a:p>
            <a:r>
              <a:rPr lang="en-US" dirty="0"/>
              <a:t>Madhura Meenakshi Temple</a:t>
            </a:r>
          </a:p>
        </p:txBody>
      </p:sp>
    </p:spTree>
    <p:extLst>
      <p:ext uri="{BB962C8B-B14F-4D97-AF65-F5344CB8AC3E}">
        <p14:creationId xmlns:p14="http://schemas.microsoft.com/office/powerpoint/2010/main" val="168074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lstStyle/>
          <a:p>
            <a:r>
              <a:rPr lang="en-US" dirty="0"/>
              <a:t>Pre-History of Visual Thinking</a:t>
            </a:r>
          </a:p>
        </p:txBody>
      </p:sp>
      <p:grpSp>
        <p:nvGrpSpPr>
          <p:cNvPr id="30" name="Group 29">
            <a:extLst>
              <a:ext uri="{FF2B5EF4-FFF2-40B4-BE49-F238E27FC236}">
                <a16:creationId xmlns:a16="http://schemas.microsoft.com/office/drawing/2014/main" id="{176118A1-1C66-5A48-A350-E1E3D21EDB16}"/>
              </a:ext>
            </a:extLst>
          </p:cNvPr>
          <p:cNvGrpSpPr/>
          <p:nvPr/>
        </p:nvGrpSpPr>
        <p:grpSpPr>
          <a:xfrm>
            <a:off x="9398513" y="1189354"/>
            <a:ext cx="2237994" cy="2239646"/>
            <a:chOff x="2689098" y="1586483"/>
            <a:chExt cx="2237994" cy="2239646"/>
          </a:xfrm>
        </p:grpSpPr>
        <p:sp>
          <p:nvSpPr>
            <p:cNvPr id="8" name="object 4">
              <a:extLst>
                <a:ext uri="{FF2B5EF4-FFF2-40B4-BE49-F238E27FC236}">
                  <a16:creationId xmlns:a16="http://schemas.microsoft.com/office/drawing/2014/main" id="{D1E90A30-DF13-CE4D-ACD7-22332CDF7F3C}"/>
                </a:ext>
              </a:extLst>
            </p:cNvPr>
            <p:cNvSpPr/>
            <p:nvPr/>
          </p:nvSpPr>
          <p:spPr>
            <a:xfrm>
              <a:off x="2689098" y="1590294"/>
              <a:ext cx="2215515" cy="2235835"/>
            </a:xfrm>
            <a:custGeom>
              <a:avLst/>
              <a:gdLst/>
              <a:ahLst/>
              <a:cxnLst/>
              <a:rect l="l" t="t" r="r" b="b"/>
              <a:pathLst>
                <a:path w="2215515" h="2235835">
                  <a:moveTo>
                    <a:pt x="0" y="2235580"/>
                  </a:moveTo>
                  <a:lnTo>
                    <a:pt x="2215515" y="2235580"/>
                  </a:lnTo>
                  <a:lnTo>
                    <a:pt x="2215515" y="0"/>
                  </a:lnTo>
                  <a:lnTo>
                    <a:pt x="0" y="0"/>
                  </a:lnTo>
                  <a:lnTo>
                    <a:pt x="0" y="2235580"/>
                  </a:lnTo>
                  <a:close/>
                </a:path>
              </a:pathLst>
            </a:custGeom>
            <a:solidFill>
              <a:srgbClr val="CCFFFF"/>
            </a:solidFill>
          </p:spPr>
          <p:txBody>
            <a:bodyPr wrap="square" lIns="0" tIns="0" rIns="0" bIns="0" rtlCol="0"/>
            <a:lstStyle/>
            <a:p>
              <a:endParaRPr/>
            </a:p>
          </p:txBody>
        </p:sp>
        <p:sp>
          <p:nvSpPr>
            <p:cNvPr id="9" name="object 5">
              <a:extLst>
                <a:ext uri="{FF2B5EF4-FFF2-40B4-BE49-F238E27FC236}">
                  <a16:creationId xmlns:a16="http://schemas.microsoft.com/office/drawing/2014/main" id="{9588E555-BA62-A042-B6B9-8C66AC165A41}"/>
                </a:ext>
              </a:extLst>
            </p:cNvPr>
            <p:cNvSpPr/>
            <p:nvPr/>
          </p:nvSpPr>
          <p:spPr>
            <a:xfrm>
              <a:off x="2703957" y="1587627"/>
              <a:ext cx="2214880" cy="2235835"/>
            </a:xfrm>
            <a:custGeom>
              <a:avLst/>
              <a:gdLst/>
              <a:ahLst/>
              <a:cxnLst/>
              <a:rect l="l" t="t" r="r" b="b"/>
              <a:pathLst>
                <a:path w="2214879" h="2235835">
                  <a:moveTo>
                    <a:pt x="0" y="2235581"/>
                  </a:moveTo>
                  <a:lnTo>
                    <a:pt x="2214752" y="2235581"/>
                  </a:lnTo>
                  <a:lnTo>
                    <a:pt x="2214752" y="0"/>
                  </a:lnTo>
                  <a:lnTo>
                    <a:pt x="0" y="0"/>
                  </a:lnTo>
                  <a:lnTo>
                    <a:pt x="0" y="2235581"/>
                  </a:lnTo>
                  <a:close/>
                </a:path>
              </a:pathLst>
            </a:custGeom>
            <a:ln w="9905">
              <a:solidFill>
                <a:srgbClr val="000000"/>
              </a:solidFill>
            </a:ln>
          </p:spPr>
          <p:txBody>
            <a:bodyPr wrap="square" lIns="0" tIns="0" rIns="0" bIns="0" rtlCol="0"/>
            <a:lstStyle/>
            <a:p>
              <a:endParaRPr/>
            </a:p>
          </p:txBody>
        </p:sp>
        <p:sp>
          <p:nvSpPr>
            <p:cNvPr id="10" name="object 6">
              <a:extLst>
                <a:ext uri="{FF2B5EF4-FFF2-40B4-BE49-F238E27FC236}">
                  <a16:creationId xmlns:a16="http://schemas.microsoft.com/office/drawing/2014/main" id="{17430841-3D6D-6746-996C-A53AD7B9AB8E}"/>
                </a:ext>
              </a:extLst>
            </p:cNvPr>
            <p:cNvSpPr/>
            <p:nvPr/>
          </p:nvSpPr>
          <p:spPr>
            <a:xfrm>
              <a:off x="2709672" y="1586483"/>
              <a:ext cx="2217420" cy="2232025"/>
            </a:xfrm>
            <a:custGeom>
              <a:avLst/>
              <a:gdLst/>
              <a:ahLst/>
              <a:cxnLst/>
              <a:rect l="l" t="t" r="r" b="b"/>
              <a:pathLst>
                <a:path w="2217420" h="2232025">
                  <a:moveTo>
                    <a:pt x="904366" y="0"/>
                  </a:moveTo>
                  <a:lnTo>
                    <a:pt x="0" y="1356232"/>
                  </a:lnTo>
                  <a:lnTo>
                    <a:pt x="1313179" y="2231643"/>
                  </a:lnTo>
                  <a:lnTo>
                    <a:pt x="2217419" y="875411"/>
                  </a:lnTo>
                  <a:lnTo>
                    <a:pt x="904366" y="0"/>
                  </a:lnTo>
                  <a:close/>
                </a:path>
              </a:pathLst>
            </a:custGeom>
            <a:solidFill>
              <a:srgbClr val="CCFFCC"/>
            </a:solidFill>
          </p:spPr>
          <p:txBody>
            <a:bodyPr wrap="square" lIns="0" tIns="0" rIns="0" bIns="0" rtlCol="0"/>
            <a:lstStyle/>
            <a:p>
              <a:endParaRPr/>
            </a:p>
          </p:txBody>
        </p:sp>
        <p:sp>
          <p:nvSpPr>
            <p:cNvPr id="11" name="object 7">
              <a:extLst>
                <a:ext uri="{FF2B5EF4-FFF2-40B4-BE49-F238E27FC236}">
                  <a16:creationId xmlns:a16="http://schemas.microsoft.com/office/drawing/2014/main" id="{B1606C3B-91D3-6F43-A7CB-92EA8809C8EB}"/>
                </a:ext>
              </a:extLst>
            </p:cNvPr>
            <p:cNvSpPr/>
            <p:nvPr/>
          </p:nvSpPr>
          <p:spPr>
            <a:xfrm>
              <a:off x="2700147" y="1586864"/>
              <a:ext cx="2217420" cy="2232025"/>
            </a:xfrm>
            <a:custGeom>
              <a:avLst/>
              <a:gdLst/>
              <a:ahLst/>
              <a:cxnLst/>
              <a:rect l="l" t="t" r="r" b="b"/>
              <a:pathLst>
                <a:path w="2217420" h="2232025">
                  <a:moveTo>
                    <a:pt x="0" y="1356233"/>
                  </a:moveTo>
                  <a:lnTo>
                    <a:pt x="904366" y="0"/>
                  </a:lnTo>
                  <a:lnTo>
                    <a:pt x="2217419" y="875411"/>
                  </a:lnTo>
                  <a:lnTo>
                    <a:pt x="1313179" y="2231644"/>
                  </a:lnTo>
                  <a:lnTo>
                    <a:pt x="0" y="1356233"/>
                  </a:lnTo>
                </a:path>
              </a:pathLst>
            </a:custGeom>
            <a:ln w="9906">
              <a:solidFill>
                <a:srgbClr val="000000"/>
              </a:solidFill>
            </a:ln>
          </p:spPr>
          <p:txBody>
            <a:bodyPr wrap="square" lIns="0" tIns="0" rIns="0" bIns="0" rtlCol="0"/>
            <a:lstStyle/>
            <a:p>
              <a:endParaRPr/>
            </a:p>
          </p:txBody>
        </p:sp>
        <p:sp>
          <p:nvSpPr>
            <p:cNvPr id="12" name="object 8">
              <a:extLst>
                <a:ext uri="{FF2B5EF4-FFF2-40B4-BE49-F238E27FC236}">
                  <a16:creationId xmlns:a16="http://schemas.microsoft.com/office/drawing/2014/main" id="{84B33E26-6A42-9941-BCED-75ED6AC8BD0C}"/>
                </a:ext>
              </a:extLst>
            </p:cNvPr>
            <p:cNvSpPr/>
            <p:nvPr/>
          </p:nvSpPr>
          <p:spPr>
            <a:xfrm>
              <a:off x="3612260" y="1599819"/>
              <a:ext cx="0" cy="1336675"/>
            </a:xfrm>
            <a:custGeom>
              <a:avLst/>
              <a:gdLst/>
              <a:ahLst/>
              <a:cxnLst/>
              <a:rect l="l" t="t" r="r" b="b"/>
              <a:pathLst>
                <a:path h="1336675">
                  <a:moveTo>
                    <a:pt x="0" y="0"/>
                  </a:moveTo>
                  <a:lnTo>
                    <a:pt x="0" y="1336420"/>
                  </a:lnTo>
                </a:path>
              </a:pathLst>
            </a:custGeom>
            <a:ln w="9906">
              <a:solidFill>
                <a:srgbClr val="000000"/>
              </a:solidFill>
            </a:ln>
          </p:spPr>
          <p:txBody>
            <a:bodyPr wrap="square" lIns="0" tIns="0" rIns="0" bIns="0" rtlCol="0"/>
            <a:lstStyle/>
            <a:p>
              <a:endParaRPr/>
            </a:p>
          </p:txBody>
        </p:sp>
        <p:sp>
          <p:nvSpPr>
            <p:cNvPr id="13" name="object 9">
              <a:extLst>
                <a:ext uri="{FF2B5EF4-FFF2-40B4-BE49-F238E27FC236}">
                  <a16:creationId xmlns:a16="http://schemas.microsoft.com/office/drawing/2014/main" id="{166752AD-7A65-2240-B04A-7BF0E62933FB}"/>
                </a:ext>
              </a:extLst>
            </p:cNvPr>
            <p:cNvSpPr/>
            <p:nvPr/>
          </p:nvSpPr>
          <p:spPr>
            <a:xfrm>
              <a:off x="2710052" y="2935604"/>
              <a:ext cx="1303020" cy="0"/>
            </a:xfrm>
            <a:custGeom>
              <a:avLst/>
              <a:gdLst/>
              <a:ahLst/>
              <a:cxnLst/>
              <a:rect l="l" t="t" r="r" b="b"/>
              <a:pathLst>
                <a:path w="1303020">
                  <a:moveTo>
                    <a:pt x="0" y="0"/>
                  </a:moveTo>
                  <a:lnTo>
                    <a:pt x="1303020" y="0"/>
                  </a:lnTo>
                </a:path>
              </a:pathLst>
            </a:custGeom>
            <a:ln w="9906">
              <a:solidFill>
                <a:srgbClr val="000000"/>
              </a:solidFill>
            </a:ln>
          </p:spPr>
          <p:txBody>
            <a:bodyPr wrap="square" lIns="0" tIns="0" rIns="0" bIns="0" rtlCol="0"/>
            <a:lstStyle/>
            <a:p>
              <a:endParaRPr/>
            </a:p>
          </p:txBody>
        </p:sp>
        <p:sp>
          <p:nvSpPr>
            <p:cNvPr id="14" name="object 10">
              <a:extLst>
                <a:ext uri="{FF2B5EF4-FFF2-40B4-BE49-F238E27FC236}">
                  <a16:creationId xmlns:a16="http://schemas.microsoft.com/office/drawing/2014/main" id="{C08A9EB4-0B6A-5043-9815-4202F59DB160}"/>
                </a:ext>
              </a:extLst>
            </p:cNvPr>
            <p:cNvSpPr/>
            <p:nvPr/>
          </p:nvSpPr>
          <p:spPr>
            <a:xfrm>
              <a:off x="3612260" y="2472308"/>
              <a:ext cx="1311910" cy="3810"/>
            </a:xfrm>
            <a:custGeom>
              <a:avLst/>
              <a:gdLst/>
              <a:ahLst/>
              <a:cxnLst/>
              <a:rect l="l" t="t" r="r" b="b"/>
              <a:pathLst>
                <a:path w="1311910" h="3810">
                  <a:moveTo>
                    <a:pt x="1311655" y="3810"/>
                  </a:moveTo>
                  <a:lnTo>
                    <a:pt x="0" y="0"/>
                  </a:lnTo>
                </a:path>
              </a:pathLst>
            </a:custGeom>
            <a:ln w="9906">
              <a:solidFill>
                <a:srgbClr val="000000"/>
              </a:solidFill>
            </a:ln>
          </p:spPr>
          <p:txBody>
            <a:bodyPr wrap="square" lIns="0" tIns="0" rIns="0" bIns="0" rtlCol="0"/>
            <a:lstStyle/>
            <a:p>
              <a:endParaRPr/>
            </a:p>
          </p:txBody>
        </p:sp>
        <p:sp>
          <p:nvSpPr>
            <p:cNvPr id="15" name="object 11">
              <a:extLst>
                <a:ext uri="{FF2B5EF4-FFF2-40B4-BE49-F238E27FC236}">
                  <a16:creationId xmlns:a16="http://schemas.microsoft.com/office/drawing/2014/main" id="{66FEE778-162E-154C-BA5F-B8C81C72B679}"/>
                </a:ext>
              </a:extLst>
            </p:cNvPr>
            <p:cNvSpPr/>
            <p:nvPr/>
          </p:nvSpPr>
          <p:spPr>
            <a:xfrm>
              <a:off x="4013834" y="2482976"/>
              <a:ext cx="0" cy="1336675"/>
            </a:xfrm>
            <a:custGeom>
              <a:avLst/>
              <a:gdLst/>
              <a:ahLst/>
              <a:cxnLst/>
              <a:rect l="l" t="t" r="r" b="b"/>
              <a:pathLst>
                <a:path h="1336675">
                  <a:moveTo>
                    <a:pt x="0" y="1336421"/>
                  </a:moveTo>
                  <a:lnTo>
                    <a:pt x="0" y="0"/>
                  </a:lnTo>
                </a:path>
              </a:pathLst>
            </a:custGeom>
            <a:ln w="9906">
              <a:solidFill>
                <a:srgbClr val="000000"/>
              </a:solidFill>
            </a:ln>
          </p:spPr>
          <p:txBody>
            <a:bodyPr wrap="square" lIns="0" tIns="0" rIns="0" bIns="0" rtlCol="0"/>
            <a:lstStyle/>
            <a:p>
              <a:endParaRPr/>
            </a:p>
          </p:txBody>
        </p:sp>
      </p:grpSp>
      <p:sp>
        <p:nvSpPr>
          <p:cNvPr id="16" name="object 12">
            <a:extLst>
              <a:ext uri="{FF2B5EF4-FFF2-40B4-BE49-F238E27FC236}">
                <a16:creationId xmlns:a16="http://schemas.microsoft.com/office/drawing/2014/main" id="{38C5CBC9-DE42-1848-ABC2-18E682839359}"/>
              </a:ext>
            </a:extLst>
          </p:cNvPr>
          <p:cNvSpPr/>
          <p:nvPr/>
        </p:nvSpPr>
        <p:spPr>
          <a:xfrm>
            <a:off x="9448488" y="3832613"/>
            <a:ext cx="2181860" cy="2195830"/>
          </a:xfrm>
          <a:custGeom>
            <a:avLst/>
            <a:gdLst/>
            <a:ahLst/>
            <a:cxnLst/>
            <a:rect l="l" t="t" r="r" b="b"/>
            <a:pathLst>
              <a:path w="2181859" h="2195829">
                <a:moveTo>
                  <a:pt x="889761" y="0"/>
                </a:moveTo>
                <a:lnTo>
                  <a:pt x="0" y="1334642"/>
                </a:lnTo>
                <a:lnTo>
                  <a:pt x="1291717" y="2195703"/>
                </a:lnTo>
                <a:lnTo>
                  <a:pt x="2181479" y="861059"/>
                </a:lnTo>
                <a:lnTo>
                  <a:pt x="889761" y="0"/>
                </a:lnTo>
                <a:close/>
              </a:path>
            </a:pathLst>
          </a:custGeom>
          <a:solidFill>
            <a:srgbClr val="CCFFCC"/>
          </a:solidFill>
        </p:spPr>
        <p:txBody>
          <a:bodyPr wrap="square" lIns="0" tIns="0" rIns="0" bIns="0" rtlCol="0"/>
          <a:lstStyle/>
          <a:p>
            <a:endParaRPr/>
          </a:p>
        </p:txBody>
      </p:sp>
      <p:sp>
        <p:nvSpPr>
          <p:cNvPr id="17" name="object 13">
            <a:extLst>
              <a:ext uri="{FF2B5EF4-FFF2-40B4-BE49-F238E27FC236}">
                <a16:creationId xmlns:a16="http://schemas.microsoft.com/office/drawing/2014/main" id="{A650092E-DA34-7E48-9DCD-EA38A2A45E17}"/>
              </a:ext>
            </a:extLst>
          </p:cNvPr>
          <p:cNvSpPr/>
          <p:nvPr/>
        </p:nvSpPr>
        <p:spPr>
          <a:xfrm>
            <a:off x="9448870" y="3832994"/>
            <a:ext cx="2181860" cy="2195830"/>
          </a:xfrm>
          <a:custGeom>
            <a:avLst/>
            <a:gdLst/>
            <a:ahLst/>
            <a:cxnLst/>
            <a:rect l="l" t="t" r="r" b="b"/>
            <a:pathLst>
              <a:path w="2181859" h="2195829">
                <a:moveTo>
                  <a:pt x="0" y="1334643"/>
                </a:moveTo>
                <a:lnTo>
                  <a:pt x="889762" y="0"/>
                </a:lnTo>
                <a:lnTo>
                  <a:pt x="2181479" y="861060"/>
                </a:lnTo>
                <a:lnTo>
                  <a:pt x="1291717" y="2195703"/>
                </a:lnTo>
                <a:lnTo>
                  <a:pt x="0" y="1334643"/>
                </a:lnTo>
              </a:path>
            </a:pathLst>
          </a:custGeom>
          <a:ln w="9906">
            <a:solidFill>
              <a:srgbClr val="000000"/>
            </a:solidFill>
          </a:ln>
        </p:spPr>
        <p:txBody>
          <a:bodyPr wrap="square" lIns="0" tIns="0" rIns="0" bIns="0" rtlCol="0"/>
          <a:lstStyle/>
          <a:p>
            <a:endParaRPr/>
          </a:p>
        </p:txBody>
      </p:sp>
      <p:sp>
        <p:nvSpPr>
          <p:cNvPr id="18" name="object 14">
            <a:extLst>
              <a:ext uri="{FF2B5EF4-FFF2-40B4-BE49-F238E27FC236}">
                <a16:creationId xmlns:a16="http://schemas.microsoft.com/office/drawing/2014/main" id="{FBD006B2-9E14-A74A-A07F-BC1D8B1181F7}"/>
              </a:ext>
            </a:extLst>
          </p:cNvPr>
          <p:cNvSpPr txBox="1"/>
          <p:nvPr/>
        </p:nvSpPr>
        <p:spPr>
          <a:xfrm>
            <a:off x="9746620" y="3500282"/>
            <a:ext cx="13779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a</a:t>
            </a:r>
          </a:p>
        </p:txBody>
      </p:sp>
      <p:sp>
        <p:nvSpPr>
          <p:cNvPr id="19" name="object 15">
            <a:extLst>
              <a:ext uri="{FF2B5EF4-FFF2-40B4-BE49-F238E27FC236}">
                <a16:creationId xmlns:a16="http://schemas.microsoft.com/office/drawing/2014/main" id="{72A36DFA-BEBE-F648-86F4-5B13354C4765}"/>
              </a:ext>
            </a:extLst>
          </p:cNvPr>
          <p:cNvSpPr txBox="1"/>
          <p:nvPr/>
        </p:nvSpPr>
        <p:spPr>
          <a:xfrm>
            <a:off x="9218619" y="4321563"/>
            <a:ext cx="14795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b</a:t>
            </a:r>
            <a:endParaRPr sz="1800">
              <a:latin typeface="Corbel"/>
              <a:cs typeface="Corbel"/>
            </a:endParaRPr>
          </a:p>
        </p:txBody>
      </p:sp>
      <p:sp>
        <p:nvSpPr>
          <p:cNvPr id="22" name="object 18">
            <a:extLst>
              <a:ext uri="{FF2B5EF4-FFF2-40B4-BE49-F238E27FC236}">
                <a16:creationId xmlns:a16="http://schemas.microsoft.com/office/drawing/2014/main" id="{B0ABD1E4-DBE3-8C40-9680-07B89C252B9D}"/>
              </a:ext>
            </a:extLst>
          </p:cNvPr>
          <p:cNvSpPr txBox="1"/>
          <p:nvPr/>
        </p:nvSpPr>
        <p:spPr>
          <a:xfrm>
            <a:off x="889296" y="1743796"/>
            <a:ext cx="7934121" cy="3575338"/>
          </a:xfrm>
          <a:prstGeom prst="rect">
            <a:avLst/>
          </a:prstGeom>
        </p:spPr>
        <p:txBody>
          <a:bodyPr vert="horz" wrap="square" lIns="0" tIns="12700" rIns="0" bIns="0" rtlCol="0">
            <a:spAutoFit/>
          </a:bodyPr>
          <a:lstStyle/>
          <a:p>
            <a:pPr marL="50800" marR="49530">
              <a:lnSpc>
                <a:spcPct val="100000"/>
              </a:lnSpc>
            </a:pPr>
            <a:r>
              <a:rPr sz="2800" spc="-30" dirty="0">
                <a:cs typeface="Corbel"/>
              </a:rPr>
              <a:t>(a+b) </a:t>
            </a:r>
            <a:r>
              <a:rPr sz="2800" baseline="20833" dirty="0">
                <a:cs typeface="Corbel"/>
              </a:rPr>
              <a:t>2 </a:t>
            </a:r>
            <a:r>
              <a:rPr sz="2800" spc="-20" dirty="0">
                <a:cs typeface="Corbel"/>
              </a:rPr>
              <a:t>(area </a:t>
            </a:r>
            <a:r>
              <a:rPr sz="2800" spc="-5" dirty="0">
                <a:cs typeface="Corbel"/>
              </a:rPr>
              <a:t>of </a:t>
            </a:r>
            <a:r>
              <a:rPr sz="2800" spc="-15" dirty="0">
                <a:cs typeface="Corbel"/>
              </a:rPr>
              <a:t>the large</a:t>
            </a:r>
            <a:r>
              <a:rPr lang="en-US" sz="2800" spc="-15" dirty="0">
                <a:cs typeface="Corbel"/>
              </a:rPr>
              <a:t> </a:t>
            </a:r>
            <a:r>
              <a:rPr lang="en-US" sz="2800" spc="-25" dirty="0">
                <a:cs typeface="Corbel"/>
              </a:rPr>
              <a:t>square</a:t>
            </a:r>
            <a:r>
              <a:rPr sz="2800" spc="-20" dirty="0">
                <a:cs typeface="Corbel"/>
              </a:rPr>
              <a:t>)</a:t>
            </a:r>
            <a:r>
              <a:rPr lang="en-US" sz="2800" spc="-20" dirty="0">
                <a:cs typeface="Corbel"/>
              </a:rPr>
              <a:t> </a:t>
            </a:r>
            <a:r>
              <a:rPr sz="2800" spc="-20" dirty="0">
                <a:cs typeface="Corbel"/>
              </a:rPr>
              <a:t>= </a:t>
            </a:r>
            <a:r>
              <a:rPr sz="2800" spc="-25" dirty="0">
                <a:cs typeface="Corbel"/>
              </a:rPr>
              <a:t>a</a:t>
            </a:r>
            <a:r>
              <a:rPr sz="2800" spc="-37" baseline="20833" dirty="0">
                <a:cs typeface="Corbel"/>
              </a:rPr>
              <a:t>2</a:t>
            </a:r>
            <a:r>
              <a:rPr sz="2800" spc="-25" dirty="0">
                <a:cs typeface="Corbel"/>
              </a:rPr>
              <a:t>+b</a:t>
            </a:r>
            <a:r>
              <a:rPr sz="2800" spc="-37" baseline="20833" dirty="0">
                <a:cs typeface="Corbel"/>
              </a:rPr>
              <a:t>2</a:t>
            </a:r>
            <a:r>
              <a:rPr sz="2800" spc="-25" dirty="0">
                <a:cs typeface="Corbel"/>
              </a:rPr>
              <a:t>+ab+ab=(a+b) </a:t>
            </a:r>
            <a:r>
              <a:rPr sz="2800" baseline="20833" dirty="0">
                <a:cs typeface="Corbel"/>
              </a:rPr>
              <a:t>2  </a:t>
            </a:r>
            <a:endParaRPr lang="en-US" sz="2800" baseline="20833" dirty="0">
              <a:cs typeface="Corbel"/>
            </a:endParaRPr>
          </a:p>
          <a:p>
            <a:pPr marL="50800" marR="49530">
              <a:lnSpc>
                <a:spcPct val="100000"/>
              </a:lnSpc>
            </a:pPr>
            <a:r>
              <a:rPr sz="2800" spc="-25" dirty="0">
                <a:solidFill>
                  <a:srgbClr val="FF0000"/>
                </a:solidFill>
                <a:cs typeface="Corbel"/>
              </a:rPr>
              <a:t>a</a:t>
            </a:r>
            <a:r>
              <a:rPr sz="2800" spc="-37" baseline="20833" dirty="0">
                <a:solidFill>
                  <a:srgbClr val="FF0000"/>
                </a:solidFill>
                <a:cs typeface="Corbel"/>
              </a:rPr>
              <a:t>2</a:t>
            </a:r>
            <a:r>
              <a:rPr sz="2800" spc="-25" dirty="0">
                <a:solidFill>
                  <a:srgbClr val="FF0000"/>
                </a:solidFill>
                <a:cs typeface="Corbel"/>
              </a:rPr>
              <a:t>+b</a:t>
            </a:r>
            <a:r>
              <a:rPr sz="2800" spc="-37" baseline="20833" dirty="0">
                <a:solidFill>
                  <a:srgbClr val="FF0000"/>
                </a:solidFill>
                <a:cs typeface="Corbel"/>
              </a:rPr>
              <a:t>2</a:t>
            </a:r>
            <a:r>
              <a:rPr sz="2800" spc="-25" dirty="0">
                <a:cs typeface="Corbel"/>
              </a:rPr>
              <a:t>=(a+b) </a:t>
            </a:r>
            <a:r>
              <a:rPr sz="2800" spc="-22" baseline="20833" dirty="0">
                <a:cs typeface="Corbel"/>
              </a:rPr>
              <a:t>2</a:t>
            </a:r>
            <a:r>
              <a:rPr sz="2800" spc="-15" dirty="0">
                <a:cs typeface="Corbel"/>
              </a:rPr>
              <a:t>(area </a:t>
            </a:r>
            <a:r>
              <a:rPr sz="2800" spc="-5" dirty="0">
                <a:cs typeface="Corbel"/>
              </a:rPr>
              <a:t>of </a:t>
            </a:r>
            <a:r>
              <a:rPr sz="2800" spc="-15" dirty="0">
                <a:cs typeface="Corbel"/>
              </a:rPr>
              <a:t>the large </a:t>
            </a:r>
            <a:r>
              <a:rPr sz="2800" spc="-25" dirty="0">
                <a:cs typeface="Corbel"/>
              </a:rPr>
              <a:t>square) </a:t>
            </a:r>
            <a:r>
              <a:rPr sz="2800" dirty="0">
                <a:cs typeface="Corbel"/>
              </a:rPr>
              <a:t>- </a:t>
            </a:r>
            <a:r>
              <a:rPr sz="2800" spc="-15" dirty="0">
                <a:cs typeface="Corbel"/>
              </a:rPr>
              <a:t>2ab </a:t>
            </a:r>
            <a:r>
              <a:rPr sz="2800" spc="-10" dirty="0">
                <a:cs typeface="Corbel"/>
              </a:rPr>
              <a:t>(4 </a:t>
            </a:r>
            <a:r>
              <a:rPr sz="2800" dirty="0">
                <a:cs typeface="Corbel"/>
              </a:rPr>
              <a:t>light</a:t>
            </a:r>
            <a:r>
              <a:rPr sz="2800" spc="-140" dirty="0">
                <a:cs typeface="Corbel"/>
              </a:rPr>
              <a:t> </a:t>
            </a:r>
            <a:r>
              <a:rPr sz="2800" spc="-20" dirty="0">
                <a:cs typeface="Corbel"/>
              </a:rPr>
              <a:t>green  triangles) </a:t>
            </a:r>
            <a:r>
              <a:rPr sz="2800" spc="-10" dirty="0">
                <a:cs typeface="Corbel"/>
              </a:rPr>
              <a:t>=</a:t>
            </a:r>
            <a:r>
              <a:rPr lang="en-US" sz="2800" spc="-10" dirty="0">
                <a:cs typeface="Corbel"/>
              </a:rPr>
              <a:t> </a:t>
            </a:r>
            <a:r>
              <a:rPr sz="2800" spc="-10" dirty="0">
                <a:solidFill>
                  <a:srgbClr val="FF0000"/>
                </a:solidFill>
                <a:cs typeface="Corbel"/>
              </a:rPr>
              <a:t>c </a:t>
            </a:r>
            <a:r>
              <a:rPr sz="2800" baseline="20833" dirty="0">
                <a:solidFill>
                  <a:srgbClr val="FF0000"/>
                </a:solidFill>
                <a:cs typeface="Corbel"/>
              </a:rPr>
              <a:t>2 </a:t>
            </a:r>
            <a:r>
              <a:rPr sz="2800" spc="-20" dirty="0">
                <a:cs typeface="Corbel"/>
              </a:rPr>
              <a:t>(area </a:t>
            </a:r>
            <a:r>
              <a:rPr sz="2800" spc="-5" dirty="0">
                <a:cs typeface="Corbel"/>
              </a:rPr>
              <a:t>of </a:t>
            </a:r>
            <a:r>
              <a:rPr sz="2800" dirty="0">
                <a:cs typeface="Corbel"/>
              </a:rPr>
              <a:t>inner </a:t>
            </a:r>
            <a:r>
              <a:rPr sz="2800" spc="-25" dirty="0">
                <a:cs typeface="Corbel"/>
              </a:rPr>
              <a:t>darker </a:t>
            </a:r>
            <a:r>
              <a:rPr sz="2800" spc="-20" dirty="0">
                <a:cs typeface="Corbel"/>
              </a:rPr>
              <a:t>green</a:t>
            </a:r>
            <a:r>
              <a:rPr sz="2800" spc="-160" dirty="0">
                <a:cs typeface="Corbel"/>
              </a:rPr>
              <a:t> </a:t>
            </a:r>
            <a:r>
              <a:rPr sz="2800" spc="-20" dirty="0">
                <a:cs typeface="Corbel"/>
              </a:rPr>
              <a:t>square</a:t>
            </a:r>
            <a:br>
              <a:rPr lang="en-US" sz="2800" spc="-20" dirty="0">
                <a:cs typeface="Corbel"/>
              </a:rPr>
            </a:br>
            <a:endParaRPr sz="2800" dirty="0">
              <a:cs typeface="Corbel"/>
            </a:endParaRPr>
          </a:p>
          <a:p>
            <a:pPr marL="121920">
              <a:lnSpc>
                <a:spcPct val="100000"/>
              </a:lnSpc>
              <a:spcBef>
                <a:spcPts val="930"/>
              </a:spcBef>
            </a:pPr>
            <a:r>
              <a:rPr sz="2800" spc="-20" dirty="0">
                <a:cs typeface="Corbel"/>
              </a:rPr>
              <a:t>Thus, </a:t>
            </a:r>
            <a:r>
              <a:rPr sz="2800" spc="-10" dirty="0">
                <a:cs typeface="Corbel"/>
              </a:rPr>
              <a:t>we </a:t>
            </a:r>
            <a:r>
              <a:rPr sz="2800" spc="-15" dirty="0">
                <a:cs typeface="Corbel"/>
              </a:rPr>
              <a:t>follow </a:t>
            </a:r>
            <a:r>
              <a:rPr sz="2800" spc="-10" dirty="0">
                <a:cs typeface="Corbel"/>
              </a:rPr>
              <a:t>this tradition -- </a:t>
            </a:r>
            <a:r>
              <a:rPr sz="2800" spc="-15" dirty="0">
                <a:cs typeface="Corbel"/>
              </a:rPr>
              <a:t>moving </a:t>
            </a:r>
            <a:r>
              <a:rPr sz="2800" spc="-10" dirty="0">
                <a:cs typeface="Corbel"/>
              </a:rPr>
              <a:t>from </a:t>
            </a:r>
            <a:r>
              <a:rPr sz="2800" spc="-15" dirty="0">
                <a:cs typeface="Corbel"/>
              </a:rPr>
              <a:t>visualization </a:t>
            </a:r>
            <a:r>
              <a:rPr sz="2800" spc="-10" dirty="0">
                <a:cs typeface="Corbel"/>
              </a:rPr>
              <a:t>of</a:t>
            </a:r>
            <a:r>
              <a:rPr sz="2800" spc="100" dirty="0">
                <a:cs typeface="Corbel"/>
              </a:rPr>
              <a:t> </a:t>
            </a:r>
            <a:r>
              <a:rPr sz="2800" spc="-15" dirty="0">
                <a:cs typeface="Corbel"/>
              </a:rPr>
              <a:t>solution</a:t>
            </a:r>
            <a:r>
              <a:rPr lang="en-US" sz="2800" dirty="0">
                <a:cs typeface="Corbel"/>
              </a:rPr>
              <a:t> </a:t>
            </a:r>
            <a:r>
              <a:rPr sz="2800" spc="-10" dirty="0">
                <a:cs typeface="Corbel"/>
              </a:rPr>
              <a:t>to </a:t>
            </a:r>
            <a:r>
              <a:rPr sz="2800" spc="-15" dirty="0">
                <a:cs typeface="Corbel"/>
              </a:rPr>
              <a:t>finding solution </a:t>
            </a:r>
            <a:r>
              <a:rPr sz="2800" spc="-10" dirty="0">
                <a:cs typeface="Corbel"/>
              </a:rPr>
              <a:t>visually </a:t>
            </a:r>
            <a:r>
              <a:rPr sz="2800" spc="-15" dirty="0">
                <a:cs typeface="Corbel"/>
              </a:rPr>
              <a:t>with </a:t>
            </a:r>
            <a:r>
              <a:rPr sz="2800" spc="-20" dirty="0">
                <a:cs typeface="Corbel"/>
              </a:rPr>
              <a:t>modern </a:t>
            </a:r>
            <a:r>
              <a:rPr sz="2800" spc="-10" dirty="0">
                <a:cs typeface="Corbel"/>
              </a:rPr>
              <a:t>data </a:t>
            </a:r>
            <a:r>
              <a:rPr sz="2800" spc="-15" dirty="0">
                <a:cs typeface="Corbel"/>
              </a:rPr>
              <a:t>science</a:t>
            </a:r>
            <a:r>
              <a:rPr sz="2800" spc="45" dirty="0">
                <a:cs typeface="Corbel"/>
              </a:rPr>
              <a:t> </a:t>
            </a:r>
            <a:r>
              <a:rPr sz="2800" spc="-10" dirty="0">
                <a:cs typeface="Corbel"/>
              </a:rPr>
              <a:t>tools</a:t>
            </a:r>
            <a:endParaRPr sz="2800" dirty="0">
              <a:cs typeface="Corbel"/>
            </a:endParaRPr>
          </a:p>
        </p:txBody>
      </p:sp>
      <p:sp>
        <p:nvSpPr>
          <p:cNvPr id="23" name="object 19">
            <a:extLst>
              <a:ext uri="{FF2B5EF4-FFF2-40B4-BE49-F238E27FC236}">
                <a16:creationId xmlns:a16="http://schemas.microsoft.com/office/drawing/2014/main" id="{FBBB4E17-18FB-8A4E-9E3A-16D4C38DAE46}"/>
              </a:ext>
            </a:extLst>
          </p:cNvPr>
          <p:cNvSpPr/>
          <p:nvPr/>
        </p:nvSpPr>
        <p:spPr>
          <a:xfrm>
            <a:off x="10301928" y="3807467"/>
            <a:ext cx="1319530" cy="889635"/>
          </a:xfrm>
          <a:custGeom>
            <a:avLst/>
            <a:gdLst/>
            <a:ahLst/>
            <a:cxnLst/>
            <a:rect l="l" t="t" r="r" b="b"/>
            <a:pathLst>
              <a:path w="1319529" h="889635">
                <a:moveTo>
                  <a:pt x="0" y="889253"/>
                </a:moveTo>
                <a:lnTo>
                  <a:pt x="1319022" y="889253"/>
                </a:lnTo>
                <a:lnTo>
                  <a:pt x="1319022" y="0"/>
                </a:lnTo>
                <a:lnTo>
                  <a:pt x="0" y="0"/>
                </a:lnTo>
                <a:lnTo>
                  <a:pt x="0" y="889253"/>
                </a:lnTo>
                <a:close/>
              </a:path>
            </a:pathLst>
          </a:custGeom>
          <a:solidFill>
            <a:srgbClr val="CCFFCC"/>
          </a:solidFill>
        </p:spPr>
        <p:txBody>
          <a:bodyPr wrap="square" lIns="0" tIns="0" rIns="0" bIns="0" rtlCol="0"/>
          <a:lstStyle/>
          <a:p>
            <a:endParaRPr/>
          </a:p>
        </p:txBody>
      </p:sp>
      <p:sp>
        <p:nvSpPr>
          <p:cNvPr id="24" name="object 20">
            <a:extLst>
              <a:ext uri="{FF2B5EF4-FFF2-40B4-BE49-F238E27FC236}">
                <a16:creationId xmlns:a16="http://schemas.microsoft.com/office/drawing/2014/main" id="{68F55FBA-A374-7742-9FDE-ED5E64C76FDA}"/>
              </a:ext>
            </a:extLst>
          </p:cNvPr>
          <p:cNvSpPr/>
          <p:nvPr/>
        </p:nvSpPr>
        <p:spPr>
          <a:xfrm>
            <a:off x="10301928" y="4696720"/>
            <a:ext cx="447675" cy="456565"/>
          </a:xfrm>
          <a:custGeom>
            <a:avLst/>
            <a:gdLst/>
            <a:ahLst/>
            <a:cxnLst/>
            <a:rect l="l" t="t" r="r" b="b"/>
            <a:pathLst>
              <a:path w="447675" h="456564">
                <a:moveTo>
                  <a:pt x="0" y="456438"/>
                </a:moveTo>
                <a:lnTo>
                  <a:pt x="447294" y="456438"/>
                </a:lnTo>
                <a:lnTo>
                  <a:pt x="447294" y="0"/>
                </a:lnTo>
                <a:lnTo>
                  <a:pt x="0" y="0"/>
                </a:lnTo>
                <a:lnTo>
                  <a:pt x="0" y="456438"/>
                </a:lnTo>
                <a:close/>
              </a:path>
            </a:pathLst>
          </a:custGeom>
          <a:solidFill>
            <a:srgbClr val="CCFFCC"/>
          </a:solidFill>
        </p:spPr>
        <p:txBody>
          <a:bodyPr wrap="square" lIns="0" tIns="0" rIns="0" bIns="0" rtlCol="0"/>
          <a:lstStyle/>
          <a:p>
            <a:endParaRPr/>
          </a:p>
        </p:txBody>
      </p:sp>
      <p:sp>
        <p:nvSpPr>
          <p:cNvPr id="25" name="object 21">
            <a:extLst>
              <a:ext uri="{FF2B5EF4-FFF2-40B4-BE49-F238E27FC236}">
                <a16:creationId xmlns:a16="http://schemas.microsoft.com/office/drawing/2014/main" id="{B4FE722B-F5B9-C04B-94B1-7C18B32A8BCF}"/>
              </a:ext>
            </a:extLst>
          </p:cNvPr>
          <p:cNvSpPr/>
          <p:nvPr/>
        </p:nvSpPr>
        <p:spPr>
          <a:xfrm>
            <a:off x="10749223" y="4696720"/>
            <a:ext cx="871855" cy="456565"/>
          </a:xfrm>
          <a:custGeom>
            <a:avLst/>
            <a:gdLst/>
            <a:ahLst/>
            <a:cxnLst/>
            <a:rect l="l" t="t" r="r" b="b"/>
            <a:pathLst>
              <a:path w="871854" h="456564">
                <a:moveTo>
                  <a:pt x="0" y="456438"/>
                </a:moveTo>
                <a:lnTo>
                  <a:pt x="871727" y="456438"/>
                </a:lnTo>
                <a:lnTo>
                  <a:pt x="871727" y="0"/>
                </a:lnTo>
                <a:lnTo>
                  <a:pt x="0" y="0"/>
                </a:lnTo>
                <a:lnTo>
                  <a:pt x="0" y="456438"/>
                </a:lnTo>
                <a:close/>
              </a:path>
            </a:pathLst>
          </a:custGeom>
          <a:solidFill>
            <a:srgbClr val="CCFFCC"/>
          </a:solidFill>
        </p:spPr>
        <p:txBody>
          <a:bodyPr wrap="square" lIns="0" tIns="0" rIns="0" bIns="0" rtlCol="0"/>
          <a:lstStyle/>
          <a:p>
            <a:endParaRPr/>
          </a:p>
        </p:txBody>
      </p:sp>
      <p:sp>
        <p:nvSpPr>
          <p:cNvPr id="26" name="object 22">
            <a:extLst>
              <a:ext uri="{FF2B5EF4-FFF2-40B4-BE49-F238E27FC236}">
                <a16:creationId xmlns:a16="http://schemas.microsoft.com/office/drawing/2014/main" id="{A767A856-63B3-1349-8D63-D492113A3D1B}"/>
              </a:ext>
            </a:extLst>
          </p:cNvPr>
          <p:cNvSpPr/>
          <p:nvPr/>
        </p:nvSpPr>
        <p:spPr>
          <a:xfrm>
            <a:off x="10301928" y="5153159"/>
            <a:ext cx="447675" cy="875030"/>
          </a:xfrm>
          <a:custGeom>
            <a:avLst/>
            <a:gdLst/>
            <a:ahLst/>
            <a:cxnLst/>
            <a:rect l="l" t="t" r="r" b="b"/>
            <a:pathLst>
              <a:path w="447675" h="875029">
                <a:moveTo>
                  <a:pt x="0" y="874775"/>
                </a:moveTo>
                <a:lnTo>
                  <a:pt x="447294" y="874775"/>
                </a:lnTo>
                <a:lnTo>
                  <a:pt x="447294" y="0"/>
                </a:lnTo>
                <a:lnTo>
                  <a:pt x="0" y="0"/>
                </a:lnTo>
                <a:lnTo>
                  <a:pt x="0" y="874775"/>
                </a:lnTo>
                <a:close/>
              </a:path>
            </a:pathLst>
          </a:custGeom>
          <a:solidFill>
            <a:srgbClr val="CCFFCC"/>
          </a:solidFill>
        </p:spPr>
        <p:txBody>
          <a:bodyPr wrap="square" lIns="0" tIns="0" rIns="0" bIns="0" rtlCol="0"/>
          <a:lstStyle/>
          <a:p>
            <a:endParaRPr/>
          </a:p>
        </p:txBody>
      </p:sp>
      <p:graphicFrame>
        <p:nvGraphicFramePr>
          <p:cNvPr id="27" name="object 23">
            <a:extLst>
              <a:ext uri="{FF2B5EF4-FFF2-40B4-BE49-F238E27FC236}">
                <a16:creationId xmlns:a16="http://schemas.microsoft.com/office/drawing/2014/main" id="{037A1F2F-4D0B-3049-9A06-CE3534599281}"/>
              </a:ext>
            </a:extLst>
          </p:cNvPr>
          <p:cNvGraphicFramePr>
            <a:graphicFrameLocks noGrp="1"/>
          </p:cNvGraphicFramePr>
          <p:nvPr>
            <p:extLst>
              <p:ext uri="{D42A27DB-BD31-4B8C-83A1-F6EECF244321}">
                <p14:modId xmlns:p14="http://schemas.microsoft.com/office/powerpoint/2010/main" val="1296367142"/>
              </p:ext>
            </p:extLst>
          </p:nvPr>
        </p:nvGraphicFramePr>
        <p:xfrm>
          <a:off x="9427534" y="3794893"/>
          <a:ext cx="2179953" cy="2220467"/>
        </p:xfrm>
        <a:graphic>
          <a:graphicData uri="http://schemas.openxmlformats.org/drawingml/2006/table">
            <a:tbl>
              <a:tblPr firstRow="1" bandRow="1">
                <a:tableStyleId>{2D5ABB26-0587-4C30-8999-92F81FD0307C}</a:tableStyleId>
              </a:tblPr>
              <a:tblGrid>
                <a:gridCol w="861694">
                  <a:extLst>
                    <a:ext uri="{9D8B030D-6E8A-4147-A177-3AD203B41FA5}">
                      <a16:colId xmlns:a16="http://schemas.microsoft.com/office/drawing/2014/main" val="20000"/>
                    </a:ext>
                  </a:extLst>
                </a:gridCol>
                <a:gridCol w="447040">
                  <a:extLst>
                    <a:ext uri="{9D8B030D-6E8A-4147-A177-3AD203B41FA5}">
                      <a16:colId xmlns:a16="http://schemas.microsoft.com/office/drawing/2014/main" val="20001"/>
                    </a:ext>
                  </a:extLst>
                </a:gridCol>
                <a:gridCol w="871219">
                  <a:extLst>
                    <a:ext uri="{9D8B030D-6E8A-4147-A177-3AD203B41FA5}">
                      <a16:colId xmlns:a16="http://schemas.microsoft.com/office/drawing/2014/main" val="20002"/>
                    </a:ext>
                  </a:extLst>
                </a:gridCol>
              </a:tblGrid>
              <a:tr h="889253">
                <a:tc rowSpan="2">
                  <a:txBody>
                    <a:bodyPr/>
                    <a:lstStyle/>
                    <a:p>
                      <a:pPr marL="259079">
                        <a:lnSpc>
                          <a:spcPts val="2050"/>
                        </a:lnSpc>
                      </a:pPr>
                      <a:r>
                        <a:rPr sz="1800" dirty="0">
                          <a:latin typeface="Corbel"/>
                          <a:cs typeface="Corbel"/>
                        </a:rPr>
                        <a:t>c</a:t>
                      </a:r>
                    </a:p>
                  </a:txBody>
                  <a:tcPr marL="0" marR="0" marT="0" marB="0">
                    <a:lnL w="12700">
                      <a:solidFill>
                        <a:srgbClr val="000000"/>
                      </a:solidFill>
                      <a:prstDash val="solid"/>
                    </a:lnL>
                    <a:lnR w="28575">
                      <a:solidFill>
                        <a:srgbClr val="006EC0"/>
                      </a:solidFill>
                      <a:prstDash val="solid"/>
                    </a:lnR>
                    <a:lnT w="12700">
                      <a:solidFill>
                        <a:srgbClr val="000000"/>
                      </a:solidFill>
                      <a:prstDash val="solid"/>
                    </a:lnT>
                    <a:lnB w="28575">
                      <a:solidFill>
                        <a:srgbClr val="FF0000"/>
                      </a:solidFill>
                      <a:prstDash val="solid"/>
                    </a:lnB>
                    <a:solidFill>
                      <a:srgbClr val="CCFFFF"/>
                    </a:solidFill>
                  </a:tcPr>
                </a:tc>
                <a:tc gridSpan="2">
                  <a:txBody>
                    <a:bodyPr/>
                    <a:lstStyle/>
                    <a:p>
                      <a:pPr>
                        <a:lnSpc>
                          <a:spcPct val="100000"/>
                        </a:lnSpc>
                      </a:pPr>
                      <a:endParaRPr sz="2000" dirty="0">
                        <a:latin typeface="Times New Roman"/>
                        <a:cs typeface="Times New Roman"/>
                      </a:endParaRPr>
                    </a:p>
                  </a:txBody>
                  <a:tcPr marL="0" marR="0" marT="0" marB="0">
                    <a:lnL w="28575">
                      <a:solidFill>
                        <a:srgbClr val="006EC0"/>
                      </a:solidFill>
                      <a:prstDash val="solid"/>
                    </a:lnL>
                    <a:lnR w="28575">
                      <a:solidFill>
                        <a:srgbClr val="006EC0"/>
                      </a:solidFill>
                      <a:prstDash val="solid"/>
                    </a:lnR>
                    <a:lnT w="28575">
                      <a:solidFill>
                        <a:srgbClr val="006EC0"/>
                      </a:solidFill>
                      <a:prstDash val="solid"/>
                    </a:lnT>
                    <a:lnB w="12700">
                      <a:solidFill>
                        <a:srgbClr val="000000"/>
                      </a:solidFill>
                      <a:prstDash val="solid"/>
                    </a:lnB>
                    <a:solidFill>
                      <a:srgbClr val="CCFFCC"/>
                    </a:solidFill>
                  </a:tcPr>
                </a:tc>
                <a:tc hMerge="1">
                  <a:txBody>
                    <a:bodyPr/>
                    <a:lstStyle/>
                    <a:p>
                      <a:endParaRPr/>
                    </a:p>
                  </a:txBody>
                  <a:tcPr marL="0" marR="0" marT="0" marB="0"/>
                </a:tc>
                <a:extLst>
                  <a:ext uri="{0D108BD9-81ED-4DB2-BD59-A6C34878D82A}">
                    <a16:rowId xmlns:a16="http://schemas.microsoft.com/office/drawing/2014/main" val="10000"/>
                  </a:ext>
                </a:extLst>
              </a:tr>
              <a:tr h="456438">
                <a:tc vMerge="1">
                  <a:txBody>
                    <a:bodyPr/>
                    <a:lstStyle/>
                    <a:p>
                      <a:endParaRPr/>
                    </a:p>
                  </a:txBody>
                  <a:tcPr marL="0" marR="0" marT="0" marB="0">
                    <a:lnL w="12700">
                      <a:solidFill>
                        <a:srgbClr val="000000"/>
                      </a:solidFill>
                      <a:prstDash val="solid"/>
                    </a:lnL>
                    <a:lnR w="28575">
                      <a:solidFill>
                        <a:srgbClr val="006EC0"/>
                      </a:solidFill>
                      <a:prstDash val="solid"/>
                    </a:lnR>
                    <a:lnT w="12700">
                      <a:solidFill>
                        <a:srgbClr val="000000"/>
                      </a:solidFill>
                      <a:prstDash val="solid"/>
                    </a:lnT>
                    <a:lnB w="28575">
                      <a:solidFill>
                        <a:srgbClr val="FF0000"/>
                      </a:solidFill>
                      <a:prstDash val="solid"/>
                    </a:lnB>
                    <a:solidFill>
                      <a:srgbClr val="CCFFFF"/>
                    </a:solidFill>
                  </a:tcPr>
                </a:tc>
                <a:tc>
                  <a:txBody>
                    <a:bodyPr/>
                    <a:lstStyle/>
                    <a:p>
                      <a:pPr>
                        <a:lnSpc>
                          <a:spcPct val="100000"/>
                        </a:lnSpc>
                      </a:pPr>
                      <a:endParaRPr sz="2000">
                        <a:latin typeface="Times New Roman"/>
                        <a:cs typeface="Times New Roman"/>
                      </a:endParaRPr>
                    </a:p>
                  </a:txBody>
                  <a:tcPr marL="0" marR="0" marT="0" marB="0">
                    <a:lnL w="28575">
                      <a:solidFill>
                        <a:srgbClr val="006EC0"/>
                      </a:solidFill>
                      <a:prstDash val="solid"/>
                    </a:lnL>
                    <a:lnR w="12700">
                      <a:solidFill>
                        <a:srgbClr val="000000"/>
                      </a:solidFill>
                      <a:prstDash val="solid"/>
                    </a:lnR>
                    <a:lnT w="12700">
                      <a:solidFill>
                        <a:srgbClr val="000000"/>
                      </a:solidFill>
                      <a:prstDash val="solid"/>
                    </a:lnT>
                    <a:lnB w="28575">
                      <a:solidFill>
                        <a:srgbClr val="006EC0"/>
                      </a:solidFill>
                      <a:prstDash val="solid"/>
                    </a:lnB>
                    <a:solidFill>
                      <a:srgbClr val="CCFFCC"/>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28575">
                      <a:solidFill>
                        <a:srgbClr val="006EC0"/>
                      </a:solidFill>
                      <a:prstDash val="solid"/>
                    </a:lnR>
                    <a:lnT w="12700">
                      <a:solidFill>
                        <a:srgbClr val="000000"/>
                      </a:solidFill>
                      <a:prstDash val="solid"/>
                    </a:lnT>
                    <a:lnB w="28575">
                      <a:solidFill>
                        <a:srgbClr val="006EC0"/>
                      </a:solidFill>
                      <a:prstDash val="solid"/>
                    </a:lnB>
                    <a:solidFill>
                      <a:srgbClr val="CCFFCC"/>
                    </a:solidFill>
                  </a:tcPr>
                </a:tc>
                <a:extLst>
                  <a:ext uri="{0D108BD9-81ED-4DB2-BD59-A6C34878D82A}">
                    <a16:rowId xmlns:a16="http://schemas.microsoft.com/office/drawing/2014/main" val="10001"/>
                  </a:ext>
                </a:extLst>
              </a:tr>
              <a:tr h="874776">
                <a:tc>
                  <a:txBody>
                    <a:bodyPr/>
                    <a:lstStyle/>
                    <a:p>
                      <a:pPr>
                        <a:lnSpc>
                          <a:spcPct val="100000"/>
                        </a:lnSpc>
                      </a:pPr>
                      <a:endParaRPr sz="2000" dirty="0">
                        <a:latin typeface="Times New Roman"/>
                        <a:cs typeface="Times New Roman"/>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solidFill>
                      <a:srgbClr val="CCFFFF"/>
                    </a:solidFill>
                  </a:tcPr>
                </a:tc>
                <a:tc>
                  <a:txBody>
                    <a:bodyPr/>
                    <a:lstStyle/>
                    <a:p>
                      <a:pPr>
                        <a:lnSpc>
                          <a:spcPct val="100000"/>
                        </a:lnSpc>
                      </a:pPr>
                      <a:endParaRPr sz="2000">
                        <a:latin typeface="Times New Roman"/>
                        <a:cs typeface="Times New Roman"/>
                      </a:endParaRPr>
                    </a:p>
                  </a:txBody>
                  <a:tcPr marL="0" marR="0" marT="0" marB="0">
                    <a:lnL w="28575">
                      <a:solidFill>
                        <a:srgbClr val="FF0000"/>
                      </a:solidFill>
                      <a:prstDash val="solid"/>
                    </a:lnL>
                    <a:lnR w="12700">
                      <a:solidFill>
                        <a:srgbClr val="000000"/>
                      </a:solidFill>
                      <a:prstDash val="solid"/>
                    </a:lnR>
                    <a:lnT w="28575">
                      <a:solidFill>
                        <a:srgbClr val="006EC0"/>
                      </a:solidFill>
                      <a:prstDash val="solid"/>
                    </a:lnT>
                    <a:lnB w="12700">
                      <a:solidFill>
                        <a:srgbClr val="000000"/>
                      </a:solidFill>
                      <a:prstDash val="solid"/>
                    </a:lnB>
                    <a:solidFill>
                      <a:srgbClr val="CCFFCC"/>
                    </a:solidFill>
                  </a:tcPr>
                </a:tc>
                <a:tc>
                  <a:txBody>
                    <a:bodyPr/>
                    <a:lstStyle/>
                    <a:p>
                      <a:pPr>
                        <a:lnSpc>
                          <a:spcPct val="100000"/>
                        </a:lnSpc>
                      </a:pPr>
                      <a:endParaRPr sz="20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28575">
                      <a:solidFill>
                        <a:srgbClr val="006EC0"/>
                      </a:solidFill>
                      <a:prstDash val="solid"/>
                    </a:lnT>
                    <a:lnB w="12700">
                      <a:solidFill>
                        <a:srgbClr val="000000"/>
                      </a:solidFill>
                      <a:prstDash val="solid"/>
                    </a:lnB>
                    <a:solidFill>
                      <a:srgbClr val="CC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7688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lstStyle/>
          <a:p>
            <a:r>
              <a:rPr lang="en-US" dirty="0"/>
              <a:t>Approaches to discovering visual methods</a:t>
            </a:r>
          </a:p>
        </p:txBody>
      </p:sp>
      <p:sp>
        <p:nvSpPr>
          <p:cNvPr id="5" name="Content Placeholder 4">
            <a:extLst>
              <a:ext uri="{FF2B5EF4-FFF2-40B4-BE49-F238E27FC236}">
                <a16:creationId xmlns:a16="http://schemas.microsoft.com/office/drawing/2014/main" id="{F42C0523-CC55-6F4D-A546-2C1CEDF9091F}"/>
              </a:ext>
            </a:extLst>
          </p:cNvPr>
          <p:cNvSpPr>
            <a:spLocks noGrp="1"/>
          </p:cNvSpPr>
          <p:nvPr>
            <p:ph idx="1"/>
          </p:nvPr>
        </p:nvSpPr>
        <p:spPr/>
        <p:txBody>
          <a:bodyPr>
            <a:normAutofit/>
          </a:bodyPr>
          <a:lstStyle/>
          <a:p>
            <a:r>
              <a:rPr lang="en-US" dirty="0"/>
              <a:t>We are moving from visualization of solution to finding solution visually</a:t>
            </a:r>
          </a:p>
          <a:p>
            <a:r>
              <a:rPr lang="en-US" dirty="0"/>
              <a:t>Why Visual?</a:t>
            </a:r>
          </a:p>
          <a:p>
            <a:pPr marL="457200" lvl="1" indent="0">
              <a:buNone/>
            </a:pPr>
            <a:r>
              <a:rPr lang="en-US" dirty="0"/>
              <a:t>To leverage human perceptual capabilities</a:t>
            </a:r>
          </a:p>
          <a:p>
            <a:r>
              <a:rPr lang="en-US" dirty="0"/>
              <a:t>Why interactive?</a:t>
            </a:r>
          </a:p>
          <a:p>
            <a:pPr lvl="1"/>
            <a:r>
              <a:rPr lang="en-US" dirty="0"/>
              <a:t>To leverage human abilities to adjust tasks on the fly</a:t>
            </a:r>
          </a:p>
          <a:p>
            <a:r>
              <a:rPr lang="en-US" dirty="0"/>
              <a:t>Why Machine Learning?</a:t>
            </a:r>
          </a:p>
          <a:p>
            <a:pPr lvl="1"/>
            <a:r>
              <a:rPr lang="en-US" dirty="0"/>
              <a:t>To leverage analytical discovery that are outside of human abilities</a:t>
            </a:r>
          </a:p>
          <a:p>
            <a:pPr lvl="1"/>
            <a:r>
              <a:rPr lang="en-US" dirty="0"/>
              <a:t>We cannot see patterns in multidimensional data by a naked eye</a:t>
            </a:r>
          </a:p>
        </p:txBody>
      </p:sp>
    </p:spTree>
    <p:extLst>
      <p:ext uri="{BB962C8B-B14F-4D97-AF65-F5344CB8AC3E}">
        <p14:creationId xmlns:p14="http://schemas.microsoft.com/office/powerpoint/2010/main" val="359155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FDA97-0AD9-0740-A738-20311D9A8149}"/>
              </a:ext>
            </a:extLst>
          </p:cNvPr>
          <p:cNvSpPr>
            <a:spLocks noGrp="1"/>
          </p:cNvSpPr>
          <p:nvPr>
            <p:ph type="title"/>
          </p:nvPr>
        </p:nvSpPr>
        <p:spPr/>
        <p:txBody>
          <a:bodyPr>
            <a:normAutofit/>
          </a:bodyPr>
          <a:lstStyle/>
          <a:p>
            <a:r>
              <a:rPr lang="en-US" dirty="0"/>
              <a:t>Approaches beyond visualization of existing models</a:t>
            </a:r>
          </a:p>
        </p:txBody>
      </p:sp>
      <p:sp>
        <p:nvSpPr>
          <p:cNvPr id="5" name="Content Placeholder 4">
            <a:extLst>
              <a:ext uri="{FF2B5EF4-FFF2-40B4-BE49-F238E27FC236}">
                <a16:creationId xmlns:a16="http://schemas.microsoft.com/office/drawing/2014/main" id="{F42C0523-CC55-6F4D-A546-2C1CEDF9091F}"/>
              </a:ext>
            </a:extLst>
          </p:cNvPr>
          <p:cNvSpPr>
            <a:spLocks noGrp="1"/>
          </p:cNvSpPr>
          <p:nvPr>
            <p:ph idx="1"/>
          </p:nvPr>
        </p:nvSpPr>
        <p:spPr/>
        <p:txBody>
          <a:bodyPr>
            <a:normAutofit/>
          </a:bodyPr>
          <a:lstStyle/>
          <a:p>
            <a:r>
              <a:rPr lang="en-US" dirty="0"/>
              <a:t>Components of approaches:</a:t>
            </a:r>
          </a:p>
          <a:p>
            <a:pPr lvl="1"/>
            <a:r>
              <a:rPr lang="en-US" dirty="0"/>
              <a:t>Visual methods for n-D data representation</a:t>
            </a:r>
          </a:p>
          <a:p>
            <a:pPr lvl="1"/>
            <a:r>
              <a:rPr lang="en-US" dirty="0"/>
              <a:t>Visual methods for model discovery in visual n-D data representations</a:t>
            </a:r>
          </a:p>
          <a:p>
            <a:pPr lvl="1"/>
            <a:r>
              <a:rPr lang="en-US" dirty="0"/>
              <a:t>Methods to interpret visual data representations and models that are not internally interpretable</a:t>
            </a:r>
          </a:p>
          <a:p>
            <a:r>
              <a:rPr lang="en-US" dirty="0"/>
              <a:t>Visual methods for 2-D/3-D representation of n-D data</a:t>
            </a:r>
          </a:p>
          <a:p>
            <a:pPr lvl="1"/>
            <a:r>
              <a:rPr lang="en-US" dirty="0"/>
              <a:t>Reversible/lossless/interpretable: Parallel Coordinates, Radial Coordinates,  General Line Coordinates, Shifted Paired Coordinates, Collocated Paired  Coordinates, and others.</a:t>
            </a:r>
          </a:p>
          <a:p>
            <a:pPr lvl="1"/>
            <a:r>
              <a:rPr lang="en-US" dirty="0"/>
              <a:t>Non-reversible/lossy/with challenging interpretation: PCA, MDF, </a:t>
            </a:r>
            <a:r>
              <a:rPr lang="en-US" dirty="0" err="1"/>
              <a:t>RadVis</a:t>
            </a:r>
            <a:r>
              <a:rPr lang="en-US" dirty="0"/>
              <a:t>,  Manifolds, t-SNE and others</a:t>
            </a:r>
          </a:p>
          <a:p>
            <a:endParaRPr lang="en-US" dirty="0"/>
          </a:p>
        </p:txBody>
      </p:sp>
    </p:spTree>
    <p:extLst>
      <p:ext uri="{BB962C8B-B14F-4D97-AF65-F5344CB8AC3E}">
        <p14:creationId xmlns:p14="http://schemas.microsoft.com/office/powerpoint/2010/main" val="30863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95"/>
          <p:cNvSpPr txBox="1"/>
          <p:nvPr/>
        </p:nvSpPr>
        <p:spPr>
          <a:xfrm>
            <a:off x="4657597" y="2227429"/>
            <a:ext cx="5983402" cy="874598"/>
          </a:xfrm>
          <a:prstGeom prst="rect">
            <a:avLst/>
          </a:prstGeom>
        </p:spPr>
        <p:txBody>
          <a:bodyPr vert="horz" wrap="square" lIns="0" tIns="12700" rIns="0" bIns="0" rtlCol="0">
            <a:spAutoFit/>
          </a:bodyPr>
          <a:lstStyle/>
          <a:p>
            <a:pPr marL="12700" marR="5080" algn="ctr">
              <a:lnSpc>
                <a:spcPct val="100000"/>
              </a:lnSpc>
              <a:spcBef>
                <a:spcPts val="100"/>
              </a:spcBef>
            </a:pPr>
            <a:r>
              <a:rPr lang="en-US" sz="2800" spc="-5" dirty="0">
                <a:cs typeface="Corbel"/>
              </a:rPr>
              <a:t>What would be the best guess about a line fitting this data?</a:t>
            </a:r>
            <a:endParaRPr sz="2800" dirty="0">
              <a:cs typeface="Corbel"/>
            </a:endParaRPr>
          </a:p>
        </p:txBody>
      </p:sp>
      <p:graphicFrame>
        <p:nvGraphicFramePr>
          <p:cNvPr id="96" name="object 96"/>
          <p:cNvGraphicFramePr>
            <a:graphicFrameLocks noGrp="1"/>
          </p:cNvGraphicFramePr>
          <p:nvPr>
            <p:extLst>
              <p:ext uri="{D42A27DB-BD31-4B8C-83A1-F6EECF244321}">
                <p14:modId xmlns:p14="http://schemas.microsoft.com/office/powerpoint/2010/main" val="3456569453"/>
              </p:ext>
            </p:extLst>
          </p:nvPr>
        </p:nvGraphicFramePr>
        <p:xfrm>
          <a:off x="1214630" y="1778219"/>
          <a:ext cx="2631440" cy="4248726"/>
        </p:xfrm>
        <a:graphic>
          <a:graphicData uri="http://schemas.openxmlformats.org/drawingml/2006/table">
            <a:tbl>
              <a:tblPr firstRow="1" bandRow="1">
                <a:tableStyleId>{2D5ABB26-0587-4C30-8999-92F81FD0307C}</a:tableStyleId>
              </a:tblPr>
              <a:tblGrid>
                <a:gridCol w="906078">
                  <a:extLst>
                    <a:ext uri="{9D8B030D-6E8A-4147-A177-3AD203B41FA5}">
                      <a16:colId xmlns:a16="http://schemas.microsoft.com/office/drawing/2014/main" val="20000"/>
                    </a:ext>
                  </a:extLst>
                </a:gridCol>
                <a:gridCol w="906078">
                  <a:extLst>
                    <a:ext uri="{9D8B030D-6E8A-4147-A177-3AD203B41FA5}">
                      <a16:colId xmlns:a16="http://schemas.microsoft.com/office/drawing/2014/main" val="20001"/>
                    </a:ext>
                  </a:extLst>
                </a:gridCol>
                <a:gridCol w="819284">
                  <a:extLst>
                    <a:ext uri="{9D8B030D-6E8A-4147-A177-3AD203B41FA5}">
                      <a16:colId xmlns:a16="http://schemas.microsoft.com/office/drawing/2014/main" val="20002"/>
                    </a:ext>
                  </a:extLst>
                </a:gridCol>
              </a:tblGrid>
              <a:tr h="283292">
                <a:tc>
                  <a:txBody>
                    <a:bodyPr/>
                    <a:lstStyle/>
                    <a:p>
                      <a:pPr marL="1905" algn="ctr">
                        <a:lnSpc>
                          <a:spcPts val="1365"/>
                        </a:lnSpc>
                      </a:pPr>
                      <a:r>
                        <a:rPr sz="1200" dirty="0">
                          <a:latin typeface="Corbel"/>
                          <a:cs typeface="Corbel"/>
                        </a:rPr>
                        <a:t>x</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y</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6350" algn="ctr">
                        <a:lnSpc>
                          <a:spcPts val="1365"/>
                        </a:lnSpc>
                      </a:pPr>
                      <a:r>
                        <a:rPr sz="1200" spc="-10" dirty="0">
                          <a:latin typeface="Corbel"/>
                          <a:cs typeface="Corbel"/>
                        </a:rPr>
                        <a:t>class</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0"/>
                  </a:ext>
                </a:extLst>
              </a:tr>
              <a:tr h="283128">
                <a:tc>
                  <a:txBody>
                    <a:bodyPr/>
                    <a:lstStyle/>
                    <a:p>
                      <a:pPr marL="635"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0.5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1"/>
                  </a:ext>
                </a:extLst>
              </a:tr>
              <a:tr h="283292">
                <a:tc>
                  <a:txBody>
                    <a:bodyPr/>
                    <a:lstStyle/>
                    <a:p>
                      <a:pPr marL="635" algn="ctr">
                        <a:lnSpc>
                          <a:spcPts val="1365"/>
                        </a:lnSpc>
                      </a:pPr>
                      <a:r>
                        <a:rPr sz="1200" spc="-5" dirty="0">
                          <a:latin typeface="Corbel"/>
                          <a:cs typeface="Corbel"/>
                        </a:rPr>
                        <a:t>1.1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2"/>
                  </a:ext>
                </a:extLst>
              </a:tr>
              <a:tr h="283292">
                <a:tc>
                  <a:txBody>
                    <a:bodyPr/>
                    <a:lstStyle/>
                    <a:p>
                      <a:pPr marL="1270"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1.5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3"/>
                  </a:ext>
                </a:extLst>
              </a:tr>
              <a:tr h="283292">
                <a:tc>
                  <a:txBody>
                    <a:bodyPr/>
                    <a:lstStyle/>
                    <a:p>
                      <a:pPr marR="3810" algn="ctr">
                        <a:lnSpc>
                          <a:spcPts val="1365"/>
                        </a:lnSpc>
                      </a:pPr>
                      <a:r>
                        <a:rPr sz="1200" dirty="0">
                          <a:latin typeface="Corbel"/>
                          <a:cs typeface="Corbel"/>
                        </a:rPr>
                        <a:t>2.2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4"/>
                  </a:ext>
                </a:extLst>
              </a:tr>
              <a:tr h="283129">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5"/>
                  </a:ext>
                </a:extLst>
              </a:tr>
              <a:tr h="283292">
                <a:tc>
                  <a:txBody>
                    <a:bodyPr/>
                    <a:lstStyle/>
                    <a:p>
                      <a:pPr algn="ctr">
                        <a:lnSpc>
                          <a:spcPts val="1365"/>
                        </a:lnSpc>
                      </a:pPr>
                      <a:r>
                        <a:rPr sz="1200" dirty="0">
                          <a:latin typeface="Corbel"/>
                          <a:cs typeface="Corbel"/>
                        </a:rPr>
                        <a:t>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6"/>
                  </a:ext>
                </a:extLst>
              </a:tr>
              <a:tr h="283292">
                <a:tc>
                  <a:txBody>
                    <a:bodyPr/>
                    <a:lstStyle/>
                    <a:p>
                      <a:pPr algn="ctr">
                        <a:lnSpc>
                          <a:spcPts val="1365"/>
                        </a:lnSpc>
                      </a:pPr>
                      <a:r>
                        <a:rPr sz="1200" spc="-5" dirty="0">
                          <a:latin typeface="Corbel"/>
                          <a:cs typeface="Corbel"/>
                        </a:rPr>
                        <a:t>3.5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3.3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7"/>
                  </a:ext>
                </a:extLst>
              </a:tr>
              <a:tr h="283292">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3.8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8"/>
                  </a:ext>
                </a:extLst>
              </a:tr>
              <a:tr h="283128">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175" algn="ctr">
                        <a:lnSpc>
                          <a:spcPts val="1365"/>
                        </a:lnSpc>
                      </a:pPr>
                      <a:r>
                        <a:rPr sz="1200" dirty="0">
                          <a:latin typeface="Corbel"/>
                          <a:cs typeface="Corbel"/>
                        </a:rPr>
                        <a:t>2.6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9"/>
                  </a:ext>
                </a:extLst>
              </a:tr>
              <a:tr h="283292">
                <a:tc>
                  <a:txBody>
                    <a:bodyPr/>
                    <a:lstStyle/>
                    <a:p>
                      <a:pPr marL="1270" algn="ctr">
                        <a:lnSpc>
                          <a:spcPts val="1365"/>
                        </a:lnSpc>
                      </a:pPr>
                      <a:r>
                        <a:rPr sz="1200" dirty="0">
                          <a:latin typeface="Corbel"/>
                          <a:cs typeface="Corbel"/>
                        </a:rPr>
                        <a:t>4.5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4.7</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0"/>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1.8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1"/>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2"/>
                  </a:ext>
                </a:extLst>
              </a:tr>
              <a:tr h="283129">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3"/>
                  </a:ext>
                </a:extLst>
              </a:tr>
              <a:tr h="283292">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810" algn="ctr">
                        <a:lnSpc>
                          <a:spcPts val="1365"/>
                        </a:lnSpc>
                      </a:pPr>
                      <a:r>
                        <a:rPr sz="1200" dirty="0">
                          <a:latin typeface="Corbel"/>
                          <a:cs typeface="Corbel"/>
                        </a:rPr>
                        <a:t>0.8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4"/>
                  </a:ext>
                </a:extLst>
              </a:tr>
            </a:tbl>
          </a:graphicData>
        </a:graphic>
      </p:graphicFrame>
      <p:sp>
        <p:nvSpPr>
          <p:cNvPr id="116" name="Title 115">
            <a:extLst>
              <a:ext uri="{FF2B5EF4-FFF2-40B4-BE49-F238E27FC236}">
                <a16:creationId xmlns:a16="http://schemas.microsoft.com/office/drawing/2014/main" id="{06E39F62-435F-5A44-BF33-B6BF417BAC39}"/>
              </a:ext>
            </a:extLst>
          </p:cNvPr>
          <p:cNvSpPr>
            <a:spLocks noGrp="1"/>
          </p:cNvSpPr>
          <p:nvPr>
            <p:ph type="title"/>
          </p:nvPr>
        </p:nvSpPr>
        <p:spPr/>
        <p:txBody>
          <a:bodyPr/>
          <a:lstStyle/>
          <a:p>
            <a:r>
              <a:rPr lang="en-US" spc="-25" dirty="0">
                <a:latin typeface="+mn-lt"/>
                <a:cs typeface="Corbel"/>
              </a:rPr>
              <a:t>What is Visual Discovery?</a:t>
            </a:r>
            <a:endParaRPr lang="en-US" dirty="0">
              <a:latin typeface="+mn-lt"/>
            </a:endParaRPr>
          </a:p>
        </p:txBody>
      </p:sp>
    </p:spTree>
    <p:extLst>
      <p:ext uri="{BB962C8B-B14F-4D97-AF65-F5344CB8AC3E}">
        <p14:creationId xmlns:p14="http://schemas.microsoft.com/office/powerpoint/2010/main" val="426462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bject 95"/>
          <p:cNvSpPr txBox="1"/>
          <p:nvPr/>
        </p:nvSpPr>
        <p:spPr>
          <a:xfrm>
            <a:off x="4657597" y="2227429"/>
            <a:ext cx="5983402" cy="874598"/>
          </a:xfrm>
          <a:prstGeom prst="rect">
            <a:avLst/>
          </a:prstGeom>
        </p:spPr>
        <p:txBody>
          <a:bodyPr vert="horz" wrap="square" lIns="0" tIns="12700" rIns="0" bIns="0" rtlCol="0">
            <a:spAutoFit/>
          </a:bodyPr>
          <a:lstStyle/>
          <a:p>
            <a:pPr marL="12700" marR="5080" algn="ctr">
              <a:lnSpc>
                <a:spcPct val="100000"/>
              </a:lnSpc>
              <a:spcBef>
                <a:spcPts val="100"/>
              </a:spcBef>
            </a:pPr>
            <a:r>
              <a:rPr lang="en-US" sz="2800" spc="-5" dirty="0">
                <a:cs typeface="Corbel"/>
              </a:rPr>
              <a:t>What would be the best guess about a fitting this data?</a:t>
            </a:r>
            <a:endParaRPr sz="2800" dirty="0">
              <a:cs typeface="Corbel"/>
            </a:endParaRPr>
          </a:p>
        </p:txBody>
      </p:sp>
      <p:graphicFrame>
        <p:nvGraphicFramePr>
          <p:cNvPr id="96" name="object 96"/>
          <p:cNvGraphicFramePr>
            <a:graphicFrameLocks noGrp="1"/>
          </p:cNvGraphicFramePr>
          <p:nvPr/>
        </p:nvGraphicFramePr>
        <p:xfrm>
          <a:off x="1214630" y="1778219"/>
          <a:ext cx="2631440" cy="4248726"/>
        </p:xfrm>
        <a:graphic>
          <a:graphicData uri="http://schemas.openxmlformats.org/drawingml/2006/table">
            <a:tbl>
              <a:tblPr firstRow="1" bandRow="1">
                <a:tableStyleId>{2D5ABB26-0587-4C30-8999-92F81FD0307C}</a:tableStyleId>
              </a:tblPr>
              <a:tblGrid>
                <a:gridCol w="906078">
                  <a:extLst>
                    <a:ext uri="{9D8B030D-6E8A-4147-A177-3AD203B41FA5}">
                      <a16:colId xmlns:a16="http://schemas.microsoft.com/office/drawing/2014/main" val="20000"/>
                    </a:ext>
                  </a:extLst>
                </a:gridCol>
                <a:gridCol w="906078">
                  <a:extLst>
                    <a:ext uri="{9D8B030D-6E8A-4147-A177-3AD203B41FA5}">
                      <a16:colId xmlns:a16="http://schemas.microsoft.com/office/drawing/2014/main" val="20001"/>
                    </a:ext>
                  </a:extLst>
                </a:gridCol>
                <a:gridCol w="819284">
                  <a:extLst>
                    <a:ext uri="{9D8B030D-6E8A-4147-A177-3AD203B41FA5}">
                      <a16:colId xmlns:a16="http://schemas.microsoft.com/office/drawing/2014/main" val="20002"/>
                    </a:ext>
                  </a:extLst>
                </a:gridCol>
              </a:tblGrid>
              <a:tr h="283292">
                <a:tc>
                  <a:txBody>
                    <a:bodyPr/>
                    <a:lstStyle/>
                    <a:p>
                      <a:pPr marL="1905" algn="ctr">
                        <a:lnSpc>
                          <a:spcPts val="1365"/>
                        </a:lnSpc>
                      </a:pPr>
                      <a:r>
                        <a:rPr sz="1200" dirty="0">
                          <a:latin typeface="Corbel"/>
                          <a:cs typeface="Corbel"/>
                        </a:rPr>
                        <a:t>x</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y</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6350" algn="ctr">
                        <a:lnSpc>
                          <a:spcPts val="1365"/>
                        </a:lnSpc>
                      </a:pPr>
                      <a:r>
                        <a:rPr sz="1200" spc="-10" dirty="0">
                          <a:latin typeface="Corbel"/>
                          <a:cs typeface="Corbel"/>
                        </a:rPr>
                        <a:t>class</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0"/>
                  </a:ext>
                </a:extLst>
              </a:tr>
              <a:tr h="283128">
                <a:tc>
                  <a:txBody>
                    <a:bodyPr/>
                    <a:lstStyle/>
                    <a:p>
                      <a:pPr marL="635"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0.5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1"/>
                  </a:ext>
                </a:extLst>
              </a:tr>
              <a:tr h="283292">
                <a:tc>
                  <a:txBody>
                    <a:bodyPr/>
                    <a:lstStyle/>
                    <a:p>
                      <a:pPr marL="635" algn="ctr">
                        <a:lnSpc>
                          <a:spcPts val="1365"/>
                        </a:lnSpc>
                      </a:pPr>
                      <a:r>
                        <a:rPr sz="1200" spc="-5" dirty="0">
                          <a:latin typeface="Corbel"/>
                          <a:cs typeface="Corbel"/>
                        </a:rPr>
                        <a:t>1.1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2"/>
                  </a:ext>
                </a:extLst>
              </a:tr>
              <a:tr h="283292">
                <a:tc>
                  <a:txBody>
                    <a:bodyPr/>
                    <a:lstStyle/>
                    <a:p>
                      <a:pPr marL="1270"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1.5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3"/>
                  </a:ext>
                </a:extLst>
              </a:tr>
              <a:tr h="283292">
                <a:tc>
                  <a:txBody>
                    <a:bodyPr/>
                    <a:lstStyle/>
                    <a:p>
                      <a:pPr marR="3810" algn="ctr">
                        <a:lnSpc>
                          <a:spcPts val="1365"/>
                        </a:lnSpc>
                      </a:pPr>
                      <a:r>
                        <a:rPr sz="1200" dirty="0">
                          <a:latin typeface="Corbel"/>
                          <a:cs typeface="Corbel"/>
                        </a:rPr>
                        <a:t>2.2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4"/>
                  </a:ext>
                </a:extLst>
              </a:tr>
              <a:tr h="283129">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5"/>
                  </a:ext>
                </a:extLst>
              </a:tr>
              <a:tr h="283292">
                <a:tc>
                  <a:txBody>
                    <a:bodyPr/>
                    <a:lstStyle/>
                    <a:p>
                      <a:pPr algn="ctr">
                        <a:lnSpc>
                          <a:spcPts val="1365"/>
                        </a:lnSpc>
                      </a:pPr>
                      <a:r>
                        <a:rPr sz="1200" dirty="0">
                          <a:latin typeface="Corbel"/>
                          <a:cs typeface="Corbel"/>
                        </a:rPr>
                        <a:t>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6"/>
                  </a:ext>
                </a:extLst>
              </a:tr>
              <a:tr h="283292">
                <a:tc>
                  <a:txBody>
                    <a:bodyPr/>
                    <a:lstStyle/>
                    <a:p>
                      <a:pPr algn="ctr">
                        <a:lnSpc>
                          <a:spcPts val="1365"/>
                        </a:lnSpc>
                      </a:pPr>
                      <a:r>
                        <a:rPr sz="1200" spc="-5" dirty="0">
                          <a:latin typeface="Corbel"/>
                          <a:cs typeface="Corbel"/>
                        </a:rPr>
                        <a:t>3.5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3.3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7"/>
                  </a:ext>
                </a:extLst>
              </a:tr>
              <a:tr h="283292">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3.8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8"/>
                  </a:ext>
                </a:extLst>
              </a:tr>
              <a:tr h="283128">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175" algn="ctr">
                        <a:lnSpc>
                          <a:spcPts val="1365"/>
                        </a:lnSpc>
                      </a:pPr>
                      <a:r>
                        <a:rPr sz="1200" dirty="0">
                          <a:latin typeface="Corbel"/>
                          <a:cs typeface="Corbel"/>
                        </a:rPr>
                        <a:t>2.6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9"/>
                  </a:ext>
                </a:extLst>
              </a:tr>
              <a:tr h="283292">
                <a:tc>
                  <a:txBody>
                    <a:bodyPr/>
                    <a:lstStyle/>
                    <a:p>
                      <a:pPr marL="1270" algn="ctr">
                        <a:lnSpc>
                          <a:spcPts val="1365"/>
                        </a:lnSpc>
                      </a:pPr>
                      <a:r>
                        <a:rPr sz="1200" dirty="0">
                          <a:latin typeface="Corbel"/>
                          <a:cs typeface="Corbel"/>
                        </a:rPr>
                        <a:t>4.5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4.7</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0"/>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1.8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1"/>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2"/>
                  </a:ext>
                </a:extLst>
              </a:tr>
              <a:tr h="283129">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3"/>
                  </a:ext>
                </a:extLst>
              </a:tr>
              <a:tr h="283292">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810" algn="ctr">
                        <a:lnSpc>
                          <a:spcPts val="1365"/>
                        </a:lnSpc>
                      </a:pPr>
                      <a:r>
                        <a:rPr sz="1200" dirty="0">
                          <a:latin typeface="Corbel"/>
                          <a:cs typeface="Corbel"/>
                        </a:rPr>
                        <a:t>0.8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4"/>
                  </a:ext>
                </a:extLst>
              </a:tr>
            </a:tbl>
          </a:graphicData>
        </a:graphic>
      </p:graphicFrame>
      <p:sp>
        <p:nvSpPr>
          <p:cNvPr id="116" name="Title 115">
            <a:extLst>
              <a:ext uri="{FF2B5EF4-FFF2-40B4-BE49-F238E27FC236}">
                <a16:creationId xmlns:a16="http://schemas.microsoft.com/office/drawing/2014/main" id="{06E39F62-435F-5A44-BF33-B6BF417BAC39}"/>
              </a:ext>
            </a:extLst>
          </p:cNvPr>
          <p:cNvSpPr>
            <a:spLocks noGrp="1"/>
          </p:cNvSpPr>
          <p:nvPr>
            <p:ph type="title"/>
          </p:nvPr>
        </p:nvSpPr>
        <p:spPr/>
        <p:txBody>
          <a:bodyPr/>
          <a:lstStyle/>
          <a:p>
            <a:r>
              <a:rPr lang="en-US" spc="-25" dirty="0">
                <a:latin typeface="+mn-lt"/>
                <a:cs typeface="Corbel"/>
              </a:rPr>
              <a:t>What is Visual Discovery?</a:t>
            </a:r>
            <a:endParaRPr lang="en-US" dirty="0">
              <a:latin typeface="+mn-lt"/>
            </a:endParaRPr>
          </a:p>
        </p:txBody>
      </p:sp>
      <p:sp>
        <p:nvSpPr>
          <p:cNvPr id="6" name="object 95">
            <a:extLst>
              <a:ext uri="{FF2B5EF4-FFF2-40B4-BE49-F238E27FC236}">
                <a16:creationId xmlns:a16="http://schemas.microsoft.com/office/drawing/2014/main" id="{2560E903-E76E-BA4C-9CAB-9D4C20BF99EC}"/>
              </a:ext>
            </a:extLst>
          </p:cNvPr>
          <p:cNvSpPr txBox="1"/>
          <p:nvPr/>
        </p:nvSpPr>
        <p:spPr>
          <a:xfrm>
            <a:off x="4657597" y="3902582"/>
            <a:ext cx="5983402" cy="443711"/>
          </a:xfrm>
          <a:prstGeom prst="rect">
            <a:avLst/>
          </a:prstGeom>
        </p:spPr>
        <p:txBody>
          <a:bodyPr vert="horz" wrap="square" lIns="0" tIns="12700" rIns="0" bIns="0" rtlCol="0">
            <a:spAutoFit/>
          </a:bodyPr>
          <a:lstStyle/>
          <a:p>
            <a:pPr marL="12700" marR="5080" algn="ctr">
              <a:lnSpc>
                <a:spcPct val="100000"/>
              </a:lnSpc>
              <a:spcBef>
                <a:spcPts val="100"/>
              </a:spcBef>
            </a:pPr>
            <a:r>
              <a:rPr lang="en-US" sz="2800" spc="-5" dirty="0">
                <a:cs typeface="Corbel"/>
              </a:rPr>
              <a:t>A simple linear discrimination function</a:t>
            </a:r>
            <a:endParaRPr sz="2800" dirty="0">
              <a:cs typeface="Corbel"/>
            </a:endParaRPr>
          </a:p>
        </p:txBody>
      </p:sp>
    </p:spTree>
    <p:extLst>
      <p:ext uri="{BB962C8B-B14F-4D97-AF65-F5344CB8AC3E}">
        <p14:creationId xmlns:p14="http://schemas.microsoft.com/office/powerpoint/2010/main" val="204870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80EF-2F4A-4A49-8D71-4CB81A655D02}"/>
              </a:ext>
            </a:extLst>
          </p:cNvPr>
          <p:cNvSpPr>
            <a:spLocks noGrp="1"/>
          </p:cNvSpPr>
          <p:nvPr>
            <p:ph type="title"/>
          </p:nvPr>
        </p:nvSpPr>
        <p:spPr/>
        <p:txBody>
          <a:bodyPr/>
          <a:lstStyle/>
          <a:p>
            <a:r>
              <a:rPr lang="en-US" dirty="0"/>
              <a:t>Foundations of Interpretability</a:t>
            </a:r>
          </a:p>
        </p:txBody>
      </p:sp>
      <p:sp>
        <p:nvSpPr>
          <p:cNvPr id="5" name="Text Placeholder 4">
            <a:extLst>
              <a:ext uri="{FF2B5EF4-FFF2-40B4-BE49-F238E27FC236}">
                <a16:creationId xmlns:a16="http://schemas.microsoft.com/office/drawing/2014/main" id="{402509D4-936D-8740-AA13-21B6D1C09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2355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6"/>
          <p:cNvGraphicFramePr>
            <a:graphicFrameLocks noGrp="1"/>
          </p:cNvGraphicFramePr>
          <p:nvPr/>
        </p:nvGraphicFramePr>
        <p:xfrm>
          <a:off x="1214630" y="1778219"/>
          <a:ext cx="2631440" cy="4248726"/>
        </p:xfrm>
        <a:graphic>
          <a:graphicData uri="http://schemas.openxmlformats.org/drawingml/2006/table">
            <a:tbl>
              <a:tblPr firstRow="1" bandRow="1">
                <a:tableStyleId>{2D5ABB26-0587-4C30-8999-92F81FD0307C}</a:tableStyleId>
              </a:tblPr>
              <a:tblGrid>
                <a:gridCol w="906078">
                  <a:extLst>
                    <a:ext uri="{9D8B030D-6E8A-4147-A177-3AD203B41FA5}">
                      <a16:colId xmlns:a16="http://schemas.microsoft.com/office/drawing/2014/main" val="20000"/>
                    </a:ext>
                  </a:extLst>
                </a:gridCol>
                <a:gridCol w="906078">
                  <a:extLst>
                    <a:ext uri="{9D8B030D-6E8A-4147-A177-3AD203B41FA5}">
                      <a16:colId xmlns:a16="http://schemas.microsoft.com/office/drawing/2014/main" val="20001"/>
                    </a:ext>
                  </a:extLst>
                </a:gridCol>
                <a:gridCol w="819284">
                  <a:extLst>
                    <a:ext uri="{9D8B030D-6E8A-4147-A177-3AD203B41FA5}">
                      <a16:colId xmlns:a16="http://schemas.microsoft.com/office/drawing/2014/main" val="20002"/>
                    </a:ext>
                  </a:extLst>
                </a:gridCol>
              </a:tblGrid>
              <a:tr h="283292">
                <a:tc>
                  <a:txBody>
                    <a:bodyPr/>
                    <a:lstStyle/>
                    <a:p>
                      <a:pPr marL="1905" algn="ctr">
                        <a:lnSpc>
                          <a:spcPts val="1365"/>
                        </a:lnSpc>
                      </a:pPr>
                      <a:r>
                        <a:rPr sz="1200" dirty="0">
                          <a:latin typeface="Corbel"/>
                          <a:cs typeface="Corbel"/>
                        </a:rPr>
                        <a:t>x</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y</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6350" algn="ctr">
                        <a:lnSpc>
                          <a:spcPts val="1365"/>
                        </a:lnSpc>
                      </a:pPr>
                      <a:r>
                        <a:rPr sz="1200" spc="-10" dirty="0">
                          <a:latin typeface="Corbel"/>
                          <a:cs typeface="Corbel"/>
                        </a:rPr>
                        <a:t>class</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0"/>
                  </a:ext>
                </a:extLst>
              </a:tr>
              <a:tr h="283128">
                <a:tc>
                  <a:txBody>
                    <a:bodyPr/>
                    <a:lstStyle/>
                    <a:p>
                      <a:pPr marL="635"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0.5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1"/>
                  </a:ext>
                </a:extLst>
              </a:tr>
              <a:tr h="283292">
                <a:tc>
                  <a:txBody>
                    <a:bodyPr/>
                    <a:lstStyle/>
                    <a:p>
                      <a:pPr marL="635" algn="ctr">
                        <a:lnSpc>
                          <a:spcPts val="1365"/>
                        </a:lnSpc>
                      </a:pPr>
                      <a:r>
                        <a:rPr sz="1200" spc="-5" dirty="0">
                          <a:latin typeface="Corbel"/>
                          <a:cs typeface="Corbel"/>
                        </a:rPr>
                        <a:t>1.1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2"/>
                  </a:ext>
                </a:extLst>
              </a:tr>
              <a:tr h="283292">
                <a:tc>
                  <a:txBody>
                    <a:bodyPr/>
                    <a:lstStyle/>
                    <a:p>
                      <a:pPr marL="1270"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1.5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3"/>
                  </a:ext>
                </a:extLst>
              </a:tr>
              <a:tr h="283292">
                <a:tc>
                  <a:txBody>
                    <a:bodyPr/>
                    <a:lstStyle/>
                    <a:p>
                      <a:pPr marR="3810" algn="ctr">
                        <a:lnSpc>
                          <a:spcPts val="1365"/>
                        </a:lnSpc>
                      </a:pPr>
                      <a:r>
                        <a:rPr sz="1200" dirty="0">
                          <a:latin typeface="Corbel"/>
                          <a:cs typeface="Corbel"/>
                        </a:rPr>
                        <a:t>2.2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4"/>
                  </a:ext>
                </a:extLst>
              </a:tr>
              <a:tr h="283129">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5"/>
                  </a:ext>
                </a:extLst>
              </a:tr>
              <a:tr h="283292">
                <a:tc>
                  <a:txBody>
                    <a:bodyPr/>
                    <a:lstStyle/>
                    <a:p>
                      <a:pPr algn="ctr">
                        <a:lnSpc>
                          <a:spcPts val="1365"/>
                        </a:lnSpc>
                      </a:pPr>
                      <a:r>
                        <a:rPr sz="1200" dirty="0">
                          <a:latin typeface="Corbel"/>
                          <a:cs typeface="Corbel"/>
                        </a:rPr>
                        <a:t>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6"/>
                  </a:ext>
                </a:extLst>
              </a:tr>
              <a:tr h="283292">
                <a:tc>
                  <a:txBody>
                    <a:bodyPr/>
                    <a:lstStyle/>
                    <a:p>
                      <a:pPr algn="ctr">
                        <a:lnSpc>
                          <a:spcPts val="1365"/>
                        </a:lnSpc>
                      </a:pPr>
                      <a:r>
                        <a:rPr sz="1200" spc="-5" dirty="0">
                          <a:latin typeface="Corbel"/>
                          <a:cs typeface="Corbel"/>
                        </a:rPr>
                        <a:t>3.5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3.3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7"/>
                  </a:ext>
                </a:extLst>
              </a:tr>
              <a:tr h="283292">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3.8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8"/>
                  </a:ext>
                </a:extLst>
              </a:tr>
              <a:tr h="283128">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175" algn="ctr">
                        <a:lnSpc>
                          <a:spcPts val="1365"/>
                        </a:lnSpc>
                      </a:pPr>
                      <a:r>
                        <a:rPr sz="1200" dirty="0">
                          <a:latin typeface="Corbel"/>
                          <a:cs typeface="Corbel"/>
                        </a:rPr>
                        <a:t>2.6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9"/>
                  </a:ext>
                </a:extLst>
              </a:tr>
              <a:tr h="283292">
                <a:tc>
                  <a:txBody>
                    <a:bodyPr/>
                    <a:lstStyle/>
                    <a:p>
                      <a:pPr marL="1270" algn="ctr">
                        <a:lnSpc>
                          <a:spcPts val="1365"/>
                        </a:lnSpc>
                      </a:pPr>
                      <a:r>
                        <a:rPr sz="1200" dirty="0">
                          <a:latin typeface="Corbel"/>
                          <a:cs typeface="Corbel"/>
                        </a:rPr>
                        <a:t>4.5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4.7</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0"/>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1.8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1"/>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2"/>
                  </a:ext>
                </a:extLst>
              </a:tr>
              <a:tr h="283129">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3"/>
                  </a:ext>
                </a:extLst>
              </a:tr>
              <a:tr h="283292">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810" algn="ctr">
                        <a:lnSpc>
                          <a:spcPts val="1365"/>
                        </a:lnSpc>
                      </a:pPr>
                      <a:r>
                        <a:rPr sz="1200" dirty="0">
                          <a:latin typeface="Corbel"/>
                          <a:cs typeface="Corbel"/>
                        </a:rPr>
                        <a:t>0.8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4"/>
                  </a:ext>
                </a:extLst>
              </a:tr>
            </a:tbl>
          </a:graphicData>
        </a:graphic>
      </p:graphicFrame>
      <p:sp>
        <p:nvSpPr>
          <p:cNvPr id="116" name="Title 115">
            <a:extLst>
              <a:ext uri="{FF2B5EF4-FFF2-40B4-BE49-F238E27FC236}">
                <a16:creationId xmlns:a16="http://schemas.microsoft.com/office/drawing/2014/main" id="{06E39F62-435F-5A44-BF33-B6BF417BAC39}"/>
              </a:ext>
            </a:extLst>
          </p:cNvPr>
          <p:cNvSpPr>
            <a:spLocks noGrp="1"/>
          </p:cNvSpPr>
          <p:nvPr>
            <p:ph type="title"/>
          </p:nvPr>
        </p:nvSpPr>
        <p:spPr/>
        <p:txBody>
          <a:bodyPr/>
          <a:lstStyle/>
          <a:p>
            <a:r>
              <a:rPr lang="en-US" spc="-25" dirty="0">
                <a:latin typeface="+mn-lt"/>
                <a:cs typeface="Corbel"/>
              </a:rPr>
              <a:t>What is Visual Discovery?</a:t>
            </a:r>
            <a:endParaRPr lang="en-US" dirty="0">
              <a:latin typeface="+mn-lt"/>
            </a:endParaRPr>
          </a:p>
        </p:txBody>
      </p:sp>
      <p:grpSp>
        <p:nvGrpSpPr>
          <p:cNvPr id="7" name="Group 6">
            <a:extLst>
              <a:ext uri="{FF2B5EF4-FFF2-40B4-BE49-F238E27FC236}">
                <a16:creationId xmlns:a16="http://schemas.microsoft.com/office/drawing/2014/main" id="{6D2F78F9-81CA-9349-A1F6-881FD068D0D9}"/>
              </a:ext>
            </a:extLst>
          </p:cNvPr>
          <p:cNvGrpSpPr/>
          <p:nvPr/>
        </p:nvGrpSpPr>
        <p:grpSpPr>
          <a:xfrm>
            <a:off x="6096000" y="2320708"/>
            <a:ext cx="3735325" cy="2428620"/>
            <a:chOff x="1746757" y="1419860"/>
            <a:chExt cx="3735325" cy="2428620"/>
          </a:xfrm>
        </p:grpSpPr>
        <p:sp>
          <p:nvSpPr>
            <p:cNvPr id="8" name="object 3">
              <a:extLst>
                <a:ext uri="{FF2B5EF4-FFF2-40B4-BE49-F238E27FC236}">
                  <a16:creationId xmlns:a16="http://schemas.microsoft.com/office/drawing/2014/main" id="{A500DAC8-576A-B449-9EEC-2304A2D53DBA}"/>
                </a:ext>
              </a:extLst>
            </p:cNvPr>
            <p:cNvSpPr/>
            <p:nvPr/>
          </p:nvSpPr>
          <p:spPr>
            <a:xfrm>
              <a:off x="1943480" y="1512188"/>
              <a:ext cx="0" cy="1972310"/>
            </a:xfrm>
            <a:custGeom>
              <a:avLst/>
              <a:gdLst/>
              <a:ahLst/>
              <a:cxnLst/>
              <a:rect l="l" t="t" r="r" b="b"/>
              <a:pathLst>
                <a:path h="1972310">
                  <a:moveTo>
                    <a:pt x="0" y="0"/>
                  </a:moveTo>
                  <a:lnTo>
                    <a:pt x="0" y="1971802"/>
                  </a:lnTo>
                </a:path>
              </a:pathLst>
            </a:custGeom>
            <a:ln w="12954">
              <a:solidFill>
                <a:srgbClr val="878787"/>
              </a:solidFill>
            </a:ln>
          </p:spPr>
          <p:txBody>
            <a:bodyPr wrap="square" lIns="0" tIns="0" rIns="0" bIns="0" rtlCol="0"/>
            <a:lstStyle/>
            <a:p>
              <a:endParaRPr/>
            </a:p>
          </p:txBody>
        </p:sp>
        <p:sp>
          <p:nvSpPr>
            <p:cNvPr id="9" name="object 4">
              <a:extLst>
                <a:ext uri="{FF2B5EF4-FFF2-40B4-BE49-F238E27FC236}">
                  <a16:creationId xmlns:a16="http://schemas.microsoft.com/office/drawing/2014/main" id="{1BDE1B9A-2229-2F4D-B657-7A5C9820732B}"/>
                </a:ext>
              </a:extLst>
            </p:cNvPr>
            <p:cNvSpPr/>
            <p:nvPr/>
          </p:nvSpPr>
          <p:spPr>
            <a:xfrm>
              <a:off x="1903857" y="3443096"/>
              <a:ext cx="3578225" cy="0"/>
            </a:xfrm>
            <a:custGeom>
              <a:avLst/>
              <a:gdLst/>
              <a:ahLst/>
              <a:cxnLst/>
              <a:rect l="l" t="t" r="r" b="b"/>
              <a:pathLst>
                <a:path w="3578225">
                  <a:moveTo>
                    <a:pt x="0" y="0"/>
                  </a:moveTo>
                  <a:lnTo>
                    <a:pt x="3577844" y="0"/>
                  </a:lnTo>
                </a:path>
              </a:pathLst>
            </a:custGeom>
            <a:ln w="12954">
              <a:solidFill>
                <a:srgbClr val="878787"/>
              </a:solidFill>
            </a:ln>
          </p:spPr>
          <p:txBody>
            <a:bodyPr wrap="square" lIns="0" tIns="0" rIns="0" bIns="0" rtlCol="0"/>
            <a:lstStyle/>
            <a:p>
              <a:endParaRPr/>
            </a:p>
          </p:txBody>
        </p:sp>
        <p:sp>
          <p:nvSpPr>
            <p:cNvPr id="10" name="object 5">
              <a:extLst>
                <a:ext uri="{FF2B5EF4-FFF2-40B4-BE49-F238E27FC236}">
                  <a16:creationId xmlns:a16="http://schemas.microsoft.com/office/drawing/2014/main" id="{D5D2AD65-81BC-B648-BB6D-EBEC6ECD489B}"/>
                </a:ext>
              </a:extLst>
            </p:cNvPr>
            <p:cNvSpPr/>
            <p:nvPr/>
          </p:nvSpPr>
          <p:spPr>
            <a:xfrm>
              <a:off x="1903857" y="3167252"/>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1" name="object 6">
              <a:extLst>
                <a:ext uri="{FF2B5EF4-FFF2-40B4-BE49-F238E27FC236}">
                  <a16:creationId xmlns:a16="http://schemas.microsoft.com/office/drawing/2014/main" id="{3E41E239-B1D3-5D43-9D75-A24884CF93DB}"/>
                </a:ext>
              </a:extLst>
            </p:cNvPr>
            <p:cNvSpPr/>
            <p:nvPr/>
          </p:nvSpPr>
          <p:spPr>
            <a:xfrm>
              <a:off x="1903857" y="289140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2" name="object 7">
              <a:extLst>
                <a:ext uri="{FF2B5EF4-FFF2-40B4-BE49-F238E27FC236}">
                  <a16:creationId xmlns:a16="http://schemas.microsoft.com/office/drawing/2014/main" id="{ECB93506-AC32-C540-9E90-3D0D020E4925}"/>
                </a:ext>
              </a:extLst>
            </p:cNvPr>
            <p:cNvSpPr/>
            <p:nvPr/>
          </p:nvSpPr>
          <p:spPr>
            <a:xfrm>
              <a:off x="1903857" y="2614802"/>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3" name="object 8">
              <a:extLst>
                <a:ext uri="{FF2B5EF4-FFF2-40B4-BE49-F238E27FC236}">
                  <a16:creationId xmlns:a16="http://schemas.microsoft.com/office/drawing/2014/main" id="{55E1843E-6E28-0641-8911-48D3FEA13B45}"/>
                </a:ext>
              </a:extLst>
            </p:cNvPr>
            <p:cNvSpPr/>
            <p:nvPr/>
          </p:nvSpPr>
          <p:spPr>
            <a:xfrm>
              <a:off x="1903857" y="233895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4" name="object 9">
              <a:extLst>
                <a:ext uri="{FF2B5EF4-FFF2-40B4-BE49-F238E27FC236}">
                  <a16:creationId xmlns:a16="http://schemas.microsoft.com/office/drawing/2014/main" id="{ACE807ED-B221-B548-91BE-0A56CAD60313}"/>
                </a:ext>
              </a:extLst>
            </p:cNvPr>
            <p:cNvSpPr/>
            <p:nvPr/>
          </p:nvSpPr>
          <p:spPr>
            <a:xfrm>
              <a:off x="1903857" y="2063114"/>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5" name="object 10">
              <a:extLst>
                <a:ext uri="{FF2B5EF4-FFF2-40B4-BE49-F238E27FC236}">
                  <a16:creationId xmlns:a16="http://schemas.microsoft.com/office/drawing/2014/main" id="{AAF3D213-C8D2-B943-AC7C-FB145530CE5F}"/>
                </a:ext>
              </a:extLst>
            </p:cNvPr>
            <p:cNvSpPr/>
            <p:nvPr/>
          </p:nvSpPr>
          <p:spPr>
            <a:xfrm>
              <a:off x="1903857" y="1787270"/>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6" name="object 11">
              <a:extLst>
                <a:ext uri="{FF2B5EF4-FFF2-40B4-BE49-F238E27FC236}">
                  <a16:creationId xmlns:a16="http://schemas.microsoft.com/office/drawing/2014/main" id="{DF055294-FE14-9E4F-8350-BACFC0D3FB89}"/>
                </a:ext>
              </a:extLst>
            </p:cNvPr>
            <p:cNvSpPr/>
            <p:nvPr/>
          </p:nvSpPr>
          <p:spPr>
            <a:xfrm>
              <a:off x="1903857" y="151218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7" name="object 12">
              <a:extLst>
                <a:ext uri="{FF2B5EF4-FFF2-40B4-BE49-F238E27FC236}">
                  <a16:creationId xmlns:a16="http://schemas.microsoft.com/office/drawing/2014/main" id="{92EC6271-08B9-F64B-A4A5-F9854665D4E1}"/>
                </a:ext>
              </a:extLst>
            </p:cNvPr>
            <p:cNvSpPr/>
            <p:nvPr/>
          </p:nvSpPr>
          <p:spPr>
            <a:xfrm>
              <a:off x="2448686"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18" name="object 13">
              <a:extLst>
                <a:ext uri="{FF2B5EF4-FFF2-40B4-BE49-F238E27FC236}">
                  <a16:creationId xmlns:a16="http://schemas.microsoft.com/office/drawing/2014/main" id="{5B0DD453-4F17-3E49-AA0F-D91519410DA4}"/>
                </a:ext>
              </a:extLst>
            </p:cNvPr>
            <p:cNvSpPr/>
            <p:nvPr/>
          </p:nvSpPr>
          <p:spPr>
            <a:xfrm>
              <a:off x="2953892"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19" name="object 14">
              <a:extLst>
                <a:ext uri="{FF2B5EF4-FFF2-40B4-BE49-F238E27FC236}">
                  <a16:creationId xmlns:a16="http://schemas.microsoft.com/office/drawing/2014/main" id="{B2A61FDD-B191-F54C-8B38-8D9F900E25BA}"/>
                </a:ext>
              </a:extLst>
            </p:cNvPr>
            <p:cNvSpPr/>
            <p:nvPr/>
          </p:nvSpPr>
          <p:spPr>
            <a:xfrm>
              <a:off x="3459860"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20" name="object 15">
              <a:extLst>
                <a:ext uri="{FF2B5EF4-FFF2-40B4-BE49-F238E27FC236}">
                  <a16:creationId xmlns:a16="http://schemas.microsoft.com/office/drawing/2014/main" id="{E6D3DF3B-09BE-3E47-A627-728B6F9EB5C2}"/>
                </a:ext>
              </a:extLst>
            </p:cNvPr>
            <p:cNvSpPr/>
            <p:nvPr/>
          </p:nvSpPr>
          <p:spPr>
            <a:xfrm>
              <a:off x="3965828"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21" name="object 16">
              <a:extLst>
                <a:ext uri="{FF2B5EF4-FFF2-40B4-BE49-F238E27FC236}">
                  <a16:creationId xmlns:a16="http://schemas.microsoft.com/office/drawing/2014/main" id="{269B80E8-D0E0-C748-B87B-D2990FB999A0}"/>
                </a:ext>
              </a:extLst>
            </p:cNvPr>
            <p:cNvSpPr/>
            <p:nvPr/>
          </p:nvSpPr>
          <p:spPr>
            <a:xfrm>
              <a:off x="4471034"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22" name="object 17">
              <a:extLst>
                <a:ext uri="{FF2B5EF4-FFF2-40B4-BE49-F238E27FC236}">
                  <a16:creationId xmlns:a16="http://schemas.microsoft.com/office/drawing/2014/main" id="{8CAB2A27-F95C-0044-BEA6-2F9F13FE1924}"/>
                </a:ext>
              </a:extLst>
            </p:cNvPr>
            <p:cNvSpPr/>
            <p:nvPr/>
          </p:nvSpPr>
          <p:spPr>
            <a:xfrm>
              <a:off x="4976240" y="344309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23" name="object 18">
              <a:extLst>
                <a:ext uri="{FF2B5EF4-FFF2-40B4-BE49-F238E27FC236}">
                  <a16:creationId xmlns:a16="http://schemas.microsoft.com/office/drawing/2014/main" id="{450BAF2A-E609-FB42-9167-233E6741F4F3}"/>
                </a:ext>
              </a:extLst>
            </p:cNvPr>
            <p:cNvSpPr/>
            <p:nvPr/>
          </p:nvSpPr>
          <p:spPr>
            <a:xfrm>
              <a:off x="2398776" y="3254502"/>
              <a:ext cx="100837" cy="101600"/>
            </a:xfrm>
            <a:prstGeom prst="rect">
              <a:avLst/>
            </a:prstGeom>
            <a:blipFill>
              <a:blip r:embed="rId2" cstate="print"/>
              <a:stretch>
                <a:fillRect/>
              </a:stretch>
            </a:blipFill>
          </p:spPr>
          <p:txBody>
            <a:bodyPr wrap="square" lIns="0" tIns="0" rIns="0" bIns="0" rtlCol="0"/>
            <a:lstStyle/>
            <a:p>
              <a:endParaRPr/>
            </a:p>
          </p:txBody>
        </p:sp>
        <p:sp>
          <p:nvSpPr>
            <p:cNvPr id="24" name="object 19">
              <a:extLst>
                <a:ext uri="{FF2B5EF4-FFF2-40B4-BE49-F238E27FC236}">
                  <a16:creationId xmlns:a16="http://schemas.microsoft.com/office/drawing/2014/main" id="{AE652A43-A83D-2E4F-9CED-DC8C97C4A009}"/>
                </a:ext>
              </a:extLst>
            </p:cNvPr>
            <p:cNvSpPr/>
            <p:nvPr/>
          </p:nvSpPr>
          <p:spPr>
            <a:xfrm>
              <a:off x="2449067" y="1737360"/>
              <a:ext cx="100837" cy="101600"/>
            </a:xfrm>
            <a:prstGeom prst="rect">
              <a:avLst/>
            </a:prstGeom>
            <a:blipFill>
              <a:blip r:embed="rId3" cstate="print"/>
              <a:stretch>
                <a:fillRect/>
              </a:stretch>
            </a:blipFill>
          </p:spPr>
          <p:txBody>
            <a:bodyPr wrap="square" lIns="0" tIns="0" rIns="0" bIns="0" rtlCol="0"/>
            <a:lstStyle/>
            <a:p>
              <a:endParaRPr/>
            </a:p>
          </p:txBody>
        </p:sp>
        <p:sp>
          <p:nvSpPr>
            <p:cNvPr id="25" name="object 20">
              <a:extLst>
                <a:ext uri="{FF2B5EF4-FFF2-40B4-BE49-F238E27FC236}">
                  <a16:creationId xmlns:a16="http://schemas.microsoft.com/office/drawing/2014/main" id="{01D12EA9-BF51-2A44-8D6F-4E98CFC2B79F}"/>
                </a:ext>
              </a:extLst>
            </p:cNvPr>
            <p:cNvSpPr/>
            <p:nvPr/>
          </p:nvSpPr>
          <p:spPr>
            <a:xfrm>
              <a:off x="3004566" y="2013204"/>
              <a:ext cx="101599" cy="101600"/>
            </a:xfrm>
            <a:prstGeom prst="rect">
              <a:avLst/>
            </a:prstGeom>
            <a:blipFill>
              <a:blip r:embed="rId4" cstate="print"/>
              <a:stretch>
                <a:fillRect/>
              </a:stretch>
            </a:blipFill>
          </p:spPr>
          <p:txBody>
            <a:bodyPr wrap="square" lIns="0" tIns="0" rIns="0" bIns="0" rtlCol="0"/>
            <a:lstStyle/>
            <a:p>
              <a:endParaRPr/>
            </a:p>
          </p:txBody>
        </p:sp>
        <p:sp>
          <p:nvSpPr>
            <p:cNvPr id="26" name="object 21">
              <a:extLst>
                <a:ext uri="{FF2B5EF4-FFF2-40B4-BE49-F238E27FC236}">
                  <a16:creationId xmlns:a16="http://schemas.microsoft.com/office/drawing/2014/main" id="{540E325E-616A-DC4F-B01A-4ACF3B77B404}"/>
                </a:ext>
              </a:extLst>
            </p:cNvPr>
            <p:cNvSpPr/>
            <p:nvPr/>
          </p:nvSpPr>
          <p:spPr>
            <a:xfrm>
              <a:off x="3409188" y="2289048"/>
              <a:ext cx="101600" cy="101600"/>
            </a:xfrm>
            <a:prstGeom prst="rect">
              <a:avLst/>
            </a:prstGeom>
            <a:blipFill>
              <a:blip r:embed="rId4" cstate="print"/>
              <a:stretch>
                <a:fillRect/>
              </a:stretch>
            </a:blipFill>
          </p:spPr>
          <p:txBody>
            <a:bodyPr wrap="square" lIns="0" tIns="0" rIns="0" bIns="0" rtlCol="0"/>
            <a:lstStyle/>
            <a:p>
              <a:endParaRPr/>
            </a:p>
          </p:txBody>
        </p:sp>
        <p:sp>
          <p:nvSpPr>
            <p:cNvPr id="27" name="object 22">
              <a:extLst>
                <a:ext uri="{FF2B5EF4-FFF2-40B4-BE49-F238E27FC236}">
                  <a16:creationId xmlns:a16="http://schemas.microsoft.com/office/drawing/2014/main" id="{55397235-ED21-0A45-BC75-01A35392CD23}"/>
                </a:ext>
              </a:extLst>
            </p:cNvPr>
            <p:cNvSpPr/>
            <p:nvPr/>
          </p:nvSpPr>
          <p:spPr>
            <a:xfrm>
              <a:off x="3661409" y="2482595"/>
              <a:ext cx="101600" cy="100837"/>
            </a:xfrm>
            <a:prstGeom prst="rect">
              <a:avLst/>
            </a:prstGeom>
            <a:blipFill>
              <a:blip r:embed="rId5" cstate="print"/>
              <a:stretch>
                <a:fillRect/>
              </a:stretch>
            </a:blipFill>
          </p:spPr>
          <p:txBody>
            <a:bodyPr wrap="square" lIns="0" tIns="0" rIns="0" bIns="0" rtlCol="0"/>
            <a:lstStyle/>
            <a:p>
              <a:endParaRPr/>
            </a:p>
          </p:txBody>
        </p:sp>
        <p:sp>
          <p:nvSpPr>
            <p:cNvPr id="28" name="object 23">
              <a:extLst>
                <a:ext uri="{FF2B5EF4-FFF2-40B4-BE49-F238E27FC236}">
                  <a16:creationId xmlns:a16="http://schemas.microsoft.com/office/drawing/2014/main" id="{733EA06D-36D8-D546-838B-055DFC65B5E1}"/>
                </a:ext>
              </a:extLst>
            </p:cNvPr>
            <p:cNvSpPr/>
            <p:nvPr/>
          </p:nvSpPr>
          <p:spPr>
            <a:xfrm>
              <a:off x="3914394" y="2675382"/>
              <a:ext cx="101599" cy="101599"/>
            </a:xfrm>
            <a:prstGeom prst="rect">
              <a:avLst/>
            </a:prstGeom>
            <a:blipFill>
              <a:blip r:embed="rId4" cstate="print"/>
              <a:stretch>
                <a:fillRect/>
              </a:stretch>
            </a:blipFill>
          </p:spPr>
          <p:txBody>
            <a:bodyPr wrap="square" lIns="0" tIns="0" rIns="0" bIns="0" rtlCol="0"/>
            <a:lstStyle/>
            <a:p>
              <a:endParaRPr/>
            </a:p>
          </p:txBody>
        </p:sp>
        <p:sp>
          <p:nvSpPr>
            <p:cNvPr id="29" name="object 24">
              <a:extLst>
                <a:ext uri="{FF2B5EF4-FFF2-40B4-BE49-F238E27FC236}">
                  <a16:creationId xmlns:a16="http://schemas.microsoft.com/office/drawing/2014/main" id="{A7E90FC2-13BA-B94E-B01D-F81BE636DEA6}"/>
                </a:ext>
              </a:extLst>
            </p:cNvPr>
            <p:cNvSpPr/>
            <p:nvPr/>
          </p:nvSpPr>
          <p:spPr>
            <a:xfrm>
              <a:off x="4419600" y="2896361"/>
              <a:ext cx="101600" cy="100837"/>
            </a:xfrm>
            <a:prstGeom prst="rect">
              <a:avLst/>
            </a:prstGeom>
            <a:blipFill>
              <a:blip r:embed="rId5" cstate="print"/>
              <a:stretch>
                <a:fillRect/>
              </a:stretch>
            </a:blipFill>
          </p:spPr>
          <p:txBody>
            <a:bodyPr wrap="square" lIns="0" tIns="0" rIns="0" bIns="0" rtlCol="0"/>
            <a:lstStyle/>
            <a:p>
              <a:endParaRPr/>
            </a:p>
          </p:txBody>
        </p:sp>
        <p:sp>
          <p:nvSpPr>
            <p:cNvPr id="30" name="object 25">
              <a:extLst>
                <a:ext uri="{FF2B5EF4-FFF2-40B4-BE49-F238E27FC236}">
                  <a16:creationId xmlns:a16="http://schemas.microsoft.com/office/drawing/2014/main" id="{A0193592-4960-AD4C-9617-E6C1508FABD0}"/>
                </a:ext>
              </a:extLst>
            </p:cNvPr>
            <p:cNvSpPr/>
            <p:nvPr/>
          </p:nvSpPr>
          <p:spPr>
            <a:xfrm>
              <a:off x="4926329" y="3172205"/>
              <a:ext cx="100837" cy="101599"/>
            </a:xfrm>
            <a:prstGeom prst="rect">
              <a:avLst/>
            </a:prstGeom>
            <a:blipFill>
              <a:blip r:embed="rId6" cstate="print"/>
              <a:stretch>
                <a:fillRect/>
              </a:stretch>
            </a:blipFill>
          </p:spPr>
          <p:txBody>
            <a:bodyPr wrap="square" lIns="0" tIns="0" rIns="0" bIns="0" rtlCol="0"/>
            <a:lstStyle/>
            <a:p>
              <a:endParaRPr/>
            </a:p>
          </p:txBody>
        </p:sp>
        <p:sp>
          <p:nvSpPr>
            <p:cNvPr id="31" name="object 26">
              <a:extLst>
                <a:ext uri="{FF2B5EF4-FFF2-40B4-BE49-F238E27FC236}">
                  <a16:creationId xmlns:a16="http://schemas.microsoft.com/office/drawing/2014/main" id="{1F8EF9D3-272D-1340-B782-E204140EA480}"/>
                </a:ext>
              </a:extLst>
            </p:cNvPr>
            <p:cNvSpPr/>
            <p:nvPr/>
          </p:nvSpPr>
          <p:spPr>
            <a:xfrm>
              <a:off x="2903982" y="2979420"/>
              <a:ext cx="100837" cy="100837"/>
            </a:xfrm>
            <a:prstGeom prst="rect">
              <a:avLst/>
            </a:prstGeom>
            <a:blipFill>
              <a:blip r:embed="rId7" cstate="print"/>
              <a:stretch>
                <a:fillRect/>
              </a:stretch>
            </a:blipFill>
          </p:spPr>
          <p:txBody>
            <a:bodyPr wrap="square" lIns="0" tIns="0" rIns="0" bIns="0" rtlCol="0"/>
            <a:lstStyle/>
            <a:p>
              <a:endParaRPr/>
            </a:p>
          </p:txBody>
        </p:sp>
        <p:sp>
          <p:nvSpPr>
            <p:cNvPr id="32" name="object 27">
              <a:extLst>
                <a:ext uri="{FF2B5EF4-FFF2-40B4-BE49-F238E27FC236}">
                  <a16:creationId xmlns:a16="http://schemas.microsoft.com/office/drawing/2014/main" id="{E629C61A-9EA9-DA46-811F-C471C53B8459}"/>
                </a:ext>
              </a:extLst>
            </p:cNvPr>
            <p:cNvSpPr/>
            <p:nvPr/>
          </p:nvSpPr>
          <p:spPr>
            <a:xfrm>
              <a:off x="3308603" y="2619755"/>
              <a:ext cx="100837" cy="101599"/>
            </a:xfrm>
            <a:prstGeom prst="rect">
              <a:avLst/>
            </a:prstGeom>
            <a:blipFill>
              <a:blip r:embed="rId8" cstate="print"/>
              <a:stretch>
                <a:fillRect/>
              </a:stretch>
            </a:blipFill>
          </p:spPr>
          <p:txBody>
            <a:bodyPr wrap="square" lIns="0" tIns="0" rIns="0" bIns="0" rtlCol="0"/>
            <a:lstStyle/>
            <a:p>
              <a:endParaRPr/>
            </a:p>
          </p:txBody>
        </p:sp>
        <p:sp>
          <p:nvSpPr>
            <p:cNvPr id="33" name="object 28">
              <a:extLst>
                <a:ext uri="{FF2B5EF4-FFF2-40B4-BE49-F238E27FC236}">
                  <a16:creationId xmlns:a16="http://schemas.microsoft.com/office/drawing/2014/main" id="{291CBE80-DA73-DA40-9EEC-02FEE64DB9BD}"/>
                </a:ext>
              </a:extLst>
            </p:cNvPr>
            <p:cNvSpPr/>
            <p:nvPr/>
          </p:nvSpPr>
          <p:spPr>
            <a:xfrm>
              <a:off x="3914394" y="2344673"/>
              <a:ext cx="101599" cy="100837"/>
            </a:xfrm>
            <a:prstGeom prst="rect">
              <a:avLst/>
            </a:prstGeom>
            <a:blipFill>
              <a:blip r:embed="rId9" cstate="print"/>
              <a:stretch>
                <a:fillRect/>
              </a:stretch>
            </a:blipFill>
          </p:spPr>
          <p:txBody>
            <a:bodyPr wrap="square" lIns="0" tIns="0" rIns="0" bIns="0" rtlCol="0"/>
            <a:lstStyle/>
            <a:p>
              <a:endParaRPr/>
            </a:p>
          </p:txBody>
        </p:sp>
        <p:sp>
          <p:nvSpPr>
            <p:cNvPr id="34" name="object 29">
              <a:extLst>
                <a:ext uri="{FF2B5EF4-FFF2-40B4-BE49-F238E27FC236}">
                  <a16:creationId xmlns:a16="http://schemas.microsoft.com/office/drawing/2014/main" id="{3B3ADA3D-30AD-9149-B7C3-3B8DFC4D18E8}"/>
                </a:ext>
              </a:extLst>
            </p:cNvPr>
            <p:cNvSpPr/>
            <p:nvPr/>
          </p:nvSpPr>
          <p:spPr>
            <a:xfrm>
              <a:off x="4167378" y="2095500"/>
              <a:ext cx="101600" cy="101600"/>
            </a:xfrm>
            <a:prstGeom prst="rect">
              <a:avLst/>
            </a:prstGeom>
            <a:blipFill>
              <a:blip r:embed="rId10" cstate="print"/>
              <a:stretch>
                <a:fillRect/>
              </a:stretch>
            </a:blipFill>
          </p:spPr>
          <p:txBody>
            <a:bodyPr wrap="square" lIns="0" tIns="0" rIns="0" bIns="0" rtlCol="0"/>
            <a:lstStyle/>
            <a:p>
              <a:endParaRPr/>
            </a:p>
          </p:txBody>
        </p:sp>
        <p:sp>
          <p:nvSpPr>
            <p:cNvPr id="35" name="object 30">
              <a:extLst>
                <a:ext uri="{FF2B5EF4-FFF2-40B4-BE49-F238E27FC236}">
                  <a16:creationId xmlns:a16="http://schemas.microsoft.com/office/drawing/2014/main" id="{B9B82307-D619-2449-825B-7195DA45B91B}"/>
                </a:ext>
              </a:extLst>
            </p:cNvPr>
            <p:cNvSpPr/>
            <p:nvPr/>
          </p:nvSpPr>
          <p:spPr>
            <a:xfrm>
              <a:off x="4419600" y="2013204"/>
              <a:ext cx="101600" cy="100837"/>
            </a:xfrm>
            <a:prstGeom prst="rect">
              <a:avLst/>
            </a:prstGeom>
            <a:blipFill>
              <a:blip r:embed="rId9" cstate="print"/>
              <a:stretch>
                <a:fillRect/>
              </a:stretch>
            </a:blipFill>
          </p:spPr>
          <p:txBody>
            <a:bodyPr wrap="square" lIns="0" tIns="0" rIns="0" bIns="0" rtlCol="0"/>
            <a:lstStyle/>
            <a:p>
              <a:endParaRPr/>
            </a:p>
          </p:txBody>
        </p:sp>
        <p:sp>
          <p:nvSpPr>
            <p:cNvPr id="36" name="object 31">
              <a:extLst>
                <a:ext uri="{FF2B5EF4-FFF2-40B4-BE49-F238E27FC236}">
                  <a16:creationId xmlns:a16="http://schemas.microsoft.com/office/drawing/2014/main" id="{4F96C5F3-EF06-B844-BA70-F9F89BA7CC94}"/>
                </a:ext>
              </a:extLst>
            </p:cNvPr>
            <p:cNvSpPr/>
            <p:nvPr/>
          </p:nvSpPr>
          <p:spPr>
            <a:xfrm>
              <a:off x="4672584" y="1875282"/>
              <a:ext cx="101600" cy="100837"/>
            </a:xfrm>
            <a:prstGeom prst="rect">
              <a:avLst/>
            </a:prstGeom>
            <a:blipFill>
              <a:blip r:embed="rId9" cstate="print"/>
              <a:stretch>
                <a:fillRect/>
              </a:stretch>
            </a:blipFill>
          </p:spPr>
          <p:txBody>
            <a:bodyPr wrap="square" lIns="0" tIns="0" rIns="0" bIns="0" rtlCol="0"/>
            <a:lstStyle/>
            <a:p>
              <a:endParaRPr/>
            </a:p>
          </p:txBody>
        </p:sp>
        <p:sp>
          <p:nvSpPr>
            <p:cNvPr id="37" name="object 32">
              <a:extLst>
                <a:ext uri="{FF2B5EF4-FFF2-40B4-BE49-F238E27FC236}">
                  <a16:creationId xmlns:a16="http://schemas.microsoft.com/office/drawing/2014/main" id="{6DB550B9-7518-CE47-BA35-6B15B159500F}"/>
                </a:ext>
              </a:extLst>
            </p:cNvPr>
            <p:cNvSpPr txBox="1"/>
            <p:nvPr/>
          </p:nvSpPr>
          <p:spPr>
            <a:xfrm>
              <a:off x="1748282" y="335203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0</a:t>
              </a:r>
              <a:endParaRPr sz="1000">
                <a:latin typeface="Corbel"/>
                <a:cs typeface="Corbel"/>
              </a:endParaRPr>
            </a:p>
          </p:txBody>
        </p:sp>
        <p:sp>
          <p:nvSpPr>
            <p:cNvPr id="38" name="object 33">
              <a:extLst>
                <a:ext uri="{FF2B5EF4-FFF2-40B4-BE49-F238E27FC236}">
                  <a16:creationId xmlns:a16="http://schemas.microsoft.com/office/drawing/2014/main" id="{D19D365B-B566-D64B-BBB0-6217B4C7C53D}"/>
                </a:ext>
              </a:extLst>
            </p:cNvPr>
            <p:cNvSpPr txBox="1"/>
            <p:nvPr/>
          </p:nvSpPr>
          <p:spPr>
            <a:xfrm>
              <a:off x="1756410" y="3075939"/>
              <a:ext cx="8255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1</a:t>
              </a:r>
              <a:endParaRPr sz="1000">
                <a:latin typeface="Corbel"/>
                <a:cs typeface="Corbel"/>
              </a:endParaRPr>
            </a:p>
          </p:txBody>
        </p:sp>
        <p:sp>
          <p:nvSpPr>
            <p:cNvPr id="39" name="object 34">
              <a:extLst>
                <a:ext uri="{FF2B5EF4-FFF2-40B4-BE49-F238E27FC236}">
                  <a16:creationId xmlns:a16="http://schemas.microsoft.com/office/drawing/2014/main" id="{4A85B8DC-ACBB-7A4F-AD9F-62D40A619877}"/>
                </a:ext>
              </a:extLst>
            </p:cNvPr>
            <p:cNvSpPr txBox="1"/>
            <p:nvPr/>
          </p:nvSpPr>
          <p:spPr>
            <a:xfrm>
              <a:off x="1748535" y="2800095"/>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2</a:t>
              </a:r>
              <a:endParaRPr sz="1000">
                <a:latin typeface="Corbel"/>
                <a:cs typeface="Corbel"/>
              </a:endParaRPr>
            </a:p>
          </p:txBody>
        </p:sp>
        <p:sp>
          <p:nvSpPr>
            <p:cNvPr id="40" name="object 35">
              <a:extLst>
                <a:ext uri="{FF2B5EF4-FFF2-40B4-BE49-F238E27FC236}">
                  <a16:creationId xmlns:a16="http://schemas.microsoft.com/office/drawing/2014/main" id="{6E0599FA-CCBA-E249-A569-9BABAF2FFA7E}"/>
                </a:ext>
              </a:extLst>
            </p:cNvPr>
            <p:cNvSpPr txBox="1"/>
            <p:nvPr/>
          </p:nvSpPr>
          <p:spPr>
            <a:xfrm>
              <a:off x="1755901" y="2523743"/>
              <a:ext cx="8318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3</a:t>
              </a:r>
              <a:endParaRPr sz="1000">
                <a:latin typeface="Corbel"/>
                <a:cs typeface="Corbel"/>
              </a:endParaRPr>
            </a:p>
          </p:txBody>
        </p:sp>
        <p:sp>
          <p:nvSpPr>
            <p:cNvPr id="41" name="object 36">
              <a:extLst>
                <a:ext uri="{FF2B5EF4-FFF2-40B4-BE49-F238E27FC236}">
                  <a16:creationId xmlns:a16="http://schemas.microsoft.com/office/drawing/2014/main" id="{E4C03610-9939-434D-98E4-AEE1403126E5}"/>
                </a:ext>
              </a:extLst>
            </p:cNvPr>
            <p:cNvSpPr txBox="1"/>
            <p:nvPr/>
          </p:nvSpPr>
          <p:spPr>
            <a:xfrm>
              <a:off x="1747773" y="2247899"/>
              <a:ext cx="9144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4</a:t>
              </a:r>
              <a:endParaRPr sz="1000">
                <a:latin typeface="Corbel"/>
                <a:cs typeface="Corbel"/>
              </a:endParaRPr>
            </a:p>
          </p:txBody>
        </p:sp>
        <p:sp>
          <p:nvSpPr>
            <p:cNvPr id="42" name="object 37">
              <a:extLst>
                <a:ext uri="{FF2B5EF4-FFF2-40B4-BE49-F238E27FC236}">
                  <a16:creationId xmlns:a16="http://schemas.microsoft.com/office/drawing/2014/main" id="{34BB2DDE-3B74-7E4C-AAA8-388738BCA498}"/>
                </a:ext>
              </a:extLst>
            </p:cNvPr>
            <p:cNvSpPr txBox="1"/>
            <p:nvPr/>
          </p:nvSpPr>
          <p:spPr>
            <a:xfrm>
              <a:off x="1752345" y="1971801"/>
              <a:ext cx="8699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5</a:t>
              </a:r>
              <a:endParaRPr sz="1000">
                <a:latin typeface="Corbel"/>
                <a:cs typeface="Corbel"/>
              </a:endParaRPr>
            </a:p>
          </p:txBody>
        </p:sp>
        <p:sp>
          <p:nvSpPr>
            <p:cNvPr id="43" name="object 38">
              <a:extLst>
                <a:ext uri="{FF2B5EF4-FFF2-40B4-BE49-F238E27FC236}">
                  <a16:creationId xmlns:a16="http://schemas.microsoft.com/office/drawing/2014/main" id="{1405239C-F455-ED45-A6BE-314F2D5C7C5D}"/>
                </a:ext>
              </a:extLst>
            </p:cNvPr>
            <p:cNvSpPr txBox="1"/>
            <p:nvPr/>
          </p:nvSpPr>
          <p:spPr>
            <a:xfrm>
              <a:off x="1746757" y="1695957"/>
              <a:ext cx="927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6</a:t>
              </a:r>
              <a:endParaRPr sz="1000">
                <a:latin typeface="Corbel"/>
                <a:cs typeface="Corbel"/>
              </a:endParaRPr>
            </a:p>
          </p:txBody>
        </p:sp>
        <p:sp>
          <p:nvSpPr>
            <p:cNvPr id="44" name="object 39">
              <a:extLst>
                <a:ext uri="{FF2B5EF4-FFF2-40B4-BE49-F238E27FC236}">
                  <a16:creationId xmlns:a16="http://schemas.microsoft.com/office/drawing/2014/main" id="{444B957E-64B2-B54A-8C28-11A45E3FC2B7}"/>
                </a:ext>
              </a:extLst>
            </p:cNvPr>
            <p:cNvSpPr txBox="1"/>
            <p:nvPr/>
          </p:nvSpPr>
          <p:spPr>
            <a:xfrm>
              <a:off x="1759204" y="1419860"/>
              <a:ext cx="800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7</a:t>
              </a:r>
              <a:endParaRPr sz="1000">
                <a:latin typeface="Corbel"/>
                <a:cs typeface="Corbel"/>
              </a:endParaRPr>
            </a:p>
          </p:txBody>
        </p:sp>
        <p:sp>
          <p:nvSpPr>
            <p:cNvPr id="45" name="object 40">
              <a:extLst>
                <a:ext uri="{FF2B5EF4-FFF2-40B4-BE49-F238E27FC236}">
                  <a16:creationId xmlns:a16="http://schemas.microsoft.com/office/drawing/2014/main" id="{A7C61AC7-37FF-2541-AD4B-E7FE2BB1E735}"/>
                </a:ext>
              </a:extLst>
            </p:cNvPr>
            <p:cNvSpPr txBox="1"/>
            <p:nvPr/>
          </p:nvSpPr>
          <p:spPr>
            <a:xfrm>
              <a:off x="1898650" y="351713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0</a:t>
              </a:r>
              <a:endParaRPr sz="1000">
                <a:latin typeface="Corbel"/>
                <a:cs typeface="Corbel"/>
              </a:endParaRPr>
            </a:p>
          </p:txBody>
        </p:sp>
        <p:sp>
          <p:nvSpPr>
            <p:cNvPr id="46" name="object 41">
              <a:extLst>
                <a:ext uri="{FF2B5EF4-FFF2-40B4-BE49-F238E27FC236}">
                  <a16:creationId xmlns:a16="http://schemas.microsoft.com/office/drawing/2014/main" id="{7B875742-8CE6-2242-B97B-0AA9C105A9E5}"/>
                </a:ext>
              </a:extLst>
            </p:cNvPr>
            <p:cNvSpPr txBox="1"/>
            <p:nvPr/>
          </p:nvSpPr>
          <p:spPr>
            <a:xfrm>
              <a:off x="2408173" y="3517138"/>
              <a:ext cx="8255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1</a:t>
              </a:r>
              <a:endParaRPr sz="1000">
                <a:latin typeface="Corbel"/>
                <a:cs typeface="Corbel"/>
              </a:endParaRPr>
            </a:p>
          </p:txBody>
        </p:sp>
        <p:sp>
          <p:nvSpPr>
            <p:cNvPr id="47" name="object 42">
              <a:extLst>
                <a:ext uri="{FF2B5EF4-FFF2-40B4-BE49-F238E27FC236}">
                  <a16:creationId xmlns:a16="http://schemas.microsoft.com/office/drawing/2014/main" id="{34829DDA-96C6-A746-AB68-71EBAFF7BF52}"/>
                </a:ext>
              </a:extLst>
            </p:cNvPr>
            <p:cNvSpPr txBox="1"/>
            <p:nvPr/>
          </p:nvSpPr>
          <p:spPr>
            <a:xfrm>
              <a:off x="2909823" y="351713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2</a:t>
              </a:r>
              <a:endParaRPr sz="1000">
                <a:latin typeface="Corbel"/>
                <a:cs typeface="Corbel"/>
              </a:endParaRPr>
            </a:p>
          </p:txBody>
        </p:sp>
        <p:sp>
          <p:nvSpPr>
            <p:cNvPr id="48" name="object 43">
              <a:extLst>
                <a:ext uri="{FF2B5EF4-FFF2-40B4-BE49-F238E27FC236}">
                  <a16:creationId xmlns:a16="http://schemas.microsoft.com/office/drawing/2014/main" id="{D8A3B419-BDF1-074D-A35C-263085DB1D93}"/>
                </a:ext>
              </a:extLst>
            </p:cNvPr>
            <p:cNvSpPr txBox="1"/>
            <p:nvPr/>
          </p:nvSpPr>
          <p:spPr>
            <a:xfrm>
              <a:off x="3418840" y="3517138"/>
              <a:ext cx="8318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3</a:t>
              </a:r>
              <a:endParaRPr sz="1000">
                <a:latin typeface="Corbel"/>
                <a:cs typeface="Corbel"/>
              </a:endParaRPr>
            </a:p>
          </p:txBody>
        </p:sp>
        <p:sp>
          <p:nvSpPr>
            <p:cNvPr id="49" name="object 44">
              <a:extLst>
                <a:ext uri="{FF2B5EF4-FFF2-40B4-BE49-F238E27FC236}">
                  <a16:creationId xmlns:a16="http://schemas.microsoft.com/office/drawing/2014/main" id="{43FB1FE1-E1BD-0A4F-BE37-F43BE6496DBD}"/>
                </a:ext>
              </a:extLst>
            </p:cNvPr>
            <p:cNvSpPr txBox="1"/>
            <p:nvPr/>
          </p:nvSpPr>
          <p:spPr>
            <a:xfrm>
              <a:off x="3920235" y="3517138"/>
              <a:ext cx="9144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4</a:t>
              </a:r>
              <a:endParaRPr sz="1000">
                <a:latin typeface="Corbel"/>
                <a:cs typeface="Corbel"/>
              </a:endParaRPr>
            </a:p>
          </p:txBody>
        </p:sp>
        <p:sp>
          <p:nvSpPr>
            <p:cNvPr id="50" name="object 45">
              <a:extLst>
                <a:ext uri="{FF2B5EF4-FFF2-40B4-BE49-F238E27FC236}">
                  <a16:creationId xmlns:a16="http://schemas.microsoft.com/office/drawing/2014/main" id="{4AB822F5-CC51-B548-8B5D-E107D723AB4B}"/>
                </a:ext>
              </a:extLst>
            </p:cNvPr>
            <p:cNvSpPr txBox="1"/>
            <p:nvPr/>
          </p:nvSpPr>
          <p:spPr>
            <a:xfrm>
              <a:off x="4428235" y="3517138"/>
              <a:ext cx="8699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5</a:t>
              </a:r>
              <a:endParaRPr sz="1000">
                <a:latin typeface="Corbel"/>
                <a:cs typeface="Corbel"/>
              </a:endParaRPr>
            </a:p>
          </p:txBody>
        </p:sp>
        <p:sp>
          <p:nvSpPr>
            <p:cNvPr id="51" name="object 46">
              <a:extLst>
                <a:ext uri="{FF2B5EF4-FFF2-40B4-BE49-F238E27FC236}">
                  <a16:creationId xmlns:a16="http://schemas.microsoft.com/office/drawing/2014/main" id="{A19CF0DC-5DF7-C94C-9575-8043A07F8C3D}"/>
                </a:ext>
              </a:extLst>
            </p:cNvPr>
            <p:cNvSpPr txBox="1"/>
            <p:nvPr/>
          </p:nvSpPr>
          <p:spPr>
            <a:xfrm>
              <a:off x="4930902" y="3517138"/>
              <a:ext cx="927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6</a:t>
              </a:r>
              <a:endParaRPr sz="1000">
                <a:latin typeface="Corbel"/>
                <a:cs typeface="Corbel"/>
              </a:endParaRPr>
            </a:p>
          </p:txBody>
        </p:sp>
        <p:sp>
          <p:nvSpPr>
            <p:cNvPr id="52" name="object 57">
              <a:extLst>
                <a:ext uri="{FF2B5EF4-FFF2-40B4-BE49-F238E27FC236}">
                  <a16:creationId xmlns:a16="http://schemas.microsoft.com/office/drawing/2014/main" id="{6E4A2A69-06DD-E049-B470-CF4EABA588CE}"/>
                </a:ext>
              </a:extLst>
            </p:cNvPr>
            <p:cNvSpPr/>
            <p:nvPr/>
          </p:nvSpPr>
          <p:spPr>
            <a:xfrm>
              <a:off x="1911476" y="3848480"/>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grpSp>
      <p:sp>
        <p:nvSpPr>
          <p:cNvPr id="2" name="TextBox 1">
            <a:extLst>
              <a:ext uri="{FF2B5EF4-FFF2-40B4-BE49-F238E27FC236}">
                <a16:creationId xmlns:a16="http://schemas.microsoft.com/office/drawing/2014/main" id="{A0D9C1FE-75F9-4A49-9D06-2743FEB07609}"/>
              </a:ext>
            </a:extLst>
          </p:cNvPr>
          <p:cNvSpPr txBox="1"/>
          <p:nvPr/>
        </p:nvSpPr>
        <p:spPr>
          <a:xfrm>
            <a:off x="4677264" y="2621542"/>
            <a:ext cx="760144" cy="1477328"/>
          </a:xfrm>
          <a:prstGeom prst="rect">
            <a:avLst/>
          </a:prstGeom>
          <a:noFill/>
        </p:spPr>
        <p:txBody>
          <a:bodyPr wrap="none" rtlCol="0">
            <a:spAutoFit/>
          </a:bodyPr>
          <a:lstStyle/>
          <a:p>
            <a:r>
              <a:rPr lang="en-US" sz="9000" dirty="0"/>
              <a:t>=</a:t>
            </a:r>
          </a:p>
        </p:txBody>
      </p:sp>
      <p:sp>
        <p:nvSpPr>
          <p:cNvPr id="3" name="Rectangle 2">
            <a:extLst>
              <a:ext uri="{FF2B5EF4-FFF2-40B4-BE49-F238E27FC236}">
                <a16:creationId xmlns:a16="http://schemas.microsoft.com/office/drawing/2014/main" id="{F465446F-358A-1C40-A5FA-0D3DAC629DEF}"/>
              </a:ext>
            </a:extLst>
          </p:cNvPr>
          <p:cNvSpPr/>
          <p:nvPr/>
        </p:nvSpPr>
        <p:spPr>
          <a:xfrm>
            <a:off x="5468620" y="5054818"/>
            <a:ext cx="6153537" cy="1200329"/>
          </a:xfrm>
          <a:prstGeom prst="rect">
            <a:avLst/>
          </a:prstGeom>
        </p:spPr>
        <p:txBody>
          <a:bodyPr wrap="square">
            <a:spAutoFit/>
          </a:bodyPr>
          <a:lstStyle/>
          <a:p>
            <a:pPr marL="12700" marR="167640">
              <a:lnSpc>
                <a:spcPct val="100000"/>
              </a:lnSpc>
              <a:spcBef>
                <a:spcPts val="100"/>
              </a:spcBef>
            </a:pPr>
            <a:r>
              <a:rPr lang="en-US" sz="2400" spc="-10" dirty="0">
                <a:cs typeface="Corbel"/>
              </a:rPr>
              <a:t>In contrast </a:t>
            </a:r>
            <a:r>
              <a:rPr lang="en-US" sz="2400" dirty="0">
                <a:cs typeface="Corbel"/>
              </a:rPr>
              <a:t>a </a:t>
            </a:r>
            <a:r>
              <a:rPr lang="en-US" sz="2400" spc="-10" dirty="0">
                <a:cs typeface="Corbel"/>
              </a:rPr>
              <a:t>quick </a:t>
            </a:r>
            <a:r>
              <a:rPr lang="en-US" sz="2400" spc="-5" dirty="0">
                <a:cs typeface="Corbel"/>
              </a:rPr>
              <a:t>look </a:t>
            </a:r>
            <a:r>
              <a:rPr lang="en-US" sz="2400" spc="-15" dirty="0">
                <a:cs typeface="Corbel"/>
              </a:rPr>
              <a:t>at  </a:t>
            </a:r>
            <a:r>
              <a:rPr lang="en-US" sz="2400" spc="-20" dirty="0">
                <a:cs typeface="Corbel"/>
              </a:rPr>
              <a:t>these </a:t>
            </a:r>
            <a:r>
              <a:rPr lang="en-US" sz="2400" spc="-15" dirty="0">
                <a:cs typeface="Corbel"/>
              </a:rPr>
              <a:t>data, immediately  gives </a:t>
            </a:r>
            <a:r>
              <a:rPr lang="en-US" sz="2400" dirty="0">
                <a:cs typeface="Corbel"/>
              </a:rPr>
              <a:t>a </a:t>
            </a:r>
            <a:r>
              <a:rPr lang="en-US" sz="2400" spc="-15" dirty="0">
                <a:cs typeface="Corbel"/>
              </a:rPr>
              <a:t>visual </a:t>
            </a:r>
            <a:r>
              <a:rPr lang="en-US" sz="2400" dirty="0">
                <a:cs typeface="Corbel"/>
              </a:rPr>
              <a:t>insight </a:t>
            </a:r>
            <a:r>
              <a:rPr lang="en-US" sz="2400" spc="-5" dirty="0">
                <a:cs typeface="Corbel"/>
              </a:rPr>
              <a:t>of </a:t>
            </a:r>
            <a:r>
              <a:rPr lang="en-US" sz="2400" dirty="0">
                <a:cs typeface="Corbel"/>
              </a:rPr>
              <a:t>a  </a:t>
            </a:r>
            <a:r>
              <a:rPr lang="en-US" sz="2400" spc="-10" dirty="0">
                <a:cs typeface="Corbel"/>
              </a:rPr>
              <a:t>correct </a:t>
            </a:r>
            <a:r>
              <a:rPr lang="en-US" sz="2400" spc="-5" dirty="0">
                <a:cs typeface="Corbel"/>
              </a:rPr>
              <a:t>model </a:t>
            </a:r>
            <a:r>
              <a:rPr lang="en-US" sz="2400" dirty="0">
                <a:cs typeface="Corbel"/>
              </a:rPr>
              <a:t>class</a:t>
            </a:r>
            <a:r>
              <a:rPr lang="en-US" sz="2400" spc="-35" dirty="0">
                <a:cs typeface="Corbel"/>
              </a:rPr>
              <a:t> </a:t>
            </a:r>
            <a:r>
              <a:rPr lang="en-US" sz="2400" dirty="0">
                <a:cs typeface="Corbel"/>
              </a:rPr>
              <a:t>of “crossing” </a:t>
            </a:r>
            <a:r>
              <a:rPr lang="en-US" sz="2400" spc="-5" dirty="0">
                <a:cs typeface="Corbel"/>
              </a:rPr>
              <a:t>two linear  </a:t>
            </a:r>
            <a:r>
              <a:rPr lang="en-US" sz="2400" spc="-10" dirty="0">
                <a:cs typeface="Corbel"/>
              </a:rPr>
              <a:t>functions</a:t>
            </a:r>
            <a:endParaRPr lang="en-US" sz="2400" dirty="0">
              <a:cs typeface="Corbel"/>
            </a:endParaRPr>
          </a:p>
        </p:txBody>
      </p:sp>
    </p:spTree>
    <p:extLst>
      <p:ext uri="{BB962C8B-B14F-4D97-AF65-F5344CB8AC3E}">
        <p14:creationId xmlns:p14="http://schemas.microsoft.com/office/powerpoint/2010/main" val="3125000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 name="object 96"/>
          <p:cNvGraphicFramePr>
            <a:graphicFrameLocks noGrp="1"/>
          </p:cNvGraphicFramePr>
          <p:nvPr/>
        </p:nvGraphicFramePr>
        <p:xfrm>
          <a:off x="1214630" y="1778219"/>
          <a:ext cx="2631440" cy="4248726"/>
        </p:xfrm>
        <a:graphic>
          <a:graphicData uri="http://schemas.openxmlformats.org/drawingml/2006/table">
            <a:tbl>
              <a:tblPr firstRow="1" bandRow="1">
                <a:tableStyleId>{2D5ABB26-0587-4C30-8999-92F81FD0307C}</a:tableStyleId>
              </a:tblPr>
              <a:tblGrid>
                <a:gridCol w="906078">
                  <a:extLst>
                    <a:ext uri="{9D8B030D-6E8A-4147-A177-3AD203B41FA5}">
                      <a16:colId xmlns:a16="http://schemas.microsoft.com/office/drawing/2014/main" val="20000"/>
                    </a:ext>
                  </a:extLst>
                </a:gridCol>
                <a:gridCol w="906078">
                  <a:extLst>
                    <a:ext uri="{9D8B030D-6E8A-4147-A177-3AD203B41FA5}">
                      <a16:colId xmlns:a16="http://schemas.microsoft.com/office/drawing/2014/main" val="20001"/>
                    </a:ext>
                  </a:extLst>
                </a:gridCol>
                <a:gridCol w="819284">
                  <a:extLst>
                    <a:ext uri="{9D8B030D-6E8A-4147-A177-3AD203B41FA5}">
                      <a16:colId xmlns:a16="http://schemas.microsoft.com/office/drawing/2014/main" val="20002"/>
                    </a:ext>
                  </a:extLst>
                </a:gridCol>
              </a:tblGrid>
              <a:tr h="283292">
                <a:tc>
                  <a:txBody>
                    <a:bodyPr/>
                    <a:lstStyle/>
                    <a:p>
                      <a:pPr marL="1905" algn="ctr">
                        <a:lnSpc>
                          <a:spcPts val="1365"/>
                        </a:lnSpc>
                      </a:pPr>
                      <a:r>
                        <a:rPr sz="1200" dirty="0">
                          <a:latin typeface="Corbel"/>
                          <a:cs typeface="Corbel"/>
                        </a:rPr>
                        <a:t>x</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y</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6350" algn="ctr">
                        <a:lnSpc>
                          <a:spcPts val="1365"/>
                        </a:lnSpc>
                      </a:pPr>
                      <a:r>
                        <a:rPr sz="1200" spc="-10" dirty="0">
                          <a:latin typeface="Corbel"/>
                          <a:cs typeface="Corbel"/>
                        </a:rPr>
                        <a:t>class</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0"/>
                  </a:ext>
                </a:extLst>
              </a:tr>
              <a:tr h="283128">
                <a:tc>
                  <a:txBody>
                    <a:bodyPr/>
                    <a:lstStyle/>
                    <a:p>
                      <a:pPr marL="635"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0.5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1"/>
                  </a:ext>
                </a:extLst>
              </a:tr>
              <a:tr h="283292">
                <a:tc>
                  <a:txBody>
                    <a:bodyPr/>
                    <a:lstStyle/>
                    <a:p>
                      <a:pPr marL="635" algn="ctr">
                        <a:lnSpc>
                          <a:spcPts val="1365"/>
                        </a:lnSpc>
                      </a:pPr>
                      <a:r>
                        <a:rPr sz="1200" spc="-5" dirty="0">
                          <a:latin typeface="Corbel"/>
                          <a:cs typeface="Corbel"/>
                        </a:rPr>
                        <a:t>1.1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2"/>
                  </a:ext>
                </a:extLst>
              </a:tr>
              <a:tr h="283292">
                <a:tc>
                  <a:txBody>
                    <a:bodyPr/>
                    <a:lstStyle/>
                    <a:p>
                      <a:pPr marL="1270"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1.5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3"/>
                  </a:ext>
                </a:extLst>
              </a:tr>
              <a:tr h="283292">
                <a:tc>
                  <a:txBody>
                    <a:bodyPr/>
                    <a:lstStyle/>
                    <a:p>
                      <a:pPr marR="3810" algn="ctr">
                        <a:lnSpc>
                          <a:spcPts val="1365"/>
                        </a:lnSpc>
                      </a:pPr>
                      <a:r>
                        <a:rPr sz="1200" dirty="0">
                          <a:latin typeface="Corbel"/>
                          <a:cs typeface="Corbel"/>
                        </a:rPr>
                        <a:t>2.2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4"/>
                  </a:ext>
                </a:extLst>
              </a:tr>
              <a:tr h="283129">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2.8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5"/>
                  </a:ext>
                </a:extLst>
              </a:tr>
              <a:tr h="283292">
                <a:tc>
                  <a:txBody>
                    <a:bodyPr/>
                    <a:lstStyle/>
                    <a:p>
                      <a:pPr algn="ctr">
                        <a:lnSpc>
                          <a:spcPts val="1365"/>
                        </a:lnSpc>
                      </a:pPr>
                      <a:r>
                        <a:rPr sz="1200" dirty="0">
                          <a:latin typeface="Corbel"/>
                          <a:cs typeface="Corbel"/>
                        </a:rPr>
                        <a:t>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6"/>
                  </a:ext>
                </a:extLst>
              </a:tr>
              <a:tr h="283292">
                <a:tc>
                  <a:txBody>
                    <a:bodyPr/>
                    <a:lstStyle/>
                    <a:p>
                      <a:pPr algn="ctr">
                        <a:lnSpc>
                          <a:spcPts val="1365"/>
                        </a:lnSpc>
                      </a:pPr>
                      <a:r>
                        <a:rPr sz="1200" spc="-5" dirty="0">
                          <a:latin typeface="Corbel"/>
                          <a:cs typeface="Corbel"/>
                        </a:rPr>
                        <a:t>3.5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3.3</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7"/>
                  </a:ext>
                </a:extLst>
              </a:tr>
              <a:tr h="283292">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spc="-5" dirty="0">
                          <a:latin typeface="Corbel"/>
                          <a:cs typeface="Corbel"/>
                        </a:rPr>
                        <a:t>3.8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8"/>
                  </a:ext>
                </a:extLst>
              </a:tr>
              <a:tr h="283128">
                <a:tc>
                  <a:txBody>
                    <a:bodyPr/>
                    <a:lstStyle/>
                    <a:p>
                      <a:pPr marL="1905" algn="ctr">
                        <a:lnSpc>
                          <a:spcPts val="1365"/>
                        </a:lnSpc>
                      </a:pPr>
                      <a:r>
                        <a:rPr sz="1200" dirty="0">
                          <a:latin typeface="Corbel"/>
                          <a:cs typeface="Corbel"/>
                        </a:rPr>
                        <a:t>4</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175" algn="ctr">
                        <a:lnSpc>
                          <a:spcPts val="1365"/>
                        </a:lnSpc>
                      </a:pPr>
                      <a:r>
                        <a:rPr sz="1200" dirty="0">
                          <a:latin typeface="Corbel"/>
                          <a:cs typeface="Corbel"/>
                        </a:rPr>
                        <a:t>2.6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09"/>
                  </a:ext>
                </a:extLst>
              </a:tr>
              <a:tr h="283292">
                <a:tc>
                  <a:txBody>
                    <a:bodyPr/>
                    <a:lstStyle/>
                    <a:p>
                      <a:pPr marL="1270" algn="ctr">
                        <a:lnSpc>
                          <a:spcPts val="1365"/>
                        </a:lnSpc>
                      </a:pPr>
                      <a:r>
                        <a:rPr sz="1200" dirty="0">
                          <a:latin typeface="Corbel"/>
                          <a:cs typeface="Corbel"/>
                        </a:rPr>
                        <a:t>4.5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4.7</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0"/>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635" algn="ctr">
                        <a:lnSpc>
                          <a:spcPts val="1365"/>
                        </a:lnSpc>
                      </a:pPr>
                      <a:r>
                        <a:rPr sz="1200" spc="-5" dirty="0">
                          <a:latin typeface="Corbel"/>
                          <a:cs typeface="Corbel"/>
                        </a:rPr>
                        <a:t>1.8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1"/>
                  </a:ext>
                </a:extLst>
              </a:tr>
              <a:tr h="283292">
                <a:tc>
                  <a:txBody>
                    <a:bodyPr/>
                    <a:lstStyle/>
                    <a:p>
                      <a:pPr marL="635"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2"/>
                  </a:ext>
                </a:extLst>
              </a:tr>
              <a:tr h="283129">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5.5</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270" algn="ctr">
                        <a:lnSpc>
                          <a:spcPts val="1365"/>
                        </a:lnSpc>
                      </a:pPr>
                      <a:r>
                        <a:rPr sz="1200" dirty="0">
                          <a:latin typeface="Corbel"/>
                          <a:cs typeface="Corbel"/>
                        </a:rPr>
                        <a:t>1</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3"/>
                  </a:ext>
                </a:extLst>
              </a:tr>
              <a:tr h="283292">
                <a:tc>
                  <a:txBody>
                    <a:bodyPr/>
                    <a:lstStyle/>
                    <a:p>
                      <a:pPr marL="1905" algn="ctr">
                        <a:lnSpc>
                          <a:spcPts val="1365"/>
                        </a:lnSpc>
                      </a:pPr>
                      <a:r>
                        <a:rPr sz="1200" dirty="0">
                          <a:latin typeface="Corbel"/>
                          <a:cs typeface="Corbel"/>
                        </a:rPr>
                        <a:t>6</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R="3810" algn="ctr">
                        <a:lnSpc>
                          <a:spcPts val="1365"/>
                        </a:lnSpc>
                      </a:pPr>
                      <a:r>
                        <a:rPr sz="1200" dirty="0">
                          <a:latin typeface="Corbel"/>
                          <a:cs typeface="Corbel"/>
                        </a:rPr>
                        <a:t>0.8</a:t>
                      </a:r>
                      <a:endParaRPr sz="1200">
                        <a:latin typeface="Corbel"/>
                        <a:cs typeface="Corbe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tc>
                  <a:txBody>
                    <a:bodyPr/>
                    <a:lstStyle/>
                    <a:p>
                      <a:pPr marL="1905" algn="ctr">
                        <a:lnSpc>
                          <a:spcPts val="1365"/>
                        </a:lnSpc>
                      </a:pPr>
                      <a:r>
                        <a:rPr sz="1200" dirty="0">
                          <a:latin typeface="Corbel"/>
                          <a:cs typeface="Corbel"/>
                        </a:rPr>
                        <a:t>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4EB"/>
                    </a:solidFill>
                  </a:tcPr>
                </a:tc>
                <a:extLst>
                  <a:ext uri="{0D108BD9-81ED-4DB2-BD59-A6C34878D82A}">
                    <a16:rowId xmlns:a16="http://schemas.microsoft.com/office/drawing/2014/main" val="10014"/>
                  </a:ext>
                </a:extLst>
              </a:tr>
            </a:tbl>
          </a:graphicData>
        </a:graphic>
      </p:graphicFrame>
      <p:sp>
        <p:nvSpPr>
          <p:cNvPr id="116" name="Title 115">
            <a:extLst>
              <a:ext uri="{FF2B5EF4-FFF2-40B4-BE49-F238E27FC236}">
                <a16:creationId xmlns:a16="http://schemas.microsoft.com/office/drawing/2014/main" id="{06E39F62-435F-5A44-BF33-B6BF417BAC39}"/>
              </a:ext>
            </a:extLst>
          </p:cNvPr>
          <p:cNvSpPr>
            <a:spLocks noGrp="1"/>
          </p:cNvSpPr>
          <p:nvPr>
            <p:ph type="title"/>
          </p:nvPr>
        </p:nvSpPr>
        <p:spPr/>
        <p:txBody>
          <a:bodyPr/>
          <a:lstStyle/>
          <a:p>
            <a:r>
              <a:rPr lang="en-US" spc="-25" dirty="0">
                <a:latin typeface="+mn-lt"/>
                <a:cs typeface="Corbel"/>
              </a:rPr>
              <a:t>Visual Discovery in 2-D</a:t>
            </a:r>
            <a:endParaRPr lang="en-US" dirty="0">
              <a:latin typeface="+mn-lt"/>
            </a:endParaRPr>
          </a:p>
        </p:txBody>
      </p:sp>
      <p:grpSp>
        <p:nvGrpSpPr>
          <p:cNvPr id="4" name="Group 3">
            <a:extLst>
              <a:ext uri="{FF2B5EF4-FFF2-40B4-BE49-F238E27FC236}">
                <a16:creationId xmlns:a16="http://schemas.microsoft.com/office/drawing/2014/main" id="{E1E4F241-B75E-614C-BABA-9AF3F4D401A3}"/>
              </a:ext>
            </a:extLst>
          </p:cNvPr>
          <p:cNvGrpSpPr/>
          <p:nvPr/>
        </p:nvGrpSpPr>
        <p:grpSpPr>
          <a:xfrm>
            <a:off x="6346444" y="1596325"/>
            <a:ext cx="3998976" cy="4612513"/>
            <a:chOff x="4404486" y="1486120"/>
            <a:chExt cx="3998976" cy="4612513"/>
          </a:xfrm>
        </p:grpSpPr>
        <p:sp>
          <p:nvSpPr>
            <p:cNvPr id="53" name="object 3">
              <a:extLst>
                <a:ext uri="{FF2B5EF4-FFF2-40B4-BE49-F238E27FC236}">
                  <a16:creationId xmlns:a16="http://schemas.microsoft.com/office/drawing/2014/main" id="{3C7D3578-5F57-F240-B4A9-F294426DDB89}"/>
                </a:ext>
              </a:extLst>
            </p:cNvPr>
            <p:cNvSpPr/>
            <p:nvPr/>
          </p:nvSpPr>
          <p:spPr>
            <a:xfrm>
              <a:off x="4676139" y="1578448"/>
              <a:ext cx="0" cy="1972310"/>
            </a:xfrm>
            <a:custGeom>
              <a:avLst/>
              <a:gdLst/>
              <a:ahLst/>
              <a:cxnLst/>
              <a:rect l="l" t="t" r="r" b="b"/>
              <a:pathLst>
                <a:path h="1972310">
                  <a:moveTo>
                    <a:pt x="0" y="0"/>
                  </a:moveTo>
                  <a:lnTo>
                    <a:pt x="0" y="1971802"/>
                  </a:lnTo>
                </a:path>
              </a:pathLst>
            </a:custGeom>
            <a:ln w="12954">
              <a:solidFill>
                <a:srgbClr val="878787"/>
              </a:solidFill>
            </a:ln>
          </p:spPr>
          <p:txBody>
            <a:bodyPr wrap="square" lIns="0" tIns="0" rIns="0" bIns="0" rtlCol="0"/>
            <a:lstStyle/>
            <a:p>
              <a:endParaRPr/>
            </a:p>
          </p:txBody>
        </p:sp>
        <p:sp>
          <p:nvSpPr>
            <p:cNvPr id="54" name="object 4">
              <a:extLst>
                <a:ext uri="{FF2B5EF4-FFF2-40B4-BE49-F238E27FC236}">
                  <a16:creationId xmlns:a16="http://schemas.microsoft.com/office/drawing/2014/main" id="{E1DE45C2-55CC-824B-A00C-4E2876E5EE9F}"/>
                </a:ext>
              </a:extLst>
            </p:cNvPr>
            <p:cNvSpPr/>
            <p:nvPr/>
          </p:nvSpPr>
          <p:spPr>
            <a:xfrm>
              <a:off x="4636516" y="3509356"/>
              <a:ext cx="3578225" cy="0"/>
            </a:xfrm>
            <a:custGeom>
              <a:avLst/>
              <a:gdLst/>
              <a:ahLst/>
              <a:cxnLst/>
              <a:rect l="l" t="t" r="r" b="b"/>
              <a:pathLst>
                <a:path w="3578225">
                  <a:moveTo>
                    <a:pt x="0" y="0"/>
                  </a:moveTo>
                  <a:lnTo>
                    <a:pt x="3577844" y="0"/>
                  </a:lnTo>
                </a:path>
              </a:pathLst>
            </a:custGeom>
            <a:ln w="12954">
              <a:solidFill>
                <a:srgbClr val="878787"/>
              </a:solidFill>
            </a:ln>
          </p:spPr>
          <p:txBody>
            <a:bodyPr wrap="square" lIns="0" tIns="0" rIns="0" bIns="0" rtlCol="0"/>
            <a:lstStyle/>
            <a:p>
              <a:endParaRPr/>
            </a:p>
          </p:txBody>
        </p:sp>
        <p:sp>
          <p:nvSpPr>
            <p:cNvPr id="55" name="object 5">
              <a:extLst>
                <a:ext uri="{FF2B5EF4-FFF2-40B4-BE49-F238E27FC236}">
                  <a16:creationId xmlns:a16="http://schemas.microsoft.com/office/drawing/2014/main" id="{560ED38F-0138-BD49-97B4-F3144EDCAD8A}"/>
                </a:ext>
              </a:extLst>
            </p:cNvPr>
            <p:cNvSpPr/>
            <p:nvPr/>
          </p:nvSpPr>
          <p:spPr>
            <a:xfrm>
              <a:off x="4636516" y="3233512"/>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56" name="object 6">
              <a:extLst>
                <a:ext uri="{FF2B5EF4-FFF2-40B4-BE49-F238E27FC236}">
                  <a16:creationId xmlns:a16="http://schemas.microsoft.com/office/drawing/2014/main" id="{B9D561CB-68DF-EA44-9811-18EFFD0CA738}"/>
                </a:ext>
              </a:extLst>
            </p:cNvPr>
            <p:cNvSpPr/>
            <p:nvPr/>
          </p:nvSpPr>
          <p:spPr>
            <a:xfrm>
              <a:off x="4636516" y="295766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57" name="object 7">
              <a:extLst>
                <a:ext uri="{FF2B5EF4-FFF2-40B4-BE49-F238E27FC236}">
                  <a16:creationId xmlns:a16="http://schemas.microsoft.com/office/drawing/2014/main" id="{4BF74559-6A85-AF4E-A555-063B33D15158}"/>
                </a:ext>
              </a:extLst>
            </p:cNvPr>
            <p:cNvSpPr/>
            <p:nvPr/>
          </p:nvSpPr>
          <p:spPr>
            <a:xfrm>
              <a:off x="4636516" y="2681062"/>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58" name="object 8">
              <a:extLst>
                <a:ext uri="{FF2B5EF4-FFF2-40B4-BE49-F238E27FC236}">
                  <a16:creationId xmlns:a16="http://schemas.microsoft.com/office/drawing/2014/main" id="{84395DF4-E0E8-5E4A-83A4-71B3F5B8D867}"/>
                </a:ext>
              </a:extLst>
            </p:cNvPr>
            <p:cNvSpPr/>
            <p:nvPr/>
          </p:nvSpPr>
          <p:spPr>
            <a:xfrm>
              <a:off x="4636516" y="240521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59" name="object 9">
              <a:extLst>
                <a:ext uri="{FF2B5EF4-FFF2-40B4-BE49-F238E27FC236}">
                  <a16:creationId xmlns:a16="http://schemas.microsoft.com/office/drawing/2014/main" id="{25523E21-508D-0E4A-A3A7-26425D650558}"/>
                </a:ext>
              </a:extLst>
            </p:cNvPr>
            <p:cNvSpPr/>
            <p:nvPr/>
          </p:nvSpPr>
          <p:spPr>
            <a:xfrm>
              <a:off x="4636516" y="2129374"/>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60" name="object 10">
              <a:extLst>
                <a:ext uri="{FF2B5EF4-FFF2-40B4-BE49-F238E27FC236}">
                  <a16:creationId xmlns:a16="http://schemas.microsoft.com/office/drawing/2014/main" id="{BDDAFA2A-8FE4-934A-9699-3D366E05F0DD}"/>
                </a:ext>
              </a:extLst>
            </p:cNvPr>
            <p:cNvSpPr/>
            <p:nvPr/>
          </p:nvSpPr>
          <p:spPr>
            <a:xfrm>
              <a:off x="4636516" y="1853530"/>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61" name="object 11">
              <a:extLst>
                <a:ext uri="{FF2B5EF4-FFF2-40B4-BE49-F238E27FC236}">
                  <a16:creationId xmlns:a16="http://schemas.microsoft.com/office/drawing/2014/main" id="{F850541E-C81C-2445-8A8A-0217029F93FC}"/>
                </a:ext>
              </a:extLst>
            </p:cNvPr>
            <p:cNvSpPr/>
            <p:nvPr/>
          </p:nvSpPr>
          <p:spPr>
            <a:xfrm>
              <a:off x="4636516" y="1578448"/>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62" name="object 12">
              <a:extLst>
                <a:ext uri="{FF2B5EF4-FFF2-40B4-BE49-F238E27FC236}">
                  <a16:creationId xmlns:a16="http://schemas.microsoft.com/office/drawing/2014/main" id="{D233F999-A828-7B44-8CDF-16DCCE652059}"/>
                </a:ext>
              </a:extLst>
            </p:cNvPr>
            <p:cNvSpPr/>
            <p:nvPr/>
          </p:nvSpPr>
          <p:spPr>
            <a:xfrm>
              <a:off x="5181345"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3" name="object 13">
              <a:extLst>
                <a:ext uri="{FF2B5EF4-FFF2-40B4-BE49-F238E27FC236}">
                  <a16:creationId xmlns:a16="http://schemas.microsoft.com/office/drawing/2014/main" id="{79901503-9586-D54F-B0B2-00128B995968}"/>
                </a:ext>
              </a:extLst>
            </p:cNvPr>
            <p:cNvSpPr/>
            <p:nvPr/>
          </p:nvSpPr>
          <p:spPr>
            <a:xfrm>
              <a:off x="5686551"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4" name="object 14">
              <a:extLst>
                <a:ext uri="{FF2B5EF4-FFF2-40B4-BE49-F238E27FC236}">
                  <a16:creationId xmlns:a16="http://schemas.microsoft.com/office/drawing/2014/main" id="{828B8BFE-9F9E-6743-8B35-923644F6743B}"/>
                </a:ext>
              </a:extLst>
            </p:cNvPr>
            <p:cNvSpPr/>
            <p:nvPr/>
          </p:nvSpPr>
          <p:spPr>
            <a:xfrm>
              <a:off x="6192519"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5" name="object 15">
              <a:extLst>
                <a:ext uri="{FF2B5EF4-FFF2-40B4-BE49-F238E27FC236}">
                  <a16:creationId xmlns:a16="http://schemas.microsoft.com/office/drawing/2014/main" id="{6320C81C-1BFE-1A4E-A567-4748809A2CA0}"/>
                </a:ext>
              </a:extLst>
            </p:cNvPr>
            <p:cNvSpPr/>
            <p:nvPr/>
          </p:nvSpPr>
          <p:spPr>
            <a:xfrm>
              <a:off x="6698487"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6" name="object 16">
              <a:extLst>
                <a:ext uri="{FF2B5EF4-FFF2-40B4-BE49-F238E27FC236}">
                  <a16:creationId xmlns:a16="http://schemas.microsoft.com/office/drawing/2014/main" id="{CFA676AB-117B-4742-BDEA-9B4209CF4CF4}"/>
                </a:ext>
              </a:extLst>
            </p:cNvPr>
            <p:cNvSpPr/>
            <p:nvPr/>
          </p:nvSpPr>
          <p:spPr>
            <a:xfrm>
              <a:off x="7203693"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7" name="object 17">
              <a:extLst>
                <a:ext uri="{FF2B5EF4-FFF2-40B4-BE49-F238E27FC236}">
                  <a16:creationId xmlns:a16="http://schemas.microsoft.com/office/drawing/2014/main" id="{6B87D48E-C921-604C-BDE0-6635C320CB17}"/>
                </a:ext>
              </a:extLst>
            </p:cNvPr>
            <p:cNvSpPr/>
            <p:nvPr/>
          </p:nvSpPr>
          <p:spPr>
            <a:xfrm>
              <a:off x="7708899" y="3509356"/>
              <a:ext cx="0" cy="41275"/>
            </a:xfrm>
            <a:custGeom>
              <a:avLst/>
              <a:gdLst/>
              <a:ahLst/>
              <a:cxnLst/>
              <a:rect l="l" t="t" r="r" b="b"/>
              <a:pathLst>
                <a:path h="41275">
                  <a:moveTo>
                    <a:pt x="0" y="0"/>
                  </a:moveTo>
                  <a:lnTo>
                    <a:pt x="0" y="40893"/>
                  </a:lnTo>
                </a:path>
              </a:pathLst>
            </a:custGeom>
            <a:ln w="12954">
              <a:solidFill>
                <a:srgbClr val="878787"/>
              </a:solidFill>
            </a:ln>
          </p:spPr>
          <p:txBody>
            <a:bodyPr wrap="square" lIns="0" tIns="0" rIns="0" bIns="0" rtlCol="0"/>
            <a:lstStyle/>
            <a:p>
              <a:endParaRPr/>
            </a:p>
          </p:txBody>
        </p:sp>
        <p:sp>
          <p:nvSpPr>
            <p:cNvPr id="68" name="object 18">
              <a:extLst>
                <a:ext uri="{FF2B5EF4-FFF2-40B4-BE49-F238E27FC236}">
                  <a16:creationId xmlns:a16="http://schemas.microsoft.com/office/drawing/2014/main" id="{7C651962-48FA-F24F-AB17-895C2D019049}"/>
                </a:ext>
              </a:extLst>
            </p:cNvPr>
            <p:cNvSpPr/>
            <p:nvPr/>
          </p:nvSpPr>
          <p:spPr>
            <a:xfrm>
              <a:off x="5131435" y="3320762"/>
              <a:ext cx="100837" cy="101600"/>
            </a:xfrm>
            <a:prstGeom prst="rect">
              <a:avLst/>
            </a:prstGeom>
            <a:blipFill>
              <a:blip r:embed="rId2" cstate="print"/>
              <a:stretch>
                <a:fillRect/>
              </a:stretch>
            </a:blipFill>
          </p:spPr>
          <p:txBody>
            <a:bodyPr wrap="square" lIns="0" tIns="0" rIns="0" bIns="0" rtlCol="0"/>
            <a:lstStyle/>
            <a:p>
              <a:endParaRPr/>
            </a:p>
          </p:txBody>
        </p:sp>
        <p:sp>
          <p:nvSpPr>
            <p:cNvPr id="69" name="object 19">
              <a:extLst>
                <a:ext uri="{FF2B5EF4-FFF2-40B4-BE49-F238E27FC236}">
                  <a16:creationId xmlns:a16="http://schemas.microsoft.com/office/drawing/2014/main" id="{CEA914D7-2906-8A4B-9E03-0E81A3CA1472}"/>
                </a:ext>
              </a:extLst>
            </p:cNvPr>
            <p:cNvSpPr/>
            <p:nvPr/>
          </p:nvSpPr>
          <p:spPr>
            <a:xfrm>
              <a:off x="5181726" y="1803620"/>
              <a:ext cx="100837" cy="101600"/>
            </a:xfrm>
            <a:prstGeom prst="rect">
              <a:avLst/>
            </a:prstGeom>
            <a:blipFill>
              <a:blip r:embed="rId3" cstate="print"/>
              <a:stretch>
                <a:fillRect/>
              </a:stretch>
            </a:blipFill>
          </p:spPr>
          <p:txBody>
            <a:bodyPr wrap="square" lIns="0" tIns="0" rIns="0" bIns="0" rtlCol="0"/>
            <a:lstStyle/>
            <a:p>
              <a:endParaRPr/>
            </a:p>
          </p:txBody>
        </p:sp>
        <p:sp>
          <p:nvSpPr>
            <p:cNvPr id="70" name="object 20">
              <a:extLst>
                <a:ext uri="{FF2B5EF4-FFF2-40B4-BE49-F238E27FC236}">
                  <a16:creationId xmlns:a16="http://schemas.microsoft.com/office/drawing/2014/main" id="{6D3A3F3F-8F68-9444-92E8-E457CB6E181C}"/>
                </a:ext>
              </a:extLst>
            </p:cNvPr>
            <p:cNvSpPr/>
            <p:nvPr/>
          </p:nvSpPr>
          <p:spPr>
            <a:xfrm>
              <a:off x="5737225" y="2079464"/>
              <a:ext cx="101599" cy="101600"/>
            </a:xfrm>
            <a:prstGeom prst="rect">
              <a:avLst/>
            </a:prstGeom>
            <a:blipFill>
              <a:blip r:embed="rId4" cstate="print"/>
              <a:stretch>
                <a:fillRect/>
              </a:stretch>
            </a:blipFill>
          </p:spPr>
          <p:txBody>
            <a:bodyPr wrap="square" lIns="0" tIns="0" rIns="0" bIns="0" rtlCol="0"/>
            <a:lstStyle/>
            <a:p>
              <a:endParaRPr/>
            </a:p>
          </p:txBody>
        </p:sp>
        <p:sp>
          <p:nvSpPr>
            <p:cNvPr id="71" name="object 21">
              <a:extLst>
                <a:ext uri="{FF2B5EF4-FFF2-40B4-BE49-F238E27FC236}">
                  <a16:creationId xmlns:a16="http://schemas.microsoft.com/office/drawing/2014/main" id="{7AE509FC-3BD7-094C-914D-7E521662C650}"/>
                </a:ext>
              </a:extLst>
            </p:cNvPr>
            <p:cNvSpPr/>
            <p:nvPr/>
          </p:nvSpPr>
          <p:spPr>
            <a:xfrm>
              <a:off x="6141847" y="2355308"/>
              <a:ext cx="101600" cy="101600"/>
            </a:xfrm>
            <a:prstGeom prst="rect">
              <a:avLst/>
            </a:prstGeom>
            <a:blipFill>
              <a:blip r:embed="rId4"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3194D3AF-5F15-7A47-8DD6-5E08317B6DD1}"/>
                </a:ext>
              </a:extLst>
            </p:cNvPr>
            <p:cNvSpPr/>
            <p:nvPr/>
          </p:nvSpPr>
          <p:spPr>
            <a:xfrm>
              <a:off x="6394068" y="2548855"/>
              <a:ext cx="101600" cy="100837"/>
            </a:xfrm>
            <a:prstGeom prst="rect">
              <a:avLst/>
            </a:prstGeom>
            <a:blipFill>
              <a:blip r:embed="rId5" cstate="print"/>
              <a:stretch>
                <a:fillRect/>
              </a:stretch>
            </a:blipFill>
          </p:spPr>
          <p:txBody>
            <a:bodyPr wrap="square" lIns="0" tIns="0" rIns="0" bIns="0" rtlCol="0"/>
            <a:lstStyle/>
            <a:p>
              <a:endParaRPr/>
            </a:p>
          </p:txBody>
        </p:sp>
        <p:sp>
          <p:nvSpPr>
            <p:cNvPr id="73" name="object 23">
              <a:extLst>
                <a:ext uri="{FF2B5EF4-FFF2-40B4-BE49-F238E27FC236}">
                  <a16:creationId xmlns:a16="http://schemas.microsoft.com/office/drawing/2014/main" id="{49C21A68-C49C-9648-9B69-BA62CF6BDC15}"/>
                </a:ext>
              </a:extLst>
            </p:cNvPr>
            <p:cNvSpPr/>
            <p:nvPr/>
          </p:nvSpPr>
          <p:spPr>
            <a:xfrm>
              <a:off x="6647053" y="2741642"/>
              <a:ext cx="101599" cy="101599"/>
            </a:xfrm>
            <a:prstGeom prst="rect">
              <a:avLst/>
            </a:prstGeom>
            <a:blipFill>
              <a:blip r:embed="rId4"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9E84E4BC-A222-F048-AF8C-B8CA0AA67F56}"/>
                </a:ext>
              </a:extLst>
            </p:cNvPr>
            <p:cNvSpPr/>
            <p:nvPr/>
          </p:nvSpPr>
          <p:spPr>
            <a:xfrm>
              <a:off x="7152259" y="2962621"/>
              <a:ext cx="101600" cy="100837"/>
            </a:xfrm>
            <a:prstGeom prst="rect">
              <a:avLst/>
            </a:prstGeom>
            <a:blipFill>
              <a:blip r:embed="rId5" cstate="print"/>
              <a:stretch>
                <a:fillRect/>
              </a:stretch>
            </a:blipFill>
          </p:spPr>
          <p:txBody>
            <a:bodyPr wrap="square" lIns="0" tIns="0" rIns="0" bIns="0" rtlCol="0"/>
            <a:lstStyle/>
            <a:p>
              <a:endParaRPr/>
            </a:p>
          </p:txBody>
        </p:sp>
        <p:sp>
          <p:nvSpPr>
            <p:cNvPr id="75" name="object 25">
              <a:extLst>
                <a:ext uri="{FF2B5EF4-FFF2-40B4-BE49-F238E27FC236}">
                  <a16:creationId xmlns:a16="http://schemas.microsoft.com/office/drawing/2014/main" id="{C60EC67E-AAB0-1F48-8DDD-517B20D8940A}"/>
                </a:ext>
              </a:extLst>
            </p:cNvPr>
            <p:cNvSpPr/>
            <p:nvPr/>
          </p:nvSpPr>
          <p:spPr>
            <a:xfrm>
              <a:off x="7658988" y="3238465"/>
              <a:ext cx="100837" cy="101599"/>
            </a:xfrm>
            <a:prstGeom prst="rect">
              <a:avLst/>
            </a:prstGeom>
            <a:blipFill>
              <a:blip r:embed="rId6" cstate="print"/>
              <a:stretch>
                <a:fillRect/>
              </a:stretch>
            </a:blipFill>
          </p:spPr>
          <p:txBody>
            <a:bodyPr wrap="square" lIns="0" tIns="0" rIns="0" bIns="0" rtlCol="0"/>
            <a:lstStyle/>
            <a:p>
              <a:endParaRPr/>
            </a:p>
          </p:txBody>
        </p:sp>
        <p:sp>
          <p:nvSpPr>
            <p:cNvPr id="76" name="object 26">
              <a:extLst>
                <a:ext uri="{FF2B5EF4-FFF2-40B4-BE49-F238E27FC236}">
                  <a16:creationId xmlns:a16="http://schemas.microsoft.com/office/drawing/2014/main" id="{75A8C71E-745C-5D42-B7FC-0FA93231B36A}"/>
                </a:ext>
              </a:extLst>
            </p:cNvPr>
            <p:cNvSpPr/>
            <p:nvPr/>
          </p:nvSpPr>
          <p:spPr>
            <a:xfrm>
              <a:off x="5636641" y="3045680"/>
              <a:ext cx="100837" cy="100837"/>
            </a:xfrm>
            <a:prstGeom prst="rect">
              <a:avLst/>
            </a:prstGeom>
            <a:blipFill>
              <a:blip r:embed="rId7" cstate="print"/>
              <a:stretch>
                <a:fillRect/>
              </a:stretch>
            </a:blipFill>
          </p:spPr>
          <p:txBody>
            <a:bodyPr wrap="square" lIns="0" tIns="0" rIns="0" bIns="0" rtlCol="0"/>
            <a:lstStyle/>
            <a:p>
              <a:endParaRPr/>
            </a:p>
          </p:txBody>
        </p:sp>
        <p:sp>
          <p:nvSpPr>
            <p:cNvPr id="77" name="object 27">
              <a:extLst>
                <a:ext uri="{FF2B5EF4-FFF2-40B4-BE49-F238E27FC236}">
                  <a16:creationId xmlns:a16="http://schemas.microsoft.com/office/drawing/2014/main" id="{65B6A295-C535-264B-9D24-19472FC73100}"/>
                </a:ext>
              </a:extLst>
            </p:cNvPr>
            <p:cNvSpPr/>
            <p:nvPr/>
          </p:nvSpPr>
          <p:spPr>
            <a:xfrm>
              <a:off x="6041262" y="2686015"/>
              <a:ext cx="100837" cy="101599"/>
            </a:xfrm>
            <a:prstGeom prst="rect">
              <a:avLst/>
            </a:prstGeom>
            <a:blipFill>
              <a:blip r:embed="rId8" cstate="print"/>
              <a:stretch>
                <a:fillRect/>
              </a:stretch>
            </a:blipFill>
          </p:spPr>
          <p:txBody>
            <a:bodyPr wrap="square" lIns="0" tIns="0" rIns="0" bIns="0" rtlCol="0"/>
            <a:lstStyle/>
            <a:p>
              <a:endParaRPr/>
            </a:p>
          </p:txBody>
        </p:sp>
        <p:sp>
          <p:nvSpPr>
            <p:cNvPr id="78" name="object 28">
              <a:extLst>
                <a:ext uri="{FF2B5EF4-FFF2-40B4-BE49-F238E27FC236}">
                  <a16:creationId xmlns:a16="http://schemas.microsoft.com/office/drawing/2014/main" id="{F354D839-1971-9646-AF47-908DC632C796}"/>
                </a:ext>
              </a:extLst>
            </p:cNvPr>
            <p:cNvSpPr/>
            <p:nvPr/>
          </p:nvSpPr>
          <p:spPr>
            <a:xfrm>
              <a:off x="6647053" y="2410933"/>
              <a:ext cx="101599" cy="100837"/>
            </a:xfrm>
            <a:prstGeom prst="rect">
              <a:avLst/>
            </a:prstGeom>
            <a:blipFill>
              <a:blip r:embed="rId9" cstate="print"/>
              <a:stretch>
                <a:fillRect/>
              </a:stretch>
            </a:blipFill>
          </p:spPr>
          <p:txBody>
            <a:bodyPr wrap="square" lIns="0" tIns="0" rIns="0" bIns="0" rtlCol="0"/>
            <a:lstStyle/>
            <a:p>
              <a:endParaRPr/>
            </a:p>
          </p:txBody>
        </p:sp>
        <p:sp>
          <p:nvSpPr>
            <p:cNvPr id="79" name="object 29">
              <a:extLst>
                <a:ext uri="{FF2B5EF4-FFF2-40B4-BE49-F238E27FC236}">
                  <a16:creationId xmlns:a16="http://schemas.microsoft.com/office/drawing/2014/main" id="{D51FD53B-D94D-1947-8D51-44AFE614A793}"/>
                </a:ext>
              </a:extLst>
            </p:cNvPr>
            <p:cNvSpPr/>
            <p:nvPr/>
          </p:nvSpPr>
          <p:spPr>
            <a:xfrm>
              <a:off x="6900037" y="2161760"/>
              <a:ext cx="101600" cy="101600"/>
            </a:xfrm>
            <a:prstGeom prst="rect">
              <a:avLst/>
            </a:prstGeom>
            <a:blipFill>
              <a:blip r:embed="rId10" cstate="print"/>
              <a:stretch>
                <a:fillRect/>
              </a:stretch>
            </a:blipFill>
          </p:spPr>
          <p:txBody>
            <a:bodyPr wrap="square" lIns="0" tIns="0" rIns="0" bIns="0" rtlCol="0"/>
            <a:lstStyle/>
            <a:p>
              <a:endParaRPr/>
            </a:p>
          </p:txBody>
        </p:sp>
        <p:sp>
          <p:nvSpPr>
            <p:cNvPr id="80" name="object 30">
              <a:extLst>
                <a:ext uri="{FF2B5EF4-FFF2-40B4-BE49-F238E27FC236}">
                  <a16:creationId xmlns:a16="http://schemas.microsoft.com/office/drawing/2014/main" id="{694F2294-A19A-2D40-AC36-382DEB9597E4}"/>
                </a:ext>
              </a:extLst>
            </p:cNvPr>
            <p:cNvSpPr/>
            <p:nvPr/>
          </p:nvSpPr>
          <p:spPr>
            <a:xfrm>
              <a:off x="7152259" y="2079464"/>
              <a:ext cx="101600" cy="100837"/>
            </a:xfrm>
            <a:prstGeom prst="rect">
              <a:avLst/>
            </a:prstGeom>
            <a:blipFill>
              <a:blip r:embed="rId9" cstate="print"/>
              <a:stretch>
                <a:fillRect/>
              </a:stretch>
            </a:blipFill>
          </p:spPr>
          <p:txBody>
            <a:bodyPr wrap="square" lIns="0" tIns="0" rIns="0" bIns="0" rtlCol="0"/>
            <a:lstStyle/>
            <a:p>
              <a:endParaRPr/>
            </a:p>
          </p:txBody>
        </p:sp>
        <p:sp>
          <p:nvSpPr>
            <p:cNvPr id="81" name="object 31">
              <a:extLst>
                <a:ext uri="{FF2B5EF4-FFF2-40B4-BE49-F238E27FC236}">
                  <a16:creationId xmlns:a16="http://schemas.microsoft.com/office/drawing/2014/main" id="{83F2B8E0-E740-1249-88F8-64EDE4ACFAEC}"/>
                </a:ext>
              </a:extLst>
            </p:cNvPr>
            <p:cNvSpPr/>
            <p:nvPr/>
          </p:nvSpPr>
          <p:spPr>
            <a:xfrm>
              <a:off x="7405243" y="1941542"/>
              <a:ext cx="101600" cy="100837"/>
            </a:xfrm>
            <a:prstGeom prst="rect">
              <a:avLst/>
            </a:prstGeom>
            <a:blipFill>
              <a:blip r:embed="rId9" cstate="print"/>
              <a:stretch>
                <a:fillRect/>
              </a:stretch>
            </a:blipFill>
          </p:spPr>
          <p:txBody>
            <a:bodyPr wrap="square" lIns="0" tIns="0" rIns="0" bIns="0" rtlCol="0"/>
            <a:lstStyle/>
            <a:p>
              <a:endParaRPr/>
            </a:p>
          </p:txBody>
        </p:sp>
        <p:sp>
          <p:nvSpPr>
            <p:cNvPr id="82" name="object 32">
              <a:extLst>
                <a:ext uri="{FF2B5EF4-FFF2-40B4-BE49-F238E27FC236}">
                  <a16:creationId xmlns:a16="http://schemas.microsoft.com/office/drawing/2014/main" id="{BB4E8EF4-4858-5B4E-BCFE-63C1A4B2A375}"/>
                </a:ext>
              </a:extLst>
            </p:cNvPr>
            <p:cNvSpPr txBox="1"/>
            <p:nvPr/>
          </p:nvSpPr>
          <p:spPr>
            <a:xfrm>
              <a:off x="4480941" y="341829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0</a:t>
              </a:r>
              <a:endParaRPr sz="1000">
                <a:latin typeface="Corbel"/>
                <a:cs typeface="Corbel"/>
              </a:endParaRPr>
            </a:p>
          </p:txBody>
        </p:sp>
        <p:sp>
          <p:nvSpPr>
            <p:cNvPr id="83" name="object 33">
              <a:extLst>
                <a:ext uri="{FF2B5EF4-FFF2-40B4-BE49-F238E27FC236}">
                  <a16:creationId xmlns:a16="http://schemas.microsoft.com/office/drawing/2014/main" id="{7570EA39-6C94-4E47-BCC4-39C8F59B64C4}"/>
                </a:ext>
              </a:extLst>
            </p:cNvPr>
            <p:cNvSpPr txBox="1"/>
            <p:nvPr/>
          </p:nvSpPr>
          <p:spPr>
            <a:xfrm>
              <a:off x="4489069" y="3142199"/>
              <a:ext cx="8255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1</a:t>
              </a:r>
              <a:endParaRPr sz="1000">
                <a:latin typeface="Corbel"/>
                <a:cs typeface="Corbel"/>
              </a:endParaRPr>
            </a:p>
          </p:txBody>
        </p:sp>
        <p:sp>
          <p:nvSpPr>
            <p:cNvPr id="84" name="object 34">
              <a:extLst>
                <a:ext uri="{FF2B5EF4-FFF2-40B4-BE49-F238E27FC236}">
                  <a16:creationId xmlns:a16="http://schemas.microsoft.com/office/drawing/2014/main" id="{27254BF3-9FD2-5947-A869-BE6DB28DB51D}"/>
                </a:ext>
              </a:extLst>
            </p:cNvPr>
            <p:cNvSpPr txBox="1"/>
            <p:nvPr/>
          </p:nvSpPr>
          <p:spPr>
            <a:xfrm>
              <a:off x="4481194" y="2866355"/>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2</a:t>
              </a:r>
              <a:endParaRPr sz="1000">
                <a:latin typeface="Corbel"/>
                <a:cs typeface="Corbel"/>
              </a:endParaRPr>
            </a:p>
          </p:txBody>
        </p:sp>
        <p:sp>
          <p:nvSpPr>
            <p:cNvPr id="85" name="object 35">
              <a:extLst>
                <a:ext uri="{FF2B5EF4-FFF2-40B4-BE49-F238E27FC236}">
                  <a16:creationId xmlns:a16="http://schemas.microsoft.com/office/drawing/2014/main" id="{E04D2452-99E3-B946-B073-9F9F2D38E5A7}"/>
                </a:ext>
              </a:extLst>
            </p:cNvPr>
            <p:cNvSpPr txBox="1"/>
            <p:nvPr/>
          </p:nvSpPr>
          <p:spPr>
            <a:xfrm>
              <a:off x="4488560" y="2590003"/>
              <a:ext cx="8318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3</a:t>
              </a:r>
              <a:endParaRPr sz="1000">
                <a:latin typeface="Corbel"/>
                <a:cs typeface="Corbel"/>
              </a:endParaRPr>
            </a:p>
          </p:txBody>
        </p:sp>
        <p:sp>
          <p:nvSpPr>
            <p:cNvPr id="86" name="object 36">
              <a:extLst>
                <a:ext uri="{FF2B5EF4-FFF2-40B4-BE49-F238E27FC236}">
                  <a16:creationId xmlns:a16="http://schemas.microsoft.com/office/drawing/2014/main" id="{57D94C06-0711-7447-AE4B-16B0D5463AC5}"/>
                </a:ext>
              </a:extLst>
            </p:cNvPr>
            <p:cNvSpPr txBox="1"/>
            <p:nvPr/>
          </p:nvSpPr>
          <p:spPr>
            <a:xfrm>
              <a:off x="4480432" y="2314159"/>
              <a:ext cx="9144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4</a:t>
              </a:r>
              <a:endParaRPr sz="1000">
                <a:latin typeface="Corbel"/>
                <a:cs typeface="Corbel"/>
              </a:endParaRPr>
            </a:p>
          </p:txBody>
        </p:sp>
        <p:sp>
          <p:nvSpPr>
            <p:cNvPr id="87" name="object 37">
              <a:extLst>
                <a:ext uri="{FF2B5EF4-FFF2-40B4-BE49-F238E27FC236}">
                  <a16:creationId xmlns:a16="http://schemas.microsoft.com/office/drawing/2014/main" id="{529B12D4-ACAB-754A-972F-FBF7E370B0EC}"/>
                </a:ext>
              </a:extLst>
            </p:cNvPr>
            <p:cNvSpPr txBox="1"/>
            <p:nvPr/>
          </p:nvSpPr>
          <p:spPr>
            <a:xfrm>
              <a:off x="4485004" y="2038061"/>
              <a:ext cx="8699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5</a:t>
              </a:r>
              <a:endParaRPr sz="1000">
                <a:latin typeface="Corbel"/>
                <a:cs typeface="Corbel"/>
              </a:endParaRPr>
            </a:p>
          </p:txBody>
        </p:sp>
        <p:sp>
          <p:nvSpPr>
            <p:cNvPr id="88" name="object 38">
              <a:extLst>
                <a:ext uri="{FF2B5EF4-FFF2-40B4-BE49-F238E27FC236}">
                  <a16:creationId xmlns:a16="http://schemas.microsoft.com/office/drawing/2014/main" id="{9230F018-2546-E54D-B136-74EB405E60C5}"/>
                </a:ext>
              </a:extLst>
            </p:cNvPr>
            <p:cNvSpPr txBox="1"/>
            <p:nvPr/>
          </p:nvSpPr>
          <p:spPr>
            <a:xfrm>
              <a:off x="4479416" y="1762217"/>
              <a:ext cx="927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6</a:t>
              </a:r>
              <a:endParaRPr sz="1000">
                <a:latin typeface="Corbel"/>
                <a:cs typeface="Corbel"/>
              </a:endParaRPr>
            </a:p>
          </p:txBody>
        </p:sp>
        <p:sp>
          <p:nvSpPr>
            <p:cNvPr id="89" name="object 39">
              <a:extLst>
                <a:ext uri="{FF2B5EF4-FFF2-40B4-BE49-F238E27FC236}">
                  <a16:creationId xmlns:a16="http://schemas.microsoft.com/office/drawing/2014/main" id="{2E1E14D8-43F6-3442-AF1F-DFBC54F5AEC4}"/>
                </a:ext>
              </a:extLst>
            </p:cNvPr>
            <p:cNvSpPr txBox="1"/>
            <p:nvPr/>
          </p:nvSpPr>
          <p:spPr>
            <a:xfrm>
              <a:off x="4491863" y="1486120"/>
              <a:ext cx="800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7</a:t>
              </a:r>
              <a:endParaRPr sz="1000">
                <a:latin typeface="Corbel"/>
                <a:cs typeface="Corbel"/>
              </a:endParaRPr>
            </a:p>
          </p:txBody>
        </p:sp>
        <p:sp>
          <p:nvSpPr>
            <p:cNvPr id="90" name="object 40">
              <a:extLst>
                <a:ext uri="{FF2B5EF4-FFF2-40B4-BE49-F238E27FC236}">
                  <a16:creationId xmlns:a16="http://schemas.microsoft.com/office/drawing/2014/main" id="{FC3B53BB-4CA7-B841-849B-E8F81690B03C}"/>
                </a:ext>
              </a:extLst>
            </p:cNvPr>
            <p:cNvSpPr txBox="1"/>
            <p:nvPr/>
          </p:nvSpPr>
          <p:spPr>
            <a:xfrm>
              <a:off x="4631309" y="358339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0</a:t>
              </a:r>
              <a:endParaRPr sz="1000">
                <a:latin typeface="Corbel"/>
                <a:cs typeface="Corbel"/>
              </a:endParaRPr>
            </a:p>
          </p:txBody>
        </p:sp>
        <p:sp>
          <p:nvSpPr>
            <p:cNvPr id="91" name="object 41">
              <a:extLst>
                <a:ext uri="{FF2B5EF4-FFF2-40B4-BE49-F238E27FC236}">
                  <a16:creationId xmlns:a16="http://schemas.microsoft.com/office/drawing/2014/main" id="{EB254374-95AE-614C-80DF-6BF666BAD8E8}"/>
                </a:ext>
              </a:extLst>
            </p:cNvPr>
            <p:cNvSpPr txBox="1"/>
            <p:nvPr/>
          </p:nvSpPr>
          <p:spPr>
            <a:xfrm>
              <a:off x="5140832" y="3583398"/>
              <a:ext cx="8255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1</a:t>
              </a:r>
              <a:endParaRPr sz="1000">
                <a:latin typeface="Corbel"/>
                <a:cs typeface="Corbel"/>
              </a:endParaRPr>
            </a:p>
          </p:txBody>
        </p:sp>
        <p:sp>
          <p:nvSpPr>
            <p:cNvPr id="92" name="object 42">
              <a:extLst>
                <a:ext uri="{FF2B5EF4-FFF2-40B4-BE49-F238E27FC236}">
                  <a16:creationId xmlns:a16="http://schemas.microsoft.com/office/drawing/2014/main" id="{9B7E9CEC-E9A4-F540-B343-F1B2B734B555}"/>
                </a:ext>
              </a:extLst>
            </p:cNvPr>
            <p:cNvSpPr txBox="1"/>
            <p:nvPr/>
          </p:nvSpPr>
          <p:spPr>
            <a:xfrm>
              <a:off x="5642482" y="358339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2</a:t>
              </a:r>
              <a:endParaRPr sz="1000">
                <a:latin typeface="Corbel"/>
                <a:cs typeface="Corbel"/>
              </a:endParaRPr>
            </a:p>
          </p:txBody>
        </p:sp>
        <p:sp>
          <p:nvSpPr>
            <p:cNvPr id="93" name="object 43">
              <a:extLst>
                <a:ext uri="{FF2B5EF4-FFF2-40B4-BE49-F238E27FC236}">
                  <a16:creationId xmlns:a16="http://schemas.microsoft.com/office/drawing/2014/main" id="{46AF2ACE-9920-6D47-BD25-83AD1F3F1419}"/>
                </a:ext>
              </a:extLst>
            </p:cNvPr>
            <p:cNvSpPr txBox="1"/>
            <p:nvPr/>
          </p:nvSpPr>
          <p:spPr>
            <a:xfrm>
              <a:off x="6151499" y="3583398"/>
              <a:ext cx="8318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3</a:t>
              </a:r>
              <a:endParaRPr sz="1000">
                <a:latin typeface="Corbel"/>
                <a:cs typeface="Corbel"/>
              </a:endParaRPr>
            </a:p>
          </p:txBody>
        </p:sp>
        <p:sp>
          <p:nvSpPr>
            <p:cNvPr id="94" name="object 44">
              <a:extLst>
                <a:ext uri="{FF2B5EF4-FFF2-40B4-BE49-F238E27FC236}">
                  <a16:creationId xmlns:a16="http://schemas.microsoft.com/office/drawing/2014/main" id="{12904F2D-3FFD-BD4B-B176-5E81FBD49E9E}"/>
                </a:ext>
              </a:extLst>
            </p:cNvPr>
            <p:cNvSpPr txBox="1"/>
            <p:nvPr/>
          </p:nvSpPr>
          <p:spPr>
            <a:xfrm>
              <a:off x="6652894" y="3583398"/>
              <a:ext cx="9144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4</a:t>
              </a:r>
              <a:endParaRPr sz="1000">
                <a:latin typeface="Corbel"/>
                <a:cs typeface="Corbel"/>
              </a:endParaRPr>
            </a:p>
          </p:txBody>
        </p:sp>
        <p:sp>
          <p:nvSpPr>
            <p:cNvPr id="95" name="object 45">
              <a:extLst>
                <a:ext uri="{FF2B5EF4-FFF2-40B4-BE49-F238E27FC236}">
                  <a16:creationId xmlns:a16="http://schemas.microsoft.com/office/drawing/2014/main" id="{128EC88B-F366-2B4E-9F82-14B0578C3CB8}"/>
                </a:ext>
              </a:extLst>
            </p:cNvPr>
            <p:cNvSpPr txBox="1"/>
            <p:nvPr/>
          </p:nvSpPr>
          <p:spPr>
            <a:xfrm>
              <a:off x="7160894" y="3583398"/>
              <a:ext cx="8699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5</a:t>
              </a:r>
              <a:endParaRPr sz="1000">
                <a:latin typeface="Corbel"/>
                <a:cs typeface="Corbel"/>
              </a:endParaRPr>
            </a:p>
          </p:txBody>
        </p:sp>
        <p:sp>
          <p:nvSpPr>
            <p:cNvPr id="97" name="object 46">
              <a:extLst>
                <a:ext uri="{FF2B5EF4-FFF2-40B4-BE49-F238E27FC236}">
                  <a16:creationId xmlns:a16="http://schemas.microsoft.com/office/drawing/2014/main" id="{EB6CE1F2-9CBC-C24E-9BD0-FD9A6136093A}"/>
                </a:ext>
              </a:extLst>
            </p:cNvPr>
            <p:cNvSpPr txBox="1"/>
            <p:nvPr/>
          </p:nvSpPr>
          <p:spPr>
            <a:xfrm>
              <a:off x="7663561" y="3583398"/>
              <a:ext cx="927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6</a:t>
              </a:r>
              <a:endParaRPr sz="1000">
                <a:latin typeface="Corbel"/>
                <a:cs typeface="Corbel"/>
              </a:endParaRPr>
            </a:p>
          </p:txBody>
        </p:sp>
        <p:sp>
          <p:nvSpPr>
            <p:cNvPr id="98" name="object 47">
              <a:extLst>
                <a:ext uri="{FF2B5EF4-FFF2-40B4-BE49-F238E27FC236}">
                  <a16:creationId xmlns:a16="http://schemas.microsoft.com/office/drawing/2014/main" id="{16930148-BEEE-9246-AA81-8827DFFD9253}"/>
                </a:ext>
              </a:extLst>
            </p:cNvPr>
            <p:cNvSpPr/>
            <p:nvPr/>
          </p:nvSpPr>
          <p:spPr>
            <a:xfrm>
              <a:off x="4404486" y="1946114"/>
              <a:ext cx="3998976" cy="1111758"/>
            </a:xfrm>
            <a:prstGeom prst="rect">
              <a:avLst/>
            </a:prstGeom>
            <a:blipFill>
              <a:blip r:embed="rId11" cstate="print"/>
              <a:stretch>
                <a:fillRect/>
              </a:stretch>
            </a:blipFill>
          </p:spPr>
          <p:txBody>
            <a:bodyPr wrap="square" lIns="0" tIns="0" rIns="0" bIns="0" rtlCol="0"/>
            <a:lstStyle/>
            <a:p>
              <a:endParaRPr/>
            </a:p>
          </p:txBody>
        </p:sp>
        <p:sp>
          <p:nvSpPr>
            <p:cNvPr id="99" name="object 48">
              <a:extLst>
                <a:ext uri="{FF2B5EF4-FFF2-40B4-BE49-F238E27FC236}">
                  <a16:creationId xmlns:a16="http://schemas.microsoft.com/office/drawing/2014/main" id="{C815C00C-EEB9-B744-BE9B-41E072AC0D04}"/>
                </a:ext>
              </a:extLst>
            </p:cNvPr>
            <p:cNvSpPr/>
            <p:nvPr/>
          </p:nvSpPr>
          <p:spPr>
            <a:xfrm>
              <a:off x="4459732" y="1985357"/>
              <a:ext cx="3886200" cy="990600"/>
            </a:xfrm>
            <a:custGeom>
              <a:avLst/>
              <a:gdLst/>
              <a:ahLst/>
              <a:cxnLst/>
              <a:rect l="l" t="t" r="r" b="b"/>
              <a:pathLst>
                <a:path w="3886200" h="990600">
                  <a:moveTo>
                    <a:pt x="0" y="0"/>
                  </a:moveTo>
                  <a:lnTo>
                    <a:pt x="3886200" y="990600"/>
                  </a:lnTo>
                </a:path>
              </a:pathLst>
            </a:custGeom>
            <a:ln w="25146">
              <a:solidFill>
                <a:srgbClr val="000000"/>
              </a:solidFill>
            </a:ln>
          </p:spPr>
          <p:txBody>
            <a:bodyPr wrap="square" lIns="0" tIns="0" rIns="0" bIns="0" rtlCol="0"/>
            <a:lstStyle/>
            <a:p>
              <a:endParaRPr/>
            </a:p>
          </p:txBody>
        </p:sp>
        <p:sp>
          <p:nvSpPr>
            <p:cNvPr id="100" name="object 49">
              <a:extLst>
                <a:ext uri="{FF2B5EF4-FFF2-40B4-BE49-F238E27FC236}">
                  <a16:creationId xmlns:a16="http://schemas.microsoft.com/office/drawing/2014/main" id="{CCA456A0-084D-8E4A-98B7-C307AB74797B}"/>
                </a:ext>
              </a:extLst>
            </p:cNvPr>
            <p:cNvSpPr/>
            <p:nvPr/>
          </p:nvSpPr>
          <p:spPr>
            <a:xfrm>
              <a:off x="4684522" y="3914740"/>
              <a:ext cx="0" cy="1972310"/>
            </a:xfrm>
            <a:custGeom>
              <a:avLst/>
              <a:gdLst/>
              <a:ahLst/>
              <a:cxnLst/>
              <a:rect l="l" t="t" r="r" b="b"/>
              <a:pathLst>
                <a:path h="1972310">
                  <a:moveTo>
                    <a:pt x="0" y="0"/>
                  </a:moveTo>
                  <a:lnTo>
                    <a:pt x="0" y="1971802"/>
                  </a:lnTo>
                </a:path>
              </a:pathLst>
            </a:custGeom>
            <a:ln w="12954">
              <a:solidFill>
                <a:srgbClr val="878787"/>
              </a:solidFill>
            </a:ln>
          </p:spPr>
          <p:txBody>
            <a:bodyPr wrap="square" lIns="0" tIns="0" rIns="0" bIns="0" rtlCol="0"/>
            <a:lstStyle/>
            <a:p>
              <a:endParaRPr/>
            </a:p>
          </p:txBody>
        </p:sp>
        <p:sp>
          <p:nvSpPr>
            <p:cNvPr id="101" name="object 50">
              <a:extLst>
                <a:ext uri="{FF2B5EF4-FFF2-40B4-BE49-F238E27FC236}">
                  <a16:creationId xmlns:a16="http://schemas.microsoft.com/office/drawing/2014/main" id="{A28C96BF-4D13-4245-B1D5-D7CBF32F8DD5}"/>
                </a:ext>
              </a:extLst>
            </p:cNvPr>
            <p:cNvSpPr/>
            <p:nvPr/>
          </p:nvSpPr>
          <p:spPr>
            <a:xfrm>
              <a:off x="4644135" y="5846411"/>
              <a:ext cx="3578225" cy="0"/>
            </a:xfrm>
            <a:custGeom>
              <a:avLst/>
              <a:gdLst/>
              <a:ahLst/>
              <a:cxnLst/>
              <a:rect l="l" t="t" r="r" b="b"/>
              <a:pathLst>
                <a:path w="3578225">
                  <a:moveTo>
                    <a:pt x="0" y="0"/>
                  </a:moveTo>
                  <a:lnTo>
                    <a:pt x="3577844" y="0"/>
                  </a:lnTo>
                </a:path>
              </a:pathLst>
            </a:custGeom>
            <a:ln w="12954">
              <a:solidFill>
                <a:srgbClr val="878787"/>
              </a:solidFill>
            </a:ln>
          </p:spPr>
          <p:txBody>
            <a:bodyPr wrap="square" lIns="0" tIns="0" rIns="0" bIns="0" rtlCol="0"/>
            <a:lstStyle/>
            <a:p>
              <a:endParaRPr/>
            </a:p>
          </p:txBody>
        </p:sp>
        <p:sp>
          <p:nvSpPr>
            <p:cNvPr id="102" name="object 51">
              <a:extLst>
                <a:ext uri="{FF2B5EF4-FFF2-40B4-BE49-F238E27FC236}">
                  <a16:creationId xmlns:a16="http://schemas.microsoft.com/office/drawing/2014/main" id="{3771D0B1-3268-554A-8277-086634087A54}"/>
                </a:ext>
              </a:extLst>
            </p:cNvPr>
            <p:cNvSpPr/>
            <p:nvPr/>
          </p:nvSpPr>
          <p:spPr>
            <a:xfrm>
              <a:off x="4644135" y="5570567"/>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3" name="object 52">
              <a:extLst>
                <a:ext uri="{FF2B5EF4-FFF2-40B4-BE49-F238E27FC236}">
                  <a16:creationId xmlns:a16="http://schemas.microsoft.com/office/drawing/2014/main" id="{2D636E20-2695-C646-AED6-36383ACF6E8B}"/>
                </a:ext>
              </a:extLst>
            </p:cNvPr>
            <p:cNvSpPr/>
            <p:nvPr/>
          </p:nvSpPr>
          <p:spPr>
            <a:xfrm>
              <a:off x="4644135" y="5294723"/>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4" name="object 53">
              <a:extLst>
                <a:ext uri="{FF2B5EF4-FFF2-40B4-BE49-F238E27FC236}">
                  <a16:creationId xmlns:a16="http://schemas.microsoft.com/office/drawing/2014/main" id="{6297A961-45B6-1345-841A-658B8192829D}"/>
                </a:ext>
              </a:extLst>
            </p:cNvPr>
            <p:cNvSpPr/>
            <p:nvPr/>
          </p:nvSpPr>
          <p:spPr>
            <a:xfrm>
              <a:off x="4644135" y="5018879"/>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5" name="object 54">
              <a:extLst>
                <a:ext uri="{FF2B5EF4-FFF2-40B4-BE49-F238E27FC236}">
                  <a16:creationId xmlns:a16="http://schemas.microsoft.com/office/drawing/2014/main" id="{859B12CA-D004-EB42-8511-CD3EFFBD69B8}"/>
                </a:ext>
              </a:extLst>
            </p:cNvPr>
            <p:cNvSpPr/>
            <p:nvPr/>
          </p:nvSpPr>
          <p:spPr>
            <a:xfrm>
              <a:off x="4644135" y="4742273"/>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6" name="object 55">
              <a:extLst>
                <a:ext uri="{FF2B5EF4-FFF2-40B4-BE49-F238E27FC236}">
                  <a16:creationId xmlns:a16="http://schemas.microsoft.com/office/drawing/2014/main" id="{50A6EAAD-3090-7F4D-B226-35C1C8A59816}"/>
                </a:ext>
              </a:extLst>
            </p:cNvPr>
            <p:cNvSpPr/>
            <p:nvPr/>
          </p:nvSpPr>
          <p:spPr>
            <a:xfrm>
              <a:off x="4644135" y="4466429"/>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7" name="object 56">
              <a:extLst>
                <a:ext uri="{FF2B5EF4-FFF2-40B4-BE49-F238E27FC236}">
                  <a16:creationId xmlns:a16="http://schemas.microsoft.com/office/drawing/2014/main" id="{B1836A5F-1BA2-8047-832D-D9DF4DD4E308}"/>
                </a:ext>
              </a:extLst>
            </p:cNvPr>
            <p:cNvSpPr/>
            <p:nvPr/>
          </p:nvSpPr>
          <p:spPr>
            <a:xfrm>
              <a:off x="4644135" y="4190585"/>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8" name="object 57">
              <a:extLst>
                <a:ext uri="{FF2B5EF4-FFF2-40B4-BE49-F238E27FC236}">
                  <a16:creationId xmlns:a16="http://schemas.microsoft.com/office/drawing/2014/main" id="{157DACDE-4B7F-CF4D-B505-FBA550DB7A4E}"/>
                </a:ext>
              </a:extLst>
            </p:cNvPr>
            <p:cNvSpPr/>
            <p:nvPr/>
          </p:nvSpPr>
          <p:spPr>
            <a:xfrm>
              <a:off x="4644135" y="3914740"/>
              <a:ext cx="40640" cy="0"/>
            </a:xfrm>
            <a:custGeom>
              <a:avLst/>
              <a:gdLst/>
              <a:ahLst/>
              <a:cxnLst/>
              <a:rect l="l" t="t" r="r" b="b"/>
              <a:pathLst>
                <a:path w="40639">
                  <a:moveTo>
                    <a:pt x="0" y="0"/>
                  </a:moveTo>
                  <a:lnTo>
                    <a:pt x="40131" y="0"/>
                  </a:lnTo>
                </a:path>
              </a:pathLst>
            </a:custGeom>
            <a:ln w="12954">
              <a:solidFill>
                <a:srgbClr val="878787"/>
              </a:solidFill>
            </a:ln>
          </p:spPr>
          <p:txBody>
            <a:bodyPr wrap="square" lIns="0" tIns="0" rIns="0" bIns="0" rtlCol="0"/>
            <a:lstStyle/>
            <a:p>
              <a:endParaRPr/>
            </a:p>
          </p:txBody>
        </p:sp>
        <p:sp>
          <p:nvSpPr>
            <p:cNvPr id="109" name="object 58">
              <a:extLst>
                <a:ext uri="{FF2B5EF4-FFF2-40B4-BE49-F238E27FC236}">
                  <a16:creationId xmlns:a16="http://schemas.microsoft.com/office/drawing/2014/main" id="{5F906FA3-FCF9-2342-B4E0-F3AC3A1962A0}"/>
                </a:ext>
              </a:extLst>
            </p:cNvPr>
            <p:cNvSpPr/>
            <p:nvPr/>
          </p:nvSpPr>
          <p:spPr>
            <a:xfrm>
              <a:off x="5189728"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0" name="object 59">
              <a:extLst>
                <a:ext uri="{FF2B5EF4-FFF2-40B4-BE49-F238E27FC236}">
                  <a16:creationId xmlns:a16="http://schemas.microsoft.com/office/drawing/2014/main" id="{89F5158B-09F0-6F49-A8B2-61B3893B0FBA}"/>
                </a:ext>
              </a:extLst>
            </p:cNvPr>
            <p:cNvSpPr/>
            <p:nvPr/>
          </p:nvSpPr>
          <p:spPr>
            <a:xfrm>
              <a:off x="5694934"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1" name="object 60">
              <a:extLst>
                <a:ext uri="{FF2B5EF4-FFF2-40B4-BE49-F238E27FC236}">
                  <a16:creationId xmlns:a16="http://schemas.microsoft.com/office/drawing/2014/main" id="{342D1805-5451-E646-8C8C-9FD12A9B551D}"/>
                </a:ext>
              </a:extLst>
            </p:cNvPr>
            <p:cNvSpPr/>
            <p:nvPr/>
          </p:nvSpPr>
          <p:spPr>
            <a:xfrm>
              <a:off x="6200139"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2" name="object 61">
              <a:extLst>
                <a:ext uri="{FF2B5EF4-FFF2-40B4-BE49-F238E27FC236}">
                  <a16:creationId xmlns:a16="http://schemas.microsoft.com/office/drawing/2014/main" id="{B9A19F8D-20AB-9B44-9733-359B4AB82565}"/>
                </a:ext>
              </a:extLst>
            </p:cNvPr>
            <p:cNvSpPr/>
            <p:nvPr/>
          </p:nvSpPr>
          <p:spPr>
            <a:xfrm>
              <a:off x="6705345"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4" name="object 62">
              <a:extLst>
                <a:ext uri="{FF2B5EF4-FFF2-40B4-BE49-F238E27FC236}">
                  <a16:creationId xmlns:a16="http://schemas.microsoft.com/office/drawing/2014/main" id="{6FB51D10-AE8C-5840-A837-4AE87FD75630}"/>
                </a:ext>
              </a:extLst>
            </p:cNvPr>
            <p:cNvSpPr/>
            <p:nvPr/>
          </p:nvSpPr>
          <p:spPr>
            <a:xfrm>
              <a:off x="7210551"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5" name="object 63">
              <a:extLst>
                <a:ext uri="{FF2B5EF4-FFF2-40B4-BE49-F238E27FC236}">
                  <a16:creationId xmlns:a16="http://schemas.microsoft.com/office/drawing/2014/main" id="{0358886F-D4EE-E846-A23A-39FC7605BB03}"/>
                </a:ext>
              </a:extLst>
            </p:cNvPr>
            <p:cNvSpPr/>
            <p:nvPr/>
          </p:nvSpPr>
          <p:spPr>
            <a:xfrm>
              <a:off x="7715757"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7" name="object 64">
              <a:extLst>
                <a:ext uri="{FF2B5EF4-FFF2-40B4-BE49-F238E27FC236}">
                  <a16:creationId xmlns:a16="http://schemas.microsoft.com/office/drawing/2014/main" id="{C24C3400-C00D-0441-B153-2071FED2243F}"/>
                </a:ext>
              </a:extLst>
            </p:cNvPr>
            <p:cNvSpPr/>
            <p:nvPr/>
          </p:nvSpPr>
          <p:spPr>
            <a:xfrm>
              <a:off x="8221725" y="5846411"/>
              <a:ext cx="0" cy="40640"/>
            </a:xfrm>
            <a:custGeom>
              <a:avLst/>
              <a:gdLst/>
              <a:ahLst/>
              <a:cxnLst/>
              <a:rect l="l" t="t" r="r" b="b"/>
              <a:pathLst>
                <a:path h="40639">
                  <a:moveTo>
                    <a:pt x="0" y="0"/>
                  </a:moveTo>
                  <a:lnTo>
                    <a:pt x="0" y="40132"/>
                  </a:lnTo>
                </a:path>
              </a:pathLst>
            </a:custGeom>
            <a:ln w="12954">
              <a:solidFill>
                <a:srgbClr val="878787"/>
              </a:solidFill>
            </a:ln>
          </p:spPr>
          <p:txBody>
            <a:bodyPr wrap="square" lIns="0" tIns="0" rIns="0" bIns="0" rtlCol="0"/>
            <a:lstStyle/>
            <a:p>
              <a:endParaRPr/>
            </a:p>
          </p:txBody>
        </p:sp>
        <p:sp>
          <p:nvSpPr>
            <p:cNvPr id="118" name="object 65">
              <a:extLst>
                <a:ext uri="{FF2B5EF4-FFF2-40B4-BE49-F238E27FC236}">
                  <a16:creationId xmlns:a16="http://schemas.microsoft.com/office/drawing/2014/main" id="{16D9728D-911B-C84B-9337-B3CA46F4DDF3}"/>
                </a:ext>
              </a:extLst>
            </p:cNvPr>
            <p:cNvSpPr/>
            <p:nvPr/>
          </p:nvSpPr>
          <p:spPr>
            <a:xfrm>
              <a:off x="5139054" y="5657815"/>
              <a:ext cx="100837" cy="100837"/>
            </a:xfrm>
            <a:prstGeom prst="rect">
              <a:avLst/>
            </a:prstGeom>
            <a:blipFill>
              <a:blip r:embed="rId7" cstate="print"/>
              <a:stretch>
                <a:fillRect/>
              </a:stretch>
            </a:blipFill>
          </p:spPr>
          <p:txBody>
            <a:bodyPr wrap="square" lIns="0" tIns="0" rIns="0" bIns="0" rtlCol="0"/>
            <a:lstStyle/>
            <a:p>
              <a:endParaRPr/>
            </a:p>
          </p:txBody>
        </p:sp>
        <p:sp>
          <p:nvSpPr>
            <p:cNvPr id="119" name="object 66">
              <a:extLst>
                <a:ext uri="{FF2B5EF4-FFF2-40B4-BE49-F238E27FC236}">
                  <a16:creationId xmlns:a16="http://schemas.microsoft.com/office/drawing/2014/main" id="{0C829D6D-2F57-DB49-AC3F-0FEA6FD05082}"/>
                </a:ext>
              </a:extLst>
            </p:cNvPr>
            <p:cNvSpPr/>
            <p:nvPr/>
          </p:nvSpPr>
          <p:spPr>
            <a:xfrm>
              <a:off x="5188585" y="4139150"/>
              <a:ext cx="101600" cy="101599"/>
            </a:xfrm>
            <a:prstGeom prst="rect">
              <a:avLst/>
            </a:prstGeom>
            <a:blipFill>
              <a:blip r:embed="rId12" cstate="print"/>
              <a:stretch>
                <a:fillRect/>
              </a:stretch>
            </a:blipFill>
          </p:spPr>
          <p:txBody>
            <a:bodyPr wrap="square" lIns="0" tIns="0" rIns="0" bIns="0" rtlCol="0"/>
            <a:lstStyle/>
            <a:p>
              <a:endParaRPr/>
            </a:p>
          </p:txBody>
        </p:sp>
        <p:sp>
          <p:nvSpPr>
            <p:cNvPr id="120" name="object 67">
              <a:extLst>
                <a:ext uri="{FF2B5EF4-FFF2-40B4-BE49-F238E27FC236}">
                  <a16:creationId xmlns:a16="http://schemas.microsoft.com/office/drawing/2014/main" id="{4630D419-B857-8646-8F9B-4D793E467A97}"/>
                </a:ext>
              </a:extLst>
            </p:cNvPr>
            <p:cNvSpPr/>
            <p:nvPr/>
          </p:nvSpPr>
          <p:spPr>
            <a:xfrm>
              <a:off x="5744844" y="4414994"/>
              <a:ext cx="101599" cy="101599"/>
            </a:xfrm>
            <a:prstGeom prst="rect">
              <a:avLst/>
            </a:prstGeom>
            <a:blipFill>
              <a:blip r:embed="rId13" cstate="print"/>
              <a:stretch>
                <a:fillRect/>
              </a:stretch>
            </a:blipFill>
          </p:spPr>
          <p:txBody>
            <a:bodyPr wrap="square" lIns="0" tIns="0" rIns="0" bIns="0" rtlCol="0"/>
            <a:lstStyle/>
            <a:p>
              <a:endParaRPr/>
            </a:p>
          </p:txBody>
        </p:sp>
        <p:sp>
          <p:nvSpPr>
            <p:cNvPr id="121" name="object 68">
              <a:extLst>
                <a:ext uri="{FF2B5EF4-FFF2-40B4-BE49-F238E27FC236}">
                  <a16:creationId xmlns:a16="http://schemas.microsoft.com/office/drawing/2014/main" id="{C955F326-F64C-3B4C-9031-71C13361E344}"/>
                </a:ext>
              </a:extLst>
            </p:cNvPr>
            <p:cNvSpPr/>
            <p:nvPr/>
          </p:nvSpPr>
          <p:spPr>
            <a:xfrm>
              <a:off x="6149467" y="4690838"/>
              <a:ext cx="101599" cy="101599"/>
            </a:xfrm>
            <a:prstGeom prst="rect">
              <a:avLst/>
            </a:prstGeom>
            <a:blipFill>
              <a:blip r:embed="rId13" cstate="print"/>
              <a:stretch>
                <a:fillRect/>
              </a:stretch>
            </a:blipFill>
          </p:spPr>
          <p:txBody>
            <a:bodyPr wrap="square" lIns="0" tIns="0" rIns="0" bIns="0" rtlCol="0"/>
            <a:lstStyle/>
            <a:p>
              <a:endParaRPr/>
            </a:p>
          </p:txBody>
        </p:sp>
        <p:sp>
          <p:nvSpPr>
            <p:cNvPr id="122" name="object 69">
              <a:extLst>
                <a:ext uri="{FF2B5EF4-FFF2-40B4-BE49-F238E27FC236}">
                  <a16:creationId xmlns:a16="http://schemas.microsoft.com/office/drawing/2014/main" id="{0717E375-02D2-1245-A100-499F48C8388C}"/>
                </a:ext>
              </a:extLst>
            </p:cNvPr>
            <p:cNvSpPr/>
            <p:nvPr/>
          </p:nvSpPr>
          <p:spPr>
            <a:xfrm>
              <a:off x="6401688" y="4884386"/>
              <a:ext cx="101599" cy="101600"/>
            </a:xfrm>
            <a:prstGeom prst="rect">
              <a:avLst/>
            </a:prstGeom>
            <a:blipFill>
              <a:blip r:embed="rId13" cstate="print"/>
              <a:stretch>
                <a:fillRect/>
              </a:stretch>
            </a:blipFill>
          </p:spPr>
          <p:txBody>
            <a:bodyPr wrap="square" lIns="0" tIns="0" rIns="0" bIns="0" rtlCol="0"/>
            <a:lstStyle/>
            <a:p>
              <a:endParaRPr/>
            </a:p>
          </p:txBody>
        </p:sp>
        <p:sp>
          <p:nvSpPr>
            <p:cNvPr id="123" name="object 70">
              <a:extLst>
                <a:ext uri="{FF2B5EF4-FFF2-40B4-BE49-F238E27FC236}">
                  <a16:creationId xmlns:a16="http://schemas.microsoft.com/office/drawing/2014/main" id="{15AF6116-4CE2-3F47-8389-6704094C1E30}"/>
                </a:ext>
              </a:extLst>
            </p:cNvPr>
            <p:cNvSpPr/>
            <p:nvPr/>
          </p:nvSpPr>
          <p:spPr>
            <a:xfrm>
              <a:off x="6654673" y="5077171"/>
              <a:ext cx="101600" cy="101600"/>
            </a:xfrm>
            <a:prstGeom prst="rect">
              <a:avLst/>
            </a:prstGeom>
            <a:blipFill>
              <a:blip r:embed="rId4" cstate="print"/>
              <a:stretch>
                <a:fillRect/>
              </a:stretch>
            </a:blipFill>
          </p:spPr>
          <p:txBody>
            <a:bodyPr wrap="square" lIns="0" tIns="0" rIns="0" bIns="0" rtlCol="0"/>
            <a:lstStyle/>
            <a:p>
              <a:endParaRPr/>
            </a:p>
          </p:txBody>
        </p:sp>
        <p:sp>
          <p:nvSpPr>
            <p:cNvPr id="124" name="object 71">
              <a:extLst>
                <a:ext uri="{FF2B5EF4-FFF2-40B4-BE49-F238E27FC236}">
                  <a16:creationId xmlns:a16="http://schemas.microsoft.com/office/drawing/2014/main" id="{BE13DD35-80F6-E646-BA9D-72C96378ACC7}"/>
                </a:ext>
              </a:extLst>
            </p:cNvPr>
            <p:cNvSpPr/>
            <p:nvPr/>
          </p:nvSpPr>
          <p:spPr>
            <a:xfrm>
              <a:off x="7159879" y="5298151"/>
              <a:ext cx="101599" cy="101600"/>
            </a:xfrm>
            <a:prstGeom prst="rect">
              <a:avLst/>
            </a:prstGeom>
            <a:blipFill>
              <a:blip r:embed="rId4" cstate="print"/>
              <a:stretch>
                <a:fillRect/>
              </a:stretch>
            </a:blipFill>
          </p:spPr>
          <p:txBody>
            <a:bodyPr wrap="square" lIns="0" tIns="0" rIns="0" bIns="0" rtlCol="0"/>
            <a:lstStyle/>
            <a:p>
              <a:endParaRPr/>
            </a:p>
          </p:txBody>
        </p:sp>
        <p:sp>
          <p:nvSpPr>
            <p:cNvPr id="125" name="object 72">
              <a:extLst>
                <a:ext uri="{FF2B5EF4-FFF2-40B4-BE49-F238E27FC236}">
                  <a16:creationId xmlns:a16="http://schemas.microsoft.com/office/drawing/2014/main" id="{AC6444E9-18D7-724D-929D-26D631C38383}"/>
                </a:ext>
              </a:extLst>
            </p:cNvPr>
            <p:cNvSpPr/>
            <p:nvPr/>
          </p:nvSpPr>
          <p:spPr>
            <a:xfrm>
              <a:off x="7665085" y="5573995"/>
              <a:ext cx="101600" cy="101638"/>
            </a:xfrm>
            <a:prstGeom prst="rect">
              <a:avLst/>
            </a:prstGeom>
            <a:blipFill>
              <a:blip r:embed="rId14" cstate="print"/>
              <a:stretch>
                <a:fillRect/>
              </a:stretch>
            </a:blipFill>
          </p:spPr>
          <p:txBody>
            <a:bodyPr wrap="square" lIns="0" tIns="0" rIns="0" bIns="0" rtlCol="0"/>
            <a:lstStyle/>
            <a:p>
              <a:endParaRPr/>
            </a:p>
          </p:txBody>
        </p:sp>
        <p:sp>
          <p:nvSpPr>
            <p:cNvPr id="126" name="object 73">
              <a:extLst>
                <a:ext uri="{FF2B5EF4-FFF2-40B4-BE49-F238E27FC236}">
                  <a16:creationId xmlns:a16="http://schemas.microsoft.com/office/drawing/2014/main" id="{27E8F679-2DEE-FF45-8497-A996881F76B0}"/>
                </a:ext>
              </a:extLst>
            </p:cNvPr>
            <p:cNvSpPr/>
            <p:nvPr/>
          </p:nvSpPr>
          <p:spPr>
            <a:xfrm>
              <a:off x="5643498" y="5381971"/>
              <a:ext cx="101599" cy="100838"/>
            </a:xfrm>
            <a:prstGeom prst="rect">
              <a:avLst/>
            </a:prstGeom>
            <a:blipFill>
              <a:blip r:embed="rId15" cstate="print"/>
              <a:stretch>
                <a:fillRect/>
              </a:stretch>
            </a:blipFill>
          </p:spPr>
          <p:txBody>
            <a:bodyPr wrap="square" lIns="0" tIns="0" rIns="0" bIns="0" rtlCol="0"/>
            <a:lstStyle/>
            <a:p>
              <a:endParaRPr/>
            </a:p>
          </p:txBody>
        </p:sp>
        <p:sp>
          <p:nvSpPr>
            <p:cNvPr id="127" name="object 74">
              <a:extLst>
                <a:ext uri="{FF2B5EF4-FFF2-40B4-BE49-F238E27FC236}">
                  <a16:creationId xmlns:a16="http://schemas.microsoft.com/office/drawing/2014/main" id="{653D345F-5B7A-C244-956B-4268A43E30DF}"/>
                </a:ext>
              </a:extLst>
            </p:cNvPr>
            <p:cNvSpPr/>
            <p:nvPr/>
          </p:nvSpPr>
          <p:spPr>
            <a:xfrm>
              <a:off x="6048882" y="5023069"/>
              <a:ext cx="100837" cy="100837"/>
            </a:xfrm>
            <a:prstGeom prst="rect">
              <a:avLst/>
            </a:prstGeom>
            <a:blipFill>
              <a:blip r:embed="rId7" cstate="print"/>
              <a:stretch>
                <a:fillRect/>
              </a:stretch>
            </a:blipFill>
          </p:spPr>
          <p:txBody>
            <a:bodyPr wrap="square" lIns="0" tIns="0" rIns="0" bIns="0" rtlCol="0"/>
            <a:lstStyle/>
            <a:p>
              <a:endParaRPr/>
            </a:p>
          </p:txBody>
        </p:sp>
        <p:sp>
          <p:nvSpPr>
            <p:cNvPr id="128" name="object 75">
              <a:extLst>
                <a:ext uri="{FF2B5EF4-FFF2-40B4-BE49-F238E27FC236}">
                  <a16:creationId xmlns:a16="http://schemas.microsoft.com/office/drawing/2014/main" id="{726418AC-44F8-F446-9AEA-423E787C930D}"/>
                </a:ext>
              </a:extLst>
            </p:cNvPr>
            <p:cNvSpPr/>
            <p:nvPr/>
          </p:nvSpPr>
          <p:spPr>
            <a:xfrm>
              <a:off x="6655435" y="4746463"/>
              <a:ext cx="100837" cy="101599"/>
            </a:xfrm>
            <a:prstGeom prst="rect">
              <a:avLst/>
            </a:prstGeom>
            <a:blipFill>
              <a:blip r:embed="rId8" cstate="print"/>
              <a:stretch>
                <a:fillRect/>
              </a:stretch>
            </a:blipFill>
          </p:spPr>
          <p:txBody>
            <a:bodyPr wrap="square" lIns="0" tIns="0" rIns="0" bIns="0" rtlCol="0"/>
            <a:lstStyle/>
            <a:p>
              <a:endParaRPr/>
            </a:p>
          </p:txBody>
        </p:sp>
        <p:sp>
          <p:nvSpPr>
            <p:cNvPr id="129" name="object 76">
              <a:extLst>
                <a:ext uri="{FF2B5EF4-FFF2-40B4-BE49-F238E27FC236}">
                  <a16:creationId xmlns:a16="http://schemas.microsoft.com/office/drawing/2014/main" id="{E00359AA-7C5C-644F-8496-E7FE23AECD18}"/>
                </a:ext>
              </a:extLst>
            </p:cNvPr>
            <p:cNvSpPr/>
            <p:nvPr/>
          </p:nvSpPr>
          <p:spPr>
            <a:xfrm>
              <a:off x="6907656" y="4498813"/>
              <a:ext cx="100837" cy="100837"/>
            </a:xfrm>
            <a:prstGeom prst="rect">
              <a:avLst/>
            </a:prstGeom>
            <a:blipFill>
              <a:blip r:embed="rId7" cstate="print"/>
              <a:stretch>
                <a:fillRect/>
              </a:stretch>
            </a:blipFill>
          </p:spPr>
          <p:txBody>
            <a:bodyPr wrap="square" lIns="0" tIns="0" rIns="0" bIns="0" rtlCol="0"/>
            <a:lstStyle/>
            <a:p>
              <a:endParaRPr/>
            </a:p>
          </p:txBody>
        </p:sp>
        <p:sp>
          <p:nvSpPr>
            <p:cNvPr id="130" name="object 77">
              <a:extLst>
                <a:ext uri="{FF2B5EF4-FFF2-40B4-BE49-F238E27FC236}">
                  <a16:creationId xmlns:a16="http://schemas.microsoft.com/office/drawing/2014/main" id="{73114236-C0DE-354A-A04A-39DC69605D27}"/>
                </a:ext>
              </a:extLst>
            </p:cNvPr>
            <p:cNvSpPr/>
            <p:nvPr/>
          </p:nvSpPr>
          <p:spPr>
            <a:xfrm>
              <a:off x="7160641" y="4414994"/>
              <a:ext cx="100837" cy="101599"/>
            </a:xfrm>
            <a:prstGeom prst="rect">
              <a:avLst/>
            </a:prstGeom>
            <a:blipFill>
              <a:blip r:embed="rId8" cstate="print"/>
              <a:stretch>
                <a:fillRect/>
              </a:stretch>
            </a:blipFill>
          </p:spPr>
          <p:txBody>
            <a:bodyPr wrap="square" lIns="0" tIns="0" rIns="0" bIns="0" rtlCol="0"/>
            <a:lstStyle/>
            <a:p>
              <a:endParaRPr/>
            </a:p>
          </p:txBody>
        </p:sp>
        <p:sp>
          <p:nvSpPr>
            <p:cNvPr id="131" name="object 78">
              <a:extLst>
                <a:ext uri="{FF2B5EF4-FFF2-40B4-BE49-F238E27FC236}">
                  <a16:creationId xmlns:a16="http://schemas.microsoft.com/office/drawing/2014/main" id="{489CF8E3-B6B5-9C4B-841E-9FC41CAB32C4}"/>
                </a:ext>
              </a:extLst>
            </p:cNvPr>
            <p:cNvSpPr/>
            <p:nvPr/>
          </p:nvSpPr>
          <p:spPr>
            <a:xfrm>
              <a:off x="7412862" y="4277833"/>
              <a:ext cx="101600" cy="100837"/>
            </a:xfrm>
            <a:prstGeom prst="rect">
              <a:avLst/>
            </a:prstGeom>
            <a:blipFill>
              <a:blip r:embed="rId9" cstate="print"/>
              <a:stretch>
                <a:fillRect/>
              </a:stretch>
            </a:blipFill>
          </p:spPr>
          <p:txBody>
            <a:bodyPr wrap="square" lIns="0" tIns="0" rIns="0" bIns="0" rtlCol="0"/>
            <a:lstStyle/>
            <a:p>
              <a:endParaRPr/>
            </a:p>
          </p:txBody>
        </p:sp>
        <p:sp>
          <p:nvSpPr>
            <p:cNvPr id="132" name="object 79">
              <a:extLst>
                <a:ext uri="{FF2B5EF4-FFF2-40B4-BE49-F238E27FC236}">
                  <a16:creationId xmlns:a16="http://schemas.microsoft.com/office/drawing/2014/main" id="{D0A948D3-0971-C243-872B-85E54FEC63B6}"/>
                </a:ext>
              </a:extLst>
            </p:cNvPr>
            <p:cNvSpPr txBox="1"/>
            <p:nvPr/>
          </p:nvSpPr>
          <p:spPr>
            <a:xfrm>
              <a:off x="4488307" y="5755098"/>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0</a:t>
              </a:r>
              <a:endParaRPr sz="1000">
                <a:latin typeface="Corbel"/>
                <a:cs typeface="Corbel"/>
              </a:endParaRPr>
            </a:p>
          </p:txBody>
        </p:sp>
        <p:sp>
          <p:nvSpPr>
            <p:cNvPr id="133" name="object 80">
              <a:extLst>
                <a:ext uri="{FF2B5EF4-FFF2-40B4-BE49-F238E27FC236}">
                  <a16:creationId xmlns:a16="http://schemas.microsoft.com/office/drawing/2014/main" id="{C1E35807-CC85-4148-B3B0-1032BC889976}"/>
                </a:ext>
              </a:extLst>
            </p:cNvPr>
            <p:cNvSpPr txBox="1"/>
            <p:nvPr/>
          </p:nvSpPr>
          <p:spPr>
            <a:xfrm>
              <a:off x="4496688" y="5478745"/>
              <a:ext cx="8255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1</a:t>
              </a:r>
              <a:endParaRPr sz="1000">
                <a:latin typeface="Corbel"/>
                <a:cs typeface="Corbel"/>
              </a:endParaRPr>
            </a:p>
          </p:txBody>
        </p:sp>
        <p:sp>
          <p:nvSpPr>
            <p:cNvPr id="134" name="object 81">
              <a:extLst>
                <a:ext uri="{FF2B5EF4-FFF2-40B4-BE49-F238E27FC236}">
                  <a16:creationId xmlns:a16="http://schemas.microsoft.com/office/drawing/2014/main" id="{FDF105D0-3358-A94B-895D-EEE4909BF7F4}"/>
                </a:ext>
              </a:extLst>
            </p:cNvPr>
            <p:cNvSpPr txBox="1"/>
            <p:nvPr/>
          </p:nvSpPr>
          <p:spPr>
            <a:xfrm>
              <a:off x="4488560" y="5202901"/>
              <a:ext cx="9080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2</a:t>
              </a:r>
              <a:endParaRPr sz="1000">
                <a:latin typeface="Corbel"/>
                <a:cs typeface="Corbel"/>
              </a:endParaRPr>
            </a:p>
          </p:txBody>
        </p:sp>
        <p:sp>
          <p:nvSpPr>
            <p:cNvPr id="135" name="object 82">
              <a:extLst>
                <a:ext uri="{FF2B5EF4-FFF2-40B4-BE49-F238E27FC236}">
                  <a16:creationId xmlns:a16="http://schemas.microsoft.com/office/drawing/2014/main" id="{08B877E0-D3D6-6A4A-9797-CB5CA5AC55E3}"/>
                </a:ext>
              </a:extLst>
            </p:cNvPr>
            <p:cNvSpPr txBox="1"/>
            <p:nvPr/>
          </p:nvSpPr>
          <p:spPr>
            <a:xfrm>
              <a:off x="4495926" y="4926804"/>
              <a:ext cx="8318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3</a:t>
              </a:r>
              <a:endParaRPr sz="1000">
                <a:latin typeface="Corbel"/>
                <a:cs typeface="Corbel"/>
              </a:endParaRPr>
            </a:p>
          </p:txBody>
        </p:sp>
        <p:sp>
          <p:nvSpPr>
            <p:cNvPr id="136" name="object 83">
              <a:extLst>
                <a:ext uri="{FF2B5EF4-FFF2-40B4-BE49-F238E27FC236}">
                  <a16:creationId xmlns:a16="http://schemas.microsoft.com/office/drawing/2014/main" id="{B53C2FD2-9565-4445-B299-8A9CC8A05354}"/>
                </a:ext>
              </a:extLst>
            </p:cNvPr>
            <p:cNvSpPr txBox="1"/>
            <p:nvPr/>
          </p:nvSpPr>
          <p:spPr>
            <a:xfrm>
              <a:off x="4487798" y="4650960"/>
              <a:ext cx="9144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4</a:t>
              </a:r>
              <a:endParaRPr sz="1000">
                <a:latin typeface="Corbel"/>
                <a:cs typeface="Corbel"/>
              </a:endParaRPr>
            </a:p>
          </p:txBody>
        </p:sp>
        <p:sp>
          <p:nvSpPr>
            <p:cNvPr id="137" name="object 84">
              <a:extLst>
                <a:ext uri="{FF2B5EF4-FFF2-40B4-BE49-F238E27FC236}">
                  <a16:creationId xmlns:a16="http://schemas.microsoft.com/office/drawing/2014/main" id="{30DDAC3D-8956-CA4C-9C40-C3E6844654DB}"/>
                </a:ext>
              </a:extLst>
            </p:cNvPr>
            <p:cNvSpPr txBox="1"/>
            <p:nvPr/>
          </p:nvSpPr>
          <p:spPr>
            <a:xfrm>
              <a:off x="4492625" y="4374862"/>
              <a:ext cx="86995"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5</a:t>
              </a:r>
              <a:endParaRPr sz="1000">
                <a:latin typeface="Corbel"/>
                <a:cs typeface="Corbel"/>
              </a:endParaRPr>
            </a:p>
          </p:txBody>
        </p:sp>
        <p:sp>
          <p:nvSpPr>
            <p:cNvPr id="138" name="object 85">
              <a:extLst>
                <a:ext uri="{FF2B5EF4-FFF2-40B4-BE49-F238E27FC236}">
                  <a16:creationId xmlns:a16="http://schemas.microsoft.com/office/drawing/2014/main" id="{D0609AB7-7E53-DF4C-B12F-0049D5B2B9D4}"/>
                </a:ext>
              </a:extLst>
            </p:cNvPr>
            <p:cNvSpPr txBox="1"/>
            <p:nvPr/>
          </p:nvSpPr>
          <p:spPr>
            <a:xfrm>
              <a:off x="4486782" y="4099018"/>
              <a:ext cx="927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6</a:t>
              </a:r>
              <a:endParaRPr sz="1000">
                <a:latin typeface="Corbel"/>
                <a:cs typeface="Corbel"/>
              </a:endParaRPr>
            </a:p>
          </p:txBody>
        </p:sp>
        <p:sp>
          <p:nvSpPr>
            <p:cNvPr id="139" name="object 86">
              <a:extLst>
                <a:ext uri="{FF2B5EF4-FFF2-40B4-BE49-F238E27FC236}">
                  <a16:creationId xmlns:a16="http://schemas.microsoft.com/office/drawing/2014/main" id="{BADF3ECD-34B0-D146-B081-3CD07437D9F8}"/>
                </a:ext>
              </a:extLst>
            </p:cNvPr>
            <p:cNvSpPr txBox="1"/>
            <p:nvPr/>
          </p:nvSpPr>
          <p:spPr>
            <a:xfrm>
              <a:off x="4499229" y="3822920"/>
              <a:ext cx="80010" cy="178435"/>
            </a:xfrm>
            <a:prstGeom prst="rect">
              <a:avLst/>
            </a:prstGeom>
          </p:spPr>
          <p:txBody>
            <a:bodyPr vert="horz" wrap="square" lIns="0" tIns="12700" rIns="0" bIns="0" rtlCol="0">
              <a:spAutoFit/>
            </a:bodyPr>
            <a:lstStyle/>
            <a:p>
              <a:pPr marL="12700">
                <a:lnSpc>
                  <a:spcPct val="100000"/>
                </a:lnSpc>
                <a:spcBef>
                  <a:spcPts val="100"/>
                </a:spcBef>
              </a:pPr>
              <a:r>
                <a:rPr sz="1000" dirty="0">
                  <a:latin typeface="Corbel"/>
                  <a:cs typeface="Corbel"/>
                </a:rPr>
                <a:t>7</a:t>
              </a:r>
              <a:endParaRPr sz="1000">
                <a:latin typeface="Corbel"/>
                <a:cs typeface="Corbel"/>
              </a:endParaRPr>
            </a:p>
          </p:txBody>
        </p:sp>
        <p:sp>
          <p:nvSpPr>
            <p:cNvPr id="140" name="object 87">
              <a:extLst>
                <a:ext uri="{FF2B5EF4-FFF2-40B4-BE49-F238E27FC236}">
                  <a16:creationId xmlns:a16="http://schemas.microsoft.com/office/drawing/2014/main" id="{4230AB78-0887-374E-A357-924C675C72C3}"/>
                </a:ext>
              </a:extLst>
            </p:cNvPr>
            <p:cNvSpPr txBox="1"/>
            <p:nvPr/>
          </p:nvSpPr>
          <p:spPr>
            <a:xfrm>
              <a:off x="4638675" y="5920198"/>
              <a:ext cx="3623945" cy="178435"/>
            </a:xfrm>
            <a:prstGeom prst="rect">
              <a:avLst/>
            </a:prstGeom>
          </p:spPr>
          <p:txBody>
            <a:bodyPr vert="horz" wrap="square" lIns="0" tIns="12700" rIns="0" bIns="0" rtlCol="0">
              <a:spAutoFit/>
            </a:bodyPr>
            <a:lstStyle/>
            <a:p>
              <a:pPr marL="12700">
                <a:lnSpc>
                  <a:spcPct val="100000"/>
                </a:lnSpc>
                <a:spcBef>
                  <a:spcPts val="100"/>
                </a:spcBef>
                <a:tabLst>
                  <a:tab pos="521334" algn="l"/>
                  <a:tab pos="1022985" algn="l"/>
                  <a:tab pos="1531620" algn="l"/>
                  <a:tab pos="2033270" algn="l"/>
                  <a:tab pos="2541270" algn="l"/>
                  <a:tab pos="3044190" algn="l"/>
                  <a:tab pos="3556000" algn="l"/>
                </a:tabLst>
              </a:pPr>
              <a:r>
                <a:rPr sz="1000" dirty="0">
                  <a:latin typeface="Corbel"/>
                  <a:cs typeface="Corbel"/>
                </a:rPr>
                <a:t>0	1	2	3	4	5	6	7</a:t>
              </a:r>
              <a:endParaRPr sz="1000">
                <a:latin typeface="Corbel"/>
                <a:cs typeface="Corbel"/>
              </a:endParaRPr>
            </a:p>
          </p:txBody>
        </p:sp>
        <p:sp>
          <p:nvSpPr>
            <p:cNvPr id="141" name="object 88">
              <a:extLst>
                <a:ext uri="{FF2B5EF4-FFF2-40B4-BE49-F238E27FC236}">
                  <a16:creationId xmlns:a16="http://schemas.microsoft.com/office/drawing/2014/main" id="{198C7DF2-7750-0149-80A6-34DA250A9097}"/>
                </a:ext>
              </a:extLst>
            </p:cNvPr>
            <p:cNvSpPr/>
            <p:nvPr/>
          </p:nvSpPr>
          <p:spPr>
            <a:xfrm>
              <a:off x="5129910" y="4078951"/>
              <a:ext cx="2630424" cy="1643633"/>
            </a:xfrm>
            <a:prstGeom prst="rect">
              <a:avLst/>
            </a:prstGeom>
            <a:blipFill>
              <a:blip r:embed="rId16" cstate="print"/>
              <a:stretch>
                <a:fillRect/>
              </a:stretch>
            </a:blipFill>
          </p:spPr>
          <p:txBody>
            <a:bodyPr wrap="square" lIns="0" tIns="0" rIns="0" bIns="0" rtlCol="0"/>
            <a:lstStyle/>
            <a:p>
              <a:endParaRPr/>
            </a:p>
          </p:txBody>
        </p:sp>
        <p:sp>
          <p:nvSpPr>
            <p:cNvPr id="142" name="object 89">
              <a:extLst>
                <a:ext uri="{FF2B5EF4-FFF2-40B4-BE49-F238E27FC236}">
                  <a16:creationId xmlns:a16="http://schemas.microsoft.com/office/drawing/2014/main" id="{8B8EB02B-E842-CF4D-AA20-1CD923CD111D}"/>
                </a:ext>
              </a:extLst>
            </p:cNvPr>
            <p:cNvSpPr/>
            <p:nvPr/>
          </p:nvSpPr>
          <p:spPr>
            <a:xfrm>
              <a:off x="5188204" y="4169249"/>
              <a:ext cx="2514600" cy="1524000"/>
            </a:xfrm>
            <a:custGeom>
              <a:avLst/>
              <a:gdLst/>
              <a:ahLst/>
              <a:cxnLst/>
              <a:rect l="l" t="t" r="r" b="b"/>
              <a:pathLst>
                <a:path w="2514600" h="1524000">
                  <a:moveTo>
                    <a:pt x="0" y="1524000"/>
                  </a:moveTo>
                  <a:lnTo>
                    <a:pt x="2514600" y="0"/>
                  </a:lnTo>
                </a:path>
              </a:pathLst>
            </a:custGeom>
            <a:ln w="25146">
              <a:solidFill>
                <a:srgbClr val="C0504D"/>
              </a:solidFill>
            </a:ln>
          </p:spPr>
          <p:txBody>
            <a:bodyPr wrap="square" lIns="0" tIns="0" rIns="0" bIns="0" rtlCol="0"/>
            <a:lstStyle/>
            <a:p>
              <a:endParaRPr/>
            </a:p>
          </p:txBody>
        </p:sp>
        <p:sp>
          <p:nvSpPr>
            <p:cNvPr id="143" name="object 90">
              <a:extLst>
                <a:ext uri="{FF2B5EF4-FFF2-40B4-BE49-F238E27FC236}">
                  <a16:creationId xmlns:a16="http://schemas.microsoft.com/office/drawing/2014/main" id="{B41B4966-D347-6644-9156-45ED554CA840}"/>
                </a:ext>
              </a:extLst>
            </p:cNvPr>
            <p:cNvSpPr/>
            <p:nvPr/>
          </p:nvSpPr>
          <p:spPr>
            <a:xfrm>
              <a:off x="5053710" y="4054568"/>
              <a:ext cx="2935224" cy="1720595"/>
            </a:xfrm>
            <a:prstGeom prst="rect">
              <a:avLst/>
            </a:prstGeom>
            <a:blipFill>
              <a:blip r:embed="rId17" cstate="print"/>
              <a:stretch>
                <a:fillRect/>
              </a:stretch>
            </a:blipFill>
          </p:spPr>
          <p:txBody>
            <a:bodyPr wrap="square" lIns="0" tIns="0" rIns="0" bIns="0" rtlCol="0"/>
            <a:lstStyle/>
            <a:p>
              <a:endParaRPr/>
            </a:p>
          </p:txBody>
        </p:sp>
        <p:sp>
          <p:nvSpPr>
            <p:cNvPr id="144" name="object 91">
              <a:extLst>
                <a:ext uri="{FF2B5EF4-FFF2-40B4-BE49-F238E27FC236}">
                  <a16:creationId xmlns:a16="http://schemas.microsoft.com/office/drawing/2014/main" id="{C955CF0C-8AA3-334F-A76C-E91CDEAC703D}"/>
                </a:ext>
              </a:extLst>
            </p:cNvPr>
            <p:cNvSpPr/>
            <p:nvPr/>
          </p:nvSpPr>
          <p:spPr>
            <a:xfrm>
              <a:off x="5112004" y="4093049"/>
              <a:ext cx="2819400" cy="1600200"/>
            </a:xfrm>
            <a:custGeom>
              <a:avLst/>
              <a:gdLst/>
              <a:ahLst/>
              <a:cxnLst/>
              <a:rect l="l" t="t" r="r" b="b"/>
              <a:pathLst>
                <a:path w="2819400" h="1600200">
                  <a:moveTo>
                    <a:pt x="0" y="0"/>
                  </a:moveTo>
                  <a:lnTo>
                    <a:pt x="2819400" y="1600200"/>
                  </a:lnTo>
                </a:path>
              </a:pathLst>
            </a:custGeom>
            <a:ln w="25146">
              <a:solidFill>
                <a:srgbClr val="4F81BB"/>
              </a:solidFill>
            </a:ln>
          </p:spPr>
          <p:txBody>
            <a:bodyPr wrap="square" lIns="0" tIns="0" rIns="0" bIns="0" rtlCol="0"/>
            <a:lstStyle/>
            <a:p>
              <a:endParaRPr/>
            </a:p>
          </p:txBody>
        </p:sp>
      </p:grpSp>
      <p:sp>
        <p:nvSpPr>
          <p:cNvPr id="146" name="TextBox 145">
            <a:extLst>
              <a:ext uri="{FF2B5EF4-FFF2-40B4-BE49-F238E27FC236}">
                <a16:creationId xmlns:a16="http://schemas.microsoft.com/office/drawing/2014/main" id="{D5ABE33F-0B87-C640-8A8A-6A1CAFA4A5FA}"/>
              </a:ext>
            </a:extLst>
          </p:cNvPr>
          <p:cNvSpPr txBox="1"/>
          <p:nvPr/>
        </p:nvSpPr>
        <p:spPr>
          <a:xfrm>
            <a:off x="4677264" y="2621542"/>
            <a:ext cx="760144" cy="1477328"/>
          </a:xfrm>
          <a:prstGeom prst="rect">
            <a:avLst/>
          </a:prstGeom>
          <a:noFill/>
        </p:spPr>
        <p:txBody>
          <a:bodyPr wrap="none" rtlCol="0">
            <a:spAutoFit/>
          </a:bodyPr>
          <a:lstStyle/>
          <a:p>
            <a:r>
              <a:rPr lang="en-US" sz="9000" dirty="0"/>
              <a:t>=</a:t>
            </a:r>
          </a:p>
        </p:txBody>
      </p:sp>
    </p:spTree>
    <p:extLst>
      <p:ext uri="{BB962C8B-B14F-4D97-AF65-F5344CB8AC3E}">
        <p14:creationId xmlns:p14="http://schemas.microsoft.com/office/powerpoint/2010/main" val="3735630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06E39F62-435F-5A44-BF33-B6BF417BAC39}"/>
              </a:ext>
            </a:extLst>
          </p:cNvPr>
          <p:cNvSpPr>
            <a:spLocks noGrp="1"/>
          </p:cNvSpPr>
          <p:nvPr>
            <p:ph type="title"/>
          </p:nvPr>
        </p:nvSpPr>
        <p:spPr/>
        <p:txBody>
          <a:bodyPr/>
          <a:lstStyle/>
          <a:p>
            <a:r>
              <a:rPr lang="en-US" spc="-25" dirty="0">
                <a:latin typeface="+mn-lt"/>
                <a:cs typeface="Corbel"/>
              </a:rPr>
              <a:t>How to do visual discovery in </a:t>
            </a:r>
            <a:r>
              <a:rPr lang="en-US" i="1" spc="-25" dirty="0">
                <a:latin typeface="+mn-lt"/>
                <a:cs typeface="Corbel"/>
              </a:rPr>
              <a:t>n</a:t>
            </a:r>
            <a:r>
              <a:rPr lang="en-US" spc="-25" dirty="0">
                <a:latin typeface="+mn-lt"/>
                <a:cs typeface="Corbel"/>
              </a:rPr>
              <a:t>-dimensions?</a:t>
            </a:r>
          </a:p>
        </p:txBody>
      </p:sp>
      <p:graphicFrame>
        <p:nvGraphicFramePr>
          <p:cNvPr id="145" name="object 40">
            <a:extLst>
              <a:ext uri="{FF2B5EF4-FFF2-40B4-BE49-F238E27FC236}">
                <a16:creationId xmlns:a16="http://schemas.microsoft.com/office/drawing/2014/main" id="{E049A6D4-6809-6848-9B63-60D218BB10EA}"/>
              </a:ext>
            </a:extLst>
          </p:cNvPr>
          <p:cNvGraphicFramePr>
            <a:graphicFrameLocks noGrp="1"/>
          </p:cNvGraphicFramePr>
          <p:nvPr>
            <p:extLst>
              <p:ext uri="{D42A27DB-BD31-4B8C-83A1-F6EECF244321}">
                <p14:modId xmlns:p14="http://schemas.microsoft.com/office/powerpoint/2010/main" val="158544837"/>
              </p:ext>
            </p:extLst>
          </p:nvPr>
        </p:nvGraphicFramePr>
        <p:xfrm>
          <a:off x="1528893" y="2062535"/>
          <a:ext cx="8228325" cy="3647905"/>
        </p:xfrm>
        <a:graphic>
          <a:graphicData uri="http://schemas.openxmlformats.org/drawingml/2006/table">
            <a:tbl>
              <a:tblPr firstRow="1" bandRow="1">
                <a:tableStyleId>{2D5ABB26-0587-4C30-8999-92F81FD0307C}</a:tableStyleId>
              </a:tblPr>
              <a:tblGrid>
                <a:gridCol w="433070">
                  <a:extLst>
                    <a:ext uri="{9D8B030D-6E8A-4147-A177-3AD203B41FA5}">
                      <a16:colId xmlns:a16="http://schemas.microsoft.com/office/drawing/2014/main" val="20000"/>
                    </a:ext>
                  </a:extLst>
                </a:gridCol>
                <a:gridCol w="433070">
                  <a:extLst>
                    <a:ext uri="{9D8B030D-6E8A-4147-A177-3AD203B41FA5}">
                      <a16:colId xmlns:a16="http://schemas.microsoft.com/office/drawing/2014/main" val="20001"/>
                    </a:ext>
                  </a:extLst>
                </a:gridCol>
                <a:gridCol w="433070">
                  <a:extLst>
                    <a:ext uri="{9D8B030D-6E8A-4147-A177-3AD203B41FA5}">
                      <a16:colId xmlns:a16="http://schemas.microsoft.com/office/drawing/2014/main" val="20002"/>
                    </a:ext>
                  </a:extLst>
                </a:gridCol>
                <a:gridCol w="433069">
                  <a:extLst>
                    <a:ext uri="{9D8B030D-6E8A-4147-A177-3AD203B41FA5}">
                      <a16:colId xmlns:a16="http://schemas.microsoft.com/office/drawing/2014/main" val="20003"/>
                    </a:ext>
                  </a:extLst>
                </a:gridCol>
                <a:gridCol w="433069">
                  <a:extLst>
                    <a:ext uri="{9D8B030D-6E8A-4147-A177-3AD203B41FA5}">
                      <a16:colId xmlns:a16="http://schemas.microsoft.com/office/drawing/2014/main" val="20004"/>
                    </a:ext>
                  </a:extLst>
                </a:gridCol>
                <a:gridCol w="433069">
                  <a:extLst>
                    <a:ext uri="{9D8B030D-6E8A-4147-A177-3AD203B41FA5}">
                      <a16:colId xmlns:a16="http://schemas.microsoft.com/office/drawing/2014/main" val="20005"/>
                    </a:ext>
                  </a:extLst>
                </a:gridCol>
                <a:gridCol w="433069">
                  <a:extLst>
                    <a:ext uri="{9D8B030D-6E8A-4147-A177-3AD203B41FA5}">
                      <a16:colId xmlns:a16="http://schemas.microsoft.com/office/drawing/2014/main" val="20006"/>
                    </a:ext>
                  </a:extLst>
                </a:gridCol>
                <a:gridCol w="433070">
                  <a:extLst>
                    <a:ext uri="{9D8B030D-6E8A-4147-A177-3AD203B41FA5}">
                      <a16:colId xmlns:a16="http://schemas.microsoft.com/office/drawing/2014/main" val="20007"/>
                    </a:ext>
                  </a:extLst>
                </a:gridCol>
                <a:gridCol w="433070">
                  <a:extLst>
                    <a:ext uri="{9D8B030D-6E8A-4147-A177-3AD203B41FA5}">
                      <a16:colId xmlns:a16="http://schemas.microsoft.com/office/drawing/2014/main" val="20008"/>
                    </a:ext>
                  </a:extLst>
                </a:gridCol>
                <a:gridCol w="433070">
                  <a:extLst>
                    <a:ext uri="{9D8B030D-6E8A-4147-A177-3AD203B41FA5}">
                      <a16:colId xmlns:a16="http://schemas.microsoft.com/office/drawing/2014/main" val="20009"/>
                    </a:ext>
                  </a:extLst>
                </a:gridCol>
                <a:gridCol w="433070">
                  <a:extLst>
                    <a:ext uri="{9D8B030D-6E8A-4147-A177-3AD203B41FA5}">
                      <a16:colId xmlns:a16="http://schemas.microsoft.com/office/drawing/2014/main" val="20010"/>
                    </a:ext>
                  </a:extLst>
                </a:gridCol>
                <a:gridCol w="433070">
                  <a:extLst>
                    <a:ext uri="{9D8B030D-6E8A-4147-A177-3AD203B41FA5}">
                      <a16:colId xmlns:a16="http://schemas.microsoft.com/office/drawing/2014/main" val="20011"/>
                    </a:ext>
                  </a:extLst>
                </a:gridCol>
                <a:gridCol w="433070">
                  <a:extLst>
                    <a:ext uri="{9D8B030D-6E8A-4147-A177-3AD203B41FA5}">
                      <a16:colId xmlns:a16="http://schemas.microsoft.com/office/drawing/2014/main" val="20012"/>
                    </a:ext>
                  </a:extLst>
                </a:gridCol>
                <a:gridCol w="433070">
                  <a:extLst>
                    <a:ext uri="{9D8B030D-6E8A-4147-A177-3AD203B41FA5}">
                      <a16:colId xmlns:a16="http://schemas.microsoft.com/office/drawing/2014/main" val="20013"/>
                    </a:ext>
                  </a:extLst>
                </a:gridCol>
                <a:gridCol w="433070">
                  <a:extLst>
                    <a:ext uri="{9D8B030D-6E8A-4147-A177-3AD203B41FA5}">
                      <a16:colId xmlns:a16="http://schemas.microsoft.com/office/drawing/2014/main" val="20014"/>
                    </a:ext>
                  </a:extLst>
                </a:gridCol>
                <a:gridCol w="433069">
                  <a:extLst>
                    <a:ext uri="{9D8B030D-6E8A-4147-A177-3AD203B41FA5}">
                      <a16:colId xmlns:a16="http://schemas.microsoft.com/office/drawing/2014/main" val="20015"/>
                    </a:ext>
                  </a:extLst>
                </a:gridCol>
                <a:gridCol w="433070">
                  <a:extLst>
                    <a:ext uri="{9D8B030D-6E8A-4147-A177-3AD203B41FA5}">
                      <a16:colId xmlns:a16="http://schemas.microsoft.com/office/drawing/2014/main" val="20016"/>
                    </a:ext>
                  </a:extLst>
                </a:gridCol>
                <a:gridCol w="433070">
                  <a:extLst>
                    <a:ext uri="{9D8B030D-6E8A-4147-A177-3AD203B41FA5}">
                      <a16:colId xmlns:a16="http://schemas.microsoft.com/office/drawing/2014/main" val="20017"/>
                    </a:ext>
                  </a:extLst>
                </a:gridCol>
                <a:gridCol w="433070">
                  <a:extLst>
                    <a:ext uri="{9D8B030D-6E8A-4147-A177-3AD203B41FA5}">
                      <a16:colId xmlns:a16="http://schemas.microsoft.com/office/drawing/2014/main" val="20018"/>
                    </a:ext>
                  </a:extLst>
                </a:gridCol>
              </a:tblGrid>
              <a:tr h="128650">
                <a:tc>
                  <a:txBody>
                    <a:bodyPr/>
                    <a:lstStyle/>
                    <a:p>
                      <a:pPr algn="ctr">
                        <a:lnSpc>
                          <a:spcPts val="910"/>
                        </a:lnSpc>
                      </a:pPr>
                      <a:r>
                        <a:rPr sz="800" b="1" spc="-5" dirty="0">
                          <a:latin typeface="Corbel"/>
                          <a:cs typeface="Corbel"/>
                        </a:rPr>
                        <a:t>ID</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FD1</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0"/>
                        </a:lnSpc>
                      </a:pPr>
                      <a:r>
                        <a:rPr sz="800" b="1" spc="-10" dirty="0">
                          <a:latin typeface="Corbel"/>
                          <a:cs typeface="Corbel"/>
                        </a:rPr>
                        <a:t>FD2</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FD4</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FD5</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FD6</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FD10</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FD12</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FD15</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FD16</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FD18</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FD20</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FD22</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0"/>
                        </a:lnSpc>
                      </a:pPr>
                      <a:r>
                        <a:rPr sz="800" b="1" spc="-10" dirty="0">
                          <a:latin typeface="Corbel"/>
                          <a:cs typeface="Corbel"/>
                        </a:rPr>
                        <a:t>FD23</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FD24</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b="1" spc="-10" dirty="0">
                          <a:latin typeface="Corbel"/>
                          <a:cs typeface="Corbel"/>
                        </a:rPr>
                        <a:t>FD25</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b="1" spc="-10" dirty="0">
                          <a:latin typeface="Corbel"/>
                          <a:cs typeface="Corbel"/>
                        </a:rPr>
                        <a:t>FD26</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b="1" spc="-10" dirty="0">
                          <a:latin typeface="Corbel"/>
                          <a:cs typeface="Corbel"/>
                        </a:rPr>
                        <a:t>FD27</a:t>
                      </a:r>
                      <a:endParaRPr sz="800" b="1">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99695">
                        <a:lnSpc>
                          <a:spcPts val="910"/>
                        </a:lnSpc>
                      </a:pPr>
                      <a:r>
                        <a:rPr sz="800" b="1" spc="-10" dirty="0">
                          <a:latin typeface="Corbel"/>
                          <a:cs typeface="Corbel"/>
                        </a:rPr>
                        <a:t>FD28</a:t>
                      </a:r>
                      <a:endParaRPr sz="800" b="1" dirty="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0"/>
                  </a:ext>
                </a:extLst>
              </a:tr>
              <a:tr h="135381">
                <a:tc>
                  <a:txBody>
                    <a:bodyPr/>
                    <a:lstStyle/>
                    <a:p>
                      <a:pPr algn="ctr">
                        <a:lnSpc>
                          <a:spcPts val="915"/>
                        </a:lnSpc>
                      </a:pPr>
                      <a:r>
                        <a:rPr sz="800" dirty="0">
                          <a:latin typeface="Corbel"/>
                          <a:cs typeface="Corbel"/>
                        </a:rPr>
                        <a:t>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2.749807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9.826302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4.067554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5.244006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2.743422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10" dirty="0">
                          <a:latin typeface="Corbel"/>
                          <a:cs typeface="Corbel"/>
                        </a:rPr>
                        <a:t>6.254963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1"/>
                  </a:ext>
                </a:extLst>
              </a:tr>
              <a:tr h="135382">
                <a:tc>
                  <a:txBody>
                    <a:bodyPr/>
                    <a:lstStyle/>
                    <a:p>
                      <a:pPr algn="ctr">
                        <a:lnSpc>
                          <a:spcPts val="915"/>
                        </a:lnSpc>
                      </a:pPr>
                      <a:r>
                        <a:rPr sz="800" dirty="0">
                          <a:latin typeface="Corbel"/>
                          <a:cs typeface="Corbel"/>
                        </a:rPr>
                        <a:t>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11.51334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9.092989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12.46223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7.597155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10" dirty="0">
                          <a:latin typeface="Corbel"/>
                          <a:cs typeface="Corbel"/>
                        </a:rPr>
                        <a:t>8.940897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4.268456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3495">
                        <a:lnSpc>
                          <a:spcPts val="915"/>
                        </a:lnSpc>
                      </a:pPr>
                      <a:r>
                        <a:rPr sz="800" spc="-10" dirty="0">
                          <a:latin typeface="Corbel"/>
                          <a:cs typeface="Corbel"/>
                        </a:rPr>
                        <a:t>1.309903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2"/>
                  </a:ext>
                </a:extLst>
              </a:tr>
              <a:tr h="135381">
                <a:tc>
                  <a:txBody>
                    <a:bodyPr/>
                    <a:lstStyle/>
                    <a:p>
                      <a:pPr algn="ctr">
                        <a:lnSpc>
                          <a:spcPts val="915"/>
                        </a:lnSpc>
                      </a:pPr>
                      <a:r>
                        <a:rPr sz="800" dirty="0">
                          <a:latin typeface="Corbel"/>
                          <a:cs typeface="Corbel"/>
                        </a:rPr>
                        <a:t>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10.27931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2.075787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4.042145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0.477713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10" dirty="0">
                          <a:latin typeface="Corbel"/>
                          <a:cs typeface="Corbel"/>
                        </a:rPr>
                        <a:t>3.97378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2.477745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5.583099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0">
                        <a:lnSpc>
                          <a:spcPts val="915"/>
                        </a:lnSpc>
                      </a:pPr>
                      <a:r>
                        <a:rPr sz="800" spc="-5" dirty="0">
                          <a:latin typeface="Corbel"/>
                          <a:cs typeface="Corbel"/>
                        </a:rPr>
                        <a:t>7.418219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3"/>
                  </a:ext>
                </a:extLst>
              </a:tr>
              <a:tr h="135382">
                <a:tc>
                  <a:txBody>
                    <a:bodyPr/>
                    <a:lstStyle/>
                    <a:p>
                      <a:pPr algn="ctr">
                        <a:lnSpc>
                          <a:spcPts val="915"/>
                        </a:lnSpc>
                      </a:pPr>
                      <a:r>
                        <a:rPr sz="800" dirty="0">
                          <a:latin typeface="Corbel"/>
                          <a:cs typeface="Corbel"/>
                        </a:rPr>
                        <a:t>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10" dirty="0">
                          <a:latin typeface="Corbel"/>
                          <a:cs typeface="Corbel"/>
                        </a:rPr>
                        <a:t>18.31495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4.472742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4.671682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7.248355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12.11645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10" dirty="0">
                          <a:latin typeface="Corbel"/>
                          <a:cs typeface="Corbel"/>
                        </a:rPr>
                        <a:t>6.030322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4"/>
                  </a:ext>
                </a:extLst>
              </a:tr>
              <a:tr h="135255">
                <a:tc>
                  <a:txBody>
                    <a:bodyPr/>
                    <a:lstStyle/>
                    <a:p>
                      <a:pPr algn="ctr">
                        <a:lnSpc>
                          <a:spcPts val="915"/>
                        </a:lnSpc>
                      </a:pPr>
                      <a:r>
                        <a:rPr sz="800" dirty="0">
                          <a:latin typeface="Corbel"/>
                          <a:cs typeface="Corbel"/>
                        </a:rPr>
                        <a:t>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14.12261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15.1236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9.695051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0.915031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6.086389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10" dirty="0">
                          <a:latin typeface="Corbel"/>
                          <a:cs typeface="Corbel"/>
                        </a:rPr>
                        <a:t>9.139287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8.931774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5"/>
                  </a:ext>
                </a:extLst>
              </a:tr>
              <a:tr h="135381">
                <a:tc>
                  <a:txBody>
                    <a:bodyPr/>
                    <a:lstStyle/>
                    <a:p>
                      <a:pPr algn="ctr">
                        <a:lnSpc>
                          <a:spcPts val="910"/>
                        </a:lnSpc>
                      </a:pPr>
                      <a:r>
                        <a:rPr sz="800" dirty="0">
                          <a:latin typeface="Corbel"/>
                          <a:cs typeface="Corbel"/>
                        </a:rPr>
                        <a:t>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0"/>
                        </a:lnSpc>
                      </a:pPr>
                      <a:r>
                        <a:rPr sz="800" spc="-5" dirty="0">
                          <a:latin typeface="Corbel"/>
                          <a:cs typeface="Corbel"/>
                        </a:rPr>
                        <a:t>5.405394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2.951092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0"/>
                        </a:lnSpc>
                      </a:pPr>
                      <a:r>
                        <a:rPr sz="800" spc="-10" dirty="0">
                          <a:latin typeface="Corbel"/>
                          <a:cs typeface="Corbel"/>
                        </a:rPr>
                        <a:t>3.797284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4.576391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2.763756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3970">
                        <a:lnSpc>
                          <a:spcPts val="910"/>
                        </a:lnSpc>
                      </a:pPr>
                      <a:r>
                        <a:rPr sz="800" spc="-5" dirty="0">
                          <a:latin typeface="Corbel"/>
                          <a:cs typeface="Corbel"/>
                        </a:rPr>
                        <a:t>2.562996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6"/>
                  </a:ext>
                </a:extLst>
              </a:tr>
              <a:tr h="135381">
                <a:tc>
                  <a:txBody>
                    <a:bodyPr/>
                    <a:lstStyle/>
                    <a:p>
                      <a:pPr algn="ctr">
                        <a:lnSpc>
                          <a:spcPts val="910"/>
                        </a:lnSpc>
                      </a:pPr>
                      <a:r>
                        <a:rPr sz="800" dirty="0">
                          <a:latin typeface="Corbel"/>
                          <a:cs typeface="Corbel"/>
                        </a:rPr>
                        <a:t>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11430" algn="ctr">
                        <a:lnSpc>
                          <a:spcPts val="910"/>
                        </a:lnSpc>
                      </a:pPr>
                      <a:r>
                        <a:rPr sz="800" spc="-10" dirty="0">
                          <a:latin typeface="Corbel"/>
                          <a:cs typeface="Corbel"/>
                        </a:rPr>
                        <a:t>8.068472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3.267916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0"/>
                        </a:lnSpc>
                      </a:pPr>
                      <a:r>
                        <a:rPr sz="800" spc="-5" dirty="0">
                          <a:latin typeface="Corbel"/>
                          <a:cs typeface="Corbel"/>
                        </a:rPr>
                        <a:t>5.09157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6.082168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0"/>
                        </a:lnSpc>
                      </a:pPr>
                      <a:r>
                        <a:rPr sz="800" spc="-5" dirty="0">
                          <a:latin typeface="Corbel"/>
                          <a:cs typeface="Corbel"/>
                        </a:rPr>
                        <a:t>5.42044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spc="-5" dirty="0">
                          <a:latin typeface="Corbel"/>
                          <a:cs typeface="Corbel"/>
                        </a:rPr>
                        <a:t>4.431955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0"/>
                        </a:lnSpc>
                      </a:pPr>
                      <a:r>
                        <a:rPr sz="800" spc="-5" dirty="0">
                          <a:latin typeface="Corbel"/>
                          <a:cs typeface="Corbel"/>
                        </a:rPr>
                        <a:t>0.415844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52705">
                        <a:lnSpc>
                          <a:spcPts val="910"/>
                        </a:lnSpc>
                      </a:pPr>
                      <a:r>
                        <a:rPr sz="800" spc="-5" dirty="0">
                          <a:latin typeface="Corbel"/>
                          <a:cs typeface="Corbel"/>
                        </a:rPr>
                        <a:t>2.73227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7"/>
                  </a:ext>
                </a:extLst>
              </a:tr>
              <a:tr h="135381">
                <a:tc>
                  <a:txBody>
                    <a:bodyPr/>
                    <a:lstStyle/>
                    <a:p>
                      <a:pPr algn="ctr">
                        <a:lnSpc>
                          <a:spcPts val="910"/>
                        </a:lnSpc>
                      </a:pPr>
                      <a:r>
                        <a:rPr sz="800" dirty="0">
                          <a:latin typeface="Corbel"/>
                          <a:cs typeface="Corbel"/>
                        </a:rPr>
                        <a:t>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0"/>
                        </a:lnSpc>
                      </a:pPr>
                      <a:r>
                        <a:rPr sz="800" spc="-5" dirty="0">
                          <a:latin typeface="Corbel"/>
                          <a:cs typeface="Corbel"/>
                        </a:rPr>
                        <a:t>6.169271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0"/>
                        </a:lnSpc>
                      </a:pPr>
                      <a:r>
                        <a:rPr sz="800" spc="-5" dirty="0">
                          <a:latin typeface="Corbel"/>
                          <a:cs typeface="Corbel"/>
                        </a:rPr>
                        <a:t>4.918356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0"/>
                        </a:lnSpc>
                      </a:pPr>
                      <a:r>
                        <a:rPr sz="800" spc="-5" dirty="0">
                          <a:latin typeface="Corbel"/>
                          <a:cs typeface="Corbel"/>
                        </a:rPr>
                        <a:t>5.566813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spc="-5" dirty="0">
                          <a:latin typeface="Corbel"/>
                          <a:cs typeface="Corbel"/>
                        </a:rPr>
                        <a:t>4.884737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spc="-5" dirty="0">
                          <a:latin typeface="Corbel"/>
                          <a:cs typeface="Corbel"/>
                        </a:rPr>
                        <a:t>5.168666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0"/>
                        </a:lnSpc>
                      </a:pPr>
                      <a:r>
                        <a:rPr sz="800" spc="-5" dirty="0">
                          <a:latin typeface="Corbel"/>
                          <a:cs typeface="Corbel"/>
                        </a:rPr>
                        <a:t>5.189289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0"/>
                        </a:lnSpc>
                      </a:pPr>
                      <a:r>
                        <a:rPr sz="800" spc="-5" dirty="0">
                          <a:latin typeface="Corbel"/>
                          <a:cs typeface="Corbel"/>
                        </a:rPr>
                        <a:t>2.49011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0"/>
                        </a:lnSpc>
                      </a:pPr>
                      <a:r>
                        <a:rPr sz="800" spc="-5" dirty="0">
                          <a:latin typeface="Corbel"/>
                          <a:cs typeface="Corbel"/>
                        </a:rPr>
                        <a:t>4.750784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0"/>
                        </a:lnSpc>
                      </a:pPr>
                      <a:r>
                        <a:rPr sz="800" dirty="0">
                          <a:latin typeface="Corbel"/>
                          <a:cs typeface="Corbel"/>
                        </a:rPr>
                        <a:t>2.9946</a:t>
                      </a:r>
                      <a:r>
                        <a:rPr sz="800" spc="-5" dirty="0">
                          <a:latin typeface="Corbel"/>
                          <a:cs typeface="Corbel"/>
                        </a:rPr>
                        <a:t>64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0"/>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8"/>
                  </a:ext>
                </a:extLst>
              </a:tr>
              <a:tr h="135255">
                <a:tc>
                  <a:txBody>
                    <a:bodyPr/>
                    <a:lstStyle/>
                    <a:p>
                      <a:pPr algn="ctr">
                        <a:lnSpc>
                          <a:spcPts val="915"/>
                        </a:lnSpc>
                      </a:pPr>
                      <a:r>
                        <a:rPr sz="800" dirty="0">
                          <a:latin typeface="Corbel"/>
                          <a:cs typeface="Corbel"/>
                        </a:rPr>
                        <a:t>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11.64548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12.16663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8.407408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4.289772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4.652006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09"/>
                  </a:ext>
                </a:extLst>
              </a:tr>
              <a:tr h="135381">
                <a:tc>
                  <a:txBody>
                    <a:bodyPr/>
                    <a:lstStyle/>
                    <a:p>
                      <a:pPr marL="1270" algn="ctr">
                        <a:lnSpc>
                          <a:spcPts val="915"/>
                        </a:lnSpc>
                      </a:pPr>
                      <a:r>
                        <a:rPr sz="800" spc="-5" dirty="0">
                          <a:latin typeface="Corbel"/>
                          <a:cs typeface="Corbel"/>
                        </a:rPr>
                        <a:t>10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9.957874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7.829115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7.082694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8.388349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4.706276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0">
                        <a:lnSpc>
                          <a:spcPts val="915"/>
                        </a:lnSpc>
                      </a:pPr>
                      <a:r>
                        <a:rPr sz="800" spc="-5" dirty="0">
                          <a:latin typeface="Corbel"/>
                          <a:cs typeface="Corbel"/>
                        </a:rPr>
                        <a:t>0.705345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0"/>
                  </a:ext>
                </a:extLst>
              </a:tr>
              <a:tr h="135381">
                <a:tc>
                  <a:txBody>
                    <a:bodyPr/>
                    <a:lstStyle/>
                    <a:p>
                      <a:pPr algn="ctr">
                        <a:lnSpc>
                          <a:spcPts val="915"/>
                        </a:lnSpc>
                      </a:pPr>
                      <a:r>
                        <a:rPr sz="800" spc="-5" dirty="0">
                          <a:latin typeface="Corbel"/>
                          <a:cs typeface="Corbel"/>
                        </a:rPr>
                        <a:t>11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9.994487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12.3192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3.058695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6.111047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10" dirty="0">
                          <a:latin typeface="Corbel"/>
                          <a:cs typeface="Corbel"/>
                        </a:rPr>
                        <a:t>0.380701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3.904454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2.573056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5.610187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1"/>
                  </a:ext>
                </a:extLst>
              </a:tr>
              <a:tr h="135381">
                <a:tc>
                  <a:txBody>
                    <a:bodyPr/>
                    <a:lstStyle/>
                    <a:p>
                      <a:pPr algn="ctr">
                        <a:lnSpc>
                          <a:spcPts val="915"/>
                        </a:lnSpc>
                      </a:pPr>
                      <a:r>
                        <a:rPr sz="800" spc="-5" dirty="0">
                          <a:latin typeface="Corbel"/>
                          <a:cs typeface="Corbel"/>
                        </a:rPr>
                        <a:t>12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5" dirty="0">
                          <a:latin typeface="Corbel"/>
                          <a:cs typeface="Corbel"/>
                        </a:rPr>
                        <a:t>8.446147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7.506574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5.846259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7.362241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6.557457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7.627757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9.05184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10" dirty="0">
                          <a:latin typeface="Corbel"/>
                          <a:cs typeface="Corbel"/>
                        </a:rPr>
                        <a:t>6.646436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2"/>
                  </a:ext>
                </a:extLst>
              </a:tr>
              <a:tr h="135381">
                <a:tc>
                  <a:txBody>
                    <a:bodyPr/>
                    <a:lstStyle/>
                    <a:p>
                      <a:pPr marL="1270" algn="ctr">
                        <a:lnSpc>
                          <a:spcPts val="915"/>
                        </a:lnSpc>
                      </a:pPr>
                      <a:r>
                        <a:rPr sz="800" spc="-5" dirty="0">
                          <a:latin typeface="Corbel"/>
                          <a:cs typeface="Corbel"/>
                        </a:rPr>
                        <a:t>13</a:t>
                      </a:r>
                      <a:endParaRPr sz="800" dirty="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13.65315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18.11681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2.457055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8.218276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5.689919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4.45029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10" dirty="0">
                          <a:latin typeface="Corbel"/>
                          <a:cs typeface="Corbel"/>
                        </a:rPr>
                        <a:t>3.213032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5.992753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11.56691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1905" algn="ctr">
                        <a:lnSpc>
                          <a:spcPts val="915"/>
                        </a:lnSpc>
                      </a:pPr>
                      <a:r>
                        <a:rPr sz="800" spc="-5" dirty="0">
                          <a:latin typeface="Corbel"/>
                          <a:cs typeface="Corbel"/>
                        </a:rPr>
                        <a:t>7.734966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3"/>
                  </a:ext>
                </a:extLst>
              </a:tr>
              <a:tr h="135255">
                <a:tc>
                  <a:txBody>
                    <a:bodyPr/>
                    <a:lstStyle/>
                    <a:p>
                      <a:pPr algn="ctr">
                        <a:lnSpc>
                          <a:spcPts val="915"/>
                        </a:lnSpc>
                      </a:pPr>
                      <a:r>
                        <a:rPr sz="800" spc="-5" dirty="0">
                          <a:latin typeface="Corbel"/>
                          <a:cs typeface="Corbel"/>
                        </a:rPr>
                        <a:t>14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8.710629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10" dirty="0">
                          <a:latin typeface="Corbel"/>
                          <a:cs typeface="Corbel"/>
                        </a:rPr>
                        <a:t>6.466624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3.865449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5.339944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10" dirty="0">
                          <a:latin typeface="Corbel"/>
                          <a:cs typeface="Corbel"/>
                        </a:rPr>
                        <a:t>3.943355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4"/>
                  </a:ext>
                </a:extLst>
              </a:tr>
              <a:tr h="135381">
                <a:tc>
                  <a:txBody>
                    <a:bodyPr/>
                    <a:lstStyle/>
                    <a:p>
                      <a:pPr algn="ctr">
                        <a:lnSpc>
                          <a:spcPts val="915"/>
                        </a:lnSpc>
                      </a:pPr>
                      <a:r>
                        <a:rPr sz="800" spc="-5" dirty="0">
                          <a:latin typeface="Corbel"/>
                          <a:cs typeface="Corbel"/>
                        </a:rPr>
                        <a:t>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11.08665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12.57808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8.377558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9</a:t>
                      </a:r>
                      <a:r>
                        <a:rPr sz="800" spc="-10" dirty="0">
                          <a:latin typeface="Corbel"/>
                          <a:cs typeface="Corbel"/>
                        </a:rPr>
                        <a:t>.2</a:t>
                      </a:r>
                      <a:r>
                        <a:rPr sz="800" dirty="0">
                          <a:latin typeface="Corbel"/>
                          <a:cs typeface="Corbel"/>
                        </a:rPr>
                        <a:t>6</a:t>
                      </a:r>
                      <a:r>
                        <a:rPr sz="800" spc="-5" dirty="0">
                          <a:latin typeface="Corbel"/>
                          <a:cs typeface="Corbel"/>
                        </a:rPr>
                        <a:t>9</a:t>
                      </a:r>
                      <a:r>
                        <a:rPr sz="800" spc="5" dirty="0">
                          <a:latin typeface="Corbel"/>
                          <a:cs typeface="Corbel"/>
                        </a:rPr>
                        <a:t>5</a:t>
                      </a:r>
                      <a:r>
                        <a:rPr sz="800" spc="-5" dirty="0">
                          <a:latin typeface="Corbel"/>
                          <a:cs typeface="Corbel"/>
                        </a:rPr>
                        <a:t>8</a:t>
                      </a:r>
                      <a:r>
                        <a:rPr sz="800" dirty="0">
                          <a:latin typeface="Corbel"/>
                          <a:cs typeface="Corbel"/>
                        </a:rPr>
                        <a:t>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10.28637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4.141793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4.953615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4130">
                        <a:lnSpc>
                          <a:spcPts val="915"/>
                        </a:lnSpc>
                      </a:pPr>
                      <a:r>
                        <a:rPr sz="800" spc="-5" dirty="0">
                          <a:latin typeface="Corbel"/>
                          <a:cs typeface="Corbel"/>
                        </a:rPr>
                        <a:t>0.433766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5"/>
                  </a:ext>
                </a:extLst>
              </a:tr>
              <a:tr h="135381">
                <a:tc>
                  <a:txBody>
                    <a:bodyPr/>
                    <a:lstStyle/>
                    <a:p>
                      <a:pPr algn="ctr">
                        <a:lnSpc>
                          <a:spcPts val="915"/>
                        </a:lnSpc>
                      </a:pPr>
                      <a:r>
                        <a:rPr sz="800" spc="-5" dirty="0">
                          <a:latin typeface="Corbel"/>
                          <a:cs typeface="Corbel"/>
                        </a:rPr>
                        <a:t>16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7.32989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10160" algn="ctr">
                        <a:lnSpc>
                          <a:spcPts val="915"/>
                        </a:lnSpc>
                      </a:pPr>
                      <a:r>
                        <a:rPr sz="800" spc="-10" dirty="0">
                          <a:latin typeface="Corbel"/>
                          <a:cs typeface="Corbel"/>
                        </a:rPr>
                        <a:t>9.848915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10" dirty="0">
                          <a:latin typeface="Corbel"/>
                          <a:cs typeface="Corbel"/>
                        </a:rPr>
                        <a:t>6.639803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10" dirty="0">
                          <a:latin typeface="Corbel"/>
                          <a:cs typeface="Corbel"/>
                        </a:rPr>
                        <a:t>4.288343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6"/>
                  </a:ext>
                </a:extLst>
              </a:tr>
              <a:tr h="135382">
                <a:tc>
                  <a:txBody>
                    <a:bodyPr/>
                    <a:lstStyle/>
                    <a:p>
                      <a:pPr algn="ctr">
                        <a:lnSpc>
                          <a:spcPts val="915"/>
                        </a:lnSpc>
                      </a:pPr>
                      <a:r>
                        <a:rPr sz="800" spc="-5" dirty="0">
                          <a:latin typeface="Corbel"/>
                          <a:cs typeface="Corbel"/>
                        </a:rPr>
                        <a:t>17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8.49376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7.403671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9.346368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7"/>
                  </a:ext>
                </a:extLst>
              </a:tr>
              <a:tr h="135381">
                <a:tc>
                  <a:txBody>
                    <a:bodyPr/>
                    <a:lstStyle/>
                    <a:p>
                      <a:pPr marL="1270" algn="ctr">
                        <a:lnSpc>
                          <a:spcPts val="915"/>
                        </a:lnSpc>
                      </a:pPr>
                      <a:r>
                        <a:rPr sz="800" spc="-5" dirty="0">
                          <a:latin typeface="Corbel"/>
                          <a:cs typeface="Corbel"/>
                        </a:rPr>
                        <a:t>18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9.52255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10.30969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6.508697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9.04743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10" dirty="0">
                          <a:latin typeface="Corbel"/>
                          <a:cs typeface="Corbel"/>
                        </a:rPr>
                        <a:t>3.113288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7.667032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8"/>
                  </a:ext>
                </a:extLst>
              </a:tr>
              <a:tr h="135280">
                <a:tc>
                  <a:txBody>
                    <a:bodyPr/>
                    <a:lstStyle/>
                    <a:p>
                      <a:pPr algn="ctr">
                        <a:lnSpc>
                          <a:spcPts val="915"/>
                        </a:lnSpc>
                      </a:pPr>
                      <a:r>
                        <a:rPr sz="800" spc="-5" dirty="0">
                          <a:latin typeface="Corbel"/>
                          <a:cs typeface="Corbel"/>
                        </a:rPr>
                        <a:t>19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9.237608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10" dirty="0">
                          <a:latin typeface="Corbel"/>
                          <a:cs typeface="Corbel"/>
                        </a:rPr>
                        <a:t>3.488988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7.443493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0.921821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1.305681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4.447716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2225">
                        <a:lnSpc>
                          <a:spcPts val="915"/>
                        </a:lnSpc>
                      </a:pPr>
                      <a:r>
                        <a:rPr sz="800" spc="-5" dirty="0">
                          <a:latin typeface="Corbel"/>
                          <a:cs typeface="Corbel"/>
                        </a:rPr>
                        <a:t>4.174564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19"/>
                  </a:ext>
                </a:extLst>
              </a:tr>
              <a:tr h="135356">
                <a:tc>
                  <a:txBody>
                    <a:bodyPr/>
                    <a:lstStyle/>
                    <a:p>
                      <a:pPr algn="ctr">
                        <a:lnSpc>
                          <a:spcPts val="915"/>
                        </a:lnSpc>
                      </a:pPr>
                      <a:r>
                        <a:rPr sz="800" spc="-5" dirty="0">
                          <a:latin typeface="Corbel"/>
                          <a:cs typeface="Corbel"/>
                        </a:rPr>
                        <a:t>20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16.78071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2.745921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5.606468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7.824948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4.807075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4.454489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7.226364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3495">
                        <a:lnSpc>
                          <a:spcPts val="915"/>
                        </a:lnSpc>
                      </a:pPr>
                      <a:r>
                        <a:rPr sz="800" spc="-5" dirty="0">
                          <a:latin typeface="Corbel"/>
                          <a:cs typeface="Corbel"/>
                        </a:rPr>
                        <a:t>10.62363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0"/>
                  </a:ext>
                </a:extLst>
              </a:tr>
              <a:tr h="135356">
                <a:tc>
                  <a:txBody>
                    <a:bodyPr/>
                    <a:lstStyle/>
                    <a:p>
                      <a:pPr algn="ctr">
                        <a:lnSpc>
                          <a:spcPts val="915"/>
                        </a:lnSpc>
                      </a:pPr>
                      <a:r>
                        <a:rPr sz="800" spc="-5" dirty="0">
                          <a:latin typeface="Corbel"/>
                          <a:cs typeface="Corbel"/>
                        </a:rPr>
                        <a:t>21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8.18506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0.469365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4.241147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5.823779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6.475445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43180">
                        <a:lnSpc>
                          <a:spcPts val="915"/>
                        </a:lnSpc>
                      </a:pPr>
                      <a:r>
                        <a:rPr sz="800" spc="-5" dirty="0">
                          <a:latin typeface="Corbel"/>
                          <a:cs typeface="Corbel"/>
                        </a:rPr>
                        <a:t>4.49432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1"/>
                  </a:ext>
                </a:extLst>
              </a:tr>
              <a:tr h="135356">
                <a:tc>
                  <a:txBody>
                    <a:bodyPr/>
                    <a:lstStyle/>
                    <a:p>
                      <a:pPr algn="ctr">
                        <a:lnSpc>
                          <a:spcPts val="915"/>
                        </a:lnSpc>
                      </a:pPr>
                      <a:r>
                        <a:rPr sz="800" spc="-5" dirty="0">
                          <a:latin typeface="Corbel"/>
                          <a:cs typeface="Corbel"/>
                        </a:rPr>
                        <a:t>22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9</a:t>
                      </a:r>
                      <a:r>
                        <a:rPr sz="800" spc="-10" dirty="0">
                          <a:latin typeface="Corbel"/>
                          <a:cs typeface="Corbel"/>
                        </a:rPr>
                        <a:t>.</a:t>
                      </a:r>
                      <a:r>
                        <a:rPr sz="800" spc="-5" dirty="0">
                          <a:latin typeface="Corbel"/>
                          <a:cs typeface="Corbel"/>
                        </a:rPr>
                        <a:t>609</a:t>
                      </a:r>
                      <a:r>
                        <a:rPr sz="800" spc="5" dirty="0">
                          <a:latin typeface="Corbel"/>
                          <a:cs typeface="Corbel"/>
                        </a:rPr>
                        <a:t>69</a:t>
                      </a:r>
                      <a:r>
                        <a:rPr sz="800" dirty="0">
                          <a:latin typeface="Corbel"/>
                          <a:cs typeface="Corbel"/>
                        </a:rPr>
                        <a:t>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12.07202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7620" algn="ctr">
                        <a:lnSpc>
                          <a:spcPts val="915"/>
                        </a:lnSpc>
                      </a:pPr>
                      <a:r>
                        <a:rPr sz="800" spc="-10" dirty="0">
                          <a:latin typeface="Corbel"/>
                          <a:cs typeface="Corbel"/>
                        </a:rPr>
                        <a:t>6.483721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10" dirty="0">
                          <a:latin typeface="Corbel"/>
                          <a:cs typeface="Corbel"/>
                        </a:rPr>
                        <a:t>1.554688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5.446015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45720">
                        <a:lnSpc>
                          <a:spcPts val="915"/>
                        </a:lnSpc>
                      </a:pPr>
                      <a:r>
                        <a:rPr sz="800" spc="-10" dirty="0">
                          <a:latin typeface="Corbel"/>
                          <a:cs typeface="Corbel"/>
                        </a:rPr>
                        <a:t>9.85667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2"/>
                  </a:ext>
                </a:extLst>
              </a:tr>
              <a:tr h="135356">
                <a:tc>
                  <a:txBody>
                    <a:bodyPr/>
                    <a:lstStyle/>
                    <a:p>
                      <a:pPr algn="ctr">
                        <a:lnSpc>
                          <a:spcPts val="915"/>
                        </a:lnSpc>
                      </a:pPr>
                      <a:r>
                        <a:rPr sz="800" spc="-5" dirty="0">
                          <a:latin typeface="Corbel"/>
                          <a:cs typeface="Corbel"/>
                        </a:rPr>
                        <a:t>23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10.71318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255" algn="ctr">
                        <a:lnSpc>
                          <a:spcPts val="915"/>
                        </a:lnSpc>
                      </a:pPr>
                      <a:r>
                        <a:rPr sz="800" spc="-5" dirty="0">
                          <a:latin typeface="Corbel"/>
                          <a:cs typeface="Corbel"/>
                        </a:rPr>
                        <a:t>11.44685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10160" algn="ctr">
                        <a:lnSpc>
                          <a:spcPts val="915"/>
                        </a:lnSpc>
                      </a:pPr>
                      <a:r>
                        <a:rPr sz="800" spc="-10" dirty="0">
                          <a:latin typeface="Corbel"/>
                          <a:cs typeface="Corbel"/>
                        </a:rPr>
                        <a:t>8.097867</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8.832153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10" dirty="0">
                          <a:latin typeface="Corbel"/>
                          <a:cs typeface="Corbel"/>
                        </a:rPr>
                        <a:t>8.</a:t>
                      </a:r>
                      <a:r>
                        <a:rPr sz="800" spc="-5" dirty="0">
                          <a:latin typeface="Corbel"/>
                          <a:cs typeface="Corbel"/>
                        </a:rPr>
                        <a:t>6</a:t>
                      </a:r>
                      <a:r>
                        <a:rPr sz="800" dirty="0">
                          <a:latin typeface="Corbel"/>
                          <a:cs typeface="Corbel"/>
                        </a:rPr>
                        <a:t>4</a:t>
                      </a:r>
                      <a:r>
                        <a:rPr sz="800" spc="-5" dirty="0">
                          <a:latin typeface="Corbel"/>
                          <a:cs typeface="Corbel"/>
                        </a:rPr>
                        <a:t>6</a:t>
                      </a:r>
                      <a:r>
                        <a:rPr sz="800" dirty="0">
                          <a:latin typeface="Corbel"/>
                          <a:cs typeface="Corbel"/>
                        </a:rPr>
                        <a:t>919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810" algn="ctr">
                        <a:lnSpc>
                          <a:spcPts val="915"/>
                        </a:lnSpc>
                      </a:pPr>
                      <a:r>
                        <a:rPr sz="800" spc="-5" dirty="0">
                          <a:latin typeface="Corbel"/>
                          <a:cs typeface="Corbel"/>
                        </a:rPr>
                        <a:t>4.705225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3"/>
                  </a:ext>
                </a:extLst>
              </a:tr>
              <a:tr h="135356">
                <a:tc>
                  <a:txBody>
                    <a:bodyPr/>
                    <a:lstStyle/>
                    <a:p>
                      <a:pPr algn="ctr">
                        <a:lnSpc>
                          <a:spcPts val="915"/>
                        </a:lnSpc>
                      </a:pPr>
                      <a:r>
                        <a:rPr sz="800" spc="-5" dirty="0">
                          <a:latin typeface="Corbel"/>
                          <a:cs typeface="Corbel"/>
                        </a:rPr>
                        <a:t>24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6.625456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3.686915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5" dirty="0">
                          <a:latin typeface="Corbel"/>
                          <a:cs typeface="Corbel"/>
                        </a:rPr>
                        <a:t>6.715843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0.187058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5" dirty="0">
                          <a:latin typeface="Corbel"/>
                          <a:cs typeface="Corbel"/>
                        </a:rPr>
                        <a:t>3.735899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3.55698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350" algn="ctr">
                        <a:lnSpc>
                          <a:spcPts val="915"/>
                        </a:lnSpc>
                      </a:pPr>
                      <a:r>
                        <a:rPr sz="800" spc="-5" dirty="0">
                          <a:latin typeface="Corbel"/>
                          <a:cs typeface="Corbel"/>
                        </a:rPr>
                        <a:t>2.996381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080" algn="ctr">
                        <a:lnSpc>
                          <a:spcPts val="915"/>
                        </a:lnSpc>
                      </a:pPr>
                      <a:r>
                        <a:rPr sz="800" spc="-10" dirty="0">
                          <a:latin typeface="Corbel"/>
                          <a:cs typeface="Corbel"/>
                        </a:rPr>
                        <a:t>3.700704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4"/>
                  </a:ext>
                </a:extLst>
              </a:tr>
              <a:tr h="135356">
                <a:tc>
                  <a:txBody>
                    <a:bodyPr/>
                    <a:lstStyle/>
                    <a:p>
                      <a:pPr algn="ctr">
                        <a:lnSpc>
                          <a:spcPts val="915"/>
                        </a:lnSpc>
                      </a:pPr>
                      <a:r>
                        <a:rPr sz="800" spc="-5" dirty="0">
                          <a:latin typeface="Corbel"/>
                          <a:cs typeface="Corbel"/>
                        </a:rPr>
                        <a:t>25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8890" algn="ctr">
                        <a:lnSpc>
                          <a:spcPts val="915"/>
                        </a:lnSpc>
                      </a:pPr>
                      <a:r>
                        <a:rPr sz="800" spc="-10" dirty="0">
                          <a:latin typeface="Corbel"/>
                          <a:cs typeface="Corbel"/>
                        </a:rPr>
                        <a:t>9.794333</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10160" algn="ctr">
                        <a:lnSpc>
                          <a:spcPts val="915"/>
                        </a:lnSpc>
                      </a:pPr>
                      <a:r>
                        <a:rPr sz="800" spc="-10" dirty="0">
                          <a:latin typeface="Corbel"/>
                          <a:cs typeface="Corbel"/>
                        </a:rPr>
                        <a:t>9.788224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4.599581</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3175" algn="ctr">
                        <a:lnSpc>
                          <a:spcPts val="915"/>
                        </a:lnSpc>
                      </a:pPr>
                      <a:r>
                        <a:rPr sz="800" spc="-5" dirty="0">
                          <a:latin typeface="Corbel"/>
                          <a:cs typeface="Corbel"/>
                        </a:rPr>
                        <a:t>4.694789</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85420">
                        <a:lnSpc>
                          <a:spcPts val="880"/>
                        </a:lnSpc>
                      </a:pPr>
                      <a:r>
                        <a:rPr sz="1200" spc="-97" baseline="13888" dirty="0">
                          <a:latin typeface="Corbel"/>
                          <a:cs typeface="Corbel"/>
                        </a:rPr>
                        <a:t>0</a:t>
                      </a:r>
                      <a:r>
                        <a:rPr sz="1000" spc="-65" dirty="0">
                          <a:latin typeface="Corbel"/>
                          <a:cs typeface="Corbel"/>
                        </a:rPr>
                        <a:t>10</a:t>
                      </a:r>
                      <a:endParaRPr sz="10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5"/>
                  </a:ext>
                </a:extLst>
              </a:tr>
              <a:tr h="135356">
                <a:tc>
                  <a:txBody>
                    <a:bodyPr/>
                    <a:lstStyle/>
                    <a:p>
                      <a:pPr algn="ctr">
                        <a:lnSpc>
                          <a:spcPts val="915"/>
                        </a:lnSpc>
                      </a:pPr>
                      <a:r>
                        <a:rPr sz="800" spc="-5" dirty="0">
                          <a:latin typeface="Corbel"/>
                          <a:cs typeface="Corbel"/>
                        </a:rPr>
                        <a:t>26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10.25995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9525" algn="ctr">
                        <a:lnSpc>
                          <a:spcPts val="915"/>
                        </a:lnSpc>
                      </a:pPr>
                      <a:r>
                        <a:rPr sz="800" spc="-10" dirty="0">
                          <a:latin typeface="Corbel"/>
                          <a:cs typeface="Corbel"/>
                        </a:rPr>
                        <a:t>9.531824</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1.156152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10" dirty="0">
                          <a:latin typeface="Corbel"/>
                          <a:cs typeface="Corbel"/>
                        </a:rPr>
                        <a:t>6.604298</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27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6985" algn="ctr">
                        <a:lnSpc>
                          <a:spcPts val="915"/>
                        </a:lnSpc>
                      </a:pPr>
                      <a:r>
                        <a:rPr sz="800" spc="-5" dirty="0">
                          <a:latin typeface="Corbel"/>
                          <a:cs typeface="Corbel"/>
                        </a:rPr>
                        <a:t>6</a:t>
                      </a:r>
                      <a:r>
                        <a:rPr sz="800" spc="-10" dirty="0">
                          <a:latin typeface="Corbel"/>
                          <a:cs typeface="Corbel"/>
                        </a:rPr>
                        <a:t>.3</a:t>
                      </a:r>
                      <a:r>
                        <a:rPr sz="800" spc="-5" dirty="0">
                          <a:latin typeface="Corbel"/>
                          <a:cs typeface="Corbel"/>
                        </a:rPr>
                        <a:t>4</a:t>
                      </a:r>
                      <a:r>
                        <a:rPr sz="800" dirty="0">
                          <a:latin typeface="Corbel"/>
                          <a:cs typeface="Corbel"/>
                        </a:rPr>
                        <a:t>6496</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4445" algn="ctr">
                        <a:lnSpc>
                          <a:spcPts val="915"/>
                        </a:lnSpc>
                      </a:pPr>
                      <a:r>
                        <a:rPr sz="800" spc="-5" dirty="0">
                          <a:latin typeface="Corbel"/>
                          <a:cs typeface="Corbel"/>
                        </a:rPr>
                        <a:t>1.300262</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2540" algn="ctr">
                        <a:lnSpc>
                          <a:spcPts val="915"/>
                        </a:lnSpc>
                      </a:pPr>
                      <a:r>
                        <a:rPr sz="800" dirty="0">
                          <a:latin typeface="Corbel"/>
                          <a:cs typeface="Corbel"/>
                        </a:rPr>
                        <a:t>0</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R="5715" algn="ctr">
                        <a:lnSpc>
                          <a:spcPts val="915"/>
                        </a:lnSpc>
                      </a:pPr>
                      <a:r>
                        <a:rPr sz="800" spc="-5" dirty="0">
                          <a:latin typeface="Corbel"/>
                          <a:cs typeface="Corbel"/>
                        </a:rPr>
                        <a:t>1.869395</a:t>
                      </a:r>
                      <a:endParaRPr sz="80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tc>
                  <a:txBody>
                    <a:bodyPr/>
                    <a:lstStyle/>
                    <a:p>
                      <a:pPr marL="19050">
                        <a:lnSpc>
                          <a:spcPts val="915"/>
                        </a:lnSpc>
                      </a:pPr>
                      <a:r>
                        <a:rPr sz="800" spc="-5" dirty="0">
                          <a:latin typeface="Corbel"/>
                          <a:cs typeface="Corbel"/>
                        </a:rPr>
                        <a:t>4.265034</a:t>
                      </a:r>
                      <a:endParaRPr sz="800" dirty="0">
                        <a:latin typeface="Corbel"/>
                        <a:cs typeface="Corbel"/>
                      </a:endParaRPr>
                    </a:p>
                  </a:txBody>
                  <a:tcPr marL="0" marR="0" marT="0" marB="0">
                    <a:lnL w="12700">
                      <a:solidFill>
                        <a:srgbClr val="4F81BB"/>
                      </a:solidFill>
                      <a:prstDash val="solid"/>
                    </a:lnL>
                    <a:lnR w="12700">
                      <a:solidFill>
                        <a:srgbClr val="4F81BB"/>
                      </a:solidFill>
                      <a:prstDash val="solid"/>
                    </a:lnR>
                    <a:lnT w="12700">
                      <a:solidFill>
                        <a:srgbClr val="4F81BB"/>
                      </a:solidFill>
                      <a:prstDash val="solid"/>
                    </a:lnT>
                    <a:lnB w="12700">
                      <a:solidFill>
                        <a:srgbClr val="4F81BB"/>
                      </a:solidFill>
                      <a:prstDash val="solid"/>
                    </a:lnB>
                    <a:solidFill>
                      <a:schemeClr val="tx2">
                        <a:lumMod val="20000"/>
                        <a:lumOff val="80000"/>
                      </a:schemeClr>
                    </a:solidFill>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370299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3687-219E-224F-902F-889021F88D0D}"/>
              </a:ext>
            </a:extLst>
          </p:cNvPr>
          <p:cNvSpPr>
            <a:spLocks noGrp="1"/>
          </p:cNvSpPr>
          <p:nvPr>
            <p:ph type="title"/>
          </p:nvPr>
        </p:nvSpPr>
        <p:spPr/>
        <p:txBody>
          <a:bodyPr/>
          <a:lstStyle/>
          <a:p>
            <a:r>
              <a:rPr lang="en-US" dirty="0"/>
              <a:t>Multi-dimensional data visualization</a:t>
            </a:r>
          </a:p>
        </p:txBody>
      </p:sp>
      <p:sp>
        <p:nvSpPr>
          <p:cNvPr id="3" name="Content Placeholder 2">
            <a:extLst>
              <a:ext uri="{FF2B5EF4-FFF2-40B4-BE49-F238E27FC236}">
                <a16:creationId xmlns:a16="http://schemas.microsoft.com/office/drawing/2014/main" id="{752F55DC-7DED-024A-9CCB-EB75352EE040}"/>
              </a:ext>
            </a:extLst>
          </p:cNvPr>
          <p:cNvSpPr>
            <a:spLocks noGrp="1"/>
          </p:cNvSpPr>
          <p:nvPr>
            <p:ph idx="1"/>
          </p:nvPr>
        </p:nvSpPr>
        <p:spPr>
          <a:xfrm>
            <a:off x="838200" y="1825625"/>
            <a:ext cx="8240486" cy="4351338"/>
          </a:xfrm>
        </p:spPr>
        <p:txBody>
          <a:bodyPr>
            <a:noAutofit/>
          </a:bodyPr>
          <a:lstStyle/>
          <a:p>
            <a:pPr marL="12700">
              <a:lnSpc>
                <a:spcPct val="100000"/>
              </a:lnSpc>
              <a:spcBef>
                <a:spcPts val="100"/>
              </a:spcBef>
            </a:pPr>
            <a:r>
              <a:rPr lang="en-US" sz="2400" spc="-10" dirty="0">
                <a:cs typeface="Corbel"/>
              </a:rPr>
              <a:t>In </a:t>
            </a:r>
            <a:r>
              <a:rPr lang="en-US" sz="2400" spc="-5" dirty="0">
                <a:cs typeface="Corbel"/>
              </a:rPr>
              <a:t>high-dimensions </a:t>
            </a:r>
            <a:r>
              <a:rPr lang="en-US" sz="2400" spc="-10" dirty="0">
                <a:cs typeface="Corbel"/>
              </a:rPr>
              <a:t>one cannot comprehensively </a:t>
            </a:r>
            <a:r>
              <a:rPr lang="en-US" sz="2400" spc="-15" dirty="0">
                <a:cs typeface="Corbel"/>
              </a:rPr>
              <a:t>see </a:t>
            </a:r>
            <a:r>
              <a:rPr lang="en-US" sz="2400" spc="-20" dirty="0">
                <a:cs typeface="Corbel"/>
              </a:rPr>
              <a:t>data </a:t>
            </a:r>
          </a:p>
          <a:p>
            <a:pPr marL="12700">
              <a:lnSpc>
                <a:spcPct val="100000"/>
              </a:lnSpc>
              <a:spcBef>
                <a:spcPts val="100"/>
              </a:spcBef>
            </a:pPr>
            <a:r>
              <a:rPr lang="en-US" sz="2400" spc="-20" dirty="0">
                <a:cs typeface="Corbel"/>
              </a:rPr>
              <a:t>Methods </a:t>
            </a:r>
            <a:r>
              <a:rPr lang="en-US" sz="2400" spc="-5" dirty="0">
                <a:cs typeface="Corbel"/>
              </a:rPr>
              <a:t>for lossless </a:t>
            </a:r>
            <a:r>
              <a:rPr lang="en-US" sz="2400" spc="-15" dirty="0">
                <a:cs typeface="Corbel"/>
              </a:rPr>
              <a:t>and </a:t>
            </a:r>
            <a:r>
              <a:rPr lang="en-US" sz="2400" spc="-20" dirty="0">
                <a:cs typeface="Corbel"/>
              </a:rPr>
              <a:t>interpretable </a:t>
            </a:r>
            <a:r>
              <a:rPr lang="en-US" sz="2400" spc="-10" dirty="0">
                <a:cs typeface="Corbel"/>
              </a:rPr>
              <a:t>visualization </a:t>
            </a:r>
            <a:r>
              <a:rPr lang="en-US" sz="2400" spc="-5" dirty="0">
                <a:cs typeface="Corbel"/>
              </a:rPr>
              <a:t>of </a:t>
            </a:r>
            <a:r>
              <a:rPr lang="en-US" sz="2400" spc="-10" dirty="0">
                <a:cs typeface="Corbel"/>
              </a:rPr>
              <a:t>n-D </a:t>
            </a:r>
            <a:r>
              <a:rPr lang="en-US" sz="2400" spc="-15" dirty="0">
                <a:cs typeface="Corbel"/>
              </a:rPr>
              <a:t>data </a:t>
            </a:r>
            <a:r>
              <a:rPr lang="en-US" sz="2400" dirty="0">
                <a:cs typeface="Corbel"/>
              </a:rPr>
              <a:t>in</a:t>
            </a:r>
            <a:r>
              <a:rPr lang="en-US" sz="2400" spc="-15" dirty="0">
                <a:cs typeface="Corbel"/>
              </a:rPr>
              <a:t> </a:t>
            </a:r>
            <a:r>
              <a:rPr lang="en-US" sz="2400" spc="-75" dirty="0">
                <a:cs typeface="Corbel"/>
              </a:rPr>
              <a:t>2-D are required</a:t>
            </a:r>
          </a:p>
          <a:p>
            <a:pPr marL="12700">
              <a:lnSpc>
                <a:spcPct val="100000"/>
              </a:lnSpc>
              <a:spcBef>
                <a:spcPts val="100"/>
              </a:spcBef>
            </a:pPr>
            <a:r>
              <a:rPr lang="en-US" sz="2400" spc="-10" dirty="0">
                <a:cs typeface="Corbel"/>
              </a:rPr>
              <a:t>Often multidimensional </a:t>
            </a:r>
            <a:r>
              <a:rPr lang="en-US" sz="2400" spc="-15" dirty="0">
                <a:cs typeface="Corbel"/>
              </a:rPr>
              <a:t>data </a:t>
            </a:r>
            <a:r>
              <a:rPr lang="en-US" sz="2400" spc="-10" dirty="0">
                <a:cs typeface="Corbel"/>
              </a:rPr>
              <a:t>are </a:t>
            </a:r>
            <a:r>
              <a:rPr lang="en-US" sz="2400" spc="-15" dirty="0">
                <a:cs typeface="Corbel"/>
              </a:rPr>
              <a:t>visualized </a:t>
            </a:r>
            <a:r>
              <a:rPr lang="en-US" sz="2400" dirty="0">
                <a:cs typeface="Corbel"/>
              </a:rPr>
              <a:t>by </a:t>
            </a:r>
            <a:r>
              <a:rPr lang="en-US" sz="2400" b="1" dirty="0">
                <a:cs typeface="Corbel"/>
              </a:rPr>
              <a:t>lossy </a:t>
            </a:r>
            <a:r>
              <a:rPr lang="en-US" sz="2400" b="1" spc="-15" dirty="0">
                <a:cs typeface="Corbel"/>
              </a:rPr>
              <a:t>dimension </a:t>
            </a:r>
            <a:r>
              <a:rPr lang="en-US" sz="2400" b="1" spc="-10" dirty="0">
                <a:cs typeface="Corbel"/>
              </a:rPr>
              <a:t>reduction</a:t>
            </a:r>
            <a:r>
              <a:rPr lang="en-US" sz="2400" spc="-10" dirty="0">
                <a:cs typeface="Corbel"/>
              </a:rPr>
              <a:t> </a:t>
            </a:r>
            <a:r>
              <a:rPr lang="en-US" sz="2400" spc="-20" dirty="0">
                <a:cs typeface="Corbel"/>
              </a:rPr>
              <a:t>(e.g.,  </a:t>
            </a:r>
            <a:r>
              <a:rPr lang="en-US" sz="2400" spc="-5" dirty="0">
                <a:cs typeface="Corbel"/>
              </a:rPr>
              <a:t>PCA) or </a:t>
            </a:r>
            <a:r>
              <a:rPr lang="en-US" sz="2400" dirty="0">
                <a:cs typeface="Corbel"/>
              </a:rPr>
              <a:t>by </a:t>
            </a:r>
            <a:r>
              <a:rPr lang="en-US" sz="2400" b="1" spc="-10" dirty="0">
                <a:cs typeface="Corbel"/>
              </a:rPr>
              <a:t>splitting</a:t>
            </a:r>
            <a:r>
              <a:rPr lang="en-US" sz="2400" spc="-10" dirty="0">
                <a:cs typeface="Corbel"/>
              </a:rPr>
              <a:t> </a:t>
            </a:r>
            <a:r>
              <a:rPr lang="en-US" sz="2400" spc="-5" dirty="0">
                <a:cs typeface="Corbel"/>
              </a:rPr>
              <a:t>n-D </a:t>
            </a:r>
            <a:r>
              <a:rPr lang="en-US" sz="2400" spc="-15" dirty="0">
                <a:cs typeface="Corbel"/>
              </a:rPr>
              <a:t>data </a:t>
            </a:r>
            <a:r>
              <a:rPr lang="en-US" sz="2400" spc="-5" dirty="0">
                <a:cs typeface="Corbel"/>
              </a:rPr>
              <a:t>to </a:t>
            </a:r>
            <a:r>
              <a:rPr lang="en-US" sz="2400" dirty="0">
                <a:cs typeface="Corbel"/>
              </a:rPr>
              <a:t>a </a:t>
            </a:r>
            <a:r>
              <a:rPr lang="en-US" sz="2400" spc="-10" dirty="0">
                <a:cs typeface="Corbel"/>
              </a:rPr>
              <a:t>set </a:t>
            </a:r>
            <a:r>
              <a:rPr lang="en-US" sz="2400" spc="-5" dirty="0">
                <a:cs typeface="Corbel"/>
              </a:rPr>
              <a:t>of </a:t>
            </a:r>
            <a:r>
              <a:rPr lang="en-US" sz="2400" dirty="0">
                <a:cs typeface="Corbel"/>
              </a:rPr>
              <a:t>low </a:t>
            </a:r>
            <a:r>
              <a:rPr lang="en-US" sz="2400" spc="-5" dirty="0">
                <a:cs typeface="Corbel"/>
              </a:rPr>
              <a:t>dimensional </a:t>
            </a:r>
            <a:r>
              <a:rPr lang="en-US" sz="2400" spc="-15" dirty="0">
                <a:cs typeface="Corbel"/>
              </a:rPr>
              <a:t>data (pairwise  </a:t>
            </a:r>
            <a:r>
              <a:rPr lang="en-US" sz="2400" spc="-10" dirty="0">
                <a:cs typeface="Corbel"/>
              </a:rPr>
              <a:t>correlation</a:t>
            </a:r>
            <a:r>
              <a:rPr lang="en-US" sz="2400" spc="20" dirty="0">
                <a:cs typeface="Corbel"/>
              </a:rPr>
              <a:t> </a:t>
            </a:r>
            <a:r>
              <a:rPr lang="en-US" sz="2400" dirty="0">
                <a:cs typeface="Corbel"/>
              </a:rPr>
              <a:t>plots)</a:t>
            </a:r>
          </a:p>
          <a:p>
            <a:pPr marL="12700">
              <a:lnSpc>
                <a:spcPct val="100000"/>
              </a:lnSpc>
              <a:spcBef>
                <a:spcPts val="100"/>
              </a:spcBef>
            </a:pPr>
            <a:r>
              <a:rPr lang="en-US" sz="2400" dirty="0">
                <a:cs typeface="Corbel"/>
              </a:rPr>
              <a:t>While </a:t>
            </a:r>
            <a:r>
              <a:rPr lang="en-US" sz="2400" spc="-10" dirty="0">
                <a:cs typeface="Corbel"/>
              </a:rPr>
              <a:t>splitting </a:t>
            </a:r>
            <a:r>
              <a:rPr lang="en-US" sz="2400" dirty="0">
                <a:cs typeface="Corbel"/>
              </a:rPr>
              <a:t>is </a:t>
            </a:r>
            <a:r>
              <a:rPr lang="en-US" sz="2400" spc="-5" dirty="0">
                <a:cs typeface="Corbel"/>
              </a:rPr>
              <a:t>useful </a:t>
            </a:r>
            <a:r>
              <a:rPr lang="en-US" sz="2400" dirty="0">
                <a:cs typeface="Corbel"/>
              </a:rPr>
              <a:t>it </a:t>
            </a:r>
            <a:r>
              <a:rPr lang="en-US" sz="2400" spc="-5" dirty="0">
                <a:cs typeface="Corbel"/>
              </a:rPr>
              <a:t>destroys integrity of </a:t>
            </a:r>
            <a:r>
              <a:rPr lang="en-US" sz="2400" spc="-10" dirty="0">
                <a:cs typeface="Corbel"/>
              </a:rPr>
              <a:t>n-D </a:t>
            </a:r>
            <a:r>
              <a:rPr lang="en-US" sz="2400" dirty="0">
                <a:cs typeface="Corbel"/>
              </a:rPr>
              <a:t>data and leads </a:t>
            </a:r>
            <a:r>
              <a:rPr lang="en-US" sz="2400" spc="-5" dirty="0">
                <a:cs typeface="Corbel"/>
              </a:rPr>
              <a:t>to</a:t>
            </a:r>
            <a:r>
              <a:rPr lang="en-US" sz="2400" spc="70" dirty="0">
                <a:cs typeface="Corbel"/>
              </a:rPr>
              <a:t> </a:t>
            </a:r>
            <a:r>
              <a:rPr lang="en-US" sz="2400" dirty="0">
                <a:cs typeface="Corbel"/>
              </a:rPr>
              <a:t>a </a:t>
            </a:r>
            <a:r>
              <a:rPr lang="en-US" sz="2400" spc="-10" dirty="0">
                <a:cs typeface="Corbel"/>
              </a:rPr>
              <a:t>shallow </a:t>
            </a:r>
            <a:r>
              <a:rPr lang="en-US" sz="2400" spc="-5" dirty="0">
                <a:cs typeface="Corbel"/>
              </a:rPr>
              <a:t>understanding </a:t>
            </a:r>
            <a:r>
              <a:rPr lang="en-US" sz="2400" spc="-10" dirty="0">
                <a:cs typeface="Corbel"/>
              </a:rPr>
              <a:t>complex n-D</a:t>
            </a:r>
            <a:r>
              <a:rPr lang="en-US" sz="2400" spc="95" dirty="0">
                <a:cs typeface="Corbel"/>
              </a:rPr>
              <a:t> </a:t>
            </a:r>
            <a:r>
              <a:rPr lang="en-US" sz="2400" dirty="0">
                <a:cs typeface="Corbel"/>
              </a:rPr>
              <a:t>data</a:t>
            </a:r>
          </a:p>
          <a:p>
            <a:pPr marL="12700">
              <a:lnSpc>
                <a:spcPct val="100000"/>
              </a:lnSpc>
              <a:spcBef>
                <a:spcPts val="100"/>
              </a:spcBef>
            </a:pPr>
            <a:r>
              <a:rPr lang="en-US" sz="2400" spc="-5" dirty="0">
                <a:cs typeface="Corbel"/>
              </a:rPr>
              <a:t>An </a:t>
            </a:r>
            <a:r>
              <a:rPr lang="en-US" sz="2400" spc="-20" dirty="0">
                <a:cs typeface="Corbel"/>
              </a:rPr>
              <a:t>alternative </a:t>
            </a:r>
            <a:r>
              <a:rPr lang="en-US" sz="2400" dirty="0">
                <a:cs typeface="Corbel"/>
              </a:rPr>
              <a:t>for </a:t>
            </a:r>
            <a:r>
              <a:rPr lang="en-US" sz="2400" spc="-15" dirty="0">
                <a:cs typeface="Corbel"/>
              </a:rPr>
              <a:t>deeper understanding </a:t>
            </a:r>
            <a:r>
              <a:rPr lang="en-US" sz="2400" spc="-5" dirty="0">
                <a:cs typeface="Corbel"/>
              </a:rPr>
              <a:t>of n-D </a:t>
            </a:r>
            <a:r>
              <a:rPr lang="en-US" sz="2400" spc="-15" dirty="0">
                <a:cs typeface="Corbel"/>
              </a:rPr>
              <a:t>data</a:t>
            </a:r>
            <a:r>
              <a:rPr lang="en-US" sz="2400" spc="180" dirty="0">
                <a:cs typeface="Corbel"/>
              </a:rPr>
              <a:t> </a:t>
            </a:r>
            <a:r>
              <a:rPr lang="en-US" sz="2400" dirty="0">
                <a:cs typeface="Corbel"/>
              </a:rPr>
              <a:t>is visual </a:t>
            </a:r>
            <a:r>
              <a:rPr lang="en-US" sz="2400" spc="-5" dirty="0">
                <a:cs typeface="Corbel"/>
              </a:rPr>
              <a:t>representations of n-D </a:t>
            </a:r>
            <a:r>
              <a:rPr lang="en-US" sz="2400" dirty="0">
                <a:cs typeface="Corbel"/>
              </a:rPr>
              <a:t>data in low dimensions </a:t>
            </a:r>
            <a:r>
              <a:rPr lang="en-US" sz="2400" spc="-5" dirty="0">
                <a:cs typeface="Corbel"/>
              </a:rPr>
              <a:t>without </a:t>
            </a:r>
            <a:r>
              <a:rPr lang="en-US" sz="2400" spc="-10" dirty="0">
                <a:cs typeface="Corbel"/>
              </a:rPr>
              <a:t>splitting </a:t>
            </a:r>
            <a:r>
              <a:rPr lang="en-US" sz="2400" dirty="0">
                <a:cs typeface="Corbel"/>
              </a:rPr>
              <a:t>and loss </a:t>
            </a:r>
            <a:r>
              <a:rPr lang="en-US" sz="2400" spc="-5" dirty="0">
                <a:cs typeface="Corbel"/>
              </a:rPr>
              <a:t>of </a:t>
            </a:r>
            <a:r>
              <a:rPr lang="en-US" sz="2400" dirty="0">
                <a:cs typeface="Corbel"/>
              </a:rPr>
              <a:t>information </a:t>
            </a:r>
            <a:r>
              <a:rPr lang="en-US" sz="2400" spc="-5" dirty="0">
                <a:cs typeface="Corbel"/>
              </a:rPr>
              <a:t>is</a:t>
            </a:r>
            <a:r>
              <a:rPr lang="en-US" sz="2400" b="1" spc="-5" dirty="0">
                <a:cs typeface="Corbel"/>
              </a:rPr>
              <a:t> graphs </a:t>
            </a:r>
            <a:r>
              <a:rPr lang="en-US" sz="2400" b="1" dirty="0">
                <a:cs typeface="Corbel"/>
              </a:rPr>
              <a:t>not </a:t>
            </a:r>
            <a:r>
              <a:rPr lang="en-US" sz="2400" b="1" spc="-10" dirty="0">
                <a:cs typeface="Corbel"/>
              </a:rPr>
              <a:t>2-D</a:t>
            </a:r>
            <a:r>
              <a:rPr lang="en-US" sz="2400" b="1" spc="65" dirty="0">
                <a:cs typeface="Corbel"/>
              </a:rPr>
              <a:t> </a:t>
            </a:r>
            <a:r>
              <a:rPr lang="en-US" sz="2400" b="1" spc="-5" dirty="0">
                <a:cs typeface="Corbel"/>
              </a:rPr>
              <a:t>points </a:t>
            </a:r>
            <a:r>
              <a:rPr lang="en-US" sz="2400" dirty="0">
                <a:cs typeface="Corbel"/>
              </a:rPr>
              <a:t>e.g</a:t>
            </a:r>
            <a:r>
              <a:rPr lang="en-US" sz="2400" spc="-10" dirty="0">
                <a:cs typeface="Corbel"/>
              </a:rPr>
              <a:t>., Parallel </a:t>
            </a:r>
            <a:r>
              <a:rPr lang="en-US" sz="2400" dirty="0">
                <a:cs typeface="Corbel"/>
              </a:rPr>
              <a:t>and Radial</a:t>
            </a:r>
            <a:r>
              <a:rPr lang="en-US" sz="2400" spc="80" dirty="0">
                <a:cs typeface="Corbel"/>
              </a:rPr>
              <a:t> </a:t>
            </a:r>
            <a:r>
              <a:rPr lang="en-US" sz="2400" spc="-5" dirty="0">
                <a:cs typeface="Corbel"/>
              </a:rPr>
              <a:t>coordinates</a:t>
            </a:r>
            <a:endParaRPr lang="en-US" sz="2400" dirty="0"/>
          </a:p>
        </p:txBody>
      </p:sp>
      <p:sp>
        <p:nvSpPr>
          <p:cNvPr id="9" name="object 4">
            <a:extLst>
              <a:ext uri="{FF2B5EF4-FFF2-40B4-BE49-F238E27FC236}">
                <a16:creationId xmlns:a16="http://schemas.microsoft.com/office/drawing/2014/main" id="{344967D5-8A0D-A546-B954-188EBB0E2153}"/>
              </a:ext>
            </a:extLst>
          </p:cNvPr>
          <p:cNvSpPr/>
          <p:nvPr/>
        </p:nvSpPr>
        <p:spPr>
          <a:xfrm>
            <a:off x="9514767" y="4908678"/>
            <a:ext cx="1912620" cy="1584197"/>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013B22FD-7228-2C43-9366-1EC2A9E38D8B}"/>
              </a:ext>
            </a:extLst>
          </p:cNvPr>
          <p:cNvSpPr/>
          <p:nvPr/>
        </p:nvSpPr>
        <p:spPr>
          <a:xfrm>
            <a:off x="9599730" y="4832097"/>
            <a:ext cx="1525905" cy="1329055"/>
          </a:xfrm>
          <a:custGeom>
            <a:avLst/>
            <a:gdLst/>
            <a:ahLst/>
            <a:cxnLst/>
            <a:rect l="l" t="t" r="r" b="b"/>
            <a:pathLst>
              <a:path w="1525904" h="1329054">
                <a:moveTo>
                  <a:pt x="0" y="1328674"/>
                </a:moveTo>
                <a:lnTo>
                  <a:pt x="1525524" y="1328674"/>
                </a:lnTo>
                <a:lnTo>
                  <a:pt x="1525524" y="0"/>
                </a:lnTo>
                <a:lnTo>
                  <a:pt x="0" y="0"/>
                </a:lnTo>
                <a:lnTo>
                  <a:pt x="0" y="1328674"/>
                </a:lnTo>
                <a:close/>
              </a:path>
            </a:pathLst>
          </a:custGeom>
          <a:ln w="9906">
            <a:solidFill>
              <a:srgbClr val="4F81BB"/>
            </a:solidFill>
          </a:ln>
        </p:spPr>
        <p:txBody>
          <a:bodyPr wrap="square" lIns="0" tIns="0" rIns="0" bIns="0" rtlCol="0"/>
          <a:lstStyle/>
          <a:p>
            <a:endParaRPr/>
          </a:p>
        </p:txBody>
      </p:sp>
      <p:sp>
        <p:nvSpPr>
          <p:cNvPr id="11" name="object 6">
            <a:extLst>
              <a:ext uri="{FF2B5EF4-FFF2-40B4-BE49-F238E27FC236}">
                <a16:creationId xmlns:a16="http://schemas.microsoft.com/office/drawing/2014/main" id="{C6D3AC71-EB27-8B4E-BFAE-1C1D40B30F3B}"/>
              </a:ext>
            </a:extLst>
          </p:cNvPr>
          <p:cNvSpPr/>
          <p:nvPr/>
        </p:nvSpPr>
        <p:spPr>
          <a:xfrm>
            <a:off x="9312076" y="3245232"/>
            <a:ext cx="2115311" cy="1586484"/>
          </a:xfrm>
          <a:prstGeom prst="rect">
            <a:avLst/>
          </a:prstGeom>
          <a:blipFill>
            <a:blip r:embed="rId4"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76CD743A-AFBD-7549-A6A3-1690978F7833}"/>
              </a:ext>
            </a:extLst>
          </p:cNvPr>
          <p:cNvSpPr/>
          <p:nvPr/>
        </p:nvSpPr>
        <p:spPr>
          <a:xfrm>
            <a:off x="9312076" y="1978026"/>
            <a:ext cx="2689098" cy="1066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0609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ED81-3896-A342-8CE0-08AFD2E98727}"/>
              </a:ext>
            </a:extLst>
          </p:cNvPr>
          <p:cNvSpPr>
            <a:spLocks noGrp="1"/>
          </p:cNvSpPr>
          <p:nvPr>
            <p:ph type="title"/>
          </p:nvPr>
        </p:nvSpPr>
        <p:spPr/>
        <p:txBody>
          <a:bodyPr/>
          <a:lstStyle/>
          <a:p>
            <a:r>
              <a:rPr lang="en-US" dirty="0"/>
              <a:t>Example: WBC</a:t>
            </a:r>
          </a:p>
        </p:txBody>
      </p:sp>
      <p:sp>
        <p:nvSpPr>
          <p:cNvPr id="4" name="object 3">
            <a:extLst>
              <a:ext uri="{FF2B5EF4-FFF2-40B4-BE49-F238E27FC236}">
                <a16:creationId xmlns:a16="http://schemas.microsoft.com/office/drawing/2014/main" id="{2F970986-8611-C640-99CE-6B9E153F7435}"/>
              </a:ext>
            </a:extLst>
          </p:cNvPr>
          <p:cNvSpPr/>
          <p:nvPr/>
        </p:nvSpPr>
        <p:spPr>
          <a:xfrm>
            <a:off x="835152" y="1504949"/>
            <a:ext cx="6559561" cy="4760977"/>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15377DC0-E079-D640-AFF3-4627230BE09B}"/>
              </a:ext>
            </a:extLst>
          </p:cNvPr>
          <p:cNvSpPr/>
          <p:nvPr/>
        </p:nvSpPr>
        <p:spPr>
          <a:xfrm>
            <a:off x="1702689" y="6266307"/>
            <a:ext cx="414020" cy="443230"/>
          </a:xfrm>
          <a:custGeom>
            <a:avLst/>
            <a:gdLst/>
            <a:ahLst/>
            <a:cxnLst/>
            <a:rect l="l" t="t" r="r" b="b"/>
            <a:pathLst>
              <a:path w="414019" h="443229">
                <a:moveTo>
                  <a:pt x="0" y="221551"/>
                </a:moveTo>
                <a:lnTo>
                  <a:pt x="5968" y="168313"/>
                </a:lnTo>
                <a:lnTo>
                  <a:pt x="23113" y="119735"/>
                </a:lnTo>
                <a:lnTo>
                  <a:pt x="49784" y="77368"/>
                </a:lnTo>
                <a:lnTo>
                  <a:pt x="84709" y="42748"/>
                </a:lnTo>
                <a:lnTo>
                  <a:pt x="126237" y="17411"/>
                </a:lnTo>
                <a:lnTo>
                  <a:pt x="173228" y="2895"/>
                </a:lnTo>
                <a:lnTo>
                  <a:pt x="206756" y="0"/>
                </a:lnTo>
                <a:lnTo>
                  <a:pt x="223774" y="736"/>
                </a:lnTo>
                <a:lnTo>
                  <a:pt x="272161" y="11290"/>
                </a:lnTo>
                <a:lnTo>
                  <a:pt x="315722" y="33197"/>
                </a:lnTo>
                <a:lnTo>
                  <a:pt x="352933" y="64884"/>
                </a:lnTo>
                <a:lnTo>
                  <a:pt x="382524" y="104851"/>
                </a:lnTo>
                <a:lnTo>
                  <a:pt x="402971" y="151523"/>
                </a:lnTo>
                <a:lnTo>
                  <a:pt x="412877" y="203377"/>
                </a:lnTo>
                <a:lnTo>
                  <a:pt x="413512" y="221551"/>
                </a:lnTo>
                <a:lnTo>
                  <a:pt x="412877" y="239725"/>
                </a:lnTo>
                <a:lnTo>
                  <a:pt x="402971" y="291579"/>
                </a:lnTo>
                <a:lnTo>
                  <a:pt x="382524" y="338251"/>
                </a:lnTo>
                <a:lnTo>
                  <a:pt x="352933" y="378206"/>
                </a:lnTo>
                <a:lnTo>
                  <a:pt x="315722" y="409905"/>
                </a:lnTo>
                <a:lnTo>
                  <a:pt x="272161" y="431812"/>
                </a:lnTo>
                <a:lnTo>
                  <a:pt x="223774" y="442366"/>
                </a:lnTo>
                <a:lnTo>
                  <a:pt x="206756" y="443103"/>
                </a:lnTo>
                <a:lnTo>
                  <a:pt x="189737" y="442366"/>
                </a:lnTo>
                <a:lnTo>
                  <a:pt x="141350" y="431812"/>
                </a:lnTo>
                <a:lnTo>
                  <a:pt x="97790" y="409905"/>
                </a:lnTo>
                <a:lnTo>
                  <a:pt x="60579" y="378206"/>
                </a:lnTo>
                <a:lnTo>
                  <a:pt x="30987" y="338251"/>
                </a:lnTo>
                <a:lnTo>
                  <a:pt x="10541" y="291579"/>
                </a:lnTo>
                <a:lnTo>
                  <a:pt x="635" y="239725"/>
                </a:lnTo>
                <a:lnTo>
                  <a:pt x="0" y="221551"/>
                </a:lnTo>
                <a:close/>
              </a:path>
            </a:pathLst>
          </a:custGeom>
          <a:ln w="25146">
            <a:solidFill>
              <a:srgbClr val="FFFFFF"/>
            </a:solidFill>
          </a:ln>
        </p:spPr>
        <p:txBody>
          <a:bodyPr wrap="square" lIns="0" tIns="0" rIns="0" bIns="0" rtlCol="0"/>
          <a:lstStyle/>
          <a:p>
            <a:endParaRPr/>
          </a:p>
        </p:txBody>
      </p:sp>
      <p:sp>
        <p:nvSpPr>
          <p:cNvPr id="7" name="object 6">
            <a:extLst>
              <a:ext uri="{FF2B5EF4-FFF2-40B4-BE49-F238E27FC236}">
                <a16:creationId xmlns:a16="http://schemas.microsoft.com/office/drawing/2014/main" id="{E8BB6DB0-AB16-D747-B776-1C3BEC8607DD}"/>
              </a:ext>
            </a:extLst>
          </p:cNvPr>
          <p:cNvSpPr txBox="1"/>
          <p:nvPr/>
        </p:nvSpPr>
        <p:spPr>
          <a:xfrm>
            <a:off x="6305296" y="6274862"/>
            <a:ext cx="1663047" cy="289923"/>
          </a:xfrm>
          <a:prstGeom prst="rect">
            <a:avLst/>
          </a:prstGeom>
        </p:spPr>
        <p:txBody>
          <a:bodyPr vert="horz" wrap="square" lIns="0" tIns="12065" rIns="0" bIns="0" rtlCol="0">
            <a:spAutoFit/>
          </a:bodyPr>
          <a:lstStyle/>
          <a:p>
            <a:pPr marL="12700" marR="5080">
              <a:lnSpc>
                <a:spcPct val="100000"/>
              </a:lnSpc>
              <a:spcBef>
                <a:spcPts val="95"/>
              </a:spcBef>
            </a:pPr>
            <a:r>
              <a:rPr lang="en-US" spc="-10" dirty="0">
                <a:latin typeface="Calibri"/>
                <a:cs typeface="Calibri"/>
              </a:rPr>
              <a:t>[</a:t>
            </a:r>
            <a:r>
              <a:rPr spc="-15" dirty="0" err="1">
                <a:latin typeface="Calibri"/>
                <a:cs typeface="Calibri"/>
              </a:rPr>
              <a:t>Maszczyk</a:t>
            </a:r>
            <a:r>
              <a:rPr spc="-15" dirty="0">
                <a:latin typeface="Calibri"/>
                <a:cs typeface="Calibri"/>
              </a:rPr>
              <a:t> </a:t>
            </a:r>
            <a:r>
              <a:rPr spc="-20" dirty="0">
                <a:latin typeface="Calibri"/>
                <a:cs typeface="Calibri"/>
              </a:rPr>
              <a:t>2008</a:t>
            </a:r>
            <a:r>
              <a:rPr lang="en-US" spc="-20" dirty="0">
                <a:latin typeface="Calibri"/>
                <a:cs typeface="Calibri"/>
              </a:rPr>
              <a:t>]</a:t>
            </a:r>
            <a:endParaRPr dirty="0">
              <a:latin typeface="Calibri"/>
              <a:cs typeface="Calibri"/>
            </a:endParaRPr>
          </a:p>
        </p:txBody>
      </p:sp>
      <p:sp>
        <p:nvSpPr>
          <p:cNvPr id="9" name="object 26">
            <a:extLst>
              <a:ext uri="{FF2B5EF4-FFF2-40B4-BE49-F238E27FC236}">
                <a16:creationId xmlns:a16="http://schemas.microsoft.com/office/drawing/2014/main" id="{8821383F-040E-B44E-9648-DF8F264586AD}"/>
              </a:ext>
            </a:extLst>
          </p:cNvPr>
          <p:cNvSpPr/>
          <p:nvPr/>
        </p:nvSpPr>
        <p:spPr>
          <a:xfrm>
            <a:off x="835152" y="6265926"/>
            <a:ext cx="414655" cy="443865"/>
          </a:xfrm>
          <a:custGeom>
            <a:avLst/>
            <a:gdLst/>
            <a:ahLst/>
            <a:cxnLst/>
            <a:rect l="l" t="t" r="r" b="b"/>
            <a:pathLst>
              <a:path w="414655" h="443865">
                <a:moveTo>
                  <a:pt x="0" y="443484"/>
                </a:moveTo>
                <a:lnTo>
                  <a:pt x="414528" y="443484"/>
                </a:lnTo>
                <a:lnTo>
                  <a:pt x="414528" y="0"/>
                </a:lnTo>
                <a:lnTo>
                  <a:pt x="0" y="0"/>
                </a:lnTo>
                <a:lnTo>
                  <a:pt x="0" y="443484"/>
                </a:lnTo>
                <a:close/>
              </a:path>
            </a:pathLst>
          </a:custGeom>
          <a:solidFill>
            <a:srgbClr val="FFFFFF"/>
          </a:solidFill>
        </p:spPr>
        <p:txBody>
          <a:bodyPr wrap="square" lIns="0" tIns="0" rIns="0" bIns="0" rtlCol="0"/>
          <a:lstStyle/>
          <a:p>
            <a:endParaRPr/>
          </a:p>
        </p:txBody>
      </p:sp>
      <p:sp>
        <p:nvSpPr>
          <p:cNvPr id="10" name="object 27">
            <a:extLst>
              <a:ext uri="{FF2B5EF4-FFF2-40B4-BE49-F238E27FC236}">
                <a16:creationId xmlns:a16="http://schemas.microsoft.com/office/drawing/2014/main" id="{BF115BC6-0AC2-5742-AA7F-4276F0B55D40}"/>
              </a:ext>
            </a:extLst>
          </p:cNvPr>
          <p:cNvSpPr/>
          <p:nvPr/>
        </p:nvSpPr>
        <p:spPr>
          <a:xfrm>
            <a:off x="835152" y="6265926"/>
            <a:ext cx="414655" cy="443865"/>
          </a:xfrm>
          <a:custGeom>
            <a:avLst/>
            <a:gdLst/>
            <a:ahLst/>
            <a:cxnLst/>
            <a:rect l="l" t="t" r="r" b="b"/>
            <a:pathLst>
              <a:path w="414655" h="443865">
                <a:moveTo>
                  <a:pt x="0" y="408432"/>
                </a:moveTo>
                <a:lnTo>
                  <a:pt x="0" y="443484"/>
                </a:lnTo>
                <a:lnTo>
                  <a:pt x="35051" y="443484"/>
                </a:lnTo>
                <a:lnTo>
                  <a:pt x="0" y="408432"/>
                </a:lnTo>
                <a:close/>
              </a:path>
              <a:path w="414655" h="443865">
                <a:moveTo>
                  <a:pt x="35051" y="0"/>
                </a:moveTo>
                <a:lnTo>
                  <a:pt x="0" y="35052"/>
                </a:lnTo>
                <a:lnTo>
                  <a:pt x="0" y="408432"/>
                </a:lnTo>
                <a:lnTo>
                  <a:pt x="35051" y="443484"/>
                </a:lnTo>
                <a:lnTo>
                  <a:pt x="35051" y="0"/>
                </a:lnTo>
                <a:close/>
              </a:path>
              <a:path w="414655" h="443865">
                <a:moveTo>
                  <a:pt x="379475" y="408432"/>
                </a:moveTo>
                <a:lnTo>
                  <a:pt x="35051" y="408432"/>
                </a:lnTo>
                <a:lnTo>
                  <a:pt x="35051" y="443484"/>
                </a:lnTo>
                <a:lnTo>
                  <a:pt x="379475" y="443484"/>
                </a:lnTo>
                <a:lnTo>
                  <a:pt x="379475" y="408432"/>
                </a:lnTo>
                <a:close/>
              </a:path>
              <a:path w="414655" h="443865">
                <a:moveTo>
                  <a:pt x="379475" y="0"/>
                </a:moveTo>
                <a:lnTo>
                  <a:pt x="379475" y="443484"/>
                </a:lnTo>
                <a:lnTo>
                  <a:pt x="414528" y="408432"/>
                </a:lnTo>
                <a:lnTo>
                  <a:pt x="414528" y="35052"/>
                </a:lnTo>
                <a:lnTo>
                  <a:pt x="379475" y="0"/>
                </a:lnTo>
                <a:close/>
              </a:path>
              <a:path w="414655" h="443865">
                <a:moveTo>
                  <a:pt x="414528" y="408432"/>
                </a:moveTo>
                <a:lnTo>
                  <a:pt x="379475" y="443484"/>
                </a:lnTo>
                <a:lnTo>
                  <a:pt x="414528" y="443484"/>
                </a:lnTo>
                <a:lnTo>
                  <a:pt x="414528" y="408432"/>
                </a:lnTo>
                <a:close/>
              </a:path>
              <a:path w="414655" h="443865">
                <a:moveTo>
                  <a:pt x="35051" y="0"/>
                </a:moveTo>
                <a:lnTo>
                  <a:pt x="0" y="0"/>
                </a:lnTo>
                <a:lnTo>
                  <a:pt x="0" y="35052"/>
                </a:lnTo>
                <a:lnTo>
                  <a:pt x="35051" y="0"/>
                </a:lnTo>
                <a:close/>
              </a:path>
              <a:path w="414655" h="443865">
                <a:moveTo>
                  <a:pt x="379475" y="0"/>
                </a:moveTo>
                <a:lnTo>
                  <a:pt x="35051" y="0"/>
                </a:lnTo>
                <a:lnTo>
                  <a:pt x="35051" y="35052"/>
                </a:lnTo>
                <a:lnTo>
                  <a:pt x="379475" y="35052"/>
                </a:lnTo>
                <a:lnTo>
                  <a:pt x="379475" y="0"/>
                </a:lnTo>
                <a:close/>
              </a:path>
              <a:path w="414655" h="443865">
                <a:moveTo>
                  <a:pt x="414528" y="0"/>
                </a:moveTo>
                <a:lnTo>
                  <a:pt x="379475" y="0"/>
                </a:lnTo>
                <a:lnTo>
                  <a:pt x="414528" y="35052"/>
                </a:lnTo>
                <a:lnTo>
                  <a:pt x="414528" y="0"/>
                </a:lnTo>
                <a:close/>
              </a:path>
            </a:pathLst>
          </a:custGeom>
          <a:solidFill>
            <a:srgbClr val="FFFFFF"/>
          </a:solidFill>
        </p:spPr>
        <p:txBody>
          <a:bodyPr wrap="square" lIns="0" tIns="0" rIns="0" bIns="0" rtlCol="0"/>
          <a:lstStyle/>
          <a:p>
            <a:endParaRPr/>
          </a:p>
        </p:txBody>
      </p:sp>
      <p:sp>
        <p:nvSpPr>
          <p:cNvPr id="12" name="Rectangle 11">
            <a:extLst>
              <a:ext uri="{FF2B5EF4-FFF2-40B4-BE49-F238E27FC236}">
                <a16:creationId xmlns:a16="http://schemas.microsoft.com/office/drawing/2014/main" id="{478C5CF4-6A13-7E42-A732-7BE072553A99}"/>
              </a:ext>
            </a:extLst>
          </p:cNvPr>
          <p:cNvSpPr/>
          <p:nvPr/>
        </p:nvSpPr>
        <p:spPr>
          <a:xfrm>
            <a:off x="7837714" y="1547266"/>
            <a:ext cx="3567250" cy="1631216"/>
          </a:xfrm>
          <a:prstGeom prst="rect">
            <a:avLst/>
          </a:prstGeom>
        </p:spPr>
        <p:txBody>
          <a:bodyPr wrap="square">
            <a:spAutoFit/>
          </a:bodyPr>
          <a:lstStyle/>
          <a:p>
            <a:pPr marL="342900" indent="-342900">
              <a:buFont typeface="Arial" panose="020B0604020202020204" pitchFamily="34" charset="0"/>
              <a:buChar char="•"/>
            </a:pPr>
            <a:r>
              <a:rPr lang="en-US" sz="2000" dirty="0"/>
              <a:t>Benign and malignant cancer cases overlap</a:t>
            </a:r>
          </a:p>
          <a:p>
            <a:pPr marL="342900" indent="-342900">
              <a:buFont typeface="Arial" panose="020B0604020202020204" pitchFamily="34" charset="0"/>
              <a:buChar char="•"/>
            </a:pPr>
            <a:r>
              <a:rPr lang="en-US" sz="2000" dirty="0"/>
              <a:t>Interpretation of dimensions  is difficult. Non-reversible  lossy methods: 9-D to 2-D</a:t>
            </a:r>
          </a:p>
        </p:txBody>
      </p:sp>
    </p:spTree>
    <p:extLst>
      <p:ext uri="{BB962C8B-B14F-4D97-AF65-F5344CB8AC3E}">
        <p14:creationId xmlns:p14="http://schemas.microsoft.com/office/powerpoint/2010/main" val="3542292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E049-04F2-6341-ACA8-717A98894083}"/>
              </a:ext>
            </a:extLst>
          </p:cNvPr>
          <p:cNvSpPr>
            <a:spLocks noGrp="1"/>
          </p:cNvSpPr>
          <p:nvPr>
            <p:ph type="title"/>
          </p:nvPr>
        </p:nvSpPr>
        <p:spPr/>
        <p:txBody>
          <a:bodyPr/>
          <a:lstStyle/>
          <a:p>
            <a:r>
              <a:rPr lang="en-US" dirty="0"/>
              <a:t>Johnson-</a:t>
            </a:r>
            <a:r>
              <a:rPr lang="en-US" dirty="0" err="1"/>
              <a:t>Lindenstrauss</a:t>
            </a:r>
            <a:r>
              <a:rPr lang="en-US" dirty="0"/>
              <a:t> Lemma</a:t>
            </a:r>
            <a:endParaRPr lang="en-US" dirty="0">
              <a:latin typeface="+mn-lt"/>
            </a:endParaRPr>
          </a:p>
        </p:txBody>
      </p:sp>
      <p:sp>
        <p:nvSpPr>
          <p:cNvPr id="3" name="Content Placeholder 2">
            <a:extLst>
              <a:ext uri="{FF2B5EF4-FFF2-40B4-BE49-F238E27FC236}">
                <a16:creationId xmlns:a16="http://schemas.microsoft.com/office/drawing/2014/main" id="{11E6D1EA-E4D3-8E44-B41C-DCC59F73BDA5}"/>
              </a:ext>
            </a:extLst>
          </p:cNvPr>
          <p:cNvSpPr>
            <a:spLocks noGrp="1"/>
          </p:cNvSpPr>
          <p:nvPr>
            <p:ph idx="1"/>
          </p:nvPr>
        </p:nvSpPr>
        <p:spPr>
          <a:xfrm>
            <a:off x="838200" y="3877059"/>
            <a:ext cx="10515600" cy="2299904"/>
          </a:xfrm>
        </p:spPr>
        <p:txBody>
          <a:bodyPr>
            <a:normAutofit fontScale="92500"/>
          </a:bodyPr>
          <a:lstStyle/>
          <a:p>
            <a:r>
              <a:rPr lang="en-US" dirty="0"/>
              <a:t>Only a small number of arbitrary n-D points can be mapped to k-D points of a smaller dim k that preserve n-D distances with relatively small deviations</a:t>
            </a:r>
          </a:p>
          <a:p>
            <a:r>
              <a:rPr lang="en-US" dirty="0"/>
              <a:t>Reason: the 2-D visualization space does not have enough neighbors with equal distances to represent the same n-D distances in 2-D.</a:t>
            </a:r>
          </a:p>
          <a:p>
            <a:r>
              <a:rPr lang="en-US" dirty="0"/>
              <a:t>Result: the significant corruption of n-D distances in 2-D visualization</a:t>
            </a:r>
          </a:p>
          <a:p>
            <a:endParaRPr lang="en-US" dirty="0"/>
          </a:p>
          <a:p>
            <a:endParaRPr lang="en-US" dirty="0"/>
          </a:p>
        </p:txBody>
      </p:sp>
      <p:pic>
        <p:nvPicPr>
          <p:cNvPr id="6" name="Content Placeholder 4" descr="A screenshot of a cell phone&#10;&#10;Description automatically generated">
            <a:extLst>
              <a:ext uri="{FF2B5EF4-FFF2-40B4-BE49-F238E27FC236}">
                <a16:creationId xmlns:a16="http://schemas.microsoft.com/office/drawing/2014/main" id="{53BC3C38-79ED-4345-BD40-FDAC0D9AE77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p:blipFill>
        <p:spPr>
          <a:xfrm>
            <a:off x="838200" y="1577156"/>
            <a:ext cx="10515600" cy="2299903"/>
          </a:xfrm>
          <a:prstGeom prst="rect">
            <a:avLst/>
          </a:prstGeom>
        </p:spPr>
      </p:pic>
    </p:spTree>
    <p:extLst>
      <p:ext uri="{BB962C8B-B14F-4D97-AF65-F5344CB8AC3E}">
        <p14:creationId xmlns:p14="http://schemas.microsoft.com/office/powerpoint/2010/main" val="55960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609B-DCEB-3949-B16D-FFDBAD35F5A8}"/>
              </a:ext>
            </a:extLst>
          </p:cNvPr>
          <p:cNvSpPr>
            <a:spLocks noGrp="1"/>
          </p:cNvSpPr>
          <p:nvPr>
            <p:ph type="title"/>
          </p:nvPr>
        </p:nvSpPr>
        <p:spPr/>
        <p:txBody>
          <a:bodyPr/>
          <a:lstStyle/>
          <a:p>
            <a:r>
              <a:rPr lang="en-US" dirty="0"/>
              <a:t>Different Formulations of the Lemma</a:t>
            </a:r>
          </a:p>
        </p:txBody>
      </p:sp>
      <p:sp>
        <p:nvSpPr>
          <p:cNvPr id="6" name="Content Placeholder 5">
            <a:extLst>
              <a:ext uri="{FF2B5EF4-FFF2-40B4-BE49-F238E27FC236}">
                <a16:creationId xmlns:a16="http://schemas.microsoft.com/office/drawing/2014/main" id="{B92307B7-BF1B-FE43-A042-28BC6CC81347}"/>
              </a:ext>
            </a:extLst>
          </p:cNvPr>
          <p:cNvSpPr>
            <a:spLocks noGrp="1"/>
          </p:cNvSpPr>
          <p:nvPr>
            <p:ph idx="1"/>
          </p:nvPr>
        </p:nvSpPr>
        <p:spPr/>
        <p:txBody>
          <a:bodyPr>
            <a:normAutofit/>
          </a:bodyPr>
          <a:lstStyle/>
          <a:p>
            <a:r>
              <a:rPr lang="en-US" dirty="0"/>
              <a:t>Defines the possible dimensions k &lt; n such that for any set of m points in </a:t>
            </a:r>
            <a:r>
              <a:rPr lang="en-US" i="1" spc="5" dirty="0">
                <a:latin typeface="Franklin Gothic Book"/>
                <a:cs typeface="Franklin Gothic Book"/>
              </a:rPr>
              <a:t>R</a:t>
            </a:r>
            <a:r>
              <a:rPr lang="en-US" spc="7" baseline="25641" dirty="0">
                <a:latin typeface="Franklin Gothic Book"/>
                <a:cs typeface="Franklin Gothic Book"/>
              </a:rPr>
              <a:t>n</a:t>
            </a:r>
            <a:r>
              <a:rPr lang="en-US" dirty="0"/>
              <a:t> there is  a mapping f: </a:t>
            </a:r>
            <a:r>
              <a:rPr lang="en-US" i="1" spc="5" dirty="0">
                <a:latin typeface="Franklin Gothic Book"/>
                <a:cs typeface="Franklin Gothic Book"/>
              </a:rPr>
              <a:t>R</a:t>
            </a:r>
            <a:r>
              <a:rPr lang="en-US" spc="7" baseline="25641" dirty="0">
                <a:latin typeface="Franklin Gothic Book"/>
                <a:cs typeface="Franklin Gothic Book"/>
              </a:rPr>
              <a:t>n</a:t>
            </a:r>
            <a:r>
              <a:rPr lang="en-US" spc="502" baseline="25641" dirty="0">
                <a:latin typeface="Franklin Gothic Book"/>
                <a:cs typeface="Franklin Gothic Book"/>
              </a:rPr>
              <a:t> </a:t>
            </a:r>
            <a:r>
              <a:rPr lang="en-US" spc="-5" dirty="0">
                <a:latin typeface="Symbol"/>
                <a:cs typeface="Symbol"/>
              </a:rPr>
              <a:t></a:t>
            </a:r>
            <a:r>
              <a:rPr lang="en-US" spc="-5" dirty="0">
                <a:latin typeface="Times New Roman"/>
                <a:cs typeface="Times New Roman"/>
              </a:rPr>
              <a:t> </a:t>
            </a:r>
            <a:r>
              <a:rPr lang="en-US" i="1" spc="5" dirty="0" err="1">
                <a:latin typeface="Franklin Gothic Book"/>
                <a:cs typeface="Franklin Gothic Book"/>
              </a:rPr>
              <a:t>R</a:t>
            </a:r>
            <a:r>
              <a:rPr lang="en-US" spc="7" baseline="25641" dirty="0" err="1">
                <a:latin typeface="Franklin Gothic Book"/>
                <a:cs typeface="Franklin Gothic Book"/>
              </a:rPr>
              <a:t>k</a:t>
            </a:r>
            <a:r>
              <a:rPr lang="en-US" spc="7" baseline="25641" dirty="0">
                <a:latin typeface="Franklin Gothic Book"/>
                <a:cs typeface="Franklin Gothic Book"/>
              </a:rPr>
              <a:t> </a:t>
            </a:r>
            <a:r>
              <a:rPr lang="en-US" dirty="0"/>
              <a:t>with “similar” distances in </a:t>
            </a:r>
            <a:r>
              <a:rPr lang="en-US" i="1" spc="5" dirty="0">
                <a:latin typeface="Franklin Gothic Book"/>
                <a:cs typeface="Franklin Gothic Book"/>
              </a:rPr>
              <a:t>R</a:t>
            </a:r>
            <a:r>
              <a:rPr lang="en-US" spc="7" baseline="25641" dirty="0">
                <a:latin typeface="Franklin Gothic Book"/>
                <a:cs typeface="Franklin Gothic Book"/>
              </a:rPr>
              <a:t>n</a:t>
            </a:r>
            <a:r>
              <a:rPr lang="en-US" dirty="0"/>
              <a:t> and </a:t>
            </a:r>
            <a:r>
              <a:rPr lang="en-US" i="1" spc="5" dirty="0" err="1">
                <a:latin typeface="Franklin Gothic Book"/>
                <a:cs typeface="Franklin Gothic Book"/>
              </a:rPr>
              <a:t>R</a:t>
            </a:r>
            <a:r>
              <a:rPr lang="en-US" spc="7" baseline="25641" dirty="0" err="1">
                <a:latin typeface="Franklin Gothic Book"/>
                <a:cs typeface="Franklin Gothic Book"/>
              </a:rPr>
              <a:t>k</a:t>
            </a:r>
            <a:r>
              <a:rPr lang="en-US" dirty="0"/>
              <a:t> between mapped points.  This similarity is expressed in terms of error 0 &lt; </a:t>
            </a:r>
            <a:r>
              <a:rPr lang="el-GR" dirty="0"/>
              <a:t>ε &lt; 1.</a:t>
            </a:r>
          </a:p>
          <a:p>
            <a:r>
              <a:rPr lang="en-US" dirty="0"/>
              <a:t>For </a:t>
            </a:r>
            <a:r>
              <a:rPr lang="el-GR" dirty="0"/>
              <a:t>ε = 0 </a:t>
            </a:r>
            <a:r>
              <a:rPr lang="en-US" dirty="0"/>
              <a:t>these distances are equal. For </a:t>
            </a:r>
            <a:r>
              <a:rPr lang="el-GR" dirty="0"/>
              <a:t>ε=1 </a:t>
            </a:r>
            <a:r>
              <a:rPr lang="en-US" dirty="0"/>
              <a:t>the distances in </a:t>
            </a:r>
            <a:r>
              <a:rPr lang="en-US" i="1" spc="5" dirty="0" err="1">
                <a:latin typeface="Franklin Gothic Book"/>
                <a:cs typeface="Franklin Gothic Book"/>
              </a:rPr>
              <a:t>R</a:t>
            </a:r>
            <a:r>
              <a:rPr lang="en-US" spc="7" baseline="25641" dirty="0" err="1">
                <a:latin typeface="Franklin Gothic Book"/>
                <a:cs typeface="Franklin Gothic Book"/>
              </a:rPr>
              <a:t>k</a:t>
            </a:r>
            <a:r>
              <a:rPr lang="en-US" dirty="0"/>
              <a:t> are less or equal to   2 S, where S is the distance in </a:t>
            </a:r>
            <a:r>
              <a:rPr lang="en-US" i="1" spc="5" dirty="0">
                <a:latin typeface="Franklin Gothic Book"/>
                <a:cs typeface="Franklin Gothic Book"/>
              </a:rPr>
              <a:t>R</a:t>
            </a:r>
            <a:r>
              <a:rPr lang="en-US" spc="7" baseline="25641" dirty="0">
                <a:latin typeface="Franklin Gothic Book"/>
                <a:cs typeface="Franklin Gothic Book"/>
              </a:rPr>
              <a:t>n</a:t>
            </a:r>
            <a:r>
              <a:rPr lang="en-US" dirty="0"/>
              <a:t>. This means that distance s in </a:t>
            </a:r>
            <a:r>
              <a:rPr lang="en-US" i="1" spc="5" dirty="0" err="1">
                <a:latin typeface="Franklin Gothic Book"/>
                <a:cs typeface="Franklin Gothic Book"/>
              </a:rPr>
              <a:t>R</a:t>
            </a:r>
            <a:r>
              <a:rPr lang="en-US" spc="7" baseline="25641" dirty="0" err="1">
                <a:latin typeface="Franklin Gothic Book"/>
                <a:cs typeface="Franklin Gothic Book"/>
              </a:rPr>
              <a:t>k</a:t>
            </a:r>
            <a:r>
              <a:rPr lang="en-US" dirty="0"/>
              <a:t> will be in the interval [0, 1.42S].</a:t>
            </a:r>
          </a:p>
          <a:p>
            <a:r>
              <a:rPr lang="en-US" dirty="0"/>
              <a:t>In other words, the distances will not be more than 142% of the original distance,  i.e., it will not be much exaggerated. However, it can dramatically diminish to 0</a:t>
            </a:r>
          </a:p>
        </p:txBody>
      </p:sp>
      <p:sp>
        <p:nvSpPr>
          <p:cNvPr id="8" name="object 3">
            <a:extLst>
              <a:ext uri="{FF2B5EF4-FFF2-40B4-BE49-F238E27FC236}">
                <a16:creationId xmlns:a16="http://schemas.microsoft.com/office/drawing/2014/main" id="{5C4122C9-1C39-E34D-AC46-3F65392F82B4}"/>
              </a:ext>
            </a:extLst>
          </p:cNvPr>
          <p:cNvSpPr/>
          <p:nvPr/>
        </p:nvSpPr>
        <p:spPr>
          <a:xfrm>
            <a:off x="3400697" y="3931308"/>
            <a:ext cx="359410" cy="244475"/>
          </a:xfrm>
          <a:custGeom>
            <a:avLst/>
            <a:gdLst/>
            <a:ahLst/>
            <a:cxnLst/>
            <a:rect l="l" t="t" r="r" b="b"/>
            <a:pathLst>
              <a:path w="359410" h="244475">
                <a:moveTo>
                  <a:pt x="49137" y="134238"/>
                </a:moveTo>
                <a:lnTo>
                  <a:pt x="24764" y="134238"/>
                </a:lnTo>
                <a:lnTo>
                  <a:pt x="76073" y="244475"/>
                </a:lnTo>
                <a:lnTo>
                  <a:pt x="88137" y="244475"/>
                </a:lnTo>
                <a:lnTo>
                  <a:pt x="97694" y="211835"/>
                </a:lnTo>
                <a:lnTo>
                  <a:pt x="84455" y="211835"/>
                </a:lnTo>
                <a:lnTo>
                  <a:pt x="49137" y="134238"/>
                </a:lnTo>
                <a:close/>
              </a:path>
              <a:path w="359410" h="244475">
                <a:moveTo>
                  <a:pt x="359156" y="0"/>
                </a:moveTo>
                <a:lnTo>
                  <a:pt x="162560" y="0"/>
                </a:lnTo>
                <a:lnTo>
                  <a:pt x="162560" y="253"/>
                </a:lnTo>
                <a:lnTo>
                  <a:pt x="145542" y="253"/>
                </a:lnTo>
                <a:lnTo>
                  <a:pt x="84455" y="211835"/>
                </a:lnTo>
                <a:lnTo>
                  <a:pt x="97694" y="211835"/>
                </a:lnTo>
                <a:lnTo>
                  <a:pt x="154812" y="16763"/>
                </a:lnTo>
                <a:lnTo>
                  <a:pt x="359156" y="16763"/>
                </a:lnTo>
                <a:lnTo>
                  <a:pt x="359156" y="0"/>
                </a:lnTo>
                <a:close/>
              </a:path>
              <a:path w="359410" h="244475">
                <a:moveTo>
                  <a:pt x="40639" y="115569"/>
                </a:moveTo>
                <a:lnTo>
                  <a:pt x="0" y="134238"/>
                </a:lnTo>
                <a:lnTo>
                  <a:pt x="3810" y="143509"/>
                </a:lnTo>
                <a:lnTo>
                  <a:pt x="24764" y="134238"/>
                </a:lnTo>
                <a:lnTo>
                  <a:pt x="49137" y="134238"/>
                </a:lnTo>
                <a:lnTo>
                  <a:pt x="40639" y="115569"/>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endParaRPr/>
          </a:p>
        </p:txBody>
      </p:sp>
      <p:sp>
        <p:nvSpPr>
          <p:cNvPr id="9" name="Rectangle 8">
            <a:extLst>
              <a:ext uri="{FF2B5EF4-FFF2-40B4-BE49-F238E27FC236}">
                <a16:creationId xmlns:a16="http://schemas.microsoft.com/office/drawing/2014/main" id="{7AEC4214-4C73-CF4B-8BB8-3B8E1CE3B14E}"/>
              </a:ext>
            </a:extLst>
          </p:cNvPr>
          <p:cNvSpPr/>
          <p:nvPr/>
        </p:nvSpPr>
        <p:spPr>
          <a:xfrm>
            <a:off x="9190952" y="6176963"/>
            <a:ext cx="1701107" cy="369332"/>
          </a:xfrm>
          <a:prstGeom prst="rect">
            <a:avLst/>
          </a:prstGeom>
        </p:spPr>
        <p:txBody>
          <a:bodyPr wrap="none">
            <a:spAutoFit/>
          </a:bodyPr>
          <a:lstStyle/>
          <a:p>
            <a:r>
              <a:rPr lang="en-US" spc="-10" dirty="0"/>
              <a:t>[Dasgupta</a:t>
            </a:r>
            <a:r>
              <a:rPr lang="en-US" spc="-80" dirty="0"/>
              <a:t> </a:t>
            </a:r>
            <a:r>
              <a:rPr lang="en-US" spc="-5" dirty="0"/>
              <a:t>2003]</a:t>
            </a:r>
            <a:endParaRPr lang="en-US" dirty="0"/>
          </a:p>
        </p:txBody>
      </p:sp>
    </p:spTree>
    <p:extLst>
      <p:ext uri="{BB962C8B-B14F-4D97-AF65-F5344CB8AC3E}">
        <p14:creationId xmlns:p14="http://schemas.microsoft.com/office/powerpoint/2010/main" val="4069116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5C63-6C94-E94F-A5A3-AEA46AF368C4}"/>
              </a:ext>
            </a:extLst>
          </p:cNvPr>
          <p:cNvSpPr>
            <a:spLocks noGrp="1"/>
          </p:cNvSpPr>
          <p:nvPr>
            <p:ph type="title"/>
          </p:nvPr>
        </p:nvSpPr>
        <p:spPr/>
        <p:txBody>
          <a:bodyPr/>
          <a:lstStyle/>
          <a:p>
            <a:r>
              <a:rPr lang="en-US" dirty="0"/>
              <a:t>Theoretical limits: Preserve n-D in 2-D</a:t>
            </a:r>
          </a:p>
        </p:txBody>
      </p:sp>
      <p:sp>
        <p:nvSpPr>
          <p:cNvPr id="3" name="Content Placeholder 2">
            <a:extLst>
              <a:ext uri="{FF2B5EF4-FFF2-40B4-BE49-F238E27FC236}">
                <a16:creationId xmlns:a16="http://schemas.microsoft.com/office/drawing/2014/main" id="{9BCA4745-7F35-5840-B33F-1CF895E652AB}"/>
              </a:ext>
            </a:extLst>
          </p:cNvPr>
          <p:cNvSpPr>
            <a:spLocks noGrp="1"/>
          </p:cNvSpPr>
          <p:nvPr>
            <p:ph idx="1"/>
          </p:nvPr>
        </p:nvSpPr>
        <p:spPr>
          <a:xfrm>
            <a:off x="838200" y="1825625"/>
            <a:ext cx="5820347" cy="4421299"/>
          </a:xfrm>
        </p:spPr>
        <p:txBody>
          <a:bodyPr/>
          <a:lstStyle/>
          <a:p>
            <a:r>
              <a:rPr lang="en-US" dirty="0"/>
              <a:t>Johnson-</a:t>
            </a:r>
            <a:r>
              <a:rPr lang="en-US" dirty="0" err="1"/>
              <a:t>Lindenstrauss</a:t>
            </a:r>
            <a:r>
              <a:rPr lang="en-US" dirty="0"/>
              <a:t> Lemma shows that to keep distance errors within  about 30% for just 10 arbitrary high-dimensional points, we need over  1,900 dimensions, and over 4,500 dimensions for 300 arbitrary points</a:t>
            </a:r>
          </a:p>
          <a:p>
            <a:r>
              <a:rPr lang="en-US" dirty="0"/>
              <a:t>Visualization methods do not meet these requirements</a:t>
            </a:r>
          </a:p>
          <a:p>
            <a:endParaRPr lang="en-US" dirty="0"/>
          </a:p>
        </p:txBody>
      </p:sp>
      <p:sp>
        <p:nvSpPr>
          <p:cNvPr id="4" name="object 3">
            <a:extLst>
              <a:ext uri="{FF2B5EF4-FFF2-40B4-BE49-F238E27FC236}">
                <a16:creationId xmlns:a16="http://schemas.microsoft.com/office/drawing/2014/main" id="{02CF1698-4806-6845-B80B-E427B2B2529C}"/>
              </a:ext>
            </a:extLst>
          </p:cNvPr>
          <p:cNvSpPr txBox="1"/>
          <p:nvPr/>
        </p:nvSpPr>
        <p:spPr>
          <a:xfrm>
            <a:off x="7078254" y="4034581"/>
            <a:ext cx="1873885" cy="170180"/>
          </a:xfrm>
          <a:prstGeom prst="rect">
            <a:avLst/>
          </a:prstGeom>
        </p:spPr>
        <p:txBody>
          <a:bodyPr vert="horz" wrap="square" lIns="0" tIns="12065" rIns="0" bIns="0" rtlCol="0">
            <a:spAutoFit/>
          </a:bodyPr>
          <a:lstStyle/>
          <a:p>
            <a:pPr marL="12700">
              <a:lnSpc>
                <a:spcPct val="100000"/>
              </a:lnSpc>
              <a:spcBef>
                <a:spcPts val="95"/>
              </a:spcBef>
            </a:pPr>
            <a:r>
              <a:rPr sz="800" spc="-10" dirty="0">
                <a:latin typeface="Times New Roman"/>
                <a:cs typeface="Times New Roman"/>
              </a:rPr>
              <a:t>Dimensions </a:t>
            </a:r>
            <a:r>
              <a:rPr sz="800" spc="-5" dirty="0">
                <a:latin typeface="Times New Roman"/>
                <a:cs typeface="Times New Roman"/>
              </a:rPr>
              <a:t>to </a:t>
            </a:r>
            <a:r>
              <a:rPr sz="800" spc="-10" dirty="0">
                <a:latin typeface="Times New Roman"/>
                <a:cs typeface="Times New Roman"/>
              </a:rPr>
              <a:t>support </a:t>
            </a:r>
            <a:r>
              <a:rPr sz="800" spc="-10" dirty="0">
                <a:latin typeface="Symbol"/>
                <a:cs typeface="Symbol"/>
              </a:rPr>
              <a:t></a:t>
            </a:r>
            <a:r>
              <a:rPr sz="800" spc="-10" dirty="0">
                <a:latin typeface="Times New Roman"/>
                <a:cs typeface="Times New Roman"/>
              </a:rPr>
              <a:t>31% of error</a:t>
            </a:r>
            <a:r>
              <a:rPr sz="800" spc="25" dirty="0">
                <a:latin typeface="Times New Roman"/>
                <a:cs typeface="Times New Roman"/>
              </a:rPr>
              <a:t> </a:t>
            </a:r>
            <a:r>
              <a:rPr sz="800" spc="-5" dirty="0">
                <a:latin typeface="Times New Roman"/>
                <a:cs typeface="Times New Roman"/>
              </a:rPr>
              <a:t>(</a:t>
            </a:r>
            <a:r>
              <a:rPr sz="950" i="1" spc="-5" dirty="0">
                <a:latin typeface="Times New Roman"/>
                <a:cs typeface="Times New Roman"/>
              </a:rPr>
              <a:t>ε</a:t>
            </a:r>
            <a:r>
              <a:rPr sz="800" spc="-5" dirty="0">
                <a:latin typeface="Times New Roman"/>
                <a:cs typeface="Times New Roman"/>
              </a:rPr>
              <a:t>=0.1).</a:t>
            </a:r>
            <a:endParaRPr sz="800" dirty="0">
              <a:latin typeface="Times New Roman"/>
              <a:cs typeface="Times New Roman"/>
            </a:endParaRPr>
          </a:p>
        </p:txBody>
      </p:sp>
      <p:grpSp>
        <p:nvGrpSpPr>
          <p:cNvPr id="5" name="Group 4">
            <a:extLst>
              <a:ext uri="{FF2B5EF4-FFF2-40B4-BE49-F238E27FC236}">
                <a16:creationId xmlns:a16="http://schemas.microsoft.com/office/drawing/2014/main" id="{D40E4AF7-AE5E-7C47-A77C-529F1421BD39}"/>
              </a:ext>
            </a:extLst>
          </p:cNvPr>
          <p:cNvGrpSpPr/>
          <p:nvPr/>
        </p:nvGrpSpPr>
        <p:grpSpPr>
          <a:xfrm>
            <a:off x="7115075" y="4135658"/>
            <a:ext cx="3746119" cy="2503249"/>
            <a:chOff x="6327647" y="4034840"/>
            <a:chExt cx="3746119" cy="2503249"/>
          </a:xfrm>
        </p:grpSpPr>
        <p:sp>
          <p:nvSpPr>
            <p:cNvPr id="6" name="object 4">
              <a:extLst>
                <a:ext uri="{FF2B5EF4-FFF2-40B4-BE49-F238E27FC236}">
                  <a16:creationId xmlns:a16="http://schemas.microsoft.com/office/drawing/2014/main" id="{5D176926-5277-8141-AF97-5A62864D5D95}"/>
                </a:ext>
              </a:extLst>
            </p:cNvPr>
            <p:cNvSpPr/>
            <p:nvPr/>
          </p:nvSpPr>
          <p:spPr>
            <a:xfrm>
              <a:off x="6729221" y="4241228"/>
              <a:ext cx="3344545" cy="1790064"/>
            </a:xfrm>
            <a:custGeom>
              <a:avLst/>
              <a:gdLst/>
              <a:ahLst/>
              <a:cxnLst/>
              <a:rect l="l" t="t" r="r" b="b"/>
              <a:pathLst>
                <a:path w="3344545" h="1790064">
                  <a:moveTo>
                    <a:pt x="0" y="1789938"/>
                  </a:moveTo>
                  <a:lnTo>
                    <a:pt x="3344164" y="1789938"/>
                  </a:lnTo>
                  <a:lnTo>
                    <a:pt x="3344164" y="0"/>
                  </a:lnTo>
                  <a:lnTo>
                    <a:pt x="0" y="0"/>
                  </a:lnTo>
                  <a:lnTo>
                    <a:pt x="0" y="1789938"/>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F73EEE58-A897-ED49-881C-70FCC60F5948}"/>
                </a:ext>
              </a:extLst>
            </p:cNvPr>
            <p:cNvSpPr/>
            <p:nvPr/>
          </p:nvSpPr>
          <p:spPr>
            <a:xfrm>
              <a:off x="6688073" y="5807964"/>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8" name="object 6">
              <a:extLst>
                <a:ext uri="{FF2B5EF4-FFF2-40B4-BE49-F238E27FC236}">
                  <a16:creationId xmlns:a16="http://schemas.microsoft.com/office/drawing/2014/main" id="{4D41C302-4B80-1F45-837F-A9581D95EF74}"/>
                </a:ext>
              </a:extLst>
            </p:cNvPr>
            <p:cNvSpPr/>
            <p:nvPr/>
          </p:nvSpPr>
          <p:spPr>
            <a:xfrm>
              <a:off x="6688073" y="5583935"/>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9" name="object 7">
              <a:extLst>
                <a:ext uri="{FF2B5EF4-FFF2-40B4-BE49-F238E27FC236}">
                  <a16:creationId xmlns:a16="http://schemas.microsoft.com/office/drawing/2014/main" id="{F8C544AE-7C3F-6C4F-BE16-EBEC500B096A}"/>
                </a:ext>
              </a:extLst>
            </p:cNvPr>
            <p:cNvSpPr/>
            <p:nvPr/>
          </p:nvSpPr>
          <p:spPr>
            <a:xfrm>
              <a:off x="6688073" y="5359146"/>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0" name="object 8">
              <a:extLst>
                <a:ext uri="{FF2B5EF4-FFF2-40B4-BE49-F238E27FC236}">
                  <a16:creationId xmlns:a16="http://schemas.microsoft.com/office/drawing/2014/main" id="{05BF8EF7-FE59-934D-8752-38C597AEFA63}"/>
                </a:ext>
              </a:extLst>
            </p:cNvPr>
            <p:cNvSpPr/>
            <p:nvPr/>
          </p:nvSpPr>
          <p:spPr>
            <a:xfrm>
              <a:off x="6688073" y="5135879"/>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1" name="object 9">
              <a:extLst>
                <a:ext uri="{FF2B5EF4-FFF2-40B4-BE49-F238E27FC236}">
                  <a16:creationId xmlns:a16="http://schemas.microsoft.com/office/drawing/2014/main" id="{81C51AB4-9E2C-2943-9FEC-13C930562539}"/>
                </a:ext>
              </a:extLst>
            </p:cNvPr>
            <p:cNvSpPr/>
            <p:nvPr/>
          </p:nvSpPr>
          <p:spPr>
            <a:xfrm>
              <a:off x="6688073" y="4911852"/>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2" name="object 10">
              <a:extLst>
                <a:ext uri="{FF2B5EF4-FFF2-40B4-BE49-F238E27FC236}">
                  <a16:creationId xmlns:a16="http://schemas.microsoft.com/office/drawing/2014/main" id="{371F42BB-7F97-A648-8CF3-A3087C9BA0EF}"/>
                </a:ext>
              </a:extLst>
            </p:cNvPr>
            <p:cNvSpPr/>
            <p:nvPr/>
          </p:nvSpPr>
          <p:spPr>
            <a:xfrm>
              <a:off x="6688073" y="4688585"/>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3" name="object 11">
              <a:extLst>
                <a:ext uri="{FF2B5EF4-FFF2-40B4-BE49-F238E27FC236}">
                  <a16:creationId xmlns:a16="http://schemas.microsoft.com/office/drawing/2014/main" id="{EEDCE3DC-D333-E24D-8CA4-E06277157F69}"/>
                </a:ext>
              </a:extLst>
            </p:cNvPr>
            <p:cNvSpPr/>
            <p:nvPr/>
          </p:nvSpPr>
          <p:spPr>
            <a:xfrm>
              <a:off x="6688073" y="4464558"/>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4" name="object 12">
              <a:extLst>
                <a:ext uri="{FF2B5EF4-FFF2-40B4-BE49-F238E27FC236}">
                  <a16:creationId xmlns:a16="http://schemas.microsoft.com/office/drawing/2014/main" id="{385A9FAD-C4C7-3B4D-B4CA-1C18D6EC4725}"/>
                </a:ext>
              </a:extLst>
            </p:cNvPr>
            <p:cNvSpPr/>
            <p:nvPr/>
          </p:nvSpPr>
          <p:spPr>
            <a:xfrm>
              <a:off x="6688073" y="4241291"/>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5" name="object 13">
              <a:extLst>
                <a:ext uri="{FF2B5EF4-FFF2-40B4-BE49-F238E27FC236}">
                  <a16:creationId xmlns:a16="http://schemas.microsoft.com/office/drawing/2014/main" id="{D637C294-6562-3040-9A21-DF7497C6B36C}"/>
                </a:ext>
              </a:extLst>
            </p:cNvPr>
            <p:cNvSpPr/>
            <p:nvPr/>
          </p:nvSpPr>
          <p:spPr>
            <a:xfrm>
              <a:off x="6729221" y="4241291"/>
              <a:ext cx="0" cy="1830070"/>
            </a:xfrm>
            <a:custGeom>
              <a:avLst/>
              <a:gdLst/>
              <a:ahLst/>
              <a:cxnLst/>
              <a:rect l="l" t="t" r="r" b="b"/>
              <a:pathLst>
                <a:path h="1830070">
                  <a:moveTo>
                    <a:pt x="0" y="0"/>
                  </a:moveTo>
                  <a:lnTo>
                    <a:pt x="0" y="1829777"/>
                  </a:lnTo>
                </a:path>
              </a:pathLst>
            </a:custGeom>
            <a:ln w="9144">
              <a:solidFill>
                <a:srgbClr val="858585"/>
              </a:solidFill>
            </a:ln>
          </p:spPr>
          <p:txBody>
            <a:bodyPr wrap="square" lIns="0" tIns="0" rIns="0" bIns="0" rtlCol="0"/>
            <a:lstStyle/>
            <a:p>
              <a:endParaRPr/>
            </a:p>
          </p:txBody>
        </p:sp>
        <p:sp>
          <p:nvSpPr>
            <p:cNvPr id="16" name="object 14">
              <a:extLst>
                <a:ext uri="{FF2B5EF4-FFF2-40B4-BE49-F238E27FC236}">
                  <a16:creationId xmlns:a16="http://schemas.microsoft.com/office/drawing/2014/main" id="{CB69F4DE-87C9-C440-B5CE-EE6354D409F8}"/>
                </a:ext>
              </a:extLst>
            </p:cNvPr>
            <p:cNvSpPr/>
            <p:nvPr/>
          </p:nvSpPr>
          <p:spPr>
            <a:xfrm>
              <a:off x="6688073" y="6031229"/>
              <a:ext cx="3385185" cy="0"/>
            </a:xfrm>
            <a:custGeom>
              <a:avLst/>
              <a:gdLst/>
              <a:ahLst/>
              <a:cxnLst/>
              <a:rect l="l" t="t" r="r" b="b"/>
              <a:pathLst>
                <a:path w="3385184">
                  <a:moveTo>
                    <a:pt x="0" y="0"/>
                  </a:moveTo>
                  <a:lnTo>
                    <a:pt x="3385184" y="0"/>
                  </a:lnTo>
                </a:path>
              </a:pathLst>
            </a:custGeom>
            <a:ln w="9144">
              <a:solidFill>
                <a:srgbClr val="858585"/>
              </a:solidFill>
            </a:ln>
          </p:spPr>
          <p:txBody>
            <a:bodyPr wrap="square" lIns="0" tIns="0" rIns="0" bIns="0" rtlCol="0"/>
            <a:lstStyle/>
            <a:p>
              <a:endParaRPr/>
            </a:p>
          </p:txBody>
        </p:sp>
        <p:sp>
          <p:nvSpPr>
            <p:cNvPr id="17" name="object 15">
              <a:extLst>
                <a:ext uri="{FF2B5EF4-FFF2-40B4-BE49-F238E27FC236}">
                  <a16:creationId xmlns:a16="http://schemas.microsoft.com/office/drawing/2014/main" id="{46D58AB1-8434-0044-A8B3-B4826909F122}"/>
                </a:ext>
              </a:extLst>
            </p:cNvPr>
            <p:cNvSpPr/>
            <p:nvPr/>
          </p:nvSpPr>
          <p:spPr>
            <a:xfrm>
              <a:off x="7008114"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18" name="object 16">
              <a:extLst>
                <a:ext uri="{FF2B5EF4-FFF2-40B4-BE49-F238E27FC236}">
                  <a16:creationId xmlns:a16="http://schemas.microsoft.com/office/drawing/2014/main" id="{C3A0B18A-C3E0-6C46-A2A2-6D41C31D2E1C}"/>
                </a:ext>
              </a:extLst>
            </p:cNvPr>
            <p:cNvSpPr/>
            <p:nvPr/>
          </p:nvSpPr>
          <p:spPr>
            <a:xfrm>
              <a:off x="7287006"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19" name="object 17">
              <a:extLst>
                <a:ext uri="{FF2B5EF4-FFF2-40B4-BE49-F238E27FC236}">
                  <a16:creationId xmlns:a16="http://schemas.microsoft.com/office/drawing/2014/main" id="{25534F9F-EC96-0542-A7F4-1470DB1FAEB6}"/>
                </a:ext>
              </a:extLst>
            </p:cNvPr>
            <p:cNvSpPr/>
            <p:nvPr/>
          </p:nvSpPr>
          <p:spPr>
            <a:xfrm>
              <a:off x="7565897"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0" name="object 18">
              <a:extLst>
                <a:ext uri="{FF2B5EF4-FFF2-40B4-BE49-F238E27FC236}">
                  <a16:creationId xmlns:a16="http://schemas.microsoft.com/office/drawing/2014/main" id="{2AD208A5-18DC-AB4A-9975-0D0CD647AD28}"/>
                </a:ext>
              </a:extLst>
            </p:cNvPr>
            <p:cNvSpPr/>
            <p:nvPr/>
          </p:nvSpPr>
          <p:spPr>
            <a:xfrm>
              <a:off x="7844790"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1" name="object 19">
              <a:extLst>
                <a:ext uri="{FF2B5EF4-FFF2-40B4-BE49-F238E27FC236}">
                  <a16:creationId xmlns:a16="http://schemas.microsoft.com/office/drawing/2014/main" id="{9EF8D8D3-92EC-DF4E-9CF0-F5022AFE28F6}"/>
                </a:ext>
              </a:extLst>
            </p:cNvPr>
            <p:cNvSpPr/>
            <p:nvPr/>
          </p:nvSpPr>
          <p:spPr>
            <a:xfrm>
              <a:off x="8122919"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2" name="object 20">
              <a:extLst>
                <a:ext uri="{FF2B5EF4-FFF2-40B4-BE49-F238E27FC236}">
                  <a16:creationId xmlns:a16="http://schemas.microsoft.com/office/drawing/2014/main" id="{19FB1F7C-EEC3-C042-B1BF-EED99D936173}"/>
                </a:ext>
              </a:extLst>
            </p:cNvPr>
            <p:cNvSpPr/>
            <p:nvPr/>
          </p:nvSpPr>
          <p:spPr>
            <a:xfrm>
              <a:off x="8401811"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3" name="object 21">
              <a:extLst>
                <a:ext uri="{FF2B5EF4-FFF2-40B4-BE49-F238E27FC236}">
                  <a16:creationId xmlns:a16="http://schemas.microsoft.com/office/drawing/2014/main" id="{2A6F6C52-D30C-B342-9B26-11BBD58AACF1}"/>
                </a:ext>
              </a:extLst>
            </p:cNvPr>
            <p:cNvSpPr/>
            <p:nvPr/>
          </p:nvSpPr>
          <p:spPr>
            <a:xfrm>
              <a:off x="8679180"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4" name="object 22">
              <a:extLst>
                <a:ext uri="{FF2B5EF4-FFF2-40B4-BE49-F238E27FC236}">
                  <a16:creationId xmlns:a16="http://schemas.microsoft.com/office/drawing/2014/main" id="{BFE2A83D-8A52-2740-9AFE-A134F42A4F45}"/>
                </a:ext>
              </a:extLst>
            </p:cNvPr>
            <p:cNvSpPr/>
            <p:nvPr/>
          </p:nvSpPr>
          <p:spPr>
            <a:xfrm>
              <a:off x="8958071"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5" name="object 23">
              <a:extLst>
                <a:ext uri="{FF2B5EF4-FFF2-40B4-BE49-F238E27FC236}">
                  <a16:creationId xmlns:a16="http://schemas.microsoft.com/office/drawing/2014/main" id="{68DDDFD4-FBBB-E243-B1FB-6B8BFEF73AB6}"/>
                </a:ext>
              </a:extLst>
            </p:cNvPr>
            <p:cNvSpPr/>
            <p:nvPr/>
          </p:nvSpPr>
          <p:spPr>
            <a:xfrm>
              <a:off x="9236964"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6" name="object 24">
              <a:extLst>
                <a:ext uri="{FF2B5EF4-FFF2-40B4-BE49-F238E27FC236}">
                  <a16:creationId xmlns:a16="http://schemas.microsoft.com/office/drawing/2014/main" id="{5C9499E0-1829-9B4C-9F7C-8740F0D21C67}"/>
                </a:ext>
              </a:extLst>
            </p:cNvPr>
            <p:cNvSpPr/>
            <p:nvPr/>
          </p:nvSpPr>
          <p:spPr>
            <a:xfrm>
              <a:off x="9515856"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7" name="object 25">
              <a:extLst>
                <a:ext uri="{FF2B5EF4-FFF2-40B4-BE49-F238E27FC236}">
                  <a16:creationId xmlns:a16="http://schemas.microsoft.com/office/drawing/2014/main" id="{F2581383-640A-E74B-9B55-A220C0C105F4}"/>
                </a:ext>
              </a:extLst>
            </p:cNvPr>
            <p:cNvSpPr/>
            <p:nvPr/>
          </p:nvSpPr>
          <p:spPr>
            <a:xfrm>
              <a:off x="9794747"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8" name="object 26">
              <a:extLst>
                <a:ext uri="{FF2B5EF4-FFF2-40B4-BE49-F238E27FC236}">
                  <a16:creationId xmlns:a16="http://schemas.microsoft.com/office/drawing/2014/main" id="{04ED5127-9443-B940-895D-7011FAFE9F78}"/>
                </a:ext>
              </a:extLst>
            </p:cNvPr>
            <p:cNvSpPr/>
            <p:nvPr/>
          </p:nvSpPr>
          <p:spPr>
            <a:xfrm>
              <a:off x="10072878" y="6031229"/>
              <a:ext cx="0" cy="40005"/>
            </a:xfrm>
            <a:custGeom>
              <a:avLst/>
              <a:gdLst/>
              <a:ahLst/>
              <a:cxnLst/>
              <a:rect l="l" t="t" r="r" b="b"/>
              <a:pathLst>
                <a:path h="40004">
                  <a:moveTo>
                    <a:pt x="0" y="0"/>
                  </a:moveTo>
                  <a:lnTo>
                    <a:pt x="0" y="39916"/>
                  </a:lnTo>
                </a:path>
              </a:pathLst>
            </a:custGeom>
            <a:ln w="9144">
              <a:solidFill>
                <a:srgbClr val="858585"/>
              </a:solidFill>
            </a:ln>
          </p:spPr>
          <p:txBody>
            <a:bodyPr wrap="square" lIns="0" tIns="0" rIns="0" bIns="0" rtlCol="0"/>
            <a:lstStyle/>
            <a:p>
              <a:endParaRPr/>
            </a:p>
          </p:txBody>
        </p:sp>
        <p:sp>
          <p:nvSpPr>
            <p:cNvPr id="29" name="object 27">
              <a:extLst>
                <a:ext uri="{FF2B5EF4-FFF2-40B4-BE49-F238E27FC236}">
                  <a16:creationId xmlns:a16="http://schemas.microsoft.com/office/drawing/2014/main" id="{F9323C08-6295-D948-9890-463F74964CC3}"/>
                </a:ext>
              </a:extLst>
            </p:cNvPr>
            <p:cNvSpPr/>
            <p:nvPr/>
          </p:nvSpPr>
          <p:spPr>
            <a:xfrm>
              <a:off x="6867906" y="5484114"/>
              <a:ext cx="3066415" cy="327025"/>
            </a:xfrm>
            <a:custGeom>
              <a:avLst/>
              <a:gdLst/>
              <a:ahLst/>
              <a:cxnLst/>
              <a:rect l="l" t="t" r="r" b="b"/>
              <a:pathLst>
                <a:path w="3066415" h="327025">
                  <a:moveTo>
                    <a:pt x="0" y="326847"/>
                  </a:moveTo>
                  <a:lnTo>
                    <a:pt x="278765" y="259956"/>
                  </a:lnTo>
                  <a:lnTo>
                    <a:pt x="557529" y="220433"/>
                  </a:lnTo>
                  <a:lnTo>
                    <a:pt x="836295" y="193065"/>
                  </a:lnTo>
                  <a:lnTo>
                    <a:pt x="1115060" y="171780"/>
                  </a:lnTo>
                  <a:lnTo>
                    <a:pt x="1393825" y="155067"/>
                  </a:lnTo>
                  <a:lnTo>
                    <a:pt x="1672590" y="139865"/>
                  </a:lnTo>
                  <a:lnTo>
                    <a:pt x="1951354" y="127698"/>
                  </a:lnTo>
                  <a:lnTo>
                    <a:pt x="2230120" y="115531"/>
                  </a:lnTo>
                  <a:lnTo>
                    <a:pt x="2508885" y="106413"/>
                  </a:lnTo>
                  <a:lnTo>
                    <a:pt x="2787650" y="39497"/>
                  </a:lnTo>
                  <a:lnTo>
                    <a:pt x="3066415" y="0"/>
                  </a:lnTo>
                </a:path>
              </a:pathLst>
            </a:custGeom>
            <a:ln w="27431">
              <a:solidFill>
                <a:srgbClr val="BC4946"/>
              </a:solidFill>
            </a:ln>
          </p:spPr>
          <p:txBody>
            <a:bodyPr wrap="square" lIns="0" tIns="0" rIns="0" bIns="0" rtlCol="0"/>
            <a:lstStyle/>
            <a:p>
              <a:endParaRPr/>
            </a:p>
          </p:txBody>
        </p:sp>
        <p:sp>
          <p:nvSpPr>
            <p:cNvPr id="30" name="object 28">
              <a:extLst>
                <a:ext uri="{FF2B5EF4-FFF2-40B4-BE49-F238E27FC236}">
                  <a16:creationId xmlns:a16="http://schemas.microsoft.com/office/drawing/2014/main" id="{F8B19779-939F-4D44-886B-E1143CBFA563}"/>
                </a:ext>
              </a:extLst>
            </p:cNvPr>
            <p:cNvSpPr/>
            <p:nvPr/>
          </p:nvSpPr>
          <p:spPr>
            <a:xfrm>
              <a:off x="6867906" y="4888991"/>
              <a:ext cx="3066415" cy="681355"/>
            </a:xfrm>
            <a:custGeom>
              <a:avLst/>
              <a:gdLst/>
              <a:ahLst/>
              <a:cxnLst/>
              <a:rect l="l" t="t" r="r" b="b"/>
              <a:pathLst>
                <a:path w="3066415" h="681354">
                  <a:moveTo>
                    <a:pt x="0" y="681227"/>
                  </a:moveTo>
                  <a:lnTo>
                    <a:pt x="278765" y="542797"/>
                  </a:lnTo>
                  <a:lnTo>
                    <a:pt x="557529" y="460755"/>
                  </a:lnTo>
                  <a:lnTo>
                    <a:pt x="836295" y="402970"/>
                  </a:lnTo>
                  <a:lnTo>
                    <a:pt x="1115060" y="358774"/>
                  </a:lnTo>
                  <a:lnTo>
                    <a:pt x="1393825" y="322325"/>
                  </a:lnTo>
                  <a:lnTo>
                    <a:pt x="1672590" y="291972"/>
                  </a:lnTo>
                  <a:lnTo>
                    <a:pt x="1951354" y="264540"/>
                  </a:lnTo>
                  <a:lnTo>
                    <a:pt x="2230120" y="241807"/>
                  </a:lnTo>
                  <a:lnTo>
                    <a:pt x="2508885" y="220471"/>
                  </a:lnTo>
                  <a:lnTo>
                    <a:pt x="2787650" y="82168"/>
                  </a:lnTo>
                  <a:lnTo>
                    <a:pt x="3066415" y="0"/>
                  </a:lnTo>
                </a:path>
              </a:pathLst>
            </a:custGeom>
            <a:ln w="27432">
              <a:solidFill>
                <a:srgbClr val="96B852"/>
              </a:solidFill>
            </a:ln>
          </p:spPr>
          <p:txBody>
            <a:bodyPr wrap="square" lIns="0" tIns="0" rIns="0" bIns="0" rtlCol="0"/>
            <a:lstStyle/>
            <a:p>
              <a:endParaRPr/>
            </a:p>
          </p:txBody>
        </p:sp>
        <p:sp>
          <p:nvSpPr>
            <p:cNvPr id="31" name="object 29">
              <a:extLst>
                <a:ext uri="{FF2B5EF4-FFF2-40B4-BE49-F238E27FC236}">
                  <a16:creationId xmlns:a16="http://schemas.microsoft.com/office/drawing/2014/main" id="{D7E19339-375A-C445-BE5E-9638805A3582}"/>
                </a:ext>
              </a:extLst>
            </p:cNvPr>
            <p:cNvSpPr/>
            <p:nvPr/>
          </p:nvSpPr>
          <p:spPr>
            <a:xfrm>
              <a:off x="6867906" y="4378452"/>
              <a:ext cx="3066415" cy="985519"/>
            </a:xfrm>
            <a:custGeom>
              <a:avLst/>
              <a:gdLst/>
              <a:ahLst/>
              <a:cxnLst/>
              <a:rect l="l" t="t" r="r" b="b"/>
              <a:pathLst>
                <a:path w="3066415" h="985520">
                  <a:moveTo>
                    <a:pt x="0" y="985266"/>
                  </a:moveTo>
                  <a:lnTo>
                    <a:pt x="278765" y="784479"/>
                  </a:lnTo>
                  <a:lnTo>
                    <a:pt x="557529" y="667512"/>
                  </a:lnTo>
                  <a:lnTo>
                    <a:pt x="836295" y="583819"/>
                  </a:lnTo>
                  <a:lnTo>
                    <a:pt x="1115060" y="519938"/>
                  </a:lnTo>
                  <a:lnTo>
                    <a:pt x="1393825" y="466725"/>
                  </a:lnTo>
                  <a:lnTo>
                    <a:pt x="1672590" y="422656"/>
                  </a:lnTo>
                  <a:lnTo>
                    <a:pt x="1951354" y="383159"/>
                  </a:lnTo>
                  <a:lnTo>
                    <a:pt x="2230120" y="349758"/>
                  </a:lnTo>
                  <a:lnTo>
                    <a:pt x="2508885" y="319278"/>
                  </a:lnTo>
                  <a:lnTo>
                    <a:pt x="2787650" y="118618"/>
                  </a:lnTo>
                  <a:lnTo>
                    <a:pt x="3066415" y="0"/>
                  </a:lnTo>
                </a:path>
              </a:pathLst>
            </a:custGeom>
            <a:ln w="27432">
              <a:solidFill>
                <a:srgbClr val="7B5F9F"/>
              </a:solidFill>
            </a:ln>
          </p:spPr>
          <p:txBody>
            <a:bodyPr wrap="square" lIns="0" tIns="0" rIns="0" bIns="0" rtlCol="0"/>
            <a:lstStyle/>
            <a:p>
              <a:endParaRPr/>
            </a:p>
          </p:txBody>
        </p:sp>
        <p:sp>
          <p:nvSpPr>
            <p:cNvPr id="32" name="object 30">
              <a:extLst>
                <a:ext uri="{FF2B5EF4-FFF2-40B4-BE49-F238E27FC236}">
                  <a16:creationId xmlns:a16="http://schemas.microsoft.com/office/drawing/2014/main" id="{ED19A454-89D3-3943-8D8E-EF70B9C87A7D}"/>
                </a:ext>
              </a:extLst>
            </p:cNvPr>
            <p:cNvSpPr txBox="1"/>
            <p:nvPr/>
          </p:nvSpPr>
          <p:spPr>
            <a:xfrm>
              <a:off x="6327647" y="4034840"/>
              <a:ext cx="3718560" cy="2503249"/>
            </a:xfrm>
            <a:prstGeom prst="rect">
              <a:avLst/>
            </a:prstGeom>
          </p:spPr>
          <p:txBody>
            <a:bodyPr vert="horz" wrap="square" lIns="0" tIns="88900" rIns="0" bIns="0" rtlCol="0">
              <a:spAutoFit/>
            </a:bodyPr>
            <a:lstStyle/>
            <a:p>
              <a:pPr marR="3376295" algn="r">
                <a:lnSpc>
                  <a:spcPct val="100000"/>
                </a:lnSpc>
                <a:spcBef>
                  <a:spcPts val="700"/>
                </a:spcBef>
              </a:pPr>
              <a:r>
                <a:rPr sz="1000" spc="-5" dirty="0">
                  <a:latin typeface="Calibri"/>
                  <a:cs typeface="Calibri"/>
                </a:rPr>
                <a:t>1</a:t>
              </a:r>
              <a:r>
                <a:rPr sz="1000" dirty="0">
                  <a:latin typeface="Calibri"/>
                  <a:cs typeface="Calibri"/>
                </a:rPr>
                <a:t>6</a:t>
              </a:r>
              <a:r>
                <a:rPr sz="1000" spc="-5" dirty="0">
                  <a:latin typeface="Calibri"/>
                  <a:cs typeface="Calibri"/>
                </a:rPr>
                <a:t>000</a:t>
              </a:r>
              <a:endParaRPr sz="1000" dirty="0">
                <a:latin typeface="Calibri"/>
                <a:cs typeface="Calibri"/>
              </a:endParaRPr>
            </a:p>
            <a:p>
              <a:pPr marR="3376295" algn="r">
                <a:lnSpc>
                  <a:spcPct val="100000"/>
                </a:lnSpc>
                <a:spcBef>
                  <a:spcPts val="600"/>
                </a:spcBef>
              </a:pPr>
              <a:r>
                <a:rPr sz="1000" spc="-5" dirty="0">
                  <a:latin typeface="Calibri"/>
                  <a:cs typeface="Calibri"/>
                </a:rPr>
                <a:t>1</a:t>
              </a:r>
              <a:r>
                <a:rPr sz="1000" dirty="0">
                  <a:latin typeface="Calibri"/>
                  <a:cs typeface="Calibri"/>
                </a:rPr>
                <a:t>4</a:t>
              </a:r>
              <a:r>
                <a:rPr sz="1000" spc="-5" dirty="0">
                  <a:latin typeface="Calibri"/>
                  <a:cs typeface="Calibri"/>
                </a:rPr>
                <a:t>0</a:t>
              </a:r>
              <a:r>
                <a:rPr sz="1000" spc="-10" dirty="0">
                  <a:latin typeface="Calibri"/>
                  <a:cs typeface="Calibri"/>
                </a:rPr>
                <a:t>0</a:t>
              </a:r>
              <a:r>
                <a:rPr sz="1000" dirty="0">
                  <a:latin typeface="Calibri"/>
                  <a:cs typeface="Calibri"/>
                </a:rPr>
                <a:t>0</a:t>
              </a:r>
            </a:p>
            <a:p>
              <a:pPr marR="3376295" algn="r">
                <a:lnSpc>
                  <a:spcPct val="100000"/>
                </a:lnSpc>
                <a:spcBef>
                  <a:spcPts val="600"/>
                </a:spcBef>
              </a:pPr>
              <a:r>
                <a:rPr sz="1000" spc="-5" dirty="0">
                  <a:latin typeface="Calibri"/>
                  <a:cs typeface="Calibri"/>
                </a:rPr>
                <a:t>1</a:t>
              </a:r>
              <a:r>
                <a:rPr sz="1000" dirty="0">
                  <a:latin typeface="Calibri"/>
                  <a:cs typeface="Calibri"/>
                </a:rPr>
                <a:t>2</a:t>
              </a:r>
              <a:r>
                <a:rPr sz="1000" spc="-5" dirty="0">
                  <a:latin typeface="Calibri"/>
                  <a:cs typeface="Calibri"/>
                </a:rPr>
                <a:t>000</a:t>
              </a:r>
              <a:endParaRPr sz="1000" dirty="0">
                <a:latin typeface="Calibri"/>
                <a:cs typeface="Calibri"/>
              </a:endParaRPr>
            </a:p>
            <a:p>
              <a:pPr marR="3376295" algn="r">
                <a:lnSpc>
                  <a:spcPct val="100000"/>
                </a:lnSpc>
                <a:spcBef>
                  <a:spcPts val="600"/>
                </a:spcBef>
              </a:pPr>
              <a:r>
                <a:rPr sz="1000" spc="-5" dirty="0">
                  <a:latin typeface="Calibri"/>
                  <a:cs typeface="Calibri"/>
                </a:rPr>
                <a:t>1</a:t>
              </a:r>
              <a:r>
                <a:rPr sz="1000" dirty="0">
                  <a:latin typeface="Calibri"/>
                  <a:cs typeface="Calibri"/>
                </a:rPr>
                <a:t>0</a:t>
              </a:r>
              <a:r>
                <a:rPr sz="1000" spc="-5" dirty="0">
                  <a:latin typeface="Calibri"/>
                  <a:cs typeface="Calibri"/>
                </a:rPr>
                <a:t>000</a:t>
              </a:r>
              <a:endParaRPr sz="1000" dirty="0">
                <a:latin typeface="Calibri"/>
                <a:cs typeface="Calibri"/>
              </a:endParaRPr>
            </a:p>
            <a:p>
              <a:pPr marR="3376295" algn="r">
                <a:lnSpc>
                  <a:spcPct val="100000"/>
                </a:lnSpc>
                <a:spcBef>
                  <a:spcPts val="600"/>
                </a:spcBef>
              </a:pPr>
              <a:r>
                <a:rPr sz="1000" spc="-5" dirty="0">
                  <a:latin typeface="Calibri"/>
                  <a:cs typeface="Calibri"/>
                </a:rPr>
                <a:t>8</a:t>
              </a:r>
              <a:r>
                <a:rPr sz="1000" dirty="0">
                  <a:latin typeface="Calibri"/>
                  <a:cs typeface="Calibri"/>
                </a:rPr>
                <a:t>0</a:t>
              </a:r>
              <a:r>
                <a:rPr sz="1000" spc="-5" dirty="0">
                  <a:latin typeface="Calibri"/>
                  <a:cs typeface="Calibri"/>
                </a:rPr>
                <a:t>00</a:t>
              </a:r>
              <a:endParaRPr sz="1000" dirty="0">
                <a:latin typeface="Calibri"/>
                <a:cs typeface="Calibri"/>
              </a:endParaRPr>
            </a:p>
            <a:p>
              <a:pPr marR="3376295" algn="r">
                <a:lnSpc>
                  <a:spcPct val="100000"/>
                </a:lnSpc>
                <a:spcBef>
                  <a:spcPts val="600"/>
                </a:spcBef>
              </a:pPr>
              <a:r>
                <a:rPr sz="1000" spc="-5" dirty="0">
                  <a:latin typeface="Calibri"/>
                  <a:cs typeface="Calibri"/>
                </a:rPr>
                <a:t>6</a:t>
              </a:r>
              <a:r>
                <a:rPr sz="1000" dirty="0">
                  <a:latin typeface="Calibri"/>
                  <a:cs typeface="Calibri"/>
                </a:rPr>
                <a:t>0</a:t>
              </a:r>
              <a:r>
                <a:rPr sz="1000" spc="-5" dirty="0">
                  <a:latin typeface="Calibri"/>
                  <a:cs typeface="Calibri"/>
                </a:rPr>
                <a:t>00</a:t>
              </a:r>
              <a:endParaRPr sz="1000" dirty="0">
                <a:latin typeface="Calibri"/>
                <a:cs typeface="Calibri"/>
              </a:endParaRPr>
            </a:p>
            <a:p>
              <a:pPr marR="3376295" algn="r">
                <a:lnSpc>
                  <a:spcPct val="100000"/>
                </a:lnSpc>
                <a:spcBef>
                  <a:spcPts val="600"/>
                </a:spcBef>
              </a:pPr>
              <a:r>
                <a:rPr sz="1000" spc="-5" dirty="0">
                  <a:latin typeface="Calibri"/>
                  <a:cs typeface="Calibri"/>
                </a:rPr>
                <a:t>4</a:t>
              </a:r>
              <a:r>
                <a:rPr sz="1000" dirty="0">
                  <a:latin typeface="Calibri"/>
                  <a:cs typeface="Calibri"/>
                </a:rPr>
                <a:t>0</a:t>
              </a:r>
              <a:r>
                <a:rPr sz="1000" spc="-5" dirty="0">
                  <a:latin typeface="Calibri"/>
                  <a:cs typeface="Calibri"/>
                </a:rPr>
                <a:t>00</a:t>
              </a:r>
              <a:endParaRPr sz="1000" dirty="0">
                <a:latin typeface="Calibri"/>
                <a:cs typeface="Calibri"/>
              </a:endParaRPr>
            </a:p>
            <a:p>
              <a:pPr marR="3376295" algn="r">
                <a:lnSpc>
                  <a:spcPct val="100000"/>
                </a:lnSpc>
                <a:spcBef>
                  <a:spcPts val="600"/>
                </a:spcBef>
              </a:pPr>
              <a:r>
                <a:rPr sz="1000" spc="-5" dirty="0">
                  <a:latin typeface="Calibri"/>
                  <a:cs typeface="Calibri"/>
                </a:rPr>
                <a:t>2</a:t>
              </a:r>
              <a:r>
                <a:rPr sz="1000" dirty="0">
                  <a:latin typeface="Calibri"/>
                  <a:cs typeface="Calibri"/>
                </a:rPr>
                <a:t>0</a:t>
              </a:r>
              <a:r>
                <a:rPr sz="1000" spc="-5" dirty="0">
                  <a:latin typeface="Calibri"/>
                  <a:cs typeface="Calibri"/>
                </a:rPr>
                <a:t>00</a:t>
              </a:r>
              <a:endParaRPr sz="1000" dirty="0">
                <a:latin typeface="Calibri"/>
                <a:cs typeface="Calibri"/>
              </a:endParaRPr>
            </a:p>
            <a:p>
              <a:pPr marL="269240">
                <a:lnSpc>
                  <a:spcPct val="100000"/>
                </a:lnSpc>
                <a:spcBef>
                  <a:spcPts val="600"/>
                </a:spcBef>
              </a:pPr>
              <a:r>
                <a:rPr sz="1000" dirty="0">
                  <a:latin typeface="Calibri"/>
                  <a:cs typeface="Calibri"/>
                </a:rPr>
                <a:t>0</a:t>
              </a:r>
            </a:p>
            <a:p>
              <a:pPr marL="476884">
                <a:lnSpc>
                  <a:spcPct val="100000"/>
                </a:lnSpc>
                <a:spcBef>
                  <a:spcPts val="95"/>
                </a:spcBef>
                <a:tabLst>
                  <a:tab pos="755015" algn="l"/>
                  <a:tab pos="1033780" algn="l"/>
                  <a:tab pos="1312545" algn="l"/>
                  <a:tab pos="1591945" algn="l"/>
                  <a:tab pos="1870710" algn="l"/>
                  <a:tab pos="2149475" algn="l"/>
                  <a:tab pos="2428240" algn="l"/>
                  <a:tab pos="2706370" algn="l"/>
                </a:tabLst>
              </a:pPr>
              <a:r>
                <a:rPr sz="1000" spc="-5" dirty="0">
                  <a:latin typeface="Calibri"/>
                  <a:cs typeface="Calibri"/>
                </a:rPr>
                <a:t>10	20	30	40	50	60	70	80	90 100 200</a:t>
              </a:r>
              <a:r>
                <a:rPr sz="1000" spc="5" dirty="0">
                  <a:latin typeface="Calibri"/>
                  <a:cs typeface="Calibri"/>
                </a:rPr>
                <a:t> </a:t>
              </a:r>
              <a:r>
                <a:rPr sz="1000" spc="-5" dirty="0">
                  <a:latin typeface="Calibri"/>
                  <a:cs typeface="Calibri"/>
                </a:rPr>
                <a:t>300</a:t>
              </a:r>
              <a:endParaRPr sz="1000" dirty="0">
                <a:latin typeface="Calibri"/>
                <a:cs typeface="Calibri"/>
              </a:endParaRPr>
            </a:p>
            <a:p>
              <a:pPr marL="981710">
                <a:lnSpc>
                  <a:spcPct val="100000"/>
                </a:lnSpc>
                <a:spcBef>
                  <a:spcPts val="595"/>
                </a:spcBef>
              </a:pPr>
              <a:r>
                <a:rPr sz="1050" spc="-10" dirty="0">
                  <a:cs typeface="Times New Roman"/>
                </a:rPr>
                <a:t>Dimensions required supporting </a:t>
              </a:r>
              <a:r>
                <a:rPr lang="en-US" sz="1050" spc="-10" dirty="0">
                  <a:latin typeface="Symbol"/>
                  <a:cs typeface="Symbol"/>
                </a:rPr>
                <a:t> </a:t>
              </a:r>
              <a:r>
                <a:rPr sz="1050" spc="-10" dirty="0">
                  <a:cs typeface="Times New Roman"/>
                </a:rPr>
                <a:t>31% of error</a:t>
              </a:r>
              <a:r>
                <a:rPr sz="1050" spc="40" dirty="0">
                  <a:cs typeface="Times New Roman"/>
                </a:rPr>
                <a:t> </a:t>
              </a:r>
              <a:r>
                <a:rPr sz="1200" i="1" spc="-5" dirty="0">
                  <a:cs typeface="Times New Roman"/>
                </a:rPr>
                <a:t>ε</a:t>
              </a:r>
              <a:r>
                <a:rPr sz="1050" spc="-5" dirty="0">
                  <a:cs typeface="Times New Roman"/>
                </a:rPr>
                <a:t>.</a:t>
              </a:r>
              <a:endParaRPr sz="1050" dirty="0">
                <a:cs typeface="Times New Roman"/>
              </a:endParaRPr>
            </a:p>
          </p:txBody>
        </p:sp>
      </p:grpSp>
      <p:graphicFrame>
        <p:nvGraphicFramePr>
          <p:cNvPr id="33" name="object 31">
            <a:extLst>
              <a:ext uri="{FF2B5EF4-FFF2-40B4-BE49-F238E27FC236}">
                <a16:creationId xmlns:a16="http://schemas.microsoft.com/office/drawing/2014/main" id="{5AE5417C-10DC-C440-82FF-D2824DDA4959}"/>
              </a:ext>
            </a:extLst>
          </p:cNvPr>
          <p:cNvGraphicFramePr>
            <a:graphicFrameLocks noGrp="1"/>
          </p:cNvGraphicFramePr>
          <p:nvPr>
            <p:extLst>
              <p:ext uri="{D42A27DB-BD31-4B8C-83A1-F6EECF244321}">
                <p14:modId xmlns:p14="http://schemas.microsoft.com/office/powerpoint/2010/main" val="1565815177"/>
              </p:ext>
            </p:extLst>
          </p:nvPr>
        </p:nvGraphicFramePr>
        <p:xfrm>
          <a:off x="7042258" y="1785962"/>
          <a:ext cx="4311542" cy="2254422"/>
        </p:xfrm>
        <a:graphic>
          <a:graphicData uri="http://schemas.openxmlformats.org/drawingml/2006/table">
            <a:tbl>
              <a:tblPr firstRow="1" bandRow="1">
                <a:tableStyleId>{2D5ABB26-0587-4C30-8999-92F81FD0307C}</a:tableStyleId>
              </a:tblPr>
              <a:tblGrid>
                <a:gridCol w="1199314">
                  <a:extLst>
                    <a:ext uri="{9D8B030D-6E8A-4147-A177-3AD203B41FA5}">
                      <a16:colId xmlns:a16="http://schemas.microsoft.com/office/drawing/2014/main" val="20000"/>
                    </a:ext>
                  </a:extLst>
                </a:gridCol>
                <a:gridCol w="1052375">
                  <a:extLst>
                    <a:ext uri="{9D8B030D-6E8A-4147-A177-3AD203B41FA5}">
                      <a16:colId xmlns:a16="http://schemas.microsoft.com/office/drawing/2014/main" val="20001"/>
                    </a:ext>
                  </a:extLst>
                </a:gridCol>
                <a:gridCol w="1055777">
                  <a:extLst>
                    <a:ext uri="{9D8B030D-6E8A-4147-A177-3AD203B41FA5}">
                      <a16:colId xmlns:a16="http://schemas.microsoft.com/office/drawing/2014/main" val="20002"/>
                    </a:ext>
                  </a:extLst>
                </a:gridCol>
                <a:gridCol w="1004076">
                  <a:extLst>
                    <a:ext uri="{9D8B030D-6E8A-4147-A177-3AD203B41FA5}">
                      <a16:colId xmlns:a16="http://schemas.microsoft.com/office/drawing/2014/main" val="20003"/>
                    </a:ext>
                  </a:extLst>
                </a:gridCol>
              </a:tblGrid>
              <a:tr h="317591">
                <a:tc>
                  <a:txBody>
                    <a:bodyPr/>
                    <a:lstStyle/>
                    <a:p>
                      <a:pPr marR="51435" algn="ctr">
                        <a:lnSpc>
                          <a:spcPts val="844"/>
                        </a:lnSpc>
                      </a:pPr>
                      <a:r>
                        <a:rPr sz="800" spc="-10" dirty="0">
                          <a:latin typeface="Times New Roman"/>
                          <a:cs typeface="Times New Roman"/>
                        </a:rPr>
                        <a:t>Number of</a:t>
                      </a:r>
                      <a:r>
                        <a:rPr sz="800" spc="-15" dirty="0">
                          <a:latin typeface="Times New Roman"/>
                          <a:cs typeface="Times New Roman"/>
                        </a:rPr>
                        <a:t> </a:t>
                      </a:r>
                      <a:r>
                        <a:rPr sz="800" spc="-10" dirty="0">
                          <a:latin typeface="Times New Roman"/>
                          <a:cs typeface="Times New Roman"/>
                        </a:rPr>
                        <a:t>arbitrary</a:t>
                      </a:r>
                      <a:endParaRPr sz="800" dirty="0">
                        <a:latin typeface="Times New Roman"/>
                        <a:cs typeface="Times New Roman"/>
                      </a:endParaRPr>
                    </a:p>
                    <a:p>
                      <a:pPr marL="160020" marR="211454" algn="ctr">
                        <a:lnSpc>
                          <a:spcPts val="910"/>
                        </a:lnSpc>
                        <a:spcBef>
                          <a:spcPts val="45"/>
                        </a:spcBef>
                      </a:pPr>
                      <a:r>
                        <a:rPr sz="800" spc="-5" dirty="0">
                          <a:latin typeface="Times New Roman"/>
                          <a:cs typeface="Times New Roman"/>
                        </a:rPr>
                        <a:t>points in high-  </a:t>
                      </a:r>
                      <a:r>
                        <a:rPr sz="800" spc="-10" dirty="0">
                          <a:latin typeface="Times New Roman"/>
                          <a:cs typeface="Times New Roman"/>
                        </a:rPr>
                        <a:t>dimensional</a:t>
                      </a:r>
                      <a:r>
                        <a:rPr sz="800" spc="-40" dirty="0">
                          <a:latin typeface="Times New Roman"/>
                          <a:cs typeface="Times New Roman"/>
                        </a:rPr>
                        <a:t> </a:t>
                      </a:r>
                      <a:r>
                        <a:rPr sz="800" spc="-10" dirty="0">
                          <a:latin typeface="Times New Roman"/>
                          <a:cs typeface="Times New Roman"/>
                        </a:rPr>
                        <a:t>space</a:t>
                      </a:r>
                      <a:endParaRPr sz="800" dirty="0">
                        <a:latin typeface="Times New Roman"/>
                        <a:cs typeface="Times New Roman"/>
                      </a:endParaRPr>
                    </a:p>
                  </a:txBody>
                  <a:tcPr marL="0" marR="0" marT="0" marB="0">
                    <a:solidFill>
                      <a:srgbClr val="EAE4EB"/>
                    </a:solidFill>
                  </a:tcPr>
                </a:tc>
                <a:tc>
                  <a:txBody>
                    <a:bodyPr/>
                    <a:lstStyle/>
                    <a:p>
                      <a:pPr marL="11430" algn="ctr">
                        <a:lnSpc>
                          <a:spcPts val="844"/>
                        </a:lnSpc>
                      </a:pPr>
                      <a:r>
                        <a:rPr sz="800" spc="-10" dirty="0">
                          <a:latin typeface="Times New Roman"/>
                          <a:cs typeface="Times New Roman"/>
                        </a:rPr>
                        <a:t>Sufficient</a:t>
                      </a:r>
                      <a:endParaRPr sz="800">
                        <a:latin typeface="Times New Roman"/>
                        <a:cs typeface="Times New Roman"/>
                      </a:endParaRPr>
                    </a:p>
                    <a:p>
                      <a:pPr marL="186055" marR="167005" algn="ctr">
                        <a:lnSpc>
                          <a:spcPts val="910"/>
                        </a:lnSpc>
                        <a:spcBef>
                          <a:spcPts val="45"/>
                        </a:spcBef>
                      </a:pPr>
                      <a:r>
                        <a:rPr sz="800" spc="-10" dirty="0">
                          <a:latin typeface="Times New Roman"/>
                          <a:cs typeface="Times New Roman"/>
                        </a:rPr>
                        <a:t>dimension</a:t>
                      </a:r>
                      <a:r>
                        <a:rPr sz="800" spc="-50" dirty="0">
                          <a:latin typeface="Times New Roman"/>
                          <a:cs typeface="Times New Roman"/>
                        </a:rPr>
                        <a:t> </a:t>
                      </a:r>
                      <a:r>
                        <a:rPr sz="800" spc="-10" dirty="0">
                          <a:latin typeface="Times New Roman"/>
                          <a:cs typeface="Times New Roman"/>
                        </a:rPr>
                        <a:t>with  formula</a:t>
                      </a:r>
                      <a:r>
                        <a:rPr sz="800" spc="-15" dirty="0">
                          <a:latin typeface="Times New Roman"/>
                          <a:cs typeface="Times New Roman"/>
                        </a:rPr>
                        <a:t> </a:t>
                      </a:r>
                      <a:r>
                        <a:rPr sz="800" spc="-10" dirty="0">
                          <a:latin typeface="Times New Roman"/>
                          <a:cs typeface="Times New Roman"/>
                        </a:rPr>
                        <a:t>(3.1)</a:t>
                      </a:r>
                      <a:endParaRPr sz="800">
                        <a:latin typeface="Times New Roman"/>
                        <a:cs typeface="Times New Roman"/>
                      </a:endParaRPr>
                    </a:p>
                  </a:txBody>
                  <a:tcPr marL="0" marR="0" marT="0" marB="0">
                    <a:solidFill>
                      <a:srgbClr val="EAE4EB"/>
                    </a:solidFill>
                  </a:tcPr>
                </a:tc>
                <a:tc>
                  <a:txBody>
                    <a:bodyPr/>
                    <a:lstStyle/>
                    <a:p>
                      <a:pPr marR="6350" algn="ctr">
                        <a:lnSpc>
                          <a:spcPts val="844"/>
                        </a:lnSpc>
                      </a:pPr>
                      <a:r>
                        <a:rPr sz="800" spc="-10" dirty="0">
                          <a:latin typeface="Times New Roman"/>
                          <a:cs typeface="Times New Roman"/>
                        </a:rPr>
                        <a:t>Sufficient</a:t>
                      </a:r>
                      <a:endParaRPr sz="800">
                        <a:latin typeface="Times New Roman"/>
                        <a:cs typeface="Times New Roman"/>
                      </a:endParaRPr>
                    </a:p>
                    <a:p>
                      <a:pPr marL="174625" marR="180975" algn="ctr">
                        <a:lnSpc>
                          <a:spcPts val="910"/>
                        </a:lnSpc>
                        <a:spcBef>
                          <a:spcPts val="45"/>
                        </a:spcBef>
                      </a:pPr>
                      <a:r>
                        <a:rPr sz="800" spc="-10" dirty="0">
                          <a:latin typeface="Times New Roman"/>
                          <a:cs typeface="Times New Roman"/>
                        </a:rPr>
                        <a:t>dimension</a:t>
                      </a:r>
                      <a:r>
                        <a:rPr sz="800" spc="-50" dirty="0">
                          <a:latin typeface="Times New Roman"/>
                          <a:cs typeface="Times New Roman"/>
                        </a:rPr>
                        <a:t> </a:t>
                      </a:r>
                      <a:r>
                        <a:rPr sz="800" spc="-10" dirty="0">
                          <a:latin typeface="Times New Roman"/>
                          <a:cs typeface="Times New Roman"/>
                        </a:rPr>
                        <a:t>with  formula</a:t>
                      </a:r>
                      <a:r>
                        <a:rPr sz="800" spc="-25" dirty="0">
                          <a:latin typeface="Times New Roman"/>
                          <a:cs typeface="Times New Roman"/>
                        </a:rPr>
                        <a:t> </a:t>
                      </a:r>
                      <a:r>
                        <a:rPr sz="800" spc="-10" dirty="0">
                          <a:latin typeface="Times New Roman"/>
                          <a:cs typeface="Times New Roman"/>
                        </a:rPr>
                        <a:t>(3.2)_</a:t>
                      </a:r>
                      <a:endParaRPr sz="800">
                        <a:latin typeface="Times New Roman"/>
                        <a:cs typeface="Times New Roman"/>
                      </a:endParaRPr>
                    </a:p>
                  </a:txBody>
                  <a:tcPr marL="0" marR="0" marT="0" marB="0">
                    <a:solidFill>
                      <a:srgbClr val="EAE4EB"/>
                    </a:solidFill>
                  </a:tcPr>
                </a:tc>
                <a:tc>
                  <a:txBody>
                    <a:bodyPr/>
                    <a:lstStyle/>
                    <a:p>
                      <a:pPr marL="60960" algn="ctr">
                        <a:lnSpc>
                          <a:spcPts val="844"/>
                        </a:lnSpc>
                      </a:pPr>
                      <a:r>
                        <a:rPr sz="800" spc="-10" dirty="0">
                          <a:latin typeface="Times New Roman"/>
                          <a:cs typeface="Times New Roman"/>
                        </a:rPr>
                        <a:t>Insufficient</a:t>
                      </a:r>
                      <a:endParaRPr sz="800">
                        <a:latin typeface="Times New Roman"/>
                        <a:cs typeface="Times New Roman"/>
                      </a:endParaRPr>
                    </a:p>
                    <a:p>
                      <a:pPr marL="188595" marR="119380" algn="ctr">
                        <a:lnSpc>
                          <a:spcPts val="910"/>
                        </a:lnSpc>
                        <a:spcBef>
                          <a:spcPts val="45"/>
                        </a:spcBef>
                      </a:pPr>
                      <a:r>
                        <a:rPr sz="800" spc="-10" dirty="0">
                          <a:latin typeface="Times New Roman"/>
                          <a:cs typeface="Times New Roman"/>
                        </a:rPr>
                        <a:t>dimension</a:t>
                      </a:r>
                      <a:r>
                        <a:rPr sz="800" spc="-50" dirty="0">
                          <a:latin typeface="Times New Roman"/>
                          <a:cs typeface="Times New Roman"/>
                        </a:rPr>
                        <a:t> </a:t>
                      </a:r>
                      <a:r>
                        <a:rPr sz="800" spc="-10" dirty="0">
                          <a:latin typeface="Times New Roman"/>
                          <a:cs typeface="Times New Roman"/>
                        </a:rPr>
                        <a:t>with  formula</a:t>
                      </a:r>
                      <a:r>
                        <a:rPr sz="800" spc="-15" dirty="0">
                          <a:latin typeface="Times New Roman"/>
                          <a:cs typeface="Times New Roman"/>
                        </a:rPr>
                        <a:t> </a:t>
                      </a:r>
                      <a:r>
                        <a:rPr sz="800" spc="-10" dirty="0">
                          <a:latin typeface="Times New Roman"/>
                          <a:cs typeface="Times New Roman"/>
                        </a:rPr>
                        <a:t>(3.3)</a:t>
                      </a:r>
                      <a:endParaRPr sz="800">
                        <a:latin typeface="Times New Roman"/>
                        <a:cs typeface="Times New Roman"/>
                      </a:endParaRPr>
                    </a:p>
                  </a:txBody>
                  <a:tcPr marL="0" marR="0" marT="0" marB="0">
                    <a:solidFill>
                      <a:srgbClr val="EAE4EB"/>
                    </a:solidFill>
                  </a:tcPr>
                </a:tc>
                <a:extLst>
                  <a:ext uri="{0D108BD9-81ED-4DB2-BD59-A6C34878D82A}">
                    <a16:rowId xmlns:a16="http://schemas.microsoft.com/office/drawing/2014/main" val="10000"/>
                  </a:ext>
                </a:extLst>
              </a:tr>
              <a:tr h="143988">
                <a:tc>
                  <a:txBody>
                    <a:bodyPr/>
                    <a:lstStyle/>
                    <a:p>
                      <a:pPr marL="477520">
                        <a:lnSpc>
                          <a:spcPct val="100000"/>
                        </a:lnSpc>
                        <a:spcBef>
                          <a:spcPts val="20"/>
                        </a:spcBef>
                      </a:pPr>
                      <a:r>
                        <a:rPr sz="800" dirty="0">
                          <a:latin typeface="Times New Roman"/>
                          <a:cs typeface="Times New Roman"/>
                        </a:rPr>
                        <a:t>10</a:t>
                      </a:r>
                      <a:endParaRPr sz="800">
                        <a:latin typeface="Times New Roman"/>
                        <a:cs typeface="Times New Roman"/>
                      </a:endParaRPr>
                    </a:p>
                  </a:txBody>
                  <a:tcPr marL="0" marR="0" marT="2540" marB="0">
                    <a:solidFill>
                      <a:srgbClr val="EAE4EB"/>
                    </a:solidFill>
                  </a:tcPr>
                </a:tc>
                <a:tc>
                  <a:txBody>
                    <a:bodyPr/>
                    <a:lstStyle/>
                    <a:p>
                      <a:pPr marL="8255" algn="ctr">
                        <a:lnSpc>
                          <a:spcPct val="100000"/>
                        </a:lnSpc>
                        <a:spcBef>
                          <a:spcPts val="20"/>
                        </a:spcBef>
                      </a:pPr>
                      <a:r>
                        <a:rPr sz="800" spc="-10" dirty="0">
                          <a:latin typeface="Times New Roman"/>
                          <a:cs typeface="Times New Roman"/>
                        </a:rPr>
                        <a:t>1974</a:t>
                      </a:r>
                      <a:endParaRPr sz="800">
                        <a:latin typeface="Times New Roman"/>
                        <a:cs typeface="Times New Roman"/>
                      </a:endParaRPr>
                    </a:p>
                  </a:txBody>
                  <a:tcPr marL="0" marR="0" marT="2540" marB="0">
                    <a:solidFill>
                      <a:srgbClr val="EAE4EB"/>
                    </a:solidFill>
                  </a:tcPr>
                </a:tc>
                <a:tc>
                  <a:txBody>
                    <a:bodyPr/>
                    <a:lstStyle/>
                    <a:p>
                      <a:pPr marL="386080">
                        <a:lnSpc>
                          <a:spcPct val="100000"/>
                        </a:lnSpc>
                        <a:spcBef>
                          <a:spcPts val="20"/>
                        </a:spcBef>
                      </a:pPr>
                      <a:r>
                        <a:rPr sz="800" spc="-10" dirty="0">
                          <a:latin typeface="Times New Roman"/>
                          <a:cs typeface="Times New Roman"/>
                        </a:rPr>
                        <a:t>2145</a:t>
                      </a:r>
                      <a:endParaRPr sz="800">
                        <a:latin typeface="Times New Roman"/>
                        <a:cs typeface="Times New Roman"/>
                      </a:endParaRPr>
                    </a:p>
                  </a:txBody>
                  <a:tcPr marL="0" marR="0" marT="2540" marB="0">
                    <a:solidFill>
                      <a:srgbClr val="EAE4EB"/>
                    </a:solidFill>
                  </a:tcPr>
                </a:tc>
                <a:tc>
                  <a:txBody>
                    <a:bodyPr/>
                    <a:lstStyle/>
                    <a:p>
                      <a:pPr marR="334010" algn="r">
                        <a:lnSpc>
                          <a:spcPct val="100000"/>
                        </a:lnSpc>
                        <a:spcBef>
                          <a:spcPts val="20"/>
                        </a:spcBef>
                      </a:pPr>
                      <a:r>
                        <a:rPr sz="800" dirty="0">
                          <a:latin typeface="Times New Roman"/>
                          <a:cs typeface="Times New Roman"/>
                        </a:rPr>
                        <a:t>1</a:t>
                      </a:r>
                      <a:r>
                        <a:rPr sz="800" spc="-10" dirty="0">
                          <a:latin typeface="Times New Roman"/>
                          <a:cs typeface="Times New Roman"/>
                        </a:rPr>
                        <a:t>84</a:t>
                      </a:r>
                      <a:r>
                        <a:rPr sz="800" dirty="0">
                          <a:latin typeface="Times New Roman"/>
                          <a:cs typeface="Times New Roman"/>
                        </a:rPr>
                        <a:t>2</a:t>
                      </a:r>
                      <a:endParaRPr sz="800">
                        <a:latin typeface="Times New Roman"/>
                        <a:cs typeface="Times New Roman"/>
                      </a:endParaRPr>
                    </a:p>
                  </a:txBody>
                  <a:tcPr marL="0" marR="0" marT="2540" marB="0">
                    <a:solidFill>
                      <a:srgbClr val="EAE4EB"/>
                    </a:solidFill>
                  </a:tcPr>
                </a:tc>
                <a:extLst>
                  <a:ext uri="{0D108BD9-81ED-4DB2-BD59-A6C34878D82A}">
                    <a16:rowId xmlns:a16="http://schemas.microsoft.com/office/drawing/2014/main" val="10001"/>
                  </a:ext>
                </a:extLst>
              </a:tr>
              <a:tr h="163367">
                <a:tc>
                  <a:txBody>
                    <a:bodyPr/>
                    <a:lstStyle/>
                    <a:p>
                      <a:pPr marL="477520">
                        <a:lnSpc>
                          <a:spcPct val="100000"/>
                        </a:lnSpc>
                        <a:spcBef>
                          <a:spcPts val="195"/>
                        </a:spcBef>
                      </a:pPr>
                      <a:r>
                        <a:rPr sz="800" dirty="0">
                          <a:latin typeface="Times New Roman"/>
                          <a:cs typeface="Times New Roman"/>
                        </a:rPr>
                        <a:t>20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2568</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2791</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2</a:t>
                      </a:r>
                      <a:r>
                        <a:rPr sz="800" spc="-10" dirty="0">
                          <a:latin typeface="Times New Roman"/>
                          <a:cs typeface="Times New Roman"/>
                        </a:rPr>
                        <a:t>39</a:t>
                      </a:r>
                      <a:r>
                        <a:rPr sz="800" dirty="0">
                          <a:latin typeface="Times New Roman"/>
                          <a:cs typeface="Times New Roman"/>
                        </a:rPr>
                        <a:t>7</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02"/>
                  </a:ext>
                </a:extLst>
              </a:tr>
              <a:tr h="163592">
                <a:tc>
                  <a:txBody>
                    <a:bodyPr/>
                    <a:lstStyle/>
                    <a:p>
                      <a:pPr marL="477520">
                        <a:lnSpc>
                          <a:spcPct val="100000"/>
                        </a:lnSpc>
                        <a:spcBef>
                          <a:spcPts val="195"/>
                        </a:spcBef>
                      </a:pPr>
                      <a:r>
                        <a:rPr sz="800" dirty="0">
                          <a:latin typeface="Times New Roman"/>
                          <a:cs typeface="Times New Roman"/>
                        </a:rPr>
                        <a:t>30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2915</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3168</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2</a:t>
                      </a:r>
                      <a:r>
                        <a:rPr sz="800" spc="-10" dirty="0">
                          <a:latin typeface="Times New Roman"/>
                          <a:cs typeface="Times New Roman"/>
                        </a:rPr>
                        <a:t>72</a:t>
                      </a:r>
                      <a:r>
                        <a:rPr sz="800" dirty="0">
                          <a:latin typeface="Times New Roman"/>
                          <a:cs typeface="Times New Roman"/>
                        </a:rPr>
                        <a:t>1</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03"/>
                  </a:ext>
                </a:extLst>
              </a:tr>
              <a:tr h="163591">
                <a:tc>
                  <a:txBody>
                    <a:bodyPr/>
                    <a:lstStyle/>
                    <a:p>
                      <a:pPr marL="477520">
                        <a:lnSpc>
                          <a:spcPct val="100000"/>
                        </a:lnSpc>
                        <a:spcBef>
                          <a:spcPts val="195"/>
                        </a:spcBef>
                      </a:pPr>
                      <a:r>
                        <a:rPr sz="800" dirty="0">
                          <a:latin typeface="Times New Roman"/>
                          <a:cs typeface="Times New Roman"/>
                        </a:rPr>
                        <a:t>40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3162</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3436</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2</a:t>
                      </a:r>
                      <a:r>
                        <a:rPr sz="800" spc="-10" dirty="0">
                          <a:latin typeface="Times New Roman"/>
                          <a:cs typeface="Times New Roman"/>
                        </a:rPr>
                        <a:t>95</a:t>
                      </a:r>
                      <a:r>
                        <a:rPr sz="800" dirty="0">
                          <a:latin typeface="Times New Roman"/>
                          <a:cs typeface="Times New Roman"/>
                        </a:rPr>
                        <a:t>1</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04"/>
                  </a:ext>
                </a:extLst>
              </a:tr>
              <a:tr h="163929">
                <a:tc>
                  <a:txBody>
                    <a:bodyPr/>
                    <a:lstStyle/>
                    <a:p>
                      <a:pPr marL="477520">
                        <a:lnSpc>
                          <a:spcPct val="100000"/>
                        </a:lnSpc>
                        <a:spcBef>
                          <a:spcPts val="195"/>
                        </a:spcBef>
                      </a:pPr>
                      <a:r>
                        <a:rPr sz="800" dirty="0">
                          <a:latin typeface="Times New Roman"/>
                          <a:cs typeface="Times New Roman"/>
                        </a:rPr>
                        <a:t>50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3353</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3644</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3</a:t>
                      </a:r>
                      <a:r>
                        <a:rPr sz="800" spc="-10" dirty="0">
                          <a:latin typeface="Times New Roman"/>
                          <a:cs typeface="Times New Roman"/>
                        </a:rPr>
                        <a:t>13</a:t>
                      </a:r>
                      <a:r>
                        <a:rPr sz="800" dirty="0">
                          <a:latin typeface="Times New Roman"/>
                          <a:cs typeface="Times New Roman"/>
                        </a:rPr>
                        <a:t>0</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05"/>
                  </a:ext>
                </a:extLst>
              </a:tr>
              <a:tr h="164831">
                <a:tc>
                  <a:txBody>
                    <a:bodyPr/>
                    <a:lstStyle/>
                    <a:p>
                      <a:pPr marL="477520">
                        <a:lnSpc>
                          <a:spcPct val="100000"/>
                        </a:lnSpc>
                        <a:spcBef>
                          <a:spcPts val="200"/>
                        </a:spcBef>
                      </a:pPr>
                      <a:r>
                        <a:rPr sz="800" dirty="0">
                          <a:latin typeface="Times New Roman"/>
                          <a:cs typeface="Times New Roman"/>
                        </a:rPr>
                        <a:t>60</a:t>
                      </a:r>
                      <a:endParaRPr sz="800">
                        <a:latin typeface="Times New Roman"/>
                        <a:cs typeface="Times New Roman"/>
                      </a:endParaRPr>
                    </a:p>
                  </a:txBody>
                  <a:tcPr marL="0" marR="0" marT="25400" marB="0">
                    <a:solidFill>
                      <a:srgbClr val="EAE4EB"/>
                    </a:solidFill>
                  </a:tcPr>
                </a:tc>
                <a:tc>
                  <a:txBody>
                    <a:bodyPr/>
                    <a:lstStyle/>
                    <a:p>
                      <a:pPr marL="8255" algn="ctr">
                        <a:lnSpc>
                          <a:spcPct val="100000"/>
                        </a:lnSpc>
                        <a:spcBef>
                          <a:spcPts val="200"/>
                        </a:spcBef>
                      </a:pPr>
                      <a:r>
                        <a:rPr sz="800" spc="-10" dirty="0">
                          <a:latin typeface="Times New Roman"/>
                          <a:cs typeface="Times New Roman"/>
                        </a:rPr>
                        <a:t>3509</a:t>
                      </a:r>
                      <a:endParaRPr sz="800">
                        <a:latin typeface="Times New Roman"/>
                        <a:cs typeface="Times New Roman"/>
                      </a:endParaRPr>
                    </a:p>
                  </a:txBody>
                  <a:tcPr marL="0" marR="0" marT="25400" marB="0">
                    <a:solidFill>
                      <a:srgbClr val="EAE4EB"/>
                    </a:solidFill>
                  </a:tcPr>
                </a:tc>
                <a:tc>
                  <a:txBody>
                    <a:bodyPr/>
                    <a:lstStyle/>
                    <a:p>
                      <a:pPr marL="386080">
                        <a:lnSpc>
                          <a:spcPct val="100000"/>
                        </a:lnSpc>
                        <a:spcBef>
                          <a:spcPts val="200"/>
                        </a:spcBef>
                      </a:pPr>
                      <a:r>
                        <a:rPr sz="800" spc="-10" dirty="0">
                          <a:latin typeface="Times New Roman"/>
                          <a:cs typeface="Times New Roman"/>
                        </a:rPr>
                        <a:t>3813</a:t>
                      </a:r>
                      <a:endParaRPr sz="800">
                        <a:latin typeface="Times New Roman"/>
                        <a:cs typeface="Times New Roman"/>
                      </a:endParaRPr>
                    </a:p>
                  </a:txBody>
                  <a:tcPr marL="0" marR="0" marT="25400" marB="0">
                    <a:solidFill>
                      <a:srgbClr val="EAE4EB"/>
                    </a:solidFill>
                  </a:tcPr>
                </a:tc>
                <a:tc>
                  <a:txBody>
                    <a:bodyPr/>
                    <a:lstStyle/>
                    <a:p>
                      <a:pPr marR="334010" algn="r">
                        <a:lnSpc>
                          <a:spcPct val="100000"/>
                        </a:lnSpc>
                        <a:spcBef>
                          <a:spcPts val="200"/>
                        </a:spcBef>
                      </a:pPr>
                      <a:r>
                        <a:rPr sz="800" dirty="0">
                          <a:latin typeface="Times New Roman"/>
                          <a:cs typeface="Times New Roman"/>
                        </a:rPr>
                        <a:t>3</a:t>
                      </a:r>
                      <a:r>
                        <a:rPr sz="800" spc="-10" dirty="0">
                          <a:latin typeface="Times New Roman"/>
                          <a:cs typeface="Times New Roman"/>
                        </a:rPr>
                        <a:t>27</a:t>
                      </a:r>
                      <a:r>
                        <a:rPr sz="800" dirty="0">
                          <a:latin typeface="Times New Roman"/>
                          <a:cs typeface="Times New Roman"/>
                        </a:rPr>
                        <a:t>5</a:t>
                      </a:r>
                    </a:p>
                  </a:txBody>
                  <a:tcPr marL="0" marR="0" marT="25400" marB="0">
                    <a:solidFill>
                      <a:srgbClr val="EAE4EB"/>
                    </a:solidFill>
                  </a:tcPr>
                </a:tc>
                <a:extLst>
                  <a:ext uri="{0D108BD9-81ED-4DB2-BD59-A6C34878D82A}">
                    <a16:rowId xmlns:a16="http://schemas.microsoft.com/office/drawing/2014/main" val="10006"/>
                  </a:ext>
                </a:extLst>
              </a:tr>
              <a:tr h="164606">
                <a:tc>
                  <a:txBody>
                    <a:bodyPr/>
                    <a:lstStyle/>
                    <a:p>
                      <a:pPr marL="477520">
                        <a:lnSpc>
                          <a:spcPct val="100000"/>
                        </a:lnSpc>
                        <a:spcBef>
                          <a:spcPts val="200"/>
                        </a:spcBef>
                      </a:pPr>
                      <a:r>
                        <a:rPr sz="800" dirty="0">
                          <a:latin typeface="Times New Roman"/>
                          <a:cs typeface="Times New Roman"/>
                        </a:rPr>
                        <a:t>70</a:t>
                      </a:r>
                      <a:endParaRPr sz="800">
                        <a:latin typeface="Times New Roman"/>
                        <a:cs typeface="Times New Roman"/>
                      </a:endParaRPr>
                    </a:p>
                  </a:txBody>
                  <a:tcPr marL="0" marR="0" marT="25400" marB="0">
                    <a:solidFill>
                      <a:srgbClr val="EAE4EB"/>
                    </a:solidFill>
                  </a:tcPr>
                </a:tc>
                <a:tc>
                  <a:txBody>
                    <a:bodyPr/>
                    <a:lstStyle/>
                    <a:p>
                      <a:pPr marL="8255" algn="ctr">
                        <a:lnSpc>
                          <a:spcPct val="100000"/>
                        </a:lnSpc>
                        <a:spcBef>
                          <a:spcPts val="200"/>
                        </a:spcBef>
                      </a:pPr>
                      <a:r>
                        <a:rPr sz="800" spc="-10" dirty="0">
                          <a:latin typeface="Times New Roman"/>
                          <a:cs typeface="Times New Roman"/>
                        </a:rPr>
                        <a:t>3642</a:t>
                      </a:r>
                      <a:endParaRPr sz="800">
                        <a:latin typeface="Times New Roman"/>
                        <a:cs typeface="Times New Roman"/>
                      </a:endParaRPr>
                    </a:p>
                  </a:txBody>
                  <a:tcPr marL="0" marR="0" marT="25400" marB="0">
                    <a:solidFill>
                      <a:srgbClr val="EAE4EB"/>
                    </a:solidFill>
                  </a:tcPr>
                </a:tc>
                <a:tc>
                  <a:txBody>
                    <a:bodyPr/>
                    <a:lstStyle/>
                    <a:p>
                      <a:pPr marL="386080">
                        <a:lnSpc>
                          <a:spcPct val="100000"/>
                        </a:lnSpc>
                        <a:spcBef>
                          <a:spcPts val="200"/>
                        </a:spcBef>
                      </a:pPr>
                      <a:r>
                        <a:rPr sz="800" spc="-10" dirty="0">
                          <a:latin typeface="Times New Roman"/>
                          <a:cs typeface="Times New Roman"/>
                        </a:rPr>
                        <a:t>3957</a:t>
                      </a:r>
                      <a:endParaRPr sz="800">
                        <a:latin typeface="Times New Roman"/>
                        <a:cs typeface="Times New Roman"/>
                      </a:endParaRPr>
                    </a:p>
                  </a:txBody>
                  <a:tcPr marL="0" marR="0" marT="25400" marB="0">
                    <a:solidFill>
                      <a:srgbClr val="EAE4EB"/>
                    </a:solidFill>
                  </a:tcPr>
                </a:tc>
                <a:tc>
                  <a:txBody>
                    <a:bodyPr/>
                    <a:lstStyle/>
                    <a:p>
                      <a:pPr marR="334010" algn="r">
                        <a:lnSpc>
                          <a:spcPct val="100000"/>
                        </a:lnSpc>
                        <a:spcBef>
                          <a:spcPts val="200"/>
                        </a:spcBef>
                      </a:pPr>
                      <a:r>
                        <a:rPr sz="800" dirty="0">
                          <a:latin typeface="Times New Roman"/>
                          <a:cs typeface="Times New Roman"/>
                        </a:rPr>
                        <a:t>3</a:t>
                      </a:r>
                      <a:r>
                        <a:rPr sz="800" spc="-10" dirty="0">
                          <a:latin typeface="Times New Roman"/>
                          <a:cs typeface="Times New Roman"/>
                        </a:rPr>
                        <a:t>39</a:t>
                      </a:r>
                      <a:r>
                        <a:rPr sz="800" dirty="0">
                          <a:latin typeface="Times New Roman"/>
                          <a:cs typeface="Times New Roman"/>
                        </a:rPr>
                        <a:t>9</a:t>
                      </a:r>
                      <a:endParaRPr sz="800">
                        <a:latin typeface="Times New Roman"/>
                        <a:cs typeface="Times New Roman"/>
                      </a:endParaRPr>
                    </a:p>
                  </a:txBody>
                  <a:tcPr marL="0" marR="0" marT="25400" marB="0">
                    <a:solidFill>
                      <a:srgbClr val="EAE4EB"/>
                    </a:solidFill>
                  </a:tcPr>
                </a:tc>
                <a:extLst>
                  <a:ext uri="{0D108BD9-81ED-4DB2-BD59-A6C34878D82A}">
                    <a16:rowId xmlns:a16="http://schemas.microsoft.com/office/drawing/2014/main" val="10007"/>
                  </a:ext>
                </a:extLst>
              </a:tr>
              <a:tr h="164267">
                <a:tc>
                  <a:txBody>
                    <a:bodyPr/>
                    <a:lstStyle/>
                    <a:p>
                      <a:pPr marL="477520">
                        <a:lnSpc>
                          <a:spcPct val="100000"/>
                        </a:lnSpc>
                        <a:spcBef>
                          <a:spcPts val="195"/>
                        </a:spcBef>
                      </a:pPr>
                      <a:r>
                        <a:rPr sz="800" dirty="0">
                          <a:latin typeface="Times New Roman"/>
                          <a:cs typeface="Times New Roman"/>
                        </a:rPr>
                        <a:t>80</a:t>
                      </a: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3756</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4081</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3</a:t>
                      </a:r>
                      <a:r>
                        <a:rPr sz="800" spc="-10" dirty="0">
                          <a:latin typeface="Times New Roman"/>
                          <a:cs typeface="Times New Roman"/>
                        </a:rPr>
                        <a:t>50</a:t>
                      </a:r>
                      <a:r>
                        <a:rPr sz="800" dirty="0">
                          <a:latin typeface="Times New Roman"/>
                          <a:cs typeface="Times New Roman"/>
                        </a:rPr>
                        <a:t>6</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08"/>
                  </a:ext>
                </a:extLst>
              </a:tr>
              <a:tr h="164154">
                <a:tc>
                  <a:txBody>
                    <a:bodyPr/>
                    <a:lstStyle/>
                    <a:p>
                      <a:pPr marL="477520">
                        <a:lnSpc>
                          <a:spcPct val="100000"/>
                        </a:lnSpc>
                        <a:spcBef>
                          <a:spcPts val="200"/>
                        </a:spcBef>
                      </a:pPr>
                      <a:r>
                        <a:rPr sz="800" dirty="0">
                          <a:latin typeface="Times New Roman"/>
                          <a:cs typeface="Times New Roman"/>
                        </a:rPr>
                        <a:t>90</a:t>
                      </a:r>
                      <a:endParaRPr sz="800">
                        <a:latin typeface="Times New Roman"/>
                        <a:cs typeface="Times New Roman"/>
                      </a:endParaRPr>
                    </a:p>
                  </a:txBody>
                  <a:tcPr marL="0" marR="0" marT="25400" marB="0">
                    <a:solidFill>
                      <a:srgbClr val="EAE4EB"/>
                    </a:solidFill>
                  </a:tcPr>
                </a:tc>
                <a:tc>
                  <a:txBody>
                    <a:bodyPr/>
                    <a:lstStyle/>
                    <a:p>
                      <a:pPr marL="8255" algn="ctr">
                        <a:lnSpc>
                          <a:spcPct val="100000"/>
                        </a:lnSpc>
                        <a:spcBef>
                          <a:spcPts val="200"/>
                        </a:spcBef>
                      </a:pPr>
                      <a:r>
                        <a:rPr sz="800" spc="-10" dirty="0">
                          <a:latin typeface="Times New Roman"/>
                          <a:cs typeface="Times New Roman"/>
                        </a:rPr>
                        <a:t>3857</a:t>
                      </a:r>
                      <a:endParaRPr sz="800">
                        <a:latin typeface="Times New Roman"/>
                        <a:cs typeface="Times New Roman"/>
                      </a:endParaRPr>
                    </a:p>
                  </a:txBody>
                  <a:tcPr marL="0" marR="0" marT="25400" marB="0">
                    <a:solidFill>
                      <a:srgbClr val="EAE4EB"/>
                    </a:solidFill>
                  </a:tcPr>
                </a:tc>
                <a:tc>
                  <a:txBody>
                    <a:bodyPr/>
                    <a:lstStyle/>
                    <a:p>
                      <a:pPr marL="386080">
                        <a:lnSpc>
                          <a:spcPct val="100000"/>
                        </a:lnSpc>
                        <a:spcBef>
                          <a:spcPts val="200"/>
                        </a:spcBef>
                      </a:pPr>
                      <a:r>
                        <a:rPr sz="800" spc="-10" dirty="0">
                          <a:latin typeface="Times New Roman"/>
                          <a:cs typeface="Times New Roman"/>
                        </a:rPr>
                        <a:t>4191</a:t>
                      </a:r>
                      <a:endParaRPr sz="800">
                        <a:latin typeface="Times New Roman"/>
                        <a:cs typeface="Times New Roman"/>
                      </a:endParaRPr>
                    </a:p>
                  </a:txBody>
                  <a:tcPr marL="0" marR="0" marT="25400" marB="0">
                    <a:solidFill>
                      <a:srgbClr val="EAE4EB"/>
                    </a:solidFill>
                  </a:tcPr>
                </a:tc>
                <a:tc>
                  <a:txBody>
                    <a:bodyPr/>
                    <a:lstStyle/>
                    <a:p>
                      <a:pPr marR="334010" algn="r">
                        <a:lnSpc>
                          <a:spcPct val="100000"/>
                        </a:lnSpc>
                        <a:spcBef>
                          <a:spcPts val="200"/>
                        </a:spcBef>
                      </a:pPr>
                      <a:r>
                        <a:rPr sz="800" dirty="0">
                          <a:latin typeface="Times New Roman"/>
                          <a:cs typeface="Times New Roman"/>
                        </a:rPr>
                        <a:t>3</a:t>
                      </a:r>
                      <a:r>
                        <a:rPr sz="800" spc="-10" dirty="0">
                          <a:latin typeface="Times New Roman"/>
                          <a:cs typeface="Times New Roman"/>
                        </a:rPr>
                        <a:t>60</a:t>
                      </a:r>
                      <a:r>
                        <a:rPr sz="800" dirty="0">
                          <a:latin typeface="Times New Roman"/>
                          <a:cs typeface="Times New Roman"/>
                        </a:rPr>
                        <a:t>0</a:t>
                      </a:r>
                      <a:endParaRPr sz="800">
                        <a:latin typeface="Times New Roman"/>
                        <a:cs typeface="Times New Roman"/>
                      </a:endParaRPr>
                    </a:p>
                  </a:txBody>
                  <a:tcPr marL="0" marR="0" marT="25400" marB="0">
                    <a:solidFill>
                      <a:srgbClr val="EAE4EB"/>
                    </a:solidFill>
                  </a:tcPr>
                </a:tc>
                <a:extLst>
                  <a:ext uri="{0D108BD9-81ED-4DB2-BD59-A6C34878D82A}">
                    <a16:rowId xmlns:a16="http://schemas.microsoft.com/office/drawing/2014/main" val="10009"/>
                  </a:ext>
                </a:extLst>
              </a:tr>
              <a:tr h="163929">
                <a:tc>
                  <a:txBody>
                    <a:bodyPr/>
                    <a:lstStyle/>
                    <a:p>
                      <a:pPr marL="454025">
                        <a:lnSpc>
                          <a:spcPct val="100000"/>
                        </a:lnSpc>
                        <a:spcBef>
                          <a:spcPts val="195"/>
                        </a:spcBef>
                      </a:pPr>
                      <a:r>
                        <a:rPr sz="800" spc="-5" dirty="0">
                          <a:latin typeface="Times New Roman"/>
                          <a:cs typeface="Times New Roman"/>
                        </a:rPr>
                        <a:t>100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3947</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4289</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3</a:t>
                      </a:r>
                      <a:r>
                        <a:rPr sz="800" spc="-10" dirty="0">
                          <a:latin typeface="Times New Roman"/>
                          <a:cs typeface="Times New Roman"/>
                        </a:rPr>
                        <a:t>68</a:t>
                      </a:r>
                      <a:r>
                        <a:rPr sz="800" dirty="0">
                          <a:latin typeface="Times New Roman"/>
                          <a:cs typeface="Times New Roman"/>
                        </a:rPr>
                        <a:t>4</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10"/>
                  </a:ext>
                </a:extLst>
              </a:tr>
              <a:tr h="164268">
                <a:tc>
                  <a:txBody>
                    <a:bodyPr/>
                    <a:lstStyle/>
                    <a:p>
                      <a:pPr marL="454025">
                        <a:lnSpc>
                          <a:spcPct val="100000"/>
                        </a:lnSpc>
                        <a:spcBef>
                          <a:spcPts val="195"/>
                        </a:spcBef>
                      </a:pPr>
                      <a:r>
                        <a:rPr sz="800" spc="-5" dirty="0">
                          <a:latin typeface="Times New Roman"/>
                          <a:cs typeface="Times New Roman"/>
                        </a:rPr>
                        <a:t>200</a:t>
                      </a:r>
                      <a:endParaRPr sz="800">
                        <a:latin typeface="Times New Roman"/>
                        <a:cs typeface="Times New Roman"/>
                      </a:endParaRPr>
                    </a:p>
                  </a:txBody>
                  <a:tcPr marL="0" marR="0" marT="24765" marB="0">
                    <a:solidFill>
                      <a:srgbClr val="EAE4EB"/>
                    </a:solidFill>
                  </a:tcPr>
                </a:tc>
                <a:tc>
                  <a:txBody>
                    <a:bodyPr/>
                    <a:lstStyle/>
                    <a:p>
                      <a:pPr marL="8255" algn="ctr">
                        <a:lnSpc>
                          <a:spcPct val="100000"/>
                        </a:lnSpc>
                        <a:spcBef>
                          <a:spcPts val="195"/>
                        </a:spcBef>
                      </a:pPr>
                      <a:r>
                        <a:rPr sz="800" spc="-10" dirty="0">
                          <a:latin typeface="Times New Roman"/>
                          <a:cs typeface="Times New Roman"/>
                        </a:rPr>
                        <a:t>4541</a:t>
                      </a:r>
                      <a:endParaRPr sz="800">
                        <a:latin typeface="Times New Roman"/>
                        <a:cs typeface="Times New Roman"/>
                      </a:endParaRPr>
                    </a:p>
                  </a:txBody>
                  <a:tcPr marL="0" marR="0" marT="24765" marB="0">
                    <a:solidFill>
                      <a:srgbClr val="EAE4EB"/>
                    </a:solidFill>
                  </a:tcPr>
                </a:tc>
                <a:tc>
                  <a:txBody>
                    <a:bodyPr/>
                    <a:lstStyle/>
                    <a:p>
                      <a:pPr marL="386080">
                        <a:lnSpc>
                          <a:spcPct val="100000"/>
                        </a:lnSpc>
                        <a:spcBef>
                          <a:spcPts val="195"/>
                        </a:spcBef>
                      </a:pPr>
                      <a:r>
                        <a:rPr sz="800" spc="-10" dirty="0">
                          <a:latin typeface="Times New Roman"/>
                          <a:cs typeface="Times New Roman"/>
                        </a:rPr>
                        <a:t>4934</a:t>
                      </a:r>
                      <a:endParaRPr sz="800">
                        <a:latin typeface="Times New Roman"/>
                        <a:cs typeface="Times New Roman"/>
                      </a:endParaRPr>
                    </a:p>
                  </a:txBody>
                  <a:tcPr marL="0" marR="0" marT="24765" marB="0">
                    <a:solidFill>
                      <a:srgbClr val="EAE4EB"/>
                    </a:solidFill>
                  </a:tcPr>
                </a:tc>
                <a:tc>
                  <a:txBody>
                    <a:bodyPr/>
                    <a:lstStyle/>
                    <a:p>
                      <a:pPr marR="334010" algn="r">
                        <a:lnSpc>
                          <a:spcPct val="100000"/>
                        </a:lnSpc>
                        <a:spcBef>
                          <a:spcPts val="195"/>
                        </a:spcBef>
                      </a:pPr>
                      <a:r>
                        <a:rPr sz="800" dirty="0">
                          <a:latin typeface="Times New Roman"/>
                          <a:cs typeface="Times New Roman"/>
                        </a:rPr>
                        <a:t>4</a:t>
                      </a:r>
                      <a:r>
                        <a:rPr sz="800" spc="-10" dirty="0">
                          <a:latin typeface="Times New Roman"/>
                          <a:cs typeface="Times New Roman"/>
                        </a:rPr>
                        <a:t>23</a:t>
                      </a:r>
                      <a:r>
                        <a:rPr sz="800" dirty="0">
                          <a:latin typeface="Times New Roman"/>
                          <a:cs typeface="Times New Roman"/>
                        </a:rPr>
                        <a:t>9</a:t>
                      </a:r>
                      <a:endParaRPr sz="800">
                        <a:latin typeface="Times New Roman"/>
                        <a:cs typeface="Times New Roman"/>
                      </a:endParaRPr>
                    </a:p>
                  </a:txBody>
                  <a:tcPr marL="0" marR="0" marT="24765" marB="0">
                    <a:solidFill>
                      <a:srgbClr val="EAE4EB"/>
                    </a:solidFill>
                  </a:tcPr>
                </a:tc>
                <a:extLst>
                  <a:ext uri="{0D108BD9-81ED-4DB2-BD59-A6C34878D82A}">
                    <a16:rowId xmlns:a16="http://schemas.microsoft.com/office/drawing/2014/main" val="10011"/>
                  </a:ext>
                </a:extLst>
              </a:tr>
              <a:tr h="132029">
                <a:tc>
                  <a:txBody>
                    <a:bodyPr/>
                    <a:lstStyle/>
                    <a:p>
                      <a:pPr marL="454025">
                        <a:lnSpc>
                          <a:spcPts val="875"/>
                        </a:lnSpc>
                        <a:spcBef>
                          <a:spcPts val="200"/>
                        </a:spcBef>
                      </a:pPr>
                      <a:r>
                        <a:rPr sz="800" spc="-5" dirty="0">
                          <a:latin typeface="Times New Roman"/>
                          <a:cs typeface="Times New Roman"/>
                        </a:rPr>
                        <a:t>300</a:t>
                      </a:r>
                      <a:endParaRPr sz="800" dirty="0">
                        <a:latin typeface="Times New Roman"/>
                        <a:cs typeface="Times New Roman"/>
                      </a:endParaRPr>
                    </a:p>
                  </a:txBody>
                  <a:tcPr marL="0" marR="0" marT="25400" marB="0">
                    <a:solidFill>
                      <a:srgbClr val="EAE4EB"/>
                    </a:solidFill>
                  </a:tcPr>
                </a:tc>
                <a:tc>
                  <a:txBody>
                    <a:bodyPr/>
                    <a:lstStyle/>
                    <a:p>
                      <a:pPr marL="8255" algn="ctr">
                        <a:lnSpc>
                          <a:spcPts val="875"/>
                        </a:lnSpc>
                        <a:spcBef>
                          <a:spcPts val="200"/>
                        </a:spcBef>
                      </a:pPr>
                      <a:r>
                        <a:rPr sz="800" spc="-10" dirty="0">
                          <a:latin typeface="Times New Roman"/>
                          <a:cs typeface="Times New Roman"/>
                        </a:rPr>
                        <a:t>4889</a:t>
                      </a:r>
                      <a:endParaRPr sz="800" dirty="0">
                        <a:latin typeface="Times New Roman"/>
                        <a:cs typeface="Times New Roman"/>
                      </a:endParaRPr>
                    </a:p>
                  </a:txBody>
                  <a:tcPr marL="0" marR="0" marT="25400" marB="0">
                    <a:solidFill>
                      <a:srgbClr val="EAE4EB"/>
                    </a:solidFill>
                  </a:tcPr>
                </a:tc>
                <a:tc>
                  <a:txBody>
                    <a:bodyPr/>
                    <a:lstStyle/>
                    <a:p>
                      <a:pPr marL="386080">
                        <a:lnSpc>
                          <a:spcPts val="875"/>
                        </a:lnSpc>
                        <a:spcBef>
                          <a:spcPts val="200"/>
                        </a:spcBef>
                      </a:pPr>
                      <a:r>
                        <a:rPr sz="800" spc="-10" dirty="0">
                          <a:latin typeface="Times New Roman"/>
                          <a:cs typeface="Times New Roman"/>
                        </a:rPr>
                        <a:t>5312</a:t>
                      </a:r>
                      <a:endParaRPr sz="800">
                        <a:latin typeface="Times New Roman"/>
                        <a:cs typeface="Times New Roman"/>
                      </a:endParaRPr>
                    </a:p>
                  </a:txBody>
                  <a:tcPr marL="0" marR="0" marT="25400" marB="0">
                    <a:solidFill>
                      <a:srgbClr val="EAE4EB"/>
                    </a:solidFill>
                  </a:tcPr>
                </a:tc>
                <a:tc>
                  <a:txBody>
                    <a:bodyPr/>
                    <a:lstStyle/>
                    <a:p>
                      <a:pPr marR="334010" algn="r">
                        <a:lnSpc>
                          <a:spcPts val="875"/>
                        </a:lnSpc>
                        <a:spcBef>
                          <a:spcPts val="200"/>
                        </a:spcBef>
                      </a:pPr>
                      <a:r>
                        <a:rPr sz="800" dirty="0">
                          <a:latin typeface="Times New Roman"/>
                          <a:cs typeface="Times New Roman"/>
                        </a:rPr>
                        <a:t>4</a:t>
                      </a:r>
                      <a:r>
                        <a:rPr sz="800" spc="-10" dirty="0">
                          <a:latin typeface="Times New Roman"/>
                          <a:cs typeface="Times New Roman"/>
                        </a:rPr>
                        <a:t>56</a:t>
                      </a:r>
                      <a:r>
                        <a:rPr sz="800" dirty="0">
                          <a:latin typeface="Times New Roman"/>
                          <a:cs typeface="Times New Roman"/>
                        </a:rPr>
                        <a:t>3</a:t>
                      </a:r>
                    </a:p>
                  </a:txBody>
                  <a:tcPr marL="0" marR="0" marT="25400" marB="0">
                    <a:solidFill>
                      <a:srgbClr val="EAE4EB"/>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66432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B7F1B-F6A8-9345-B507-2BD03BF80D88}"/>
              </a:ext>
            </a:extLst>
          </p:cNvPr>
          <p:cNvSpPr>
            <a:spLocks noGrp="1"/>
          </p:cNvSpPr>
          <p:nvPr>
            <p:ph type="title"/>
          </p:nvPr>
        </p:nvSpPr>
        <p:spPr/>
        <p:txBody>
          <a:bodyPr/>
          <a:lstStyle/>
          <a:p>
            <a:r>
              <a:rPr lang="en-US" dirty="0"/>
              <a:t>New Lossless GLC Approaches, Algorithms &amp; Case Studies</a:t>
            </a:r>
          </a:p>
        </p:txBody>
      </p:sp>
      <p:sp>
        <p:nvSpPr>
          <p:cNvPr id="6" name="Text Placeholder 5">
            <a:extLst>
              <a:ext uri="{FF2B5EF4-FFF2-40B4-BE49-F238E27FC236}">
                <a16:creationId xmlns:a16="http://schemas.microsoft.com/office/drawing/2014/main" id="{795BD2F6-F196-204A-87B2-09C3C4487B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7506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CF49-4301-2D40-81D6-DE3C1565105E}"/>
              </a:ext>
            </a:extLst>
          </p:cNvPr>
          <p:cNvSpPr>
            <a:spLocks noGrp="1"/>
          </p:cNvSpPr>
          <p:nvPr>
            <p:ph type="title"/>
          </p:nvPr>
        </p:nvSpPr>
        <p:spPr/>
        <p:txBody>
          <a:bodyPr/>
          <a:lstStyle/>
          <a:p>
            <a:r>
              <a:rPr lang="en-US" dirty="0"/>
              <a:t>Approaches to Convert n-D data to 2-D data </a:t>
            </a:r>
          </a:p>
        </p:txBody>
      </p:sp>
      <p:sp>
        <p:nvSpPr>
          <p:cNvPr id="3" name="Content Placeholder 2">
            <a:extLst>
              <a:ext uri="{FF2B5EF4-FFF2-40B4-BE49-F238E27FC236}">
                <a16:creationId xmlns:a16="http://schemas.microsoft.com/office/drawing/2014/main" id="{628D1747-BCF8-4042-B310-E7A93F9B69B0}"/>
              </a:ext>
            </a:extLst>
          </p:cNvPr>
          <p:cNvSpPr>
            <a:spLocks noGrp="1"/>
          </p:cNvSpPr>
          <p:nvPr>
            <p:ph idx="1"/>
          </p:nvPr>
        </p:nvSpPr>
        <p:spPr>
          <a:xfrm>
            <a:off x="838200" y="1825625"/>
            <a:ext cx="6896100" cy="4351338"/>
          </a:xfrm>
        </p:spPr>
        <p:txBody>
          <a:bodyPr>
            <a:normAutofit lnSpcReduction="10000"/>
          </a:bodyPr>
          <a:lstStyle/>
          <a:p>
            <a:r>
              <a:rPr lang="en-US" dirty="0"/>
              <a:t>Lossy approach</a:t>
            </a:r>
          </a:p>
          <a:p>
            <a:pPr lvl="1"/>
            <a:r>
              <a:rPr lang="en-US" dirty="0"/>
              <a:t>Lossy conversion to 2-D  (dimension reduction, DR)</a:t>
            </a:r>
          </a:p>
          <a:p>
            <a:pPr lvl="1"/>
            <a:r>
              <a:rPr lang="en-US" dirty="0"/>
              <a:t>Point to point (n-D point to 2-D point)</a:t>
            </a:r>
          </a:p>
          <a:p>
            <a:pPr lvl="1"/>
            <a:r>
              <a:rPr lang="en-US" dirty="0"/>
              <a:t>Visualization in 2-D</a:t>
            </a:r>
          </a:p>
          <a:p>
            <a:pPr lvl="1"/>
            <a:r>
              <a:rPr lang="en-US" dirty="0"/>
              <a:t>Interactive discovery of 2-D patterns in visualization</a:t>
            </a:r>
          </a:p>
          <a:p>
            <a:r>
              <a:rPr lang="en-US" dirty="0"/>
              <a:t>Lossless approach</a:t>
            </a:r>
          </a:p>
          <a:p>
            <a:pPr lvl="1"/>
            <a:r>
              <a:rPr lang="en-US" dirty="0"/>
              <a:t>Lossless conversion (visualization) to 2-D (n-D data  fully restorable from its visualization)</a:t>
            </a:r>
          </a:p>
          <a:p>
            <a:pPr lvl="1"/>
            <a:r>
              <a:rPr lang="en-US" dirty="0"/>
              <a:t>Interactive discovery of 2-D patterns on  graphs in visualization</a:t>
            </a:r>
          </a:p>
          <a:p>
            <a:endParaRPr lang="en-US" dirty="0"/>
          </a:p>
          <a:p>
            <a:endParaRPr lang="en-US" dirty="0"/>
          </a:p>
        </p:txBody>
      </p:sp>
      <p:sp>
        <p:nvSpPr>
          <p:cNvPr id="4" name="object 5">
            <a:extLst>
              <a:ext uri="{FF2B5EF4-FFF2-40B4-BE49-F238E27FC236}">
                <a16:creationId xmlns:a16="http://schemas.microsoft.com/office/drawing/2014/main" id="{EE67A1D1-D9F4-0B4F-B62B-D6A537E51197}"/>
              </a:ext>
            </a:extLst>
          </p:cNvPr>
          <p:cNvSpPr/>
          <p:nvPr/>
        </p:nvSpPr>
        <p:spPr>
          <a:xfrm>
            <a:off x="8029196" y="1687741"/>
            <a:ext cx="2689859" cy="1066800"/>
          </a:xfrm>
          <a:prstGeom prst="rect">
            <a:avLst/>
          </a:prstGeom>
          <a:blipFill>
            <a:blip r:embed="rId3" cstate="print"/>
            <a:stretch>
              <a:fillRect/>
            </a:stretch>
          </a:blipFill>
        </p:spPr>
        <p:txBody>
          <a:bodyPr wrap="square" lIns="0" tIns="0" rIns="0" bIns="0" rtlCol="0"/>
          <a:lstStyle/>
          <a:p>
            <a:endParaRPr/>
          </a:p>
        </p:txBody>
      </p:sp>
      <p:sp>
        <p:nvSpPr>
          <p:cNvPr id="5" name="object 8">
            <a:extLst>
              <a:ext uri="{FF2B5EF4-FFF2-40B4-BE49-F238E27FC236}">
                <a16:creationId xmlns:a16="http://schemas.microsoft.com/office/drawing/2014/main" id="{F14C0485-10E3-4642-A515-0DE764A43BD8}"/>
              </a:ext>
            </a:extLst>
          </p:cNvPr>
          <p:cNvSpPr/>
          <p:nvPr/>
        </p:nvSpPr>
        <p:spPr>
          <a:xfrm>
            <a:off x="9997694" y="3173351"/>
            <a:ext cx="751840" cy="495300"/>
          </a:xfrm>
          <a:custGeom>
            <a:avLst/>
            <a:gdLst/>
            <a:ahLst/>
            <a:cxnLst/>
            <a:rect l="l" t="t" r="r" b="b"/>
            <a:pathLst>
              <a:path w="751840" h="495300">
                <a:moveTo>
                  <a:pt x="0" y="495300"/>
                </a:moveTo>
                <a:lnTo>
                  <a:pt x="751713" y="495300"/>
                </a:lnTo>
                <a:lnTo>
                  <a:pt x="751713" y="0"/>
                </a:lnTo>
                <a:lnTo>
                  <a:pt x="0" y="0"/>
                </a:lnTo>
                <a:lnTo>
                  <a:pt x="0" y="495300"/>
                </a:lnTo>
                <a:close/>
              </a:path>
            </a:pathLst>
          </a:custGeom>
          <a:solidFill>
            <a:srgbClr val="49ACC5"/>
          </a:solidFill>
        </p:spPr>
        <p:txBody>
          <a:bodyPr wrap="square" lIns="0" tIns="0" rIns="0" bIns="0" rtlCol="0"/>
          <a:lstStyle/>
          <a:p>
            <a:endParaRPr/>
          </a:p>
        </p:txBody>
      </p:sp>
      <p:sp>
        <p:nvSpPr>
          <p:cNvPr id="6" name="object 9">
            <a:extLst>
              <a:ext uri="{FF2B5EF4-FFF2-40B4-BE49-F238E27FC236}">
                <a16:creationId xmlns:a16="http://schemas.microsoft.com/office/drawing/2014/main" id="{0C4BE11D-1C8D-1B46-B700-AAC468991687}"/>
              </a:ext>
            </a:extLst>
          </p:cNvPr>
          <p:cNvSpPr/>
          <p:nvPr/>
        </p:nvSpPr>
        <p:spPr>
          <a:xfrm>
            <a:off x="9998076" y="3173732"/>
            <a:ext cx="751840" cy="495300"/>
          </a:xfrm>
          <a:custGeom>
            <a:avLst/>
            <a:gdLst/>
            <a:ahLst/>
            <a:cxnLst/>
            <a:rect l="l" t="t" r="r" b="b"/>
            <a:pathLst>
              <a:path w="751840" h="495300">
                <a:moveTo>
                  <a:pt x="0" y="495300"/>
                </a:moveTo>
                <a:lnTo>
                  <a:pt x="751713" y="495300"/>
                </a:lnTo>
                <a:lnTo>
                  <a:pt x="751713" y="0"/>
                </a:lnTo>
                <a:lnTo>
                  <a:pt x="0" y="0"/>
                </a:lnTo>
                <a:lnTo>
                  <a:pt x="0" y="495300"/>
                </a:lnTo>
                <a:close/>
              </a:path>
            </a:pathLst>
          </a:custGeom>
          <a:ln w="25145">
            <a:solidFill>
              <a:srgbClr val="357B91"/>
            </a:solidFill>
          </a:ln>
        </p:spPr>
        <p:txBody>
          <a:bodyPr wrap="square" lIns="0" tIns="0" rIns="0" bIns="0" rtlCol="0"/>
          <a:lstStyle/>
          <a:p>
            <a:endParaRPr/>
          </a:p>
        </p:txBody>
      </p:sp>
      <p:sp>
        <p:nvSpPr>
          <p:cNvPr id="7" name="object 10">
            <a:extLst>
              <a:ext uri="{FF2B5EF4-FFF2-40B4-BE49-F238E27FC236}">
                <a16:creationId xmlns:a16="http://schemas.microsoft.com/office/drawing/2014/main" id="{A2D62043-6ED9-0743-BEEA-E332E173F07B}"/>
              </a:ext>
            </a:extLst>
          </p:cNvPr>
          <p:cNvSpPr/>
          <p:nvPr/>
        </p:nvSpPr>
        <p:spPr>
          <a:xfrm>
            <a:off x="10147555" y="3256155"/>
            <a:ext cx="0" cy="340995"/>
          </a:xfrm>
          <a:custGeom>
            <a:avLst/>
            <a:gdLst/>
            <a:ahLst/>
            <a:cxnLst/>
            <a:rect l="l" t="t" r="r" b="b"/>
            <a:pathLst>
              <a:path h="340994">
                <a:moveTo>
                  <a:pt x="0" y="0"/>
                </a:moveTo>
                <a:lnTo>
                  <a:pt x="0" y="340613"/>
                </a:lnTo>
              </a:path>
            </a:pathLst>
          </a:custGeom>
          <a:ln w="12953">
            <a:solidFill>
              <a:srgbClr val="4F81BB"/>
            </a:solidFill>
          </a:ln>
        </p:spPr>
        <p:txBody>
          <a:bodyPr wrap="square" lIns="0" tIns="0" rIns="0" bIns="0" rtlCol="0"/>
          <a:lstStyle/>
          <a:p>
            <a:endParaRPr/>
          </a:p>
        </p:txBody>
      </p:sp>
      <p:sp>
        <p:nvSpPr>
          <p:cNvPr id="8" name="object 11">
            <a:extLst>
              <a:ext uri="{FF2B5EF4-FFF2-40B4-BE49-F238E27FC236}">
                <a16:creationId xmlns:a16="http://schemas.microsoft.com/office/drawing/2014/main" id="{753A84C2-A63F-294E-9EEA-89C9031371CC}"/>
              </a:ext>
            </a:extLst>
          </p:cNvPr>
          <p:cNvSpPr/>
          <p:nvPr/>
        </p:nvSpPr>
        <p:spPr>
          <a:xfrm>
            <a:off x="10095993" y="3230501"/>
            <a:ext cx="103124" cy="96266"/>
          </a:xfrm>
          <a:prstGeom prst="rect">
            <a:avLst/>
          </a:prstGeom>
          <a:blipFill>
            <a:blip r:embed="rId4" cstate="print"/>
            <a:stretch>
              <a:fillRect/>
            </a:stretch>
          </a:blipFill>
        </p:spPr>
        <p:txBody>
          <a:bodyPr wrap="square" lIns="0" tIns="0" rIns="0" bIns="0" rtlCol="0"/>
          <a:lstStyle/>
          <a:p>
            <a:endParaRPr/>
          </a:p>
        </p:txBody>
      </p:sp>
      <p:sp>
        <p:nvSpPr>
          <p:cNvPr id="9" name="object 12">
            <a:extLst>
              <a:ext uri="{FF2B5EF4-FFF2-40B4-BE49-F238E27FC236}">
                <a16:creationId xmlns:a16="http://schemas.microsoft.com/office/drawing/2014/main" id="{5B56DD38-1355-CB41-961A-42A7E1219E6B}"/>
              </a:ext>
            </a:extLst>
          </p:cNvPr>
          <p:cNvSpPr/>
          <p:nvPr/>
        </p:nvSpPr>
        <p:spPr>
          <a:xfrm>
            <a:off x="10509251" y="3597530"/>
            <a:ext cx="85725" cy="52069"/>
          </a:xfrm>
          <a:custGeom>
            <a:avLst/>
            <a:gdLst/>
            <a:ahLst/>
            <a:cxnLst/>
            <a:rect l="l" t="t" r="r" b="b"/>
            <a:pathLst>
              <a:path w="85725" h="52069">
                <a:moveTo>
                  <a:pt x="70739" y="0"/>
                </a:moveTo>
                <a:lnTo>
                  <a:pt x="4191" y="38734"/>
                </a:lnTo>
                <a:lnTo>
                  <a:pt x="1016" y="40386"/>
                </a:lnTo>
                <a:lnTo>
                  <a:pt x="0" y="44323"/>
                </a:lnTo>
                <a:lnTo>
                  <a:pt x="1777" y="47498"/>
                </a:lnTo>
                <a:lnTo>
                  <a:pt x="3682" y="50545"/>
                </a:lnTo>
                <a:lnTo>
                  <a:pt x="7620" y="51562"/>
                </a:lnTo>
                <a:lnTo>
                  <a:pt x="85344" y="6476"/>
                </a:lnTo>
                <a:lnTo>
                  <a:pt x="83439" y="6476"/>
                </a:lnTo>
                <a:lnTo>
                  <a:pt x="83439" y="5587"/>
                </a:lnTo>
                <a:lnTo>
                  <a:pt x="80264" y="5587"/>
                </a:lnTo>
                <a:lnTo>
                  <a:pt x="70739" y="0"/>
                </a:lnTo>
                <a:close/>
              </a:path>
            </a:pathLst>
          </a:custGeom>
          <a:solidFill>
            <a:srgbClr val="4F81BB"/>
          </a:solidFill>
        </p:spPr>
        <p:txBody>
          <a:bodyPr wrap="square" lIns="0" tIns="0" rIns="0" bIns="0" rtlCol="0"/>
          <a:lstStyle/>
          <a:p>
            <a:endParaRPr/>
          </a:p>
        </p:txBody>
      </p:sp>
      <p:sp>
        <p:nvSpPr>
          <p:cNvPr id="10" name="object 13">
            <a:extLst>
              <a:ext uri="{FF2B5EF4-FFF2-40B4-BE49-F238E27FC236}">
                <a16:creationId xmlns:a16="http://schemas.microsoft.com/office/drawing/2014/main" id="{C4C52742-A882-844F-A4AD-AAB8D8393A0C}"/>
              </a:ext>
            </a:extLst>
          </p:cNvPr>
          <p:cNvSpPr/>
          <p:nvPr/>
        </p:nvSpPr>
        <p:spPr>
          <a:xfrm>
            <a:off x="10147808" y="3600960"/>
            <a:ext cx="426720" cy="0"/>
          </a:xfrm>
          <a:custGeom>
            <a:avLst/>
            <a:gdLst/>
            <a:ahLst/>
            <a:cxnLst/>
            <a:rect l="l" t="t" r="r" b="b"/>
            <a:pathLst>
              <a:path w="426720">
                <a:moveTo>
                  <a:pt x="0" y="0"/>
                </a:moveTo>
                <a:lnTo>
                  <a:pt x="426264" y="0"/>
                </a:lnTo>
              </a:path>
            </a:pathLst>
          </a:custGeom>
          <a:ln w="6350">
            <a:solidFill>
              <a:srgbClr val="4F81BB"/>
            </a:solidFill>
          </a:ln>
        </p:spPr>
        <p:txBody>
          <a:bodyPr wrap="square" lIns="0" tIns="0" rIns="0" bIns="0" rtlCol="0"/>
          <a:lstStyle/>
          <a:p>
            <a:endParaRPr/>
          </a:p>
        </p:txBody>
      </p:sp>
      <p:sp>
        <p:nvSpPr>
          <p:cNvPr id="11" name="object 14">
            <a:extLst>
              <a:ext uri="{FF2B5EF4-FFF2-40B4-BE49-F238E27FC236}">
                <a16:creationId xmlns:a16="http://schemas.microsoft.com/office/drawing/2014/main" id="{C2F4656E-5B4F-224B-BFFA-32072CD919A9}"/>
              </a:ext>
            </a:extLst>
          </p:cNvPr>
          <p:cNvSpPr/>
          <p:nvPr/>
        </p:nvSpPr>
        <p:spPr>
          <a:xfrm>
            <a:off x="10147808" y="3594610"/>
            <a:ext cx="427355" cy="0"/>
          </a:xfrm>
          <a:custGeom>
            <a:avLst/>
            <a:gdLst/>
            <a:ahLst/>
            <a:cxnLst/>
            <a:rect l="l" t="t" r="r" b="b"/>
            <a:pathLst>
              <a:path w="427354">
                <a:moveTo>
                  <a:pt x="0" y="0"/>
                </a:moveTo>
                <a:lnTo>
                  <a:pt x="427140" y="0"/>
                </a:lnTo>
              </a:path>
            </a:pathLst>
          </a:custGeom>
          <a:ln w="6350">
            <a:solidFill>
              <a:srgbClr val="4F81BB"/>
            </a:solidFill>
          </a:ln>
        </p:spPr>
        <p:txBody>
          <a:bodyPr wrap="square" lIns="0" tIns="0" rIns="0" bIns="0" rtlCol="0"/>
          <a:lstStyle/>
          <a:p>
            <a:endParaRPr/>
          </a:p>
        </p:txBody>
      </p:sp>
      <p:sp>
        <p:nvSpPr>
          <p:cNvPr id="12" name="object 15">
            <a:extLst>
              <a:ext uri="{FF2B5EF4-FFF2-40B4-BE49-F238E27FC236}">
                <a16:creationId xmlns:a16="http://schemas.microsoft.com/office/drawing/2014/main" id="{27BFA36F-7FBF-5643-9B73-288EA4EA7D7C}"/>
              </a:ext>
            </a:extLst>
          </p:cNvPr>
          <p:cNvSpPr/>
          <p:nvPr/>
        </p:nvSpPr>
        <p:spPr>
          <a:xfrm>
            <a:off x="10592690" y="3591054"/>
            <a:ext cx="13335" cy="13335"/>
          </a:xfrm>
          <a:custGeom>
            <a:avLst/>
            <a:gdLst/>
            <a:ahLst/>
            <a:cxnLst/>
            <a:rect l="l" t="t" r="r" b="b"/>
            <a:pathLst>
              <a:path w="13334" h="13335">
                <a:moveTo>
                  <a:pt x="1904" y="0"/>
                </a:moveTo>
                <a:lnTo>
                  <a:pt x="0" y="0"/>
                </a:lnTo>
                <a:lnTo>
                  <a:pt x="0" y="12953"/>
                </a:lnTo>
                <a:lnTo>
                  <a:pt x="1904" y="12953"/>
                </a:lnTo>
                <a:lnTo>
                  <a:pt x="12953" y="6476"/>
                </a:lnTo>
                <a:lnTo>
                  <a:pt x="1904" y="0"/>
                </a:lnTo>
                <a:close/>
              </a:path>
            </a:pathLst>
          </a:custGeom>
          <a:solidFill>
            <a:srgbClr val="4F81BB"/>
          </a:solidFill>
        </p:spPr>
        <p:txBody>
          <a:bodyPr wrap="square" lIns="0" tIns="0" rIns="0" bIns="0" rtlCol="0"/>
          <a:lstStyle/>
          <a:p>
            <a:endParaRPr/>
          </a:p>
        </p:txBody>
      </p:sp>
      <p:sp>
        <p:nvSpPr>
          <p:cNvPr id="13" name="object 16">
            <a:extLst>
              <a:ext uri="{FF2B5EF4-FFF2-40B4-BE49-F238E27FC236}">
                <a16:creationId xmlns:a16="http://schemas.microsoft.com/office/drawing/2014/main" id="{8123AEAD-1A53-694D-83E3-931D282F0B24}"/>
              </a:ext>
            </a:extLst>
          </p:cNvPr>
          <p:cNvSpPr/>
          <p:nvPr/>
        </p:nvSpPr>
        <p:spPr>
          <a:xfrm>
            <a:off x="10579990" y="3591942"/>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14" name="object 17">
            <a:extLst>
              <a:ext uri="{FF2B5EF4-FFF2-40B4-BE49-F238E27FC236}">
                <a16:creationId xmlns:a16="http://schemas.microsoft.com/office/drawing/2014/main" id="{5F50ED7D-A57D-3E44-99D9-DB0704A47839}"/>
              </a:ext>
            </a:extLst>
          </p:cNvPr>
          <p:cNvSpPr/>
          <p:nvPr/>
        </p:nvSpPr>
        <p:spPr>
          <a:xfrm>
            <a:off x="10589515" y="3591996"/>
            <a:ext cx="3175" cy="11430"/>
          </a:xfrm>
          <a:custGeom>
            <a:avLst/>
            <a:gdLst/>
            <a:ahLst/>
            <a:cxnLst/>
            <a:rect l="l" t="t" r="r" b="b"/>
            <a:pathLst>
              <a:path w="3175" h="11430">
                <a:moveTo>
                  <a:pt x="0" y="11122"/>
                </a:moveTo>
                <a:lnTo>
                  <a:pt x="3171" y="11122"/>
                </a:lnTo>
                <a:lnTo>
                  <a:pt x="3171" y="0"/>
                </a:lnTo>
                <a:lnTo>
                  <a:pt x="0" y="0"/>
                </a:lnTo>
                <a:lnTo>
                  <a:pt x="0" y="11122"/>
                </a:lnTo>
                <a:close/>
              </a:path>
            </a:pathLst>
          </a:custGeom>
          <a:solidFill>
            <a:srgbClr val="4F81BB"/>
          </a:solidFill>
        </p:spPr>
        <p:txBody>
          <a:bodyPr wrap="square" lIns="0" tIns="0" rIns="0" bIns="0" rtlCol="0"/>
          <a:lstStyle/>
          <a:p>
            <a:endParaRPr/>
          </a:p>
        </p:txBody>
      </p:sp>
      <p:sp>
        <p:nvSpPr>
          <p:cNvPr id="15" name="object 18">
            <a:extLst>
              <a:ext uri="{FF2B5EF4-FFF2-40B4-BE49-F238E27FC236}">
                <a16:creationId xmlns:a16="http://schemas.microsoft.com/office/drawing/2014/main" id="{6F1622F9-263B-0F43-BFD6-A6574A994E88}"/>
              </a:ext>
            </a:extLst>
          </p:cNvPr>
          <p:cNvSpPr/>
          <p:nvPr/>
        </p:nvSpPr>
        <p:spPr>
          <a:xfrm>
            <a:off x="10509251" y="3545968"/>
            <a:ext cx="85725" cy="52069"/>
          </a:xfrm>
          <a:custGeom>
            <a:avLst/>
            <a:gdLst/>
            <a:ahLst/>
            <a:cxnLst/>
            <a:rect l="l" t="t" r="r" b="b"/>
            <a:pathLst>
              <a:path w="85725" h="52069">
                <a:moveTo>
                  <a:pt x="7620" y="0"/>
                </a:moveTo>
                <a:lnTo>
                  <a:pt x="3682" y="1015"/>
                </a:lnTo>
                <a:lnTo>
                  <a:pt x="1777" y="4063"/>
                </a:lnTo>
                <a:lnTo>
                  <a:pt x="0" y="7238"/>
                </a:lnTo>
                <a:lnTo>
                  <a:pt x="1016" y="11175"/>
                </a:lnTo>
                <a:lnTo>
                  <a:pt x="4191" y="12826"/>
                </a:lnTo>
                <a:lnTo>
                  <a:pt x="70739" y="51562"/>
                </a:lnTo>
                <a:lnTo>
                  <a:pt x="80264" y="45974"/>
                </a:lnTo>
                <a:lnTo>
                  <a:pt x="83439" y="45974"/>
                </a:lnTo>
                <a:lnTo>
                  <a:pt x="83439" y="45085"/>
                </a:lnTo>
                <a:lnTo>
                  <a:pt x="85344" y="45085"/>
                </a:lnTo>
                <a:lnTo>
                  <a:pt x="7620" y="0"/>
                </a:lnTo>
                <a:close/>
              </a:path>
            </a:pathLst>
          </a:custGeom>
          <a:solidFill>
            <a:srgbClr val="4F81BB"/>
          </a:solidFill>
        </p:spPr>
        <p:txBody>
          <a:bodyPr wrap="square" lIns="0" tIns="0" rIns="0" bIns="0" rtlCol="0"/>
          <a:lstStyle/>
          <a:p>
            <a:endParaRPr/>
          </a:p>
        </p:txBody>
      </p:sp>
      <p:sp>
        <p:nvSpPr>
          <p:cNvPr id="16" name="object 19">
            <a:extLst>
              <a:ext uri="{FF2B5EF4-FFF2-40B4-BE49-F238E27FC236}">
                <a16:creationId xmlns:a16="http://schemas.microsoft.com/office/drawing/2014/main" id="{52FEAEBD-E37E-4445-BBFD-FBBC590F797A}"/>
              </a:ext>
            </a:extLst>
          </p:cNvPr>
          <p:cNvSpPr/>
          <p:nvPr/>
        </p:nvSpPr>
        <p:spPr>
          <a:xfrm>
            <a:off x="10172193" y="3288412"/>
            <a:ext cx="382397" cy="291338"/>
          </a:xfrm>
          <a:prstGeom prst="rect">
            <a:avLst/>
          </a:prstGeom>
          <a:blipFill>
            <a:blip r:embed="rId5" cstate="print"/>
            <a:stretch>
              <a:fillRect/>
            </a:stretch>
          </a:blipFill>
        </p:spPr>
        <p:txBody>
          <a:bodyPr wrap="square" lIns="0" tIns="0" rIns="0" bIns="0" rtlCol="0"/>
          <a:lstStyle/>
          <a:p>
            <a:endParaRPr/>
          </a:p>
        </p:txBody>
      </p:sp>
      <p:sp>
        <p:nvSpPr>
          <p:cNvPr id="17" name="object 20">
            <a:extLst>
              <a:ext uri="{FF2B5EF4-FFF2-40B4-BE49-F238E27FC236}">
                <a16:creationId xmlns:a16="http://schemas.microsoft.com/office/drawing/2014/main" id="{26C4902E-5649-1740-8FE6-F966E7F6DC18}"/>
              </a:ext>
            </a:extLst>
          </p:cNvPr>
          <p:cNvSpPr/>
          <p:nvPr/>
        </p:nvSpPr>
        <p:spPr>
          <a:xfrm>
            <a:off x="10169526" y="3399283"/>
            <a:ext cx="436880" cy="89535"/>
          </a:xfrm>
          <a:custGeom>
            <a:avLst/>
            <a:gdLst/>
            <a:ahLst/>
            <a:cxnLst/>
            <a:rect l="l" t="t" r="r" b="b"/>
            <a:pathLst>
              <a:path w="436879" h="89535">
                <a:moveTo>
                  <a:pt x="0" y="0"/>
                </a:moveTo>
                <a:lnTo>
                  <a:pt x="436879" y="89026"/>
                </a:lnTo>
              </a:path>
            </a:pathLst>
          </a:custGeom>
          <a:ln w="12954">
            <a:solidFill>
              <a:srgbClr val="000000"/>
            </a:solidFill>
          </a:ln>
        </p:spPr>
        <p:txBody>
          <a:bodyPr wrap="square" lIns="0" tIns="0" rIns="0" bIns="0" rtlCol="0"/>
          <a:lstStyle/>
          <a:p>
            <a:endParaRPr/>
          </a:p>
        </p:txBody>
      </p:sp>
      <p:sp>
        <p:nvSpPr>
          <p:cNvPr id="18" name="object 21">
            <a:extLst>
              <a:ext uri="{FF2B5EF4-FFF2-40B4-BE49-F238E27FC236}">
                <a16:creationId xmlns:a16="http://schemas.microsoft.com/office/drawing/2014/main" id="{672D9FD7-9770-E445-B949-305D9E0157DB}"/>
              </a:ext>
            </a:extLst>
          </p:cNvPr>
          <p:cNvSpPr/>
          <p:nvPr/>
        </p:nvSpPr>
        <p:spPr>
          <a:xfrm>
            <a:off x="8192517" y="3025523"/>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solidFill>
            <a:srgbClr val="49ACC5"/>
          </a:solidFill>
        </p:spPr>
        <p:txBody>
          <a:bodyPr wrap="square" lIns="0" tIns="0" rIns="0" bIns="0" rtlCol="0"/>
          <a:lstStyle/>
          <a:p>
            <a:endParaRPr/>
          </a:p>
        </p:txBody>
      </p:sp>
      <p:sp>
        <p:nvSpPr>
          <p:cNvPr id="19" name="object 22">
            <a:extLst>
              <a:ext uri="{FF2B5EF4-FFF2-40B4-BE49-F238E27FC236}">
                <a16:creationId xmlns:a16="http://schemas.microsoft.com/office/drawing/2014/main" id="{20D5DC69-FAA1-5042-8AE5-CDCB2749B096}"/>
              </a:ext>
            </a:extLst>
          </p:cNvPr>
          <p:cNvSpPr/>
          <p:nvPr/>
        </p:nvSpPr>
        <p:spPr>
          <a:xfrm>
            <a:off x="8192897" y="3025904"/>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ln w="25146">
            <a:solidFill>
              <a:srgbClr val="357B91"/>
            </a:solidFill>
          </a:ln>
        </p:spPr>
        <p:txBody>
          <a:bodyPr wrap="square" lIns="0" tIns="0" rIns="0" bIns="0" rtlCol="0"/>
          <a:lstStyle/>
          <a:p>
            <a:endParaRPr/>
          </a:p>
        </p:txBody>
      </p:sp>
      <p:sp>
        <p:nvSpPr>
          <p:cNvPr id="20" name="object 23">
            <a:extLst>
              <a:ext uri="{FF2B5EF4-FFF2-40B4-BE49-F238E27FC236}">
                <a16:creationId xmlns:a16="http://schemas.microsoft.com/office/drawing/2014/main" id="{061C5261-409F-1842-80E3-8D037E18D9E7}"/>
              </a:ext>
            </a:extLst>
          </p:cNvPr>
          <p:cNvSpPr/>
          <p:nvPr/>
        </p:nvSpPr>
        <p:spPr>
          <a:xfrm>
            <a:off x="8344917" y="3177923"/>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solidFill>
            <a:srgbClr val="49ACC5"/>
          </a:solidFill>
        </p:spPr>
        <p:txBody>
          <a:bodyPr wrap="square" lIns="0" tIns="0" rIns="0" bIns="0" rtlCol="0"/>
          <a:lstStyle/>
          <a:p>
            <a:endParaRPr/>
          </a:p>
        </p:txBody>
      </p:sp>
      <p:sp>
        <p:nvSpPr>
          <p:cNvPr id="21" name="object 24">
            <a:extLst>
              <a:ext uri="{FF2B5EF4-FFF2-40B4-BE49-F238E27FC236}">
                <a16:creationId xmlns:a16="http://schemas.microsoft.com/office/drawing/2014/main" id="{344382B5-6F2C-7F4D-8E03-F196E32EB774}"/>
              </a:ext>
            </a:extLst>
          </p:cNvPr>
          <p:cNvSpPr/>
          <p:nvPr/>
        </p:nvSpPr>
        <p:spPr>
          <a:xfrm>
            <a:off x="8345297" y="3178304"/>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ln w="25146">
            <a:solidFill>
              <a:srgbClr val="357B91"/>
            </a:solidFill>
          </a:ln>
        </p:spPr>
        <p:txBody>
          <a:bodyPr wrap="square" lIns="0" tIns="0" rIns="0" bIns="0" rtlCol="0"/>
          <a:lstStyle/>
          <a:p>
            <a:endParaRPr/>
          </a:p>
        </p:txBody>
      </p:sp>
      <p:sp>
        <p:nvSpPr>
          <p:cNvPr id="22" name="object 25">
            <a:extLst>
              <a:ext uri="{FF2B5EF4-FFF2-40B4-BE49-F238E27FC236}">
                <a16:creationId xmlns:a16="http://schemas.microsoft.com/office/drawing/2014/main" id="{D82A2A06-1364-C04A-93CD-DAAFEC1D1A21}"/>
              </a:ext>
            </a:extLst>
          </p:cNvPr>
          <p:cNvSpPr/>
          <p:nvPr/>
        </p:nvSpPr>
        <p:spPr>
          <a:xfrm>
            <a:off x="8497317" y="3330323"/>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solidFill>
            <a:srgbClr val="49ACC5"/>
          </a:solidFill>
        </p:spPr>
        <p:txBody>
          <a:bodyPr wrap="square" lIns="0" tIns="0" rIns="0" bIns="0" rtlCol="0"/>
          <a:lstStyle/>
          <a:p>
            <a:endParaRPr/>
          </a:p>
        </p:txBody>
      </p:sp>
      <p:sp>
        <p:nvSpPr>
          <p:cNvPr id="23" name="object 26">
            <a:extLst>
              <a:ext uri="{FF2B5EF4-FFF2-40B4-BE49-F238E27FC236}">
                <a16:creationId xmlns:a16="http://schemas.microsoft.com/office/drawing/2014/main" id="{4F46A1BA-4592-9F42-8345-35A5FC23C848}"/>
              </a:ext>
            </a:extLst>
          </p:cNvPr>
          <p:cNvSpPr/>
          <p:nvPr/>
        </p:nvSpPr>
        <p:spPr>
          <a:xfrm>
            <a:off x="8497697" y="3330704"/>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ln w="25146">
            <a:solidFill>
              <a:srgbClr val="357B91"/>
            </a:solidFill>
          </a:ln>
        </p:spPr>
        <p:txBody>
          <a:bodyPr wrap="square" lIns="0" tIns="0" rIns="0" bIns="0" rtlCol="0"/>
          <a:lstStyle/>
          <a:p>
            <a:endParaRPr/>
          </a:p>
        </p:txBody>
      </p:sp>
      <p:sp>
        <p:nvSpPr>
          <p:cNvPr id="24" name="object 27">
            <a:extLst>
              <a:ext uri="{FF2B5EF4-FFF2-40B4-BE49-F238E27FC236}">
                <a16:creationId xmlns:a16="http://schemas.microsoft.com/office/drawing/2014/main" id="{CEFBBE3B-11F1-E445-9D43-40125B9DFC40}"/>
              </a:ext>
            </a:extLst>
          </p:cNvPr>
          <p:cNvSpPr/>
          <p:nvPr/>
        </p:nvSpPr>
        <p:spPr>
          <a:xfrm>
            <a:off x="8649717" y="3482723"/>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solidFill>
            <a:srgbClr val="49ACC5"/>
          </a:solidFill>
        </p:spPr>
        <p:txBody>
          <a:bodyPr wrap="square" lIns="0" tIns="0" rIns="0" bIns="0" rtlCol="0"/>
          <a:lstStyle/>
          <a:p>
            <a:endParaRPr/>
          </a:p>
        </p:txBody>
      </p:sp>
      <p:sp>
        <p:nvSpPr>
          <p:cNvPr id="25" name="object 28">
            <a:extLst>
              <a:ext uri="{FF2B5EF4-FFF2-40B4-BE49-F238E27FC236}">
                <a16:creationId xmlns:a16="http://schemas.microsoft.com/office/drawing/2014/main" id="{C916F3DB-B903-1945-92E3-F8F3363D29FC}"/>
              </a:ext>
            </a:extLst>
          </p:cNvPr>
          <p:cNvSpPr/>
          <p:nvPr/>
        </p:nvSpPr>
        <p:spPr>
          <a:xfrm>
            <a:off x="8650097" y="3483104"/>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ln w="25146">
            <a:solidFill>
              <a:srgbClr val="357B91"/>
            </a:solidFill>
          </a:ln>
        </p:spPr>
        <p:txBody>
          <a:bodyPr wrap="square" lIns="0" tIns="0" rIns="0" bIns="0" rtlCol="0"/>
          <a:lstStyle/>
          <a:p>
            <a:endParaRPr/>
          </a:p>
        </p:txBody>
      </p:sp>
      <p:sp>
        <p:nvSpPr>
          <p:cNvPr id="26" name="object 29">
            <a:extLst>
              <a:ext uri="{FF2B5EF4-FFF2-40B4-BE49-F238E27FC236}">
                <a16:creationId xmlns:a16="http://schemas.microsoft.com/office/drawing/2014/main" id="{F8FE6C54-9FE3-FC4C-A29D-19A280ABB242}"/>
              </a:ext>
            </a:extLst>
          </p:cNvPr>
          <p:cNvSpPr/>
          <p:nvPr/>
        </p:nvSpPr>
        <p:spPr>
          <a:xfrm>
            <a:off x="9552686" y="3360040"/>
            <a:ext cx="323215" cy="274320"/>
          </a:xfrm>
          <a:custGeom>
            <a:avLst/>
            <a:gdLst/>
            <a:ahLst/>
            <a:cxnLst/>
            <a:rect l="l" t="t" r="r" b="b"/>
            <a:pathLst>
              <a:path w="323215" h="274319">
                <a:moveTo>
                  <a:pt x="185800" y="0"/>
                </a:moveTo>
                <a:lnTo>
                  <a:pt x="185800" y="68580"/>
                </a:lnTo>
                <a:lnTo>
                  <a:pt x="0" y="68580"/>
                </a:lnTo>
                <a:lnTo>
                  <a:pt x="0" y="205740"/>
                </a:lnTo>
                <a:lnTo>
                  <a:pt x="185800" y="205740"/>
                </a:lnTo>
                <a:lnTo>
                  <a:pt x="185800" y="274320"/>
                </a:lnTo>
                <a:lnTo>
                  <a:pt x="322961" y="137160"/>
                </a:lnTo>
                <a:lnTo>
                  <a:pt x="185800" y="0"/>
                </a:lnTo>
                <a:close/>
              </a:path>
            </a:pathLst>
          </a:custGeom>
          <a:solidFill>
            <a:srgbClr val="4F81BB"/>
          </a:solidFill>
        </p:spPr>
        <p:txBody>
          <a:bodyPr wrap="square" lIns="0" tIns="0" rIns="0" bIns="0" rtlCol="0"/>
          <a:lstStyle/>
          <a:p>
            <a:endParaRPr/>
          </a:p>
        </p:txBody>
      </p:sp>
      <p:sp>
        <p:nvSpPr>
          <p:cNvPr id="27" name="object 30">
            <a:extLst>
              <a:ext uri="{FF2B5EF4-FFF2-40B4-BE49-F238E27FC236}">
                <a16:creationId xmlns:a16="http://schemas.microsoft.com/office/drawing/2014/main" id="{6DA484A3-E5A8-A840-A49F-7122D4B42D62}"/>
              </a:ext>
            </a:extLst>
          </p:cNvPr>
          <p:cNvSpPr/>
          <p:nvPr/>
        </p:nvSpPr>
        <p:spPr>
          <a:xfrm>
            <a:off x="9553068" y="3360421"/>
            <a:ext cx="323215" cy="274320"/>
          </a:xfrm>
          <a:custGeom>
            <a:avLst/>
            <a:gdLst/>
            <a:ahLst/>
            <a:cxnLst/>
            <a:rect l="l" t="t" r="r" b="b"/>
            <a:pathLst>
              <a:path w="323215" h="274319">
                <a:moveTo>
                  <a:pt x="0" y="68579"/>
                </a:moveTo>
                <a:lnTo>
                  <a:pt x="185800" y="68579"/>
                </a:lnTo>
                <a:lnTo>
                  <a:pt x="185800" y="0"/>
                </a:lnTo>
                <a:lnTo>
                  <a:pt x="322960" y="137160"/>
                </a:lnTo>
                <a:lnTo>
                  <a:pt x="185800" y="274320"/>
                </a:lnTo>
                <a:lnTo>
                  <a:pt x="185800" y="205739"/>
                </a:lnTo>
                <a:lnTo>
                  <a:pt x="0" y="205739"/>
                </a:lnTo>
                <a:lnTo>
                  <a:pt x="0" y="68579"/>
                </a:lnTo>
                <a:close/>
              </a:path>
            </a:pathLst>
          </a:custGeom>
          <a:ln w="25146">
            <a:solidFill>
              <a:srgbClr val="385D88"/>
            </a:solidFill>
          </a:ln>
        </p:spPr>
        <p:txBody>
          <a:bodyPr wrap="square" lIns="0" tIns="0" rIns="0" bIns="0" rtlCol="0"/>
          <a:lstStyle/>
          <a:p>
            <a:endParaRPr/>
          </a:p>
        </p:txBody>
      </p:sp>
      <p:sp>
        <p:nvSpPr>
          <p:cNvPr id="28" name="object 31">
            <a:extLst>
              <a:ext uri="{FF2B5EF4-FFF2-40B4-BE49-F238E27FC236}">
                <a16:creationId xmlns:a16="http://schemas.microsoft.com/office/drawing/2014/main" id="{90F3204D-11FE-A14F-8FCB-3D1D0291B22A}"/>
              </a:ext>
            </a:extLst>
          </p:cNvPr>
          <p:cNvSpPr txBox="1"/>
          <p:nvPr/>
        </p:nvSpPr>
        <p:spPr>
          <a:xfrm>
            <a:off x="8271257" y="4043046"/>
            <a:ext cx="8413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orbel"/>
                <a:cs typeface="Corbel"/>
              </a:rPr>
              <a:t>n-D</a:t>
            </a:r>
            <a:r>
              <a:rPr sz="1800" spc="-55" dirty="0">
                <a:latin typeface="Corbel"/>
                <a:cs typeface="Corbel"/>
              </a:rPr>
              <a:t> </a:t>
            </a:r>
            <a:r>
              <a:rPr sz="1800" spc="-15" dirty="0">
                <a:latin typeface="Corbel"/>
                <a:cs typeface="Corbel"/>
              </a:rPr>
              <a:t>data</a:t>
            </a:r>
            <a:endParaRPr sz="1800">
              <a:latin typeface="Corbel"/>
              <a:cs typeface="Corbel"/>
            </a:endParaRPr>
          </a:p>
        </p:txBody>
      </p:sp>
      <p:sp>
        <p:nvSpPr>
          <p:cNvPr id="29" name="object 32">
            <a:extLst>
              <a:ext uri="{FF2B5EF4-FFF2-40B4-BE49-F238E27FC236}">
                <a16:creationId xmlns:a16="http://schemas.microsoft.com/office/drawing/2014/main" id="{3843287F-A355-2046-80C4-4B84DF12F5FC}"/>
              </a:ext>
            </a:extLst>
          </p:cNvPr>
          <p:cNvSpPr txBox="1"/>
          <p:nvPr/>
        </p:nvSpPr>
        <p:spPr>
          <a:xfrm>
            <a:off x="9904096" y="4055746"/>
            <a:ext cx="1253490" cy="57404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orbel"/>
                <a:cs typeface="Corbel"/>
              </a:rPr>
              <a:t>2-D data</a:t>
            </a:r>
            <a:r>
              <a:rPr sz="1800" spc="15" dirty="0">
                <a:latin typeface="Corbel"/>
                <a:cs typeface="Corbel"/>
              </a:rPr>
              <a:t> </a:t>
            </a:r>
            <a:r>
              <a:rPr sz="1800" dirty="0">
                <a:latin typeface="Corbel"/>
                <a:cs typeface="Corbel"/>
              </a:rPr>
              <a:t>&amp;</a:t>
            </a:r>
            <a:endParaRPr lang="en-US" sz="1800" dirty="0">
              <a:latin typeface="Corbel"/>
              <a:cs typeface="Corbel"/>
            </a:endParaRPr>
          </a:p>
          <a:p>
            <a:pPr marL="12700">
              <a:lnSpc>
                <a:spcPct val="100000"/>
              </a:lnSpc>
              <a:spcBef>
                <a:spcPts val="100"/>
              </a:spcBef>
            </a:pPr>
            <a:r>
              <a:rPr sz="1800" spc="-15" dirty="0">
                <a:latin typeface="Corbel"/>
                <a:cs typeface="Corbel"/>
              </a:rPr>
              <a:t>2-D</a:t>
            </a:r>
            <a:r>
              <a:rPr sz="1800" spc="-50" dirty="0">
                <a:latin typeface="Corbel"/>
                <a:cs typeface="Corbel"/>
              </a:rPr>
              <a:t> </a:t>
            </a:r>
            <a:r>
              <a:rPr sz="1800" spc="-10" dirty="0">
                <a:latin typeface="Corbel"/>
                <a:cs typeface="Corbel"/>
              </a:rPr>
              <a:t>patterns</a:t>
            </a:r>
            <a:endParaRPr sz="1800" dirty="0">
              <a:latin typeface="Corbel"/>
              <a:cs typeface="Corbel"/>
            </a:endParaRPr>
          </a:p>
        </p:txBody>
      </p:sp>
      <p:sp>
        <p:nvSpPr>
          <p:cNvPr id="30" name="object 33">
            <a:extLst>
              <a:ext uri="{FF2B5EF4-FFF2-40B4-BE49-F238E27FC236}">
                <a16:creationId xmlns:a16="http://schemas.microsoft.com/office/drawing/2014/main" id="{D04771B7-90FC-7F47-88BA-8CF588583AE4}"/>
              </a:ext>
            </a:extLst>
          </p:cNvPr>
          <p:cNvSpPr/>
          <p:nvPr/>
        </p:nvSpPr>
        <p:spPr>
          <a:xfrm>
            <a:off x="10076181" y="3210689"/>
            <a:ext cx="608837" cy="425196"/>
          </a:xfrm>
          <a:prstGeom prst="rect">
            <a:avLst/>
          </a:prstGeom>
          <a:blipFill>
            <a:blip r:embed="rId6" cstate="print"/>
            <a:stretch>
              <a:fillRect/>
            </a:stretch>
          </a:blipFill>
        </p:spPr>
        <p:txBody>
          <a:bodyPr wrap="square" lIns="0" tIns="0" rIns="0" bIns="0" rtlCol="0"/>
          <a:lstStyle/>
          <a:p>
            <a:endParaRPr/>
          </a:p>
        </p:txBody>
      </p:sp>
      <p:sp>
        <p:nvSpPr>
          <p:cNvPr id="31" name="object 34">
            <a:extLst>
              <a:ext uri="{FF2B5EF4-FFF2-40B4-BE49-F238E27FC236}">
                <a16:creationId xmlns:a16="http://schemas.microsoft.com/office/drawing/2014/main" id="{10523860-32D5-074A-8977-CB78015774E4}"/>
              </a:ext>
            </a:extLst>
          </p:cNvPr>
          <p:cNvSpPr/>
          <p:nvPr/>
        </p:nvSpPr>
        <p:spPr>
          <a:xfrm>
            <a:off x="9343898" y="4227958"/>
            <a:ext cx="94869" cy="117221"/>
          </a:xfrm>
          <a:prstGeom prst="rect">
            <a:avLst/>
          </a:prstGeom>
          <a:blipFill>
            <a:blip r:embed="rId7" cstate="print"/>
            <a:stretch>
              <a:fillRect/>
            </a:stretch>
          </a:blipFill>
        </p:spPr>
        <p:txBody>
          <a:bodyPr wrap="square" lIns="0" tIns="0" rIns="0" bIns="0" rtlCol="0"/>
          <a:lstStyle/>
          <a:p>
            <a:endParaRPr/>
          </a:p>
        </p:txBody>
      </p:sp>
      <p:sp>
        <p:nvSpPr>
          <p:cNvPr id="32" name="object 35">
            <a:extLst>
              <a:ext uri="{FF2B5EF4-FFF2-40B4-BE49-F238E27FC236}">
                <a16:creationId xmlns:a16="http://schemas.microsoft.com/office/drawing/2014/main" id="{3A337676-5CDC-5F4C-9614-27990D838437}"/>
              </a:ext>
            </a:extLst>
          </p:cNvPr>
          <p:cNvSpPr/>
          <p:nvPr/>
        </p:nvSpPr>
        <p:spPr>
          <a:xfrm>
            <a:off x="10155428" y="4938460"/>
            <a:ext cx="751840" cy="495300"/>
          </a:xfrm>
          <a:custGeom>
            <a:avLst/>
            <a:gdLst/>
            <a:ahLst/>
            <a:cxnLst/>
            <a:rect l="l" t="t" r="r" b="b"/>
            <a:pathLst>
              <a:path w="751840" h="495300">
                <a:moveTo>
                  <a:pt x="0" y="495300"/>
                </a:moveTo>
                <a:lnTo>
                  <a:pt x="751712" y="495300"/>
                </a:lnTo>
                <a:lnTo>
                  <a:pt x="751712" y="0"/>
                </a:lnTo>
                <a:lnTo>
                  <a:pt x="0" y="0"/>
                </a:lnTo>
                <a:lnTo>
                  <a:pt x="0" y="495300"/>
                </a:lnTo>
                <a:close/>
              </a:path>
            </a:pathLst>
          </a:custGeom>
          <a:solidFill>
            <a:srgbClr val="49ACC5"/>
          </a:solidFill>
        </p:spPr>
        <p:txBody>
          <a:bodyPr wrap="square" lIns="0" tIns="0" rIns="0" bIns="0" rtlCol="0"/>
          <a:lstStyle/>
          <a:p>
            <a:endParaRPr/>
          </a:p>
        </p:txBody>
      </p:sp>
      <p:sp>
        <p:nvSpPr>
          <p:cNvPr id="33" name="object 36">
            <a:extLst>
              <a:ext uri="{FF2B5EF4-FFF2-40B4-BE49-F238E27FC236}">
                <a16:creationId xmlns:a16="http://schemas.microsoft.com/office/drawing/2014/main" id="{4C55533E-3BA4-0F41-9A39-6DA29B05513A}"/>
              </a:ext>
            </a:extLst>
          </p:cNvPr>
          <p:cNvSpPr/>
          <p:nvPr/>
        </p:nvSpPr>
        <p:spPr>
          <a:xfrm>
            <a:off x="10155808" y="4938841"/>
            <a:ext cx="751840" cy="495300"/>
          </a:xfrm>
          <a:custGeom>
            <a:avLst/>
            <a:gdLst/>
            <a:ahLst/>
            <a:cxnLst/>
            <a:rect l="l" t="t" r="r" b="b"/>
            <a:pathLst>
              <a:path w="751840" h="495300">
                <a:moveTo>
                  <a:pt x="0" y="495299"/>
                </a:moveTo>
                <a:lnTo>
                  <a:pt x="751712" y="495299"/>
                </a:lnTo>
                <a:lnTo>
                  <a:pt x="751712" y="0"/>
                </a:lnTo>
                <a:lnTo>
                  <a:pt x="0" y="0"/>
                </a:lnTo>
                <a:lnTo>
                  <a:pt x="0" y="495299"/>
                </a:lnTo>
                <a:close/>
              </a:path>
            </a:pathLst>
          </a:custGeom>
          <a:ln w="25146">
            <a:solidFill>
              <a:srgbClr val="357B91"/>
            </a:solidFill>
          </a:ln>
        </p:spPr>
        <p:txBody>
          <a:bodyPr wrap="square" lIns="0" tIns="0" rIns="0" bIns="0" rtlCol="0"/>
          <a:lstStyle/>
          <a:p>
            <a:endParaRPr/>
          </a:p>
        </p:txBody>
      </p:sp>
      <p:sp>
        <p:nvSpPr>
          <p:cNvPr id="34" name="object 37">
            <a:extLst>
              <a:ext uri="{FF2B5EF4-FFF2-40B4-BE49-F238E27FC236}">
                <a16:creationId xmlns:a16="http://schemas.microsoft.com/office/drawing/2014/main" id="{C75555CA-F946-054E-BC37-B2F142173191}"/>
              </a:ext>
            </a:extLst>
          </p:cNvPr>
          <p:cNvSpPr/>
          <p:nvPr/>
        </p:nvSpPr>
        <p:spPr>
          <a:xfrm>
            <a:off x="10251440" y="4957510"/>
            <a:ext cx="558800" cy="456565"/>
          </a:xfrm>
          <a:custGeom>
            <a:avLst/>
            <a:gdLst/>
            <a:ahLst/>
            <a:cxnLst/>
            <a:rect l="l" t="t" r="r" b="b"/>
            <a:pathLst>
              <a:path w="558800" h="456564">
                <a:moveTo>
                  <a:pt x="0" y="456311"/>
                </a:moveTo>
                <a:lnTo>
                  <a:pt x="558292" y="456311"/>
                </a:lnTo>
                <a:lnTo>
                  <a:pt x="558292" y="0"/>
                </a:lnTo>
                <a:lnTo>
                  <a:pt x="0" y="0"/>
                </a:lnTo>
                <a:lnTo>
                  <a:pt x="0" y="456311"/>
                </a:lnTo>
                <a:close/>
              </a:path>
            </a:pathLst>
          </a:custGeom>
          <a:solidFill>
            <a:srgbClr val="FFFFFF"/>
          </a:solidFill>
        </p:spPr>
        <p:txBody>
          <a:bodyPr wrap="square" lIns="0" tIns="0" rIns="0" bIns="0" rtlCol="0"/>
          <a:lstStyle/>
          <a:p>
            <a:endParaRPr/>
          </a:p>
        </p:txBody>
      </p:sp>
      <p:sp>
        <p:nvSpPr>
          <p:cNvPr id="35" name="object 38">
            <a:extLst>
              <a:ext uri="{FF2B5EF4-FFF2-40B4-BE49-F238E27FC236}">
                <a16:creationId xmlns:a16="http://schemas.microsoft.com/office/drawing/2014/main" id="{F52B452C-20AE-234A-BE73-80E791E2F364}"/>
              </a:ext>
            </a:extLst>
          </p:cNvPr>
          <p:cNvSpPr/>
          <p:nvPr/>
        </p:nvSpPr>
        <p:spPr>
          <a:xfrm>
            <a:off x="10306050" y="5021263"/>
            <a:ext cx="0" cy="340995"/>
          </a:xfrm>
          <a:custGeom>
            <a:avLst/>
            <a:gdLst/>
            <a:ahLst/>
            <a:cxnLst/>
            <a:rect l="l" t="t" r="r" b="b"/>
            <a:pathLst>
              <a:path h="340995">
                <a:moveTo>
                  <a:pt x="0" y="0"/>
                </a:moveTo>
                <a:lnTo>
                  <a:pt x="0" y="340614"/>
                </a:lnTo>
              </a:path>
            </a:pathLst>
          </a:custGeom>
          <a:ln w="12953">
            <a:solidFill>
              <a:srgbClr val="4F81BB"/>
            </a:solidFill>
          </a:ln>
        </p:spPr>
        <p:txBody>
          <a:bodyPr wrap="square" lIns="0" tIns="0" rIns="0" bIns="0" rtlCol="0"/>
          <a:lstStyle/>
          <a:p>
            <a:endParaRPr/>
          </a:p>
        </p:txBody>
      </p:sp>
      <p:sp>
        <p:nvSpPr>
          <p:cNvPr id="36" name="object 39">
            <a:extLst>
              <a:ext uri="{FF2B5EF4-FFF2-40B4-BE49-F238E27FC236}">
                <a16:creationId xmlns:a16="http://schemas.microsoft.com/office/drawing/2014/main" id="{76E7B8E3-C173-4943-8E12-062441F4F924}"/>
              </a:ext>
            </a:extLst>
          </p:cNvPr>
          <p:cNvSpPr/>
          <p:nvPr/>
        </p:nvSpPr>
        <p:spPr>
          <a:xfrm>
            <a:off x="10254488" y="4995610"/>
            <a:ext cx="103123" cy="96265"/>
          </a:xfrm>
          <a:prstGeom prst="rect">
            <a:avLst/>
          </a:prstGeom>
          <a:blipFill>
            <a:blip r:embed="rId4" cstate="print"/>
            <a:stretch>
              <a:fillRect/>
            </a:stretch>
          </a:blipFill>
        </p:spPr>
        <p:txBody>
          <a:bodyPr wrap="square" lIns="0" tIns="0" rIns="0" bIns="0" rtlCol="0"/>
          <a:lstStyle/>
          <a:p>
            <a:endParaRPr/>
          </a:p>
        </p:txBody>
      </p:sp>
      <p:sp>
        <p:nvSpPr>
          <p:cNvPr id="37" name="object 40">
            <a:extLst>
              <a:ext uri="{FF2B5EF4-FFF2-40B4-BE49-F238E27FC236}">
                <a16:creationId xmlns:a16="http://schemas.microsoft.com/office/drawing/2014/main" id="{2F2D81B8-86E9-7342-9B00-5300B446A3AB}"/>
              </a:ext>
            </a:extLst>
          </p:cNvPr>
          <p:cNvSpPr/>
          <p:nvPr/>
        </p:nvSpPr>
        <p:spPr>
          <a:xfrm>
            <a:off x="10667618" y="5361877"/>
            <a:ext cx="85725" cy="52069"/>
          </a:xfrm>
          <a:custGeom>
            <a:avLst/>
            <a:gdLst/>
            <a:ahLst/>
            <a:cxnLst/>
            <a:rect l="l" t="t" r="r" b="b"/>
            <a:pathLst>
              <a:path w="85725" h="52070">
                <a:moveTo>
                  <a:pt x="70738" y="0"/>
                </a:moveTo>
                <a:lnTo>
                  <a:pt x="4190" y="38735"/>
                </a:lnTo>
                <a:lnTo>
                  <a:pt x="1015" y="40386"/>
                </a:lnTo>
                <a:lnTo>
                  <a:pt x="0" y="44323"/>
                </a:lnTo>
                <a:lnTo>
                  <a:pt x="1777" y="47498"/>
                </a:lnTo>
                <a:lnTo>
                  <a:pt x="3682" y="50546"/>
                </a:lnTo>
                <a:lnTo>
                  <a:pt x="7620" y="51562"/>
                </a:lnTo>
                <a:lnTo>
                  <a:pt x="85344" y="6477"/>
                </a:lnTo>
                <a:lnTo>
                  <a:pt x="83565" y="6477"/>
                </a:lnTo>
                <a:lnTo>
                  <a:pt x="83565" y="5588"/>
                </a:lnTo>
                <a:lnTo>
                  <a:pt x="80390" y="5588"/>
                </a:lnTo>
                <a:lnTo>
                  <a:pt x="70738" y="0"/>
                </a:lnTo>
                <a:close/>
              </a:path>
            </a:pathLst>
          </a:custGeom>
          <a:solidFill>
            <a:srgbClr val="4F81BB"/>
          </a:solidFill>
        </p:spPr>
        <p:txBody>
          <a:bodyPr wrap="square" lIns="0" tIns="0" rIns="0" bIns="0" rtlCol="0"/>
          <a:lstStyle/>
          <a:p>
            <a:endParaRPr/>
          </a:p>
        </p:txBody>
      </p:sp>
      <p:sp>
        <p:nvSpPr>
          <p:cNvPr id="38" name="object 41">
            <a:extLst>
              <a:ext uri="{FF2B5EF4-FFF2-40B4-BE49-F238E27FC236}">
                <a16:creationId xmlns:a16="http://schemas.microsoft.com/office/drawing/2014/main" id="{85EBB691-CB97-AC47-B737-CA96F0D13375}"/>
              </a:ext>
            </a:extLst>
          </p:cNvPr>
          <p:cNvSpPr/>
          <p:nvPr/>
        </p:nvSpPr>
        <p:spPr>
          <a:xfrm>
            <a:off x="10305542" y="5365306"/>
            <a:ext cx="427355" cy="0"/>
          </a:xfrm>
          <a:custGeom>
            <a:avLst/>
            <a:gdLst/>
            <a:ahLst/>
            <a:cxnLst/>
            <a:rect l="l" t="t" r="r" b="b"/>
            <a:pathLst>
              <a:path w="427354">
                <a:moveTo>
                  <a:pt x="0" y="0"/>
                </a:moveTo>
                <a:lnTo>
                  <a:pt x="426966" y="0"/>
                </a:lnTo>
              </a:path>
            </a:pathLst>
          </a:custGeom>
          <a:ln w="6350">
            <a:solidFill>
              <a:srgbClr val="4F81BB"/>
            </a:solidFill>
          </a:ln>
        </p:spPr>
        <p:txBody>
          <a:bodyPr wrap="square" lIns="0" tIns="0" rIns="0" bIns="0" rtlCol="0"/>
          <a:lstStyle/>
          <a:p>
            <a:endParaRPr/>
          </a:p>
        </p:txBody>
      </p:sp>
      <p:sp>
        <p:nvSpPr>
          <p:cNvPr id="39" name="object 42">
            <a:extLst>
              <a:ext uri="{FF2B5EF4-FFF2-40B4-BE49-F238E27FC236}">
                <a16:creationId xmlns:a16="http://schemas.microsoft.com/office/drawing/2014/main" id="{1B0A1C3F-CA71-EA40-BEE9-354BAEBFC8A9}"/>
              </a:ext>
            </a:extLst>
          </p:cNvPr>
          <p:cNvSpPr/>
          <p:nvPr/>
        </p:nvSpPr>
        <p:spPr>
          <a:xfrm>
            <a:off x="10305542" y="5358956"/>
            <a:ext cx="427990" cy="0"/>
          </a:xfrm>
          <a:custGeom>
            <a:avLst/>
            <a:gdLst/>
            <a:ahLst/>
            <a:cxnLst/>
            <a:rect l="l" t="t" r="r" b="b"/>
            <a:pathLst>
              <a:path w="427990">
                <a:moveTo>
                  <a:pt x="0" y="0"/>
                </a:moveTo>
                <a:lnTo>
                  <a:pt x="427833" y="0"/>
                </a:lnTo>
              </a:path>
            </a:pathLst>
          </a:custGeom>
          <a:ln w="6350">
            <a:solidFill>
              <a:srgbClr val="4F81BB"/>
            </a:solidFill>
          </a:ln>
        </p:spPr>
        <p:txBody>
          <a:bodyPr wrap="square" lIns="0" tIns="0" rIns="0" bIns="0" rtlCol="0"/>
          <a:lstStyle/>
          <a:p>
            <a:endParaRPr/>
          </a:p>
        </p:txBody>
      </p:sp>
      <p:sp>
        <p:nvSpPr>
          <p:cNvPr id="40" name="object 43">
            <a:extLst>
              <a:ext uri="{FF2B5EF4-FFF2-40B4-BE49-F238E27FC236}">
                <a16:creationId xmlns:a16="http://schemas.microsoft.com/office/drawing/2014/main" id="{F9F5DD84-3AE3-1843-AD32-05F754C6D834}"/>
              </a:ext>
            </a:extLst>
          </p:cNvPr>
          <p:cNvSpPr/>
          <p:nvPr/>
        </p:nvSpPr>
        <p:spPr>
          <a:xfrm>
            <a:off x="10751184" y="5355400"/>
            <a:ext cx="13335" cy="13335"/>
          </a:xfrm>
          <a:custGeom>
            <a:avLst/>
            <a:gdLst/>
            <a:ahLst/>
            <a:cxnLst/>
            <a:rect l="l" t="t" r="r" b="b"/>
            <a:pathLst>
              <a:path w="13334" h="13335">
                <a:moveTo>
                  <a:pt x="1778" y="0"/>
                </a:moveTo>
                <a:lnTo>
                  <a:pt x="0" y="0"/>
                </a:lnTo>
                <a:lnTo>
                  <a:pt x="0" y="12954"/>
                </a:lnTo>
                <a:lnTo>
                  <a:pt x="1778" y="12954"/>
                </a:lnTo>
                <a:lnTo>
                  <a:pt x="12954" y="6477"/>
                </a:lnTo>
                <a:lnTo>
                  <a:pt x="1778" y="0"/>
                </a:lnTo>
                <a:close/>
              </a:path>
            </a:pathLst>
          </a:custGeom>
          <a:solidFill>
            <a:srgbClr val="4F81BB"/>
          </a:solidFill>
        </p:spPr>
        <p:txBody>
          <a:bodyPr wrap="square" lIns="0" tIns="0" rIns="0" bIns="0" rtlCol="0"/>
          <a:lstStyle/>
          <a:p>
            <a:endParaRPr/>
          </a:p>
        </p:txBody>
      </p:sp>
      <p:sp>
        <p:nvSpPr>
          <p:cNvPr id="41" name="object 44">
            <a:extLst>
              <a:ext uri="{FF2B5EF4-FFF2-40B4-BE49-F238E27FC236}">
                <a16:creationId xmlns:a16="http://schemas.microsoft.com/office/drawing/2014/main" id="{70747EDA-A93B-7141-A859-B887CD9B432C}"/>
              </a:ext>
            </a:extLst>
          </p:cNvPr>
          <p:cNvSpPr/>
          <p:nvPr/>
        </p:nvSpPr>
        <p:spPr>
          <a:xfrm>
            <a:off x="10738357" y="5356289"/>
            <a:ext cx="10160" cy="11430"/>
          </a:xfrm>
          <a:custGeom>
            <a:avLst/>
            <a:gdLst/>
            <a:ahLst/>
            <a:cxnLst/>
            <a:rect l="l" t="t" r="r" b="b"/>
            <a:pathLst>
              <a:path w="10159" h="11429">
                <a:moveTo>
                  <a:pt x="9651" y="0"/>
                </a:moveTo>
                <a:lnTo>
                  <a:pt x="0" y="5587"/>
                </a:lnTo>
                <a:lnTo>
                  <a:pt x="9651" y="11175"/>
                </a:lnTo>
                <a:lnTo>
                  <a:pt x="9651" y="0"/>
                </a:lnTo>
                <a:close/>
              </a:path>
            </a:pathLst>
          </a:custGeom>
          <a:solidFill>
            <a:srgbClr val="4F81BB"/>
          </a:solidFill>
        </p:spPr>
        <p:txBody>
          <a:bodyPr wrap="square" lIns="0" tIns="0" rIns="0" bIns="0" rtlCol="0"/>
          <a:lstStyle/>
          <a:p>
            <a:endParaRPr/>
          </a:p>
        </p:txBody>
      </p:sp>
      <p:sp>
        <p:nvSpPr>
          <p:cNvPr id="42" name="object 45">
            <a:extLst>
              <a:ext uri="{FF2B5EF4-FFF2-40B4-BE49-F238E27FC236}">
                <a16:creationId xmlns:a16="http://schemas.microsoft.com/office/drawing/2014/main" id="{3D6A396B-8B7F-EA4D-89F4-A97010D35225}"/>
              </a:ext>
            </a:extLst>
          </p:cNvPr>
          <p:cNvSpPr/>
          <p:nvPr/>
        </p:nvSpPr>
        <p:spPr>
          <a:xfrm>
            <a:off x="10748009" y="5356344"/>
            <a:ext cx="3175" cy="11430"/>
          </a:xfrm>
          <a:custGeom>
            <a:avLst/>
            <a:gdLst/>
            <a:ahLst/>
            <a:cxnLst/>
            <a:rect l="l" t="t" r="r" b="b"/>
            <a:pathLst>
              <a:path w="3175" h="11429">
                <a:moveTo>
                  <a:pt x="0" y="11121"/>
                </a:moveTo>
                <a:lnTo>
                  <a:pt x="3176" y="11121"/>
                </a:lnTo>
                <a:lnTo>
                  <a:pt x="3176" y="0"/>
                </a:lnTo>
                <a:lnTo>
                  <a:pt x="0" y="0"/>
                </a:lnTo>
                <a:lnTo>
                  <a:pt x="0" y="11121"/>
                </a:lnTo>
                <a:close/>
              </a:path>
            </a:pathLst>
          </a:custGeom>
          <a:solidFill>
            <a:srgbClr val="4F81BB"/>
          </a:solidFill>
        </p:spPr>
        <p:txBody>
          <a:bodyPr wrap="square" lIns="0" tIns="0" rIns="0" bIns="0" rtlCol="0"/>
          <a:lstStyle/>
          <a:p>
            <a:endParaRPr/>
          </a:p>
        </p:txBody>
      </p:sp>
      <p:sp>
        <p:nvSpPr>
          <p:cNvPr id="43" name="object 46">
            <a:extLst>
              <a:ext uri="{FF2B5EF4-FFF2-40B4-BE49-F238E27FC236}">
                <a16:creationId xmlns:a16="http://schemas.microsoft.com/office/drawing/2014/main" id="{556BDF4B-F7A6-9B4D-AA6F-77B18E5D1D8B}"/>
              </a:ext>
            </a:extLst>
          </p:cNvPr>
          <p:cNvSpPr/>
          <p:nvPr/>
        </p:nvSpPr>
        <p:spPr>
          <a:xfrm>
            <a:off x="10667618" y="5310316"/>
            <a:ext cx="85725" cy="52069"/>
          </a:xfrm>
          <a:custGeom>
            <a:avLst/>
            <a:gdLst/>
            <a:ahLst/>
            <a:cxnLst/>
            <a:rect l="l" t="t" r="r" b="b"/>
            <a:pathLst>
              <a:path w="85725" h="52070">
                <a:moveTo>
                  <a:pt x="7620" y="0"/>
                </a:moveTo>
                <a:lnTo>
                  <a:pt x="3682" y="1015"/>
                </a:lnTo>
                <a:lnTo>
                  <a:pt x="1777" y="4063"/>
                </a:lnTo>
                <a:lnTo>
                  <a:pt x="0" y="7238"/>
                </a:lnTo>
                <a:lnTo>
                  <a:pt x="1015" y="11175"/>
                </a:lnTo>
                <a:lnTo>
                  <a:pt x="4190" y="12953"/>
                </a:lnTo>
                <a:lnTo>
                  <a:pt x="70738" y="51561"/>
                </a:lnTo>
                <a:lnTo>
                  <a:pt x="80390" y="45973"/>
                </a:lnTo>
                <a:lnTo>
                  <a:pt x="83565" y="45973"/>
                </a:lnTo>
                <a:lnTo>
                  <a:pt x="83565" y="45084"/>
                </a:lnTo>
                <a:lnTo>
                  <a:pt x="85344" y="45084"/>
                </a:lnTo>
                <a:lnTo>
                  <a:pt x="7620" y="0"/>
                </a:lnTo>
                <a:close/>
              </a:path>
            </a:pathLst>
          </a:custGeom>
          <a:solidFill>
            <a:srgbClr val="4F81BB"/>
          </a:solidFill>
        </p:spPr>
        <p:txBody>
          <a:bodyPr wrap="square" lIns="0" tIns="0" rIns="0" bIns="0" rtlCol="0"/>
          <a:lstStyle/>
          <a:p>
            <a:endParaRPr/>
          </a:p>
        </p:txBody>
      </p:sp>
      <p:sp>
        <p:nvSpPr>
          <p:cNvPr id="44" name="object 47">
            <a:extLst>
              <a:ext uri="{FF2B5EF4-FFF2-40B4-BE49-F238E27FC236}">
                <a16:creationId xmlns:a16="http://schemas.microsoft.com/office/drawing/2014/main" id="{16899D5F-A53E-604A-AD90-B24BB7CA6105}"/>
              </a:ext>
            </a:extLst>
          </p:cNvPr>
          <p:cNvSpPr/>
          <p:nvPr/>
        </p:nvSpPr>
        <p:spPr>
          <a:xfrm>
            <a:off x="10329926" y="5052760"/>
            <a:ext cx="382270" cy="292100"/>
          </a:xfrm>
          <a:prstGeom prst="rect">
            <a:avLst/>
          </a:prstGeom>
          <a:blipFill>
            <a:blip r:embed="rId8" cstate="print"/>
            <a:stretch>
              <a:fillRect/>
            </a:stretch>
          </a:blipFill>
        </p:spPr>
        <p:txBody>
          <a:bodyPr wrap="square" lIns="0" tIns="0" rIns="0" bIns="0" rtlCol="0"/>
          <a:lstStyle/>
          <a:p>
            <a:endParaRPr/>
          </a:p>
        </p:txBody>
      </p:sp>
      <p:sp>
        <p:nvSpPr>
          <p:cNvPr id="45" name="object 48">
            <a:extLst>
              <a:ext uri="{FF2B5EF4-FFF2-40B4-BE49-F238E27FC236}">
                <a16:creationId xmlns:a16="http://schemas.microsoft.com/office/drawing/2014/main" id="{CA1414D8-82E0-E047-A021-612D6322C2C8}"/>
              </a:ext>
            </a:extLst>
          </p:cNvPr>
          <p:cNvSpPr/>
          <p:nvPr/>
        </p:nvSpPr>
        <p:spPr>
          <a:xfrm>
            <a:off x="10328020" y="5164393"/>
            <a:ext cx="436880" cy="88265"/>
          </a:xfrm>
          <a:custGeom>
            <a:avLst/>
            <a:gdLst/>
            <a:ahLst/>
            <a:cxnLst/>
            <a:rect l="l" t="t" r="r" b="b"/>
            <a:pathLst>
              <a:path w="436879" h="88264">
                <a:moveTo>
                  <a:pt x="0" y="0"/>
                </a:moveTo>
                <a:lnTo>
                  <a:pt x="436879" y="88264"/>
                </a:lnTo>
              </a:path>
            </a:pathLst>
          </a:custGeom>
          <a:ln w="12954">
            <a:solidFill>
              <a:srgbClr val="000000"/>
            </a:solidFill>
          </a:ln>
        </p:spPr>
        <p:txBody>
          <a:bodyPr wrap="square" lIns="0" tIns="0" rIns="0" bIns="0" rtlCol="0"/>
          <a:lstStyle/>
          <a:p>
            <a:endParaRPr/>
          </a:p>
        </p:txBody>
      </p:sp>
      <p:sp>
        <p:nvSpPr>
          <p:cNvPr id="46" name="object 49">
            <a:extLst>
              <a:ext uri="{FF2B5EF4-FFF2-40B4-BE49-F238E27FC236}">
                <a16:creationId xmlns:a16="http://schemas.microsoft.com/office/drawing/2014/main" id="{7A641629-0302-1647-A292-542BD0EDFE8D}"/>
              </a:ext>
            </a:extLst>
          </p:cNvPr>
          <p:cNvSpPr/>
          <p:nvPr/>
        </p:nvSpPr>
        <p:spPr>
          <a:xfrm>
            <a:off x="8290052" y="4666426"/>
            <a:ext cx="1234440" cy="977646"/>
          </a:xfrm>
          <a:prstGeom prst="rect">
            <a:avLst/>
          </a:prstGeom>
          <a:blipFill>
            <a:blip r:embed="rId9" cstate="print"/>
            <a:stretch>
              <a:fillRect/>
            </a:stretch>
          </a:blipFill>
        </p:spPr>
        <p:txBody>
          <a:bodyPr wrap="square" lIns="0" tIns="0" rIns="0" bIns="0" rtlCol="0"/>
          <a:lstStyle/>
          <a:p>
            <a:endParaRPr/>
          </a:p>
        </p:txBody>
      </p:sp>
      <p:sp>
        <p:nvSpPr>
          <p:cNvPr id="47" name="object 50">
            <a:extLst>
              <a:ext uri="{FF2B5EF4-FFF2-40B4-BE49-F238E27FC236}">
                <a16:creationId xmlns:a16="http://schemas.microsoft.com/office/drawing/2014/main" id="{9F6D6AB6-7674-D646-82A9-B35086D48FD3}"/>
              </a:ext>
            </a:extLst>
          </p:cNvPr>
          <p:cNvSpPr/>
          <p:nvPr/>
        </p:nvSpPr>
        <p:spPr>
          <a:xfrm>
            <a:off x="9629647" y="5009325"/>
            <a:ext cx="323850" cy="273685"/>
          </a:xfrm>
          <a:custGeom>
            <a:avLst/>
            <a:gdLst/>
            <a:ahLst/>
            <a:cxnLst/>
            <a:rect l="l" t="t" r="r" b="b"/>
            <a:pathLst>
              <a:path w="323850" h="273685">
                <a:moveTo>
                  <a:pt x="187071" y="0"/>
                </a:moveTo>
                <a:lnTo>
                  <a:pt x="187071" y="68325"/>
                </a:lnTo>
                <a:lnTo>
                  <a:pt x="0" y="68325"/>
                </a:lnTo>
                <a:lnTo>
                  <a:pt x="0" y="204978"/>
                </a:lnTo>
                <a:lnTo>
                  <a:pt x="187071" y="204978"/>
                </a:lnTo>
                <a:lnTo>
                  <a:pt x="187071" y="273431"/>
                </a:lnTo>
                <a:lnTo>
                  <a:pt x="323850" y="136652"/>
                </a:lnTo>
                <a:lnTo>
                  <a:pt x="187071" y="0"/>
                </a:lnTo>
                <a:close/>
              </a:path>
            </a:pathLst>
          </a:custGeom>
          <a:solidFill>
            <a:srgbClr val="4F81BB"/>
          </a:solidFill>
        </p:spPr>
        <p:txBody>
          <a:bodyPr wrap="square" lIns="0" tIns="0" rIns="0" bIns="0" rtlCol="0"/>
          <a:lstStyle/>
          <a:p>
            <a:endParaRPr/>
          </a:p>
        </p:txBody>
      </p:sp>
      <p:sp>
        <p:nvSpPr>
          <p:cNvPr id="48" name="object 51">
            <a:extLst>
              <a:ext uri="{FF2B5EF4-FFF2-40B4-BE49-F238E27FC236}">
                <a16:creationId xmlns:a16="http://schemas.microsoft.com/office/drawing/2014/main" id="{2E22C4EF-5A1D-7E40-9962-740AF68834BD}"/>
              </a:ext>
            </a:extLst>
          </p:cNvPr>
          <p:cNvSpPr/>
          <p:nvPr/>
        </p:nvSpPr>
        <p:spPr>
          <a:xfrm>
            <a:off x="9630029" y="5009706"/>
            <a:ext cx="323850" cy="273685"/>
          </a:xfrm>
          <a:custGeom>
            <a:avLst/>
            <a:gdLst/>
            <a:ahLst/>
            <a:cxnLst/>
            <a:rect l="l" t="t" r="r" b="b"/>
            <a:pathLst>
              <a:path w="323850" h="273685">
                <a:moveTo>
                  <a:pt x="0" y="68325"/>
                </a:moveTo>
                <a:lnTo>
                  <a:pt x="187071" y="68325"/>
                </a:lnTo>
                <a:lnTo>
                  <a:pt x="187071" y="0"/>
                </a:lnTo>
                <a:lnTo>
                  <a:pt x="323850" y="136651"/>
                </a:lnTo>
                <a:lnTo>
                  <a:pt x="187071" y="273431"/>
                </a:lnTo>
                <a:lnTo>
                  <a:pt x="187071" y="204977"/>
                </a:lnTo>
                <a:lnTo>
                  <a:pt x="0" y="204977"/>
                </a:lnTo>
                <a:lnTo>
                  <a:pt x="0" y="68325"/>
                </a:lnTo>
                <a:close/>
              </a:path>
            </a:pathLst>
          </a:custGeom>
          <a:ln w="25146">
            <a:solidFill>
              <a:srgbClr val="385D88"/>
            </a:solidFill>
          </a:ln>
        </p:spPr>
        <p:txBody>
          <a:bodyPr wrap="square" lIns="0" tIns="0" rIns="0" bIns="0" rtlCol="0"/>
          <a:lstStyle/>
          <a:p>
            <a:endParaRPr/>
          </a:p>
        </p:txBody>
      </p:sp>
      <p:sp>
        <p:nvSpPr>
          <p:cNvPr id="49" name="object 52">
            <a:extLst>
              <a:ext uri="{FF2B5EF4-FFF2-40B4-BE49-F238E27FC236}">
                <a16:creationId xmlns:a16="http://schemas.microsoft.com/office/drawing/2014/main" id="{E3C1920E-867A-5047-A119-C83D40A51BE7}"/>
              </a:ext>
            </a:extLst>
          </p:cNvPr>
          <p:cNvSpPr txBox="1"/>
          <p:nvPr/>
        </p:nvSpPr>
        <p:spPr>
          <a:xfrm>
            <a:off x="8192517" y="5696142"/>
            <a:ext cx="1331976" cy="566822"/>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orbel"/>
                <a:cs typeface="Corbel"/>
              </a:rPr>
              <a:t>n-D</a:t>
            </a:r>
            <a:r>
              <a:rPr sz="1800" spc="-65" dirty="0">
                <a:latin typeface="Corbel"/>
                <a:cs typeface="Corbel"/>
              </a:rPr>
              <a:t> </a:t>
            </a:r>
            <a:r>
              <a:rPr sz="1800" spc="-15" dirty="0">
                <a:latin typeface="Corbel"/>
                <a:cs typeface="Corbel"/>
              </a:rPr>
              <a:t>data  </a:t>
            </a:r>
            <a:r>
              <a:rPr sz="1800" spc="-10" dirty="0">
                <a:latin typeface="Corbel"/>
                <a:cs typeface="Corbel"/>
              </a:rPr>
              <a:t>and n-D  patterns</a:t>
            </a:r>
            <a:endParaRPr sz="1800" dirty="0">
              <a:latin typeface="Corbel"/>
              <a:cs typeface="Corbel"/>
            </a:endParaRPr>
          </a:p>
        </p:txBody>
      </p:sp>
      <p:sp>
        <p:nvSpPr>
          <p:cNvPr id="50" name="object 53">
            <a:extLst>
              <a:ext uri="{FF2B5EF4-FFF2-40B4-BE49-F238E27FC236}">
                <a16:creationId xmlns:a16="http://schemas.microsoft.com/office/drawing/2014/main" id="{9B1E4450-9700-704D-BB79-173700B00053}"/>
              </a:ext>
            </a:extLst>
          </p:cNvPr>
          <p:cNvSpPr txBox="1"/>
          <p:nvPr/>
        </p:nvSpPr>
        <p:spPr>
          <a:xfrm>
            <a:off x="9982710" y="5709415"/>
            <a:ext cx="1472690" cy="566822"/>
          </a:xfrm>
          <a:prstGeom prst="rect">
            <a:avLst/>
          </a:prstGeom>
        </p:spPr>
        <p:txBody>
          <a:bodyPr vert="horz" wrap="square" lIns="0" tIns="12700" rIns="0" bIns="0" rtlCol="0">
            <a:spAutoFit/>
          </a:bodyPr>
          <a:lstStyle/>
          <a:p>
            <a:pPr marL="32384" marR="5080" indent="-20320">
              <a:lnSpc>
                <a:spcPct val="100000"/>
              </a:lnSpc>
              <a:spcBef>
                <a:spcPts val="100"/>
              </a:spcBef>
            </a:pPr>
            <a:r>
              <a:rPr sz="1800" spc="-5" dirty="0">
                <a:latin typeface="Corbel"/>
                <a:cs typeface="Corbel"/>
              </a:rPr>
              <a:t>2-D</a:t>
            </a:r>
            <a:r>
              <a:rPr sz="1800" spc="-70" dirty="0">
                <a:latin typeface="Corbel"/>
                <a:cs typeface="Corbel"/>
              </a:rPr>
              <a:t> </a:t>
            </a:r>
            <a:r>
              <a:rPr sz="1800" spc="-15" dirty="0">
                <a:latin typeface="Corbel"/>
                <a:cs typeface="Corbel"/>
              </a:rPr>
              <a:t>data  </a:t>
            </a:r>
            <a:r>
              <a:rPr sz="1800" dirty="0">
                <a:latin typeface="Corbel"/>
                <a:cs typeface="Corbel"/>
              </a:rPr>
              <a:t>&amp; </a:t>
            </a:r>
            <a:r>
              <a:rPr sz="1800" spc="-10" dirty="0">
                <a:latin typeface="Corbel"/>
                <a:cs typeface="Corbel"/>
              </a:rPr>
              <a:t>n-D  </a:t>
            </a:r>
            <a:r>
              <a:rPr sz="1800" spc="-15" dirty="0">
                <a:latin typeface="Corbel"/>
                <a:cs typeface="Corbel"/>
              </a:rPr>
              <a:t>patt</a:t>
            </a:r>
            <a:r>
              <a:rPr sz="1800" spc="-20" dirty="0">
                <a:latin typeface="Corbel"/>
                <a:cs typeface="Corbel"/>
              </a:rPr>
              <a:t>e</a:t>
            </a:r>
            <a:r>
              <a:rPr sz="1800" dirty="0">
                <a:latin typeface="Corbel"/>
                <a:cs typeface="Corbel"/>
              </a:rPr>
              <a:t>rns</a:t>
            </a:r>
          </a:p>
        </p:txBody>
      </p:sp>
      <p:sp>
        <p:nvSpPr>
          <p:cNvPr id="51" name="object 54">
            <a:extLst>
              <a:ext uri="{FF2B5EF4-FFF2-40B4-BE49-F238E27FC236}">
                <a16:creationId xmlns:a16="http://schemas.microsoft.com/office/drawing/2014/main" id="{289C365B-827E-8643-8A44-E637DB05CFB1}"/>
              </a:ext>
            </a:extLst>
          </p:cNvPr>
          <p:cNvSpPr/>
          <p:nvPr/>
        </p:nvSpPr>
        <p:spPr>
          <a:xfrm>
            <a:off x="10208768" y="4968939"/>
            <a:ext cx="617220" cy="438149"/>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831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Machine Learning Models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717" y="1690688"/>
            <a:ext cx="2705100" cy="22987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350" y="1690688"/>
            <a:ext cx="2451100" cy="2400300"/>
          </a:xfrm>
          <a:prstGeom prst="rect">
            <a:avLst/>
          </a:prstGeom>
        </p:spPr>
      </p:pic>
      <p:sp>
        <p:nvSpPr>
          <p:cNvPr id="6" name="TextBox 5"/>
          <p:cNvSpPr txBox="1"/>
          <p:nvPr/>
        </p:nvSpPr>
        <p:spPr>
          <a:xfrm>
            <a:off x="999269" y="4768770"/>
            <a:ext cx="4411924" cy="1200329"/>
          </a:xfrm>
          <a:prstGeom prst="rect">
            <a:avLst/>
          </a:prstGeom>
          <a:noFill/>
        </p:spPr>
        <p:txBody>
          <a:bodyPr wrap="square" rtlCol="0">
            <a:spAutoFit/>
          </a:bodyPr>
          <a:lstStyle/>
          <a:p>
            <a:r>
              <a:rPr lang="en-US" b="1" dirty="0"/>
              <a:t>White Box </a:t>
            </a:r>
            <a:r>
              <a:rPr lang="en-US" dirty="0"/>
              <a:t>or</a:t>
            </a:r>
            <a:r>
              <a:rPr lang="en-US" b="1" dirty="0"/>
              <a:t> Glass Box:</a:t>
            </a:r>
            <a:r>
              <a:rPr lang="en-US" dirty="0"/>
              <a:t> There is an explanation about how the  model is making predictions Examples: Decision Trees, Rule Lists etc.</a:t>
            </a:r>
          </a:p>
        </p:txBody>
      </p:sp>
      <p:sp>
        <p:nvSpPr>
          <p:cNvPr id="7" name="TextBox 6"/>
          <p:cNvSpPr txBox="1"/>
          <p:nvPr/>
        </p:nvSpPr>
        <p:spPr>
          <a:xfrm>
            <a:off x="6780807" y="4768770"/>
            <a:ext cx="4411924" cy="1200329"/>
          </a:xfrm>
          <a:prstGeom prst="rect">
            <a:avLst/>
          </a:prstGeom>
          <a:noFill/>
        </p:spPr>
        <p:txBody>
          <a:bodyPr wrap="square" rtlCol="0">
            <a:spAutoFit/>
          </a:bodyPr>
          <a:lstStyle/>
          <a:p>
            <a:r>
              <a:rPr lang="en-US" b="1" dirty="0"/>
              <a:t>Black Box:</a:t>
            </a:r>
            <a:r>
              <a:rPr lang="en-US" dirty="0"/>
              <a:t> There is no explanation with respect to how the model is making predictions. Examples: SVMs, Random Forest, Gradient Descent Models etc. </a:t>
            </a:r>
          </a:p>
        </p:txBody>
      </p:sp>
    </p:spTree>
    <p:extLst>
      <p:ext uri="{BB962C8B-B14F-4D97-AF65-F5344CB8AC3E}">
        <p14:creationId xmlns:p14="http://schemas.microsoft.com/office/powerpoint/2010/main" val="4254571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CB10-A142-F646-9904-F2D415342FAD}"/>
              </a:ext>
            </a:extLst>
          </p:cNvPr>
          <p:cNvSpPr>
            <a:spLocks noGrp="1"/>
          </p:cNvSpPr>
          <p:nvPr>
            <p:ph type="title"/>
          </p:nvPr>
        </p:nvSpPr>
        <p:spPr/>
        <p:txBody>
          <a:bodyPr/>
          <a:lstStyle/>
          <a:p>
            <a:r>
              <a:rPr lang="en-US" dirty="0"/>
              <a:t>GLC-L Algorithms for Visualization</a:t>
            </a:r>
          </a:p>
        </p:txBody>
      </p:sp>
      <p:sp>
        <p:nvSpPr>
          <p:cNvPr id="3" name="Content Placeholder 2">
            <a:extLst>
              <a:ext uri="{FF2B5EF4-FFF2-40B4-BE49-F238E27FC236}">
                <a16:creationId xmlns:a16="http://schemas.microsoft.com/office/drawing/2014/main" id="{E5D6FCF7-622D-F640-8F75-25B77E4EB7E0}"/>
              </a:ext>
            </a:extLst>
          </p:cNvPr>
          <p:cNvSpPr>
            <a:spLocks noGrp="1"/>
          </p:cNvSpPr>
          <p:nvPr>
            <p:ph idx="1"/>
          </p:nvPr>
        </p:nvSpPr>
        <p:spPr>
          <a:xfrm>
            <a:off x="838200" y="1825625"/>
            <a:ext cx="7416800" cy="4351338"/>
          </a:xfrm>
        </p:spPr>
        <p:txBody>
          <a:bodyPr>
            <a:normAutofit/>
          </a:bodyPr>
          <a:lstStyle/>
          <a:p>
            <a:pPr marL="0" marR="223520" indent="0">
              <a:lnSpc>
                <a:spcPct val="100000"/>
              </a:lnSpc>
              <a:buSzPct val="94444"/>
              <a:buNone/>
              <a:tabLst>
                <a:tab pos="132080" algn="l"/>
              </a:tabLst>
            </a:pPr>
            <a:r>
              <a:rPr lang="en-US" b="1" dirty="0">
                <a:latin typeface="Corbel"/>
                <a:cs typeface="Corbel"/>
              </a:rPr>
              <a:t>Given</a:t>
            </a:r>
            <a:r>
              <a:rPr lang="en-US" dirty="0">
                <a:latin typeface="Corbel"/>
                <a:cs typeface="Corbel"/>
              </a:rPr>
              <a:t>: </a:t>
            </a:r>
            <a:r>
              <a:rPr lang="en-US" spc="-10" dirty="0">
                <a:latin typeface="Corbel"/>
                <a:cs typeface="Corbel"/>
              </a:rPr>
              <a:t>4-D point (</a:t>
            </a:r>
            <a:r>
              <a:rPr lang="en-US" i="1" spc="-10" dirty="0">
                <a:latin typeface="Corbel"/>
                <a:cs typeface="Corbel"/>
              </a:rPr>
              <a:t>x</a:t>
            </a:r>
            <a:r>
              <a:rPr lang="en-US" spc="-15" baseline="-16203" dirty="0">
                <a:latin typeface="Corbel"/>
                <a:cs typeface="Corbel"/>
              </a:rPr>
              <a:t>1</a:t>
            </a:r>
            <a:r>
              <a:rPr lang="en-US" spc="-10" dirty="0">
                <a:latin typeface="Corbel"/>
                <a:cs typeface="Corbel"/>
              </a:rPr>
              <a:t>, </a:t>
            </a:r>
            <a:r>
              <a:rPr lang="en-US" i="1" spc="-10" dirty="0">
                <a:latin typeface="Corbel"/>
                <a:cs typeface="Corbel"/>
              </a:rPr>
              <a:t>x</a:t>
            </a:r>
            <a:r>
              <a:rPr lang="en-US" spc="-15" baseline="-16203" dirty="0">
                <a:latin typeface="Corbel"/>
                <a:cs typeface="Corbel"/>
              </a:rPr>
              <a:t>2</a:t>
            </a:r>
            <a:r>
              <a:rPr lang="en-US" spc="-10" dirty="0">
                <a:latin typeface="Corbel"/>
                <a:cs typeface="Corbel"/>
              </a:rPr>
              <a:t>,</a:t>
            </a:r>
            <a:r>
              <a:rPr lang="en-US" i="1" spc="-10" dirty="0">
                <a:latin typeface="Corbel"/>
                <a:cs typeface="Corbel"/>
              </a:rPr>
              <a:t>x</a:t>
            </a:r>
            <a:r>
              <a:rPr lang="en-US" spc="-15" baseline="-16203" dirty="0">
                <a:latin typeface="Corbel"/>
                <a:cs typeface="Corbel"/>
              </a:rPr>
              <a:t>3</a:t>
            </a:r>
            <a:r>
              <a:rPr lang="en-US" spc="-10" dirty="0">
                <a:latin typeface="Corbel"/>
                <a:cs typeface="Corbel"/>
              </a:rPr>
              <a:t>, </a:t>
            </a:r>
            <a:r>
              <a:rPr lang="en-US" i="1" spc="-5" dirty="0">
                <a:latin typeface="Corbel"/>
                <a:cs typeface="Corbel"/>
              </a:rPr>
              <a:t>x</a:t>
            </a:r>
            <a:r>
              <a:rPr lang="en-US" spc="-7" baseline="-16203" dirty="0">
                <a:latin typeface="Corbel"/>
                <a:cs typeface="Corbel"/>
              </a:rPr>
              <a:t>4 </a:t>
            </a:r>
            <a:r>
              <a:rPr lang="en-US" spc="-15" dirty="0">
                <a:latin typeface="Corbel"/>
                <a:cs typeface="Corbel"/>
              </a:rPr>
              <a:t>)=(1,0.8, </a:t>
            </a:r>
            <a:r>
              <a:rPr lang="en-US" spc="-10" dirty="0">
                <a:latin typeface="Corbel"/>
                <a:cs typeface="Corbel"/>
              </a:rPr>
              <a:t>1.2,</a:t>
            </a:r>
            <a:r>
              <a:rPr lang="en-US" spc="80" dirty="0">
                <a:latin typeface="Corbel"/>
                <a:cs typeface="Corbel"/>
              </a:rPr>
              <a:t> </a:t>
            </a:r>
            <a:r>
              <a:rPr lang="en-US" spc="-10" dirty="0">
                <a:latin typeface="Corbel"/>
                <a:cs typeface="Corbel"/>
              </a:rPr>
              <a:t>1)</a:t>
            </a:r>
            <a:endParaRPr lang="en-US" dirty="0">
              <a:latin typeface="Corbel"/>
              <a:cs typeface="Corbel"/>
            </a:endParaRPr>
          </a:p>
          <a:p>
            <a:pPr marL="0" marR="223520" indent="0">
              <a:lnSpc>
                <a:spcPct val="100000"/>
              </a:lnSpc>
              <a:buSzPct val="94444"/>
              <a:buNone/>
              <a:tabLst>
                <a:tab pos="132080" algn="l"/>
              </a:tabLst>
            </a:pPr>
            <a:r>
              <a:rPr lang="en-US" b="1" dirty="0">
                <a:latin typeface="Corbel"/>
                <a:cs typeface="Corbel"/>
              </a:rPr>
              <a:t>Algorithm</a:t>
            </a:r>
          </a:p>
          <a:p>
            <a:pPr marL="50800" marR="223520">
              <a:lnSpc>
                <a:spcPct val="100000"/>
              </a:lnSpc>
              <a:buSzPct val="94444"/>
              <a:buFont typeface="Arial"/>
              <a:buChar char="•"/>
              <a:tabLst>
                <a:tab pos="132080" algn="l"/>
              </a:tabLst>
            </a:pPr>
            <a:r>
              <a:rPr lang="en-US" dirty="0">
                <a:latin typeface="Corbel"/>
                <a:cs typeface="Corbel"/>
              </a:rPr>
              <a:t>4 </a:t>
            </a:r>
            <a:r>
              <a:rPr lang="en-US" spc="-10" dirty="0">
                <a:latin typeface="Corbel"/>
                <a:cs typeface="Corbel"/>
              </a:rPr>
              <a:t>coordinate </a:t>
            </a:r>
            <a:r>
              <a:rPr lang="en-US" dirty="0">
                <a:latin typeface="Corbel"/>
                <a:cs typeface="Corbel"/>
              </a:rPr>
              <a:t>lines </a:t>
            </a:r>
            <a:r>
              <a:rPr lang="en-US" spc="-15" dirty="0">
                <a:latin typeface="Corbel"/>
                <a:cs typeface="Corbel"/>
              </a:rPr>
              <a:t>at  different angles</a:t>
            </a:r>
            <a:r>
              <a:rPr lang="en-US" spc="-125" dirty="0">
                <a:latin typeface="Corbel"/>
                <a:cs typeface="Corbel"/>
              </a:rPr>
              <a:t> </a:t>
            </a:r>
            <a:r>
              <a:rPr lang="en-US" spc="-5" dirty="0">
                <a:latin typeface="Corbel"/>
                <a:cs typeface="Corbel"/>
              </a:rPr>
              <a:t>Q</a:t>
            </a:r>
            <a:r>
              <a:rPr lang="en-US" spc="-7" baseline="-16203" dirty="0">
                <a:latin typeface="Corbel"/>
                <a:cs typeface="Corbel"/>
              </a:rPr>
              <a:t>1</a:t>
            </a:r>
            <a:r>
              <a:rPr lang="en-US" spc="-5" dirty="0">
                <a:latin typeface="Corbel"/>
                <a:cs typeface="Corbel"/>
              </a:rPr>
              <a:t>-Q</a:t>
            </a:r>
            <a:r>
              <a:rPr lang="en-US" spc="-7" baseline="-16203" dirty="0">
                <a:latin typeface="Corbel"/>
                <a:cs typeface="Corbel"/>
              </a:rPr>
              <a:t>4</a:t>
            </a:r>
            <a:endParaRPr lang="en-US" baseline="-16203" dirty="0">
              <a:latin typeface="Corbel"/>
              <a:cs typeface="Corbel"/>
            </a:endParaRPr>
          </a:p>
          <a:p>
            <a:pPr marL="50800">
              <a:lnSpc>
                <a:spcPts val="2095"/>
              </a:lnSpc>
            </a:pPr>
            <a:r>
              <a:rPr lang="en-US" dirty="0">
                <a:latin typeface="Corbel"/>
                <a:cs typeface="Corbel"/>
              </a:rPr>
              <a:t>V</a:t>
            </a:r>
            <a:r>
              <a:rPr lang="en-US" spc="-15" dirty="0">
                <a:latin typeface="Corbel"/>
                <a:cs typeface="Corbel"/>
              </a:rPr>
              <a:t>alues </a:t>
            </a:r>
            <a:r>
              <a:rPr lang="en-US" spc="-10" dirty="0">
                <a:latin typeface="Corbel"/>
                <a:cs typeface="Corbel"/>
              </a:rPr>
              <a:t>shown </a:t>
            </a:r>
            <a:r>
              <a:rPr lang="en-US" dirty="0">
                <a:latin typeface="Corbel"/>
                <a:cs typeface="Corbel"/>
              </a:rPr>
              <a:t>as </a:t>
            </a:r>
            <a:r>
              <a:rPr lang="en-US" spc="-10" dirty="0">
                <a:latin typeface="Corbel"/>
                <a:cs typeface="Corbel"/>
              </a:rPr>
              <a:t>blue </a:t>
            </a:r>
            <a:r>
              <a:rPr lang="en-US" spc="-5" dirty="0">
                <a:latin typeface="Corbel"/>
                <a:cs typeface="Corbel"/>
              </a:rPr>
              <a:t>lines</a:t>
            </a:r>
            <a:r>
              <a:rPr lang="en-US" spc="114" dirty="0">
                <a:latin typeface="Corbel"/>
                <a:cs typeface="Corbel"/>
              </a:rPr>
              <a:t> </a:t>
            </a:r>
            <a:r>
              <a:rPr lang="en-US" spc="-10" dirty="0">
                <a:latin typeface="Corbel"/>
                <a:cs typeface="Corbel"/>
              </a:rPr>
              <a:t>(vectors)</a:t>
            </a:r>
            <a:endParaRPr lang="en-US" dirty="0">
              <a:latin typeface="Corbel"/>
              <a:cs typeface="Corbel"/>
            </a:endParaRPr>
          </a:p>
          <a:p>
            <a:pPr marL="50800">
              <a:lnSpc>
                <a:spcPts val="2095"/>
              </a:lnSpc>
            </a:pPr>
            <a:r>
              <a:rPr lang="en-US" spc="-15" dirty="0">
                <a:latin typeface="Corbel"/>
                <a:cs typeface="Corbel"/>
              </a:rPr>
              <a:t>Shifting </a:t>
            </a:r>
            <a:r>
              <a:rPr lang="en-US" spc="-10" dirty="0">
                <a:latin typeface="Corbel"/>
                <a:cs typeface="Corbel"/>
              </a:rPr>
              <a:t>and stacking blue</a:t>
            </a:r>
            <a:r>
              <a:rPr lang="en-US" spc="-20" dirty="0">
                <a:latin typeface="Corbel"/>
                <a:cs typeface="Corbel"/>
              </a:rPr>
              <a:t> </a:t>
            </a:r>
            <a:r>
              <a:rPr lang="en-US" dirty="0">
                <a:latin typeface="Corbel"/>
                <a:cs typeface="Corbel"/>
              </a:rPr>
              <a:t>lines</a:t>
            </a:r>
          </a:p>
          <a:p>
            <a:pPr marL="50800">
              <a:lnSpc>
                <a:spcPts val="2095"/>
              </a:lnSpc>
            </a:pPr>
            <a:r>
              <a:rPr lang="en-US" spc="-10" dirty="0">
                <a:latin typeface="Corbel"/>
                <a:cs typeface="Corbel"/>
              </a:rPr>
              <a:t>Projecting </a:t>
            </a:r>
            <a:r>
              <a:rPr lang="en-US" spc="-15" dirty="0">
                <a:latin typeface="Corbel"/>
                <a:cs typeface="Corbel"/>
              </a:rPr>
              <a:t>the </a:t>
            </a:r>
            <a:r>
              <a:rPr lang="en-US" dirty="0">
                <a:latin typeface="Corbel"/>
                <a:cs typeface="Corbel"/>
              </a:rPr>
              <a:t>last point </a:t>
            </a:r>
            <a:r>
              <a:rPr lang="en-US" spc="-5" dirty="0">
                <a:latin typeface="Corbel"/>
                <a:cs typeface="Corbel"/>
              </a:rPr>
              <a:t>to </a:t>
            </a:r>
            <a:r>
              <a:rPr lang="en-US" dirty="0">
                <a:latin typeface="Corbel"/>
                <a:cs typeface="Corbel"/>
              </a:rPr>
              <a:t>U</a:t>
            </a:r>
            <a:r>
              <a:rPr lang="en-US" spc="-90" dirty="0">
                <a:latin typeface="Corbel"/>
                <a:cs typeface="Corbel"/>
              </a:rPr>
              <a:t> </a:t>
            </a:r>
            <a:r>
              <a:rPr lang="en-US" spc="-10" dirty="0">
                <a:latin typeface="Corbel"/>
                <a:cs typeface="Corbel"/>
              </a:rPr>
              <a:t>line</a:t>
            </a:r>
            <a:endParaRPr lang="en-US" dirty="0">
              <a:latin typeface="Corbel"/>
              <a:cs typeface="Corbel"/>
            </a:endParaRPr>
          </a:p>
          <a:p>
            <a:pPr marL="50800">
              <a:lnSpc>
                <a:spcPts val="2095"/>
              </a:lnSpc>
            </a:pPr>
            <a:r>
              <a:rPr lang="en-US" spc="-5" dirty="0">
                <a:latin typeface="Corbel"/>
                <a:cs typeface="Corbel"/>
              </a:rPr>
              <a:t>Do </a:t>
            </a:r>
            <a:r>
              <a:rPr lang="en-US" spc="-15" dirty="0">
                <a:latin typeface="Corbel"/>
                <a:cs typeface="Corbel"/>
              </a:rPr>
              <a:t>the same </a:t>
            </a:r>
            <a:r>
              <a:rPr lang="en-US" dirty="0">
                <a:latin typeface="Corbel"/>
                <a:cs typeface="Corbel"/>
              </a:rPr>
              <a:t>for </a:t>
            </a:r>
            <a:r>
              <a:rPr lang="en-US" spc="-10" dirty="0">
                <a:latin typeface="Corbel"/>
                <a:cs typeface="Corbel"/>
              </a:rPr>
              <a:t>other </a:t>
            </a:r>
            <a:r>
              <a:rPr lang="en-US" spc="-5" dirty="0">
                <a:latin typeface="Corbel"/>
                <a:cs typeface="Corbel"/>
              </a:rPr>
              <a:t>4-D </a:t>
            </a:r>
            <a:r>
              <a:rPr lang="en-US" spc="-10" dirty="0">
                <a:latin typeface="Corbel"/>
                <a:cs typeface="Corbel"/>
              </a:rPr>
              <a:t>points </a:t>
            </a:r>
            <a:r>
              <a:rPr lang="en-US" spc="-5" dirty="0">
                <a:latin typeface="Corbel"/>
                <a:cs typeface="Corbel"/>
              </a:rPr>
              <a:t>of </a:t>
            </a:r>
            <a:r>
              <a:rPr lang="en-US" spc="-10" dirty="0">
                <a:latin typeface="Corbel"/>
                <a:cs typeface="Corbel"/>
              </a:rPr>
              <a:t>blue</a:t>
            </a:r>
            <a:r>
              <a:rPr lang="en-US" spc="75" dirty="0">
                <a:latin typeface="Corbel"/>
                <a:cs typeface="Corbel"/>
              </a:rPr>
              <a:t> </a:t>
            </a:r>
            <a:r>
              <a:rPr lang="en-US" dirty="0">
                <a:latin typeface="Corbel"/>
                <a:cs typeface="Corbel"/>
              </a:rPr>
              <a:t>class</a:t>
            </a:r>
          </a:p>
          <a:p>
            <a:pPr marL="50800">
              <a:lnSpc>
                <a:spcPts val="2095"/>
              </a:lnSpc>
            </a:pPr>
            <a:r>
              <a:rPr lang="en-US" spc="-5" dirty="0">
                <a:latin typeface="Corbel"/>
                <a:cs typeface="Corbel"/>
              </a:rPr>
              <a:t>Do </a:t>
            </a:r>
            <a:r>
              <a:rPr lang="en-US" spc="-15" dirty="0">
                <a:latin typeface="Corbel"/>
                <a:cs typeface="Corbel"/>
              </a:rPr>
              <a:t>the same </a:t>
            </a:r>
            <a:r>
              <a:rPr lang="en-US" dirty="0">
                <a:latin typeface="Corbel"/>
                <a:cs typeface="Corbel"/>
              </a:rPr>
              <a:t>for </a:t>
            </a:r>
            <a:r>
              <a:rPr lang="en-US" spc="-10" dirty="0">
                <a:latin typeface="Corbel"/>
                <a:cs typeface="Corbel"/>
              </a:rPr>
              <a:t>4-D </a:t>
            </a:r>
            <a:r>
              <a:rPr lang="en-US" dirty="0">
                <a:latin typeface="Corbel"/>
                <a:cs typeface="Corbel"/>
              </a:rPr>
              <a:t>points </a:t>
            </a:r>
            <a:r>
              <a:rPr lang="en-US" spc="-5" dirty="0">
                <a:latin typeface="Corbel"/>
                <a:cs typeface="Corbel"/>
              </a:rPr>
              <a:t>of </a:t>
            </a:r>
            <a:r>
              <a:rPr lang="en-US" spc="-10" dirty="0">
                <a:latin typeface="Corbel"/>
                <a:cs typeface="Corbel"/>
              </a:rPr>
              <a:t>red</a:t>
            </a:r>
            <a:r>
              <a:rPr lang="en-US" spc="30" dirty="0">
                <a:latin typeface="Corbel"/>
                <a:cs typeface="Corbel"/>
              </a:rPr>
              <a:t> </a:t>
            </a:r>
            <a:r>
              <a:rPr lang="en-US" spc="-5" dirty="0">
                <a:latin typeface="Corbel"/>
                <a:cs typeface="Corbel"/>
              </a:rPr>
              <a:t>class</a:t>
            </a:r>
            <a:endParaRPr lang="en-US" dirty="0">
              <a:latin typeface="Corbel"/>
              <a:cs typeface="Corbel"/>
            </a:endParaRPr>
          </a:p>
          <a:p>
            <a:pPr marL="50800">
              <a:lnSpc>
                <a:spcPts val="2095"/>
              </a:lnSpc>
            </a:pPr>
            <a:r>
              <a:rPr lang="en-US" spc="-20" dirty="0">
                <a:latin typeface="Corbel"/>
                <a:cs typeface="Corbel"/>
              </a:rPr>
              <a:t>Optimize </a:t>
            </a:r>
            <a:r>
              <a:rPr lang="en-US" spc="-15" dirty="0">
                <a:latin typeface="Corbel"/>
                <a:cs typeface="Corbel"/>
              </a:rPr>
              <a:t>angles </a:t>
            </a:r>
            <a:r>
              <a:rPr lang="en-US" spc="-5" dirty="0">
                <a:latin typeface="Corbel"/>
                <a:cs typeface="Corbel"/>
              </a:rPr>
              <a:t>Q</a:t>
            </a:r>
            <a:r>
              <a:rPr lang="en-US" spc="-7" baseline="-16203" dirty="0">
                <a:latin typeface="Corbel"/>
                <a:cs typeface="Corbel"/>
              </a:rPr>
              <a:t>1</a:t>
            </a:r>
            <a:r>
              <a:rPr lang="en-US" spc="-5" dirty="0">
                <a:latin typeface="Corbel"/>
                <a:cs typeface="Corbel"/>
              </a:rPr>
              <a:t>-Q</a:t>
            </a:r>
            <a:r>
              <a:rPr lang="en-US" spc="-7" baseline="-16203" dirty="0">
                <a:latin typeface="Corbel"/>
                <a:cs typeface="Corbel"/>
              </a:rPr>
              <a:t>4 </a:t>
            </a:r>
            <a:r>
              <a:rPr lang="en-US" spc="-5" dirty="0">
                <a:latin typeface="Corbel"/>
                <a:cs typeface="Corbel"/>
              </a:rPr>
              <a:t>to </a:t>
            </a:r>
            <a:r>
              <a:rPr lang="en-US" spc="-15" dirty="0">
                <a:latin typeface="Corbel"/>
                <a:cs typeface="Corbel"/>
              </a:rPr>
              <a:t>separate </a:t>
            </a:r>
            <a:r>
              <a:rPr lang="en-US" spc="-5" dirty="0">
                <a:latin typeface="Corbel"/>
                <a:cs typeface="Corbel"/>
              </a:rPr>
              <a:t>classes </a:t>
            </a:r>
            <a:r>
              <a:rPr lang="en-US" spc="-15" dirty="0">
                <a:latin typeface="Corbel"/>
                <a:cs typeface="Corbel"/>
              </a:rPr>
              <a:t>(yellow</a:t>
            </a:r>
            <a:r>
              <a:rPr lang="en-US" spc="-120" dirty="0">
                <a:latin typeface="Corbel"/>
                <a:cs typeface="Corbel"/>
              </a:rPr>
              <a:t> </a:t>
            </a:r>
            <a:r>
              <a:rPr lang="en-US" spc="-25" dirty="0">
                <a:latin typeface="Corbel"/>
                <a:cs typeface="Corbel"/>
              </a:rPr>
              <a:t>line)</a:t>
            </a:r>
            <a:endParaRPr lang="en-US" dirty="0">
              <a:latin typeface="Corbel"/>
              <a:cs typeface="Corbel"/>
            </a:endParaRPr>
          </a:p>
          <a:p>
            <a:endParaRPr lang="en-US" dirty="0"/>
          </a:p>
        </p:txBody>
      </p:sp>
      <p:grpSp>
        <p:nvGrpSpPr>
          <p:cNvPr id="4" name="Group 3">
            <a:extLst>
              <a:ext uri="{FF2B5EF4-FFF2-40B4-BE49-F238E27FC236}">
                <a16:creationId xmlns:a16="http://schemas.microsoft.com/office/drawing/2014/main" id="{DCF0BDC2-B756-8F44-B126-C42D08B9D3B1}"/>
              </a:ext>
            </a:extLst>
          </p:cNvPr>
          <p:cNvGrpSpPr/>
          <p:nvPr/>
        </p:nvGrpSpPr>
        <p:grpSpPr>
          <a:xfrm>
            <a:off x="7968995" y="1558925"/>
            <a:ext cx="3728720" cy="1125473"/>
            <a:chOff x="1682495" y="1871472"/>
            <a:chExt cx="3728720" cy="1125473"/>
          </a:xfrm>
        </p:grpSpPr>
        <p:sp>
          <p:nvSpPr>
            <p:cNvPr id="5" name="object 87">
              <a:extLst>
                <a:ext uri="{FF2B5EF4-FFF2-40B4-BE49-F238E27FC236}">
                  <a16:creationId xmlns:a16="http://schemas.microsoft.com/office/drawing/2014/main" id="{6C63281B-8386-404F-B28D-D997B4B3942E}"/>
                </a:ext>
              </a:extLst>
            </p:cNvPr>
            <p:cNvSpPr/>
            <p:nvPr/>
          </p:nvSpPr>
          <p:spPr>
            <a:xfrm>
              <a:off x="1682495" y="2893314"/>
              <a:ext cx="96393" cy="103124"/>
            </a:xfrm>
            <a:prstGeom prst="rect">
              <a:avLst/>
            </a:prstGeom>
            <a:blipFill>
              <a:blip r:embed="rId3" cstate="print"/>
              <a:stretch>
                <a:fillRect/>
              </a:stretch>
            </a:blipFill>
          </p:spPr>
          <p:txBody>
            <a:bodyPr wrap="square" lIns="0" tIns="0" rIns="0" bIns="0" rtlCol="0"/>
            <a:lstStyle/>
            <a:p>
              <a:endParaRPr/>
            </a:p>
          </p:txBody>
        </p:sp>
        <p:sp>
          <p:nvSpPr>
            <p:cNvPr id="6" name="object 88">
              <a:extLst>
                <a:ext uri="{FF2B5EF4-FFF2-40B4-BE49-F238E27FC236}">
                  <a16:creationId xmlns:a16="http://schemas.microsoft.com/office/drawing/2014/main" id="{1254EED1-9FB9-6F45-AB42-1BDCD4B7182E}"/>
                </a:ext>
              </a:extLst>
            </p:cNvPr>
            <p:cNvSpPr/>
            <p:nvPr/>
          </p:nvSpPr>
          <p:spPr>
            <a:xfrm>
              <a:off x="1714066" y="2948304"/>
              <a:ext cx="726440" cy="0"/>
            </a:xfrm>
            <a:custGeom>
              <a:avLst/>
              <a:gdLst/>
              <a:ahLst/>
              <a:cxnLst/>
              <a:rect l="l" t="t" r="r" b="b"/>
              <a:pathLst>
                <a:path w="726439">
                  <a:moveTo>
                    <a:pt x="0" y="0"/>
                  </a:moveTo>
                  <a:lnTo>
                    <a:pt x="726365" y="0"/>
                  </a:lnTo>
                </a:path>
              </a:pathLst>
            </a:custGeom>
            <a:ln w="6350">
              <a:solidFill>
                <a:srgbClr val="4F81BB"/>
              </a:solidFill>
            </a:ln>
          </p:spPr>
          <p:txBody>
            <a:bodyPr wrap="square" lIns="0" tIns="0" rIns="0" bIns="0" rtlCol="0"/>
            <a:lstStyle/>
            <a:p>
              <a:endParaRPr/>
            </a:p>
          </p:txBody>
        </p:sp>
        <p:sp>
          <p:nvSpPr>
            <p:cNvPr id="7" name="object 89">
              <a:extLst>
                <a:ext uri="{FF2B5EF4-FFF2-40B4-BE49-F238E27FC236}">
                  <a16:creationId xmlns:a16="http://schemas.microsoft.com/office/drawing/2014/main" id="{86E22112-EC8F-AA43-85C4-EE40489D9C0E}"/>
                </a:ext>
              </a:extLst>
            </p:cNvPr>
            <p:cNvSpPr/>
            <p:nvPr/>
          </p:nvSpPr>
          <p:spPr>
            <a:xfrm>
              <a:off x="1713190" y="2941954"/>
              <a:ext cx="727710" cy="0"/>
            </a:xfrm>
            <a:custGeom>
              <a:avLst/>
              <a:gdLst/>
              <a:ahLst/>
              <a:cxnLst/>
              <a:rect l="l" t="t" r="r" b="b"/>
              <a:pathLst>
                <a:path w="727710">
                  <a:moveTo>
                    <a:pt x="0" y="0"/>
                  </a:moveTo>
                  <a:lnTo>
                    <a:pt x="727241" y="0"/>
                  </a:lnTo>
                </a:path>
              </a:pathLst>
            </a:custGeom>
            <a:ln w="6350">
              <a:solidFill>
                <a:srgbClr val="4F81BB"/>
              </a:solidFill>
            </a:ln>
          </p:spPr>
          <p:txBody>
            <a:bodyPr wrap="square" lIns="0" tIns="0" rIns="0" bIns="0" rtlCol="0"/>
            <a:lstStyle/>
            <a:p>
              <a:endParaRPr/>
            </a:p>
          </p:txBody>
        </p:sp>
        <p:sp>
          <p:nvSpPr>
            <p:cNvPr id="8" name="object 90">
              <a:extLst>
                <a:ext uri="{FF2B5EF4-FFF2-40B4-BE49-F238E27FC236}">
                  <a16:creationId xmlns:a16="http://schemas.microsoft.com/office/drawing/2014/main" id="{4D7F6009-47D3-484F-B8D6-1DCEE4722537}"/>
                </a:ext>
              </a:extLst>
            </p:cNvPr>
            <p:cNvSpPr/>
            <p:nvPr/>
          </p:nvSpPr>
          <p:spPr>
            <a:xfrm>
              <a:off x="1698625" y="2939288"/>
              <a:ext cx="9525" cy="11430"/>
            </a:xfrm>
            <a:custGeom>
              <a:avLst/>
              <a:gdLst/>
              <a:ahLst/>
              <a:cxnLst/>
              <a:rect l="l" t="t" r="r" b="b"/>
              <a:pathLst>
                <a:path w="9525" h="11430">
                  <a:moveTo>
                    <a:pt x="0" y="0"/>
                  </a:moveTo>
                  <a:lnTo>
                    <a:pt x="0" y="11175"/>
                  </a:lnTo>
                  <a:lnTo>
                    <a:pt x="9525" y="5587"/>
                  </a:lnTo>
                  <a:lnTo>
                    <a:pt x="0" y="0"/>
                  </a:lnTo>
                  <a:close/>
                </a:path>
              </a:pathLst>
            </a:custGeom>
            <a:solidFill>
              <a:srgbClr val="4F81BB"/>
            </a:solidFill>
          </p:spPr>
          <p:txBody>
            <a:bodyPr wrap="square" lIns="0" tIns="0" rIns="0" bIns="0" rtlCol="0"/>
            <a:lstStyle/>
            <a:p>
              <a:endParaRPr/>
            </a:p>
          </p:txBody>
        </p:sp>
        <p:sp>
          <p:nvSpPr>
            <p:cNvPr id="9" name="object 91">
              <a:extLst>
                <a:ext uri="{FF2B5EF4-FFF2-40B4-BE49-F238E27FC236}">
                  <a16:creationId xmlns:a16="http://schemas.microsoft.com/office/drawing/2014/main" id="{FBCE67DC-5DD8-434E-BCEF-C37042990EA7}"/>
                </a:ext>
              </a:extLst>
            </p:cNvPr>
            <p:cNvSpPr/>
            <p:nvPr/>
          </p:nvSpPr>
          <p:spPr>
            <a:xfrm>
              <a:off x="1698625" y="2944876"/>
              <a:ext cx="19685" cy="5715"/>
            </a:xfrm>
            <a:custGeom>
              <a:avLst/>
              <a:gdLst/>
              <a:ahLst/>
              <a:cxnLst/>
              <a:rect l="l" t="t" r="r" b="b"/>
              <a:pathLst>
                <a:path w="19685" h="5714">
                  <a:moveTo>
                    <a:pt x="9525" y="0"/>
                  </a:moveTo>
                  <a:lnTo>
                    <a:pt x="0" y="5587"/>
                  </a:lnTo>
                  <a:lnTo>
                    <a:pt x="19176" y="5587"/>
                  </a:lnTo>
                  <a:lnTo>
                    <a:pt x="9525" y="0"/>
                  </a:lnTo>
                  <a:close/>
                </a:path>
              </a:pathLst>
            </a:custGeom>
            <a:solidFill>
              <a:srgbClr val="4F81BB"/>
            </a:solidFill>
          </p:spPr>
          <p:txBody>
            <a:bodyPr wrap="square" lIns="0" tIns="0" rIns="0" bIns="0" rtlCol="0"/>
            <a:lstStyle/>
            <a:p>
              <a:endParaRPr/>
            </a:p>
          </p:txBody>
        </p:sp>
        <p:sp>
          <p:nvSpPr>
            <p:cNvPr id="10" name="object 92">
              <a:extLst>
                <a:ext uri="{FF2B5EF4-FFF2-40B4-BE49-F238E27FC236}">
                  <a16:creationId xmlns:a16="http://schemas.microsoft.com/office/drawing/2014/main" id="{2D290ECD-46E8-7B47-8B97-8CF521F06E11}"/>
                </a:ext>
              </a:extLst>
            </p:cNvPr>
            <p:cNvSpPr/>
            <p:nvPr/>
          </p:nvSpPr>
          <p:spPr>
            <a:xfrm>
              <a:off x="1698625" y="2939288"/>
              <a:ext cx="19685" cy="5715"/>
            </a:xfrm>
            <a:custGeom>
              <a:avLst/>
              <a:gdLst/>
              <a:ahLst/>
              <a:cxnLst/>
              <a:rect l="l" t="t" r="r" b="b"/>
              <a:pathLst>
                <a:path w="19685" h="5714">
                  <a:moveTo>
                    <a:pt x="19176" y="0"/>
                  </a:moveTo>
                  <a:lnTo>
                    <a:pt x="0" y="0"/>
                  </a:lnTo>
                  <a:lnTo>
                    <a:pt x="9525" y="5587"/>
                  </a:lnTo>
                  <a:lnTo>
                    <a:pt x="19176" y="0"/>
                  </a:lnTo>
                  <a:close/>
                </a:path>
              </a:pathLst>
            </a:custGeom>
            <a:solidFill>
              <a:srgbClr val="4F81BB"/>
            </a:solidFill>
          </p:spPr>
          <p:txBody>
            <a:bodyPr wrap="square" lIns="0" tIns="0" rIns="0" bIns="0" rtlCol="0"/>
            <a:lstStyle/>
            <a:p>
              <a:endParaRPr/>
            </a:p>
          </p:txBody>
        </p:sp>
        <p:sp>
          <p:nvSpPr>
            <p:cNvPr id="11" name="object 93">
              <a:extLst>
                <a:ext uri="{FF2B5EF4-FFF2-40B4-BE49-F238E27FC236}">
                  <a16:creationId xmlns:a16="http://schemas.microsoft.com/office/drawing/2014/main" id="{01755EF3-2A69-EF48-80B9-F74A7E2C26CC}"/>
                </a:ext>
              </a:extLst>
            </p:cNvPr>
            <p:cNvSpPr/>
            <p:nvPr/>
          </p:nvSpPr>
          <p:spPr>
            <a:xfrm>
              <a:off x="3321558" y="2944876"/>
              <a:ext cx="85725" cy="52069"/>
            </a:xfrm>
            <a:custGeom>
              <a:avLst/>
              <a:gdLst/>
              <a:ahLst/>
              <a:cxnLst/>
              <a:rect l="l" t="t" r="r" b="b"/>
              <a:pathLst>
                <a:path w="85725" h="52069">
                  <a:moveTo>
                    <a:pt x="70865" y="0"/>
                  </a:moveTo>
                  <a:lnTo>
                    <a:pt x="1142" y="40386"/>
                  </a:lnTo>
                  <a:lnTo>
                    <a:pt x="0" y="44323"/>
                  </a:lnTo>
                  <a:lnTo>
                    <a:pt x="1904" y="47498"/>
                  </a:lnTo>
                  <a:lnTo>
                    <a:pt x="3682" y="50546"/>
                  </a:lnTo>
                  <a:lnTo>
                    <a:pt x="7619" y="51562"/>
                  </a:lnTo>
                  <a:lnTo>
                    <a:pt x="85470" y="6476"/>
                  </a:lnTo>
                  <a:lnTo>
                    <a:pt x="83692" y="6476"/>
                  </a:lnTo>
                  <a:lnTo>
                    <a:pt x="83692" y="5587"/>
                  </a:lnTo>
                  <a:lnTo>
                    <a:pt x="80390" y="5587"/>
                  </a:lnTo>
                  <a:lnTo>
                    <a:pt x="70865" y="0"/>
                  </a:lnTo>
                  <a:close/>
                </a:path>
              </a:pathLst>
            </a:custGeom>
            <a:solidFill>
              <a:srgbClr val="4F81BB"/>
            </a:solidFill>
          </p:spPr>
          <p:txBody>
            <a:bodyPr wrap="square" lIns="0" tIns="0" rIns="0" bIns="0" rtlCol="0"/>
            <a:lstStyle/>
            <a:p>
              <a:endParaRPr/>
            </a:p>
          </p:txBody>
        </p:sp>
        <p:sp>
          <p:nvSpPr>
            <p:cNvPr id="12" name="object 94">
              <a:extLst>
                <a:ext uri="{FF2B5EF4-FFF2-40B4-BE49-F238E27FC236}">
                  <a16:creationId xmlns:a16="http://schemas.microsoft.com/office/drawing/2014/main" id="{2C2A16F9-6EF5-A64A-A0BF-8084F1BC28AF}"/>
                </a:ext>
              </a:extLst>
            </p:cNvPr>
            <p:cNvSpPr/>
            <p:nvPr/>
          </p:nvSpPr>
          <p:spPr>
            <a:xfrm>
              <a:off x="2660142" y="2948304"/>
              <a:ext cx="726440" cy="0"/>
            </a:xfrm>
            <a:custGeom>
              <a:avLst/>
              <a:gdLst/>
              <a:ahLst/>
              <a:cxnLst/>
              <a:rect l="l" t="t" r="r" b="b"/>
              <a:pathLst>
                <a:path w="726439">
                  <a:moveTo>
                    <a:pt x="0" y="0"/>
                  </a:moveTo>
                  <a:lnTo>
                    <a:pt x="726365" y="0"/>
                  </a:lnTo>
                </a:path>
              </a:pathLst>
            </a:custGeom>
            <a:ln w="6350">
              <a:solidFill>
                <a:srgbClr val="4F81BB"/>
              </a:solidFill>
            </a:ln>
          </p:spPr>
          <p:txBody>
            <a:bodyPr wrap="square" lIns="0" tIns="0" rIns="0" bIns="0" rtlCol="0"/>
            <a:lstStyle/>
            <a:p>
              <a:endParaRPr/>
            </a:p>
          </p:txBody>
        </p:sp>
        <p:sp>
          <p:nvSpPr>
            <p:cNvPr id="13" name="object 95">
              <a:extLst>
                <a:ext uri="{FF2B5EF4-FFF2-40B4-BE49-F238E27FC236}">
                  <a16:creationId xmlns:a16="http://schemas.microsoft.com/office/drawing/2014/main" id="{5B41134F-C225-ED4A-8FB8-AD1C0B4998CD}"/>
                </a:ext>
              </a:extLst>
            </p:cNvPr>
            <p:cNvSpPr/>
            <p:nvPr/>
          </p:nvSpPr>
          <p:spPr>
            <a:xfrm>
              <a:off x="2660142" y="2941954"/>
              <a:ext cx="727710" cy="0"/>
            </a:xfrm>
            <a:custGeom>
              <a:avLst/>
              <a:gdLst/>
              <a:ahLst/>
              <a:cxnLst/>
              <a:rect l="l" t="t" r="r" b="b"/>
              <a:pathLst>
                <a:path w="727710">
                  <a:moveTo>
                    <a:pt x="0" y="0"/>
                  </a:moveTo>
                  <a:lnTo>
                    <a:pt x="727241" y="0"/>
                  </a:lnTo>
                </a:path>
              </a:pathLst>
            </a:custGeom>
            <a:ln w="6350">
              <a:solidFill>
                <a:srgbClr val="4F81BB"/>
              </a:solidFill>
            </a:ln>
          </p:spPr>
          <p:txBody>
            <a:bodyPr wrap="square" lIns="0" tIns="0" rIns="0" bIns="0" rtlCol="0"/>
            <a:lstStyle/>
            <a:p>
              <a:endParaRPr/>
            </a:p>
          </p:txBody>
        </p:sp>
        <p:sp>
          <p:nvSpPr>
            <p:cNvPr id="14" name="object 96">
              <a:extLst>
                <a:ext uri="{FF2B5EF4-FFF2-40B4-BE49-F238E27FC236}">
                  <a16:creationId xmlns:a16="http://schemas.microsoft.com/office/drawing/2014/main" id="{4570BC01-CE13-6649-9179-ACF7A97A75BC}"/>
                </a:ext>
              </a:extLst>
            </p:cNvPr>
            <p:cNvSpPr/>
            <p:nvPr/>
          </p:nvSpPr>
          <p:spPr>
            <a:xfrm>
              <a:off x="3405251" y="2938398"/>
              <a:ext cx="13335" cy="13335"/>
            </a:xfrm>
            <a:custGeom>
              <a:avLst/>
              <a:gdLst/>
              <a:ahLst/>
              <a:cxnLst/>
              <a:rect l="l" t="t" r="r" b="b"/>
              <a:pathLst>
                <a:path w="13335"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15" name="object 97">
              <a:extLst>
                <a:ext uri="{FF2B5EF4-FFF2-40B4-BE49-F238E27FC236}">
                  <a16:creationId xmlns:a16="http://schemas.microsoft.com/office/drawing/2014/main" id="{B7809C00-A0A4-514A-9515-B440209EEFE8}"/>
                </a:ext>
              </a:extLst>
            </p:cNvPr>
            <p:cNvSpPr/>
            <p:nvPr/>
          </p:nvSpPr>
          <p:spPr>
            <a:xfrm>
              <a:off x="3392423" y="2939288"/>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16" name="object 98">
              <a:extLst>
                <a:ext uri="{FF2B5EF4-FFF2-40B4-BE49-F238E27FC236}">
                  <a16:creationId xmlns:a16="http://schemas.microsoft.com/office/drawing/2014/main" id="{49972920-1979-4941-963B-C25ACF5F5FC6}"/>
                </a:ext>
              </a:extLst>
            </p:cNvPr>
            <p:cNvSpPr/>
            <p:nvPr/>
          </p:nvSpPr>
          <p:spPr>
            <a:xfrm>
              <a:off x="3401948" y="2939342"/>
              <a:ext cx="3810" cy="11430"/>
            </a:xfrm>
            <a:custGeom>
              <a:avLst/>
              <a:gdLst/>
              <a:ahLst/>
              <a:cxnLst/>
              <a:rect l="l" t="t" r="r" b="b"/>
              <a:pathLst>
                <a:path w="3810" h="11430">
                  <a:moveTo>
                    <a:pt x="0" y="11121"/>
                  </a:moveTo>
                  <a:lnTo>
                    <a:pt x="3300" y="11121"/>
                  </a:lnTo>
                  <a:lnTo>
                    <a:pt x="3300" y="0"/>
                  </a:lnTo>
                  <a:lnTo>
                    <a:pt x="0" y="0"/>
                  </a:lnTo>
                  <a:lnTo>
                    <a:pt x="0" y="11121"/>
                  </a:lnTo>
                  <a:close/>
                </a:path>
              </a:pathLst>
            </a:custGeom>
            <a:solidFill>
              <a:srgbClr val="4F81BB"/>
            </a:solidFill>
          </p:spPr>
          <p:txBody>
            <a:bodyPr wrap="square" lIns="0" tIns="0" rIns="0" bIns="0" rtlCol="0"/>
            <a:lstStyle/>
            <a:p>
              <a:endParaRPr/>
            </a:p>
          </p:txBody>
        </p:sp>
        <p:sp>
          <p:nvSpPr>
            <p:cNvPr id="17" name="object 99">
              <a:extLst>
                <a:ext uri="{FF2B5EF4-FFF2-40B4-BE49-F238E27FC236}">
                  <a16:creationId xmlns:a16="http://schemas.microsoft.com/office/drawing/2014/main" id="{6CB4422C-B727-3C4B-B09B-011F4458C10C}"/>
                </a:ext>
              </a:extLst>
            </p:cNvPr>
            <p:cNvSpPr/>
            <p:nvPr/>
          </p:nvSpPr>
          <p:spPr>
            <a:xfrm>
              <a:off x="3321558" y="2893314"/>
              <a:ext cx="85725" cy="52069"/>
            </a:xfrm>
            <a:custGeom>
              <a:avLst/>
              <a:gdLst/>
              <a:ahLst/>
              <a:cxnLst/>
              <a:rect l="l" t="t" r="r" b="b"/>
              <a:pathLst>
                <a:path w="85725" h="52069">
                  <a:moveTo>
                    <a:pt x="7619" y="0"/>
                  </a:moveTo>
                  <a:lnTo>
                    <a:pt x="3682" y="1015"/>
                  </a:lnTo>
                  <a:lnTo>
                    <a:pt x="1904" y="4063"/>
                  </a:lnTo>
                  <a:lnTo>
                    <a:pt x="0" y="7238"/>
                  </a:lnTo>
                  <a:lnTo>
                    <a:pt x="1142" y="11175"/>
                  </a:lnTo>
                  <a:lnTo>
                    <a:pt x="70865" y="51562"/>
                  </a:lnTo>
                  <a:lnTo>
                    <a:pt x="80390" y="45974"/>
                  </a:lnTo>
                  <a:lnTo>
                    <a:pt x="83692" y="45974"/>
                  </a:lnTo>
                  <a:lnTo>
                    <a:pt x="83692" y="45085"/>
                  </a:lnTo>
                  <a:lnTo>
                    <a:pt x="85470" y="45085"/>
                  </a:lnTo>
                  <a:lnTo>
                    <a:pt x="7619" y="0"/>
                  </a:lnTo>
                  <a:close/>
                </a:path>
              </a:pathLst>
            </a:custGeom>
            <a:solidFill>
              <a:srgbClr val="4F81BB"/>
            </a:solidFill>
          </p:spPr>
          <p:txBody>
            <a:bodyPr wrap="square" lIns="0" tIns="0" rIns="0" bIns="0" rtlCol="0"/>
            <a:lstStyle/>
            <a:p>
              <a:endParaRPr/>
            </a:p>
          </p:txBody>
        </p:sp>
        <p:sp>
          <p:nvSpPr>
            <p:cNvPr id="18" name="object 100">
              <a:extLst>
                <a:ext uri="{FF2B5EF4-FFF2-40B4-BE49-F238E27FC236}">
                  <a16:creationId xmlns:a16="http://schemas.microsoft.com/office/drawing/2014/main" id="{F36CD065-3E75-1548-8F73-8E0F07BEB456}"/>
                </a:ext>
              </a:extLst>
            </p:cNvPr>
            <p:cNvSpPr/>
            <p:nvPr/>
          </p:nvSpPr>
          <p:spPr>
            <a:xfrm>
              <a:off x="4318253" y="2938017"/>
              <a:ext cx="85725" cy="52069"/>
            </a:xfrm>
            <a:custGeom>
              <a:avLst/>
              <a:gdLst/>
              <a:ahLst/>
              <a:cxnLst/>
              <a:rect l="l" t="t" r="r" b="b"/>
              <a:pathLst>
                <a:path w="85725" h="52069">
                  <a:moveTo>
                    <a:pt x="70866" y="0"/>
                  </a:moveTo>
                  <a:lnTo>
                    <a:pt x="1143" y="40386"/>
                  </a:lnTo>
                  <a:lnTo>
                    <a:pt x="0" y="44323"/>
                  </a:lnTo>
                  <a:lnTo>
                    <a:pt x="1905" y="47498"/>
                  </a:lnTo>
                  <a:lnTo>
                    <a:pt x="3683" y="50546"/>
                  </a:lnTo>
                  <a:lnTo>
                    <a:pt x="7620" y="51562"/>
                  </a:lnTo>
                  <a:lnTo>
                    <a:pt x="85471" y="6477"/>
                  </a:lnTo>
                  <a:lnTo>
                    <a:pt x="83693" y="6477"/>
                  </a:lnTo>
                  <a:lnTo>
                    <a:pt x="83693" y="5587"/>
                  </a:lnTo>
                  <a:lnTo>
                    <a:pt x="80391" y="5587"/>
                  </a:lnTo>
                  <a:lnTo>
                    <a:pt x="70866" y="0"/>
                  </a:lnTo>
                  <a:close/>
                </a:path>
              </a:pathLst>
            </a:custGeom>
            <a:solidFill>
              <a:srgbClr val="4F81BB"/>
            </a:solidFill>
          </p:spPr>
          <p:txBody>
            <a:bodyPr wrap="square" lIns="0" tIns="0" rIns="0" bIns="0" rtlCol="0"/>
            <a:lstStyle/>
            <a:p>
              <a:endParaRPr/>
            </a:p>
          </p:txBody>
        </p:sp>
        <p:sp>
          <p:nvSpPr>
            <p:cNvPr id="19" name="object 101">
              <a:extLst>
                <a:ext uri="{FF2B5EF4-FFF2-40B4-BE49-F238E27FC236}">
                  <a16:creationId xmlns:a16="http://schemas.microsoft.com/office/drawing/2014/main" id="{EFB3C4D8-5822-464B-8DA3-002CF293267D}"/>
                </a:ext>
              </a:extLst>
            </p:cNvPr>
            <p:cNvSpPr/>
            <p:nvPr/>
          </p:nvSpPr>
          <p:spPr>
            <a:xfrm>
              <a:off x="3656838" y="2941320"/>
              <a:ext cx="727075" cy="0"/>
            </a:xfrm>
            <a:custGeom>
              <a:avLst/>
              <a:gdLst/>
              <a:ahLst/>
              <a:cxnLst/>
              <a:rect l="l" t="t" r="r" b="b"/>
              <a:pathLst>
                <a:path w="727075">
                  <a:moveTo>
                    <a:pt x="0" y="0"/>
                  </a:moveTo>
                  <a:lnTo>
                    <a:pt x="726584" y="0"/>
                  </a:lnTo>
                </a:path>
              </a:pathLst>
            </a:custGeom>
            <a:ln w="7620">
              <a:solidFill>
                <a:srgbClr val="4F81BB"/>
              </a:solidFill>
            </a:ln>
          </p:spPr>
          <p:txBody>
            <a:bodyPr wrap="square" lIns="0" tIns="0" rIns="0" bIns="0" rtlCol="0"/>
            <a:lstStyle/>
            <a:p>
              <a:endParaRPr/>
            </a:p>
          </p:txBody>
        </p:sp>
        <p:sp>
          <p:nvSpPr>
            <p:cNvPr id="20" name="object 102">
              <a:extLst>
                <a:ext uri="{FF2B5EF4-FFF2-40B4-BE49-F238E27FC236}">
                  <a16:creationId xmlns:a16="http://schemas.microsoft.com/office/drawing/2014/main" id="{B6619053-E606-8947-A234-3C15669E0726}"/>
                </a:ext>
              </a:extLst>
            </p:cNvPr>
            <p:cNvSpPr/>
            <p:nvPr/>
          </p:nvSpPr>
          <p:spPr>
            <a:xfrm>
              <a:off x="3656838" y="2934335"/>
              <a:ext cx="726440" cy="0"/>
            </a:xfrm>
            <a:custGeom>
              <a:avLst/>
              <a:gdLst/>
              <a:ahLst/>
              <a:cxnLst/>
              <a:rect l="l" t="t" r="r" b="b"/>
              <a:pathLst>
                <a:path w="726439">
                  <a:moveTo>
                    <a:pt x="0" y="0"/>
                  </a:moveTo>
                  <a:lnTo>
                    <a:pt x="725927" y="0"/>
                  </a:lnTo>
                </a:path>
              </a:pathLst>
            </a:custGeom>
            <a:ln w="6350">
              <a:solidFill>
                <a:srgbClr val="4F81BB"/>
              </a:solidFill>
            </a:ln>
          </p:spPr>
          <p:txBody>
            <a:bodyPr wrap="square" lIns="0" tIns="0" rIns="0" bIns="0" rtlCol="0"/>
            <a:lstStyle/>
            <a:p>
              <a:endParaRPr/>
            </a:p>
          </p:txBody>
        </p:sp>
        <p:sp>
          <p:nvSpPr>
            <p:cNvPr id="21" name="object 103">
              <a:extLst>
                <a:ext uri="{FF2B5EF4-FFF2-40B4-BE49-F238E27FC236}">
                  <a16:creationId xmlns:a16="http://schemas.microsoft.com/office/drawing/2014/main" id="{C21E59DE-7950-C345-8B58-95D197AC22A8}"/>
                </a:ext>
              </a:extLst>
            </p:cNvPr>
            <p:cNvSpPr/>
            <p:nvPr/>
          </p:nvSpPr>
          <p:spPr>
            <a:xfrm>
              <a:off x="4401946" y="2931541"/>
              <a:ext cx="13335" cy="13335"/>
            </a:xfrm>
            <a:custGeom>
              <a:avLst/>
              <a:gdLst/>
              <a:ahLst/>
              <a:cxnLst/>
              <a:rect l="l" t="t" r="r" b="b"/>
              <a:pathLst>
                <a:path w="13335" h="13335">
                  <a:moveTo>
                    <a:pt x="1777" y="0"/>
                  </a:moveTo>
                  <a:lnTo>
                    <a:pt x="0" y="0"/>
                  </a:lnTo>
                  <a:lnTo>
                    <a:pt x="0" y="12954"/>
                  </a:lnTo>
                  <a:lnTo>
                    <a:pt x="1777" y="12954"/>
                  </a:lnTo>
                  <a:lnTo>
                    <a:pt x="12826" y="6476"/>
                  </a:lnTo>
                  <a:lnTo>
                    <a:pt x="1777" y="0"/>
                  </a:lnTo>
                  <a:close/>
                </a:path>
              </a:pathLst>
            </a:custGeom>
            <a:solidFill>
              <a:srgbClr val="4F81BB"/>
            </a:solidFill>
          </p:spPr>
          <p:txBody>
            <a:bodyPr wrap="square" lIns="0" tIns="0" rIns="0" bIns="0" rtlCol="0"/>
            <a:lstStyle/>
            <a:p>
              <a:endParaRPr/>
            </a:p>
          </p:txBody>
        </p:sp>
        <p:sp>
          <p:nvSpPr>
            <p:cNvPr id="22" name="object 104">
              <a:extLst>
                <a:ext uri="{FF2B5EF4-FFF2-40B4-BE49-F238E27FC236}">
                  <a16:creationId xmlns:a16="http://schemas.microsoft.com/office/drawing/2014/main" id="{40738B63-FE61-7D42-A2F4-E45EF5447F5E}"/>
                </a:ext>
              </a:extLst>
            </p:cNvPr>
            <p:cNvSpPr/>
            <p:nvPr/>
          </p:nvSpPr>
          <p:spPr>
            <a:xfrm>
              <a:off x="4389120" y="2932429"/>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23" name="object 105">
              <a:extLst>
                <a:ext uri="{FF2B5EF4-FFF2-40B4-BE49-F238E27FC236}">
                  <a16:creationId xmlns:a16="http://schemas.microsoft.com/office/drawing/2014/main" id="{32FFFA60-944B-DA4A-9406-120F43AE9E02}"/>
                </a:ext>
              </a:extLst>
            </p:cNvPr>
            <p:cNvSpPr/>
            <p:nvPr/>
          </p:nvSpPr>
          <p:spPr>
            <a:xfrm>
              <a:off x="4398645" y="2932484"/>
              <a:ext cx="3810" cy="11430"/>
            </a:xfrm>
            <a:custGeom>
              <a:avLst/>
              <a:gdLst/>
              <a:ahLst/>
              <a:cxnLst/>
              <a:rect l="l" t="t" r="r" b="b"/>
              <a:pathLst>
                <a:path w="3810" h="11430">
                  <a:moveTo>
                    <a:pt x="0" y="11121"/>
                  </a:moveTo>
                  <a:lnTo>
                    <a:pt x="3302" y="11121"/>
                  </a:lnTo>
                  <a:lnTo>
                    <a:pt x="3302" y="0"/>
                  </a:lnTo>
                  <a:lnTo>
                    <a:pt x="0" y="0"/>
                  </a:lnTo>
                  <a:lnTo>
                    <a:pt x="0" y="11121"/>
                  </a:lnTo>
                  <a:close/>
                </a:path>
              </a:pathLst>
            </a:custGeom>
            <a:solidFill>
              <a:srgbClr val="4F81BB"/>
            </a:solidFill>
          </p:spPr>
          <p:txBody>
            <a:bodyPr wrap="square" lIns="0" tIns="0" rIns="0" bIns="0" rtlCol="0"/>
            <a:lstStyle/>
            <a:p>
              <a:endParaRPr/>
            </a:p>
          </p:txBody>
        </p:sp>
        <p:sp>
          <p:nvSpPr>
            <p:cNvPr id="24" name="object 106">
              <a:extLst>
                <a:ext uri="{FF2B5EF4-FFF2-40B4-BE49-F238E27FC236}">
                  <a16:creationId xmlns:a16="http://schemas.microsoft.com/office/drawing/2014/main" id="{BFB561BC-2002-0647-AB7B-E985B81D46D5}"/>
                </a:ext>
              </a:extLst>
            </p:cNvPr>
            <p:cNvSpPr/>
            <p:nvPr/>
          </p:nvSpPr>
          <p:spPr>
            <a:xfrm>
              <a:off x="4318253" y="2886455"/>
              <a:ext cx="85725" cy="52069"/>
            </a:xfrm>
            <a:custGeom>
              <a:avLst/>
              <a:gdLst/>
              <a:ahLst/>
              <a:cxnLst/>
              <a:rect l="l" t="t" r="r" b="b"/>
              <a:pathLst>
                <a:path w="85725" h="52069">
                  <a:moveTo>
                    <a:pt x="7620" y="0"/>
                  </a:moveTo>
                  <a:lnTo>
                    <a:pt x="3683" y="1016"/>
                  </a:lnTo>
                  <a:lnTo>
                    <a:pt x="1905" y="4064"/>
                  </a:lnTo>
                  <a:lnTo>
                    <a:pt x="0" y="7239"/>
                  </a:lnTo>
                  <a:lnTo>
                    <a:pt x="1143" y="11176"/>
                  </a:lnTo>
                  <a:lnTo>
                    <a:pt x="70866" y="51562"/>
                  </a:lnTo>
                  <a:lnTo>
                    <a:pt x="80391" y="45974"/>
                  </a:lnTo>
                  <a:lnTo>
                    <a:pt x="83693" y="45974"/>
                  </a:lnTo>
                  <a:lnTo>
                    <a:pt x="83693" y="45085"/>
                  </a:lnTo>
                  <a:lnTo>
                    <a:pt x="85471" y="45085"/>
                  </a:lnTo>
                  <a:lnTo>
                    <a:pt x="7620" y="0"/>
                  </a:lnTo>
                  <a:close/>
                </a:path>
              </a:pathLst>
            </a:custGeom>
            <a:solidFill>
              <a:srgbClr val="4F81BB"/>
            </a:solidFill>
          </p:spPr>
          <p:txBody>
            <a:bodyPr wrap="square" lIns="0" tIns="0" rIns="0" bIns="0" rtlCol="0"/>
            <a:lstStyle/>
            <a:p>
              <a:endParaRPr/>
            </a:p>
          </p:txBody>
        </p:sp>
        <p:sp>
          <p:nvSpPr>
            <p:cNvPr id="25" name="object 107">
              <a:extLst>
                <a:ext uri="{FF2B5EF4-FFF2-40B4-BE49-F238E27FC236}">
                  <a16:creationId xmlns:a16="http://schemas.microsoft.com/office/drawing/2014/main" id="{CCA5C435-01CF-6044-8B50-09DF691505E2}"/>
                </a:ext>
              </a:extLst>
            </p:cNvPr>
            <p:cNvSpPr/>
            <p:nvPr/>
          </p:nvSpPr>
          <p:spPr>
            <a:xfrm>
              <a:off x="5314188" y="2938017"/>
              <a:ext cx="85725" cy="52069"/>
            </a:xfrm>
            <a:custGeom>
              <a:avLst/>
              <a:gdLst/>
              <a:ahLst/>
              <a:cxnLst/>
              <a:rect l="l" t="t" r="r" b="b"/>
              <a:pathLst>
                <a:path w="85725" h="52069">
                  <a:moveTo>
                    <a:pt x="70865" y="0"/>
                  </a:moveTo>
                  <a:lnTo>
                    <a:pt x="1142" y="40386"/>
                  </a:lnTo>
                  <a:lnTo>
                    <a:pt x="0" y="44323"/>
                  </a:lnTo>
                  <a:lnTo>
                    <a:pt x="1904" y="47498"/>
                  </a:lnTo>
                  <a:lnTo>
                    <a:pt x="3683" y="50546"/>
                  </a:lnTo>
                  <a:lnTo>
                    <a:pt x="7620" y="51562"/>
                  </a:lnTo>
                  <a:lnTo>
                    <a:pt x="85471" y="6477"/>
                  </a:lnTo>
                  <a:lnTo>
                    <a:pt x="83692" y="6477"/>
                  </a:lnTo>
                  <a:lnTo>
                    <a:pt x="83692" y="5587"/>
                  </a:lnTo>
                  <a:lnTo>
                    <a:pt x="80390" y="5587"/>
                  </a:lnTo>
                  <a:lnTo>
                    <a:pt x="70865" y="0"/>
                  </a:lnTo>
                  <a:close/>
                </a:path>
              </a:pathLst>
            </a:custGeom>
            <a:solidFill>
              <a:srgbClr val="4F81BB"/>
            </a:solidFill>
          </p:spPr>
          <p:txBody>
            <a:bodyPr wrap="square" lIns="0" tIns="0" rIns="0" bIns="0" rtlCol="0"/>
            <a:lstStyle/>
            <a:p>
              <a:endParaRPr/>
            </a:p>
          </p:txBody>
        </p:sp>
        <p:sp>
          <p:nvSpPr>
            <p:cNvPr id="26" name="object 108">
              <a:extLst>
                <a:ext uri="{FF2B5EF4-FFF2-40B4-BE49-F238E27FC236}">
                  <a16:creationId xmlns:a16="http://schemas.microsoft.com/office/drawing/2014/main" id="{F881DE0E-AAA5-9740-B34C-5B98B1B71674}"/>
                </a:ext>
              </a:extLst>
            </p:cNvPr>
            <p:cNvSpPr/>
            <p:nvPr/>
          </p:nvSpPr>
          <p:spPr>
            <a:xfrm>
              <a:off x="4652771" y="2941320"/>
              <a:ext cx="727075" cy="0"/>
            </a:xfrm>
            <a:custGeom>
              <a:avLst/>
              <a:gdLst/>
              <a:ahLst/>
              <a:cxnLst/>
              <a:rect l="l" t="t" r="r" b="b"/>
              <a:pathLst>
                <a:path w="727075">
                  <a:moveTo>
                    <a:pt x="0" y="0"/>
                  </a:moveTo>
                  <a:lnTo>
                    <a:pt x="726584" y="0"/>
                  </a:lnTo>
                </a:path>
              </a:pathLst>
            </a:custGeom>
            <a:ln w="7620">
              <a:solidFill>
                <a:srgbClr val="4F81BB"/>
              </a:solidFill>
            </a:ln>
          </p:spPr>
          <p:txBody>
            <a:bodyPr wrap="square" lIns="0" tIns="0" rIns="0" bIns="0" rtlCol="0"/>
            <a:lstStyle/>
            <a:p>
              <a:endParaRPr/>
            </a:p>
          </p:txBody>
        </p:sp>
        <p:sp>
          <p:nvSpPr>
            <p:cNvPr id="27" name="object 109">
              <a:extLst>
                <a:ext uri="{FF2B5EF4-FFF2-40B4-BE49-F238E27FC236}">
                  <a16:creationId xmlns:a16="http://schemas.microsoft.com/office/drawing/2014/main" id="{6A7BD0DC-298D-FB4D-9B51-94953D434A0C}"/>
                </a:ext>
              </a:extLst>
            </p:cNvPr>
            <p:cNvSpPr/>
            <p:nvPr/>
          </p:nvSpPr>
          <p:spPr>
            <a:xfrm>
              <a:off x="4652771" y="2934335"/>
              <a:ext cx="726440" cy="0"/>
            </a:xfrm>
            <a:custGeom>
              <a:avLst/>
              <a:gdLst/>
              <a:ahLst/>
              <a:cxnLst/>
              <a:rect l="l" t="t" r="r" b="b"/>
              <a:pathLst>
                <a:path w="726439">
                  <a:moveTo>
                    <a:pt x="0" y="0"/>
                  </a:moveTo>
                  <a:lnTo>
                    <a:pt x="725927" y="0"/>
                  </a:lnTo>
                </a:path>
              </a:pathLst>
            </a:custGeom>
            <a:ln w="6350">
              <a:solidFill>
                <a:srgbClr val="4F81BB"/>
              </a:solidFill>
            </a:ln>
          </p:spPr>
          <p:txBody>
            <a:bodyPr wrap="square" lIns="0" tIns="0" rIns="0" bIns="0" rtlCol="0"/>
            <a:lstStyle/>
            <a:p>
              <a:endParaRPr/>
            </a:p>
          </p:txBody>
        </p:sp>
        <p:sp>
          <p:nvSpPr>
            <p:cNvPr id="28" name="object 110">
              <a:extLst>
                <a:ext uri="{FF2B5EF4-FFF2-40B4-BE49-F238E27FC236}">
                  <a16:creationId xmlns:a16="http://schemas.microsoft.com/office/drawing/2014/main" id="{24DAE6D5-B097-6540-BF1A-C2481CC551BA}"/>
                </a:ext>
              </a:extLst>
            </p:cNvPr>
            <p:cNvSpPr/>
            <p:nvPr/>
          </p:nvSpPr>
          <p:spPr>
            <a:xfrm>
              <a:off x="5397880" y="2931541"/>
              <a:ext cx="13335" cy="13335"/>
            </a:xfrm>
            <a:custGeom>
              <a:avLst/>
              <a:gdLst/>
              <a:ahLst/>
              <a:cxnLst/>
              <a:rect l="l" t="t" r="r" b="b"/>
              <a:pathLst>
                <a:path w="13335" h="13335">
                  <a:moveTo>
                    <a:pt x="1778" y="0"/>
                  </a:moveTo>
                  <a:lnTo>
                    <a:pt x="0" y="0"/>
                  </a:lnTo>
                  <a:lnTo>
                    <a:pt x="0" y="12954"/>
                  </a:lnTo>
                  <a:lnTo>
                    <a:pt x="1778" y="12954"/>
                  </a:lnTo>
                  <a:lnTo>
                    <a:pt x="12827" y="6476"/>
                  </a:lnTo>
                  <a:lnTo>
                    <a:pt x="1778" y="0"/>
                  </a:lnTo>
                  <a:close/>
                </a:path>
              </a:pathLst>
            </a:custGeom>
            <a:solidFill>
              <a:srgbClr val="4F81BB"/>
            </a:solidFill>
          </p:spPr>
          <p:txBody>
            <a:bodyPr wrap="square" lIns="0" tIns="0" rIns="0" bIns="0" rtlCol="0"/>
            <a:lstStyle/>
            <a:p>
              <a:endParaRPr/>
            </a:p>
          </p:txBody>
        </p:sp>
        <p:sp>
          <p:nvSpPr>
            <p:cNvPr id="29" name="object 111">
              <a:extLst>
                <a:ext uri="{FF2B5EF4-FFF2-40B4-BE49-F238E27FC236}">
                  <a16:creationId xmlns:a16="http://schemas.microsoft.com/office/drawing/2014/main" id="{1F44C42D-6ED1-1344-8993-F64496257193}"/>
                </a:ext>
              </a:extLst>
            </p:cNvPr>
            <p:cNvSpPr/>
            <p:nvPr/>
          </p:nvSpPr>
          <p:spPr>
            <a:xfrm>
              <a:off x="5385053" y="2932429"/>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30" name="object 112">
              <a:extLst>
                <a:ext uri="{FF2B5EF4-FFF2-40B4-BE49-F238E27FC236}">
                  <a16:creationId xmlns:a16="http://schemas.microsoft.com/office/drawing/2014/main" id="{8DFD1AC8-F2A1-4F48-82FD-3EA97971FC93}"/>
                </a:ext>
              </a:extLst>
            </p:cNvPr>
            <p:cNvSpPr/>
            <p:nvPr/>
          </p:nvSpPr>
          <p:spPr>
            <a:xfrm>
              <a:off x="5394578" y="2932484"/>
              <a:ext cx="3810" cy="11430"/>
            </a:xfrm>
            <a:custGeom>
              <a:avLst/>
              <a:gdLst/>
              <a:ahLst/>
              <a:cxnLst/>
              <a:rect l="l" t="t" r="r" b="b"/>
              <a:pathLst>
                <a:path w="3810" h="11430">
                  <a:moveTo>
                    <a:pt x="0" y="11121"/>
                  </a:moveTo>
                  <a:lnTo>
                    <a:pt x="3302" y="11121"/>
                  </a:lnTo>
                  <a:lnTo>
                    <a:pt x="3302" y="0"/>
                  </a:lnTo>
                  <a:lnTo>
                    <a:pt x="0" y="0"/>
                  </a:lnTo>
                  <a:lnTo>
                    <a:pt x="0" y="11121"/>
                  </a:lnTo>
                  <a:close/>
                </a:path>
              </a:pathLst>
            </a:custGeom>
            <a:solidFill>
              <a:srgbClr val="4F81BB"/>
            </a:solidFill>
          </p:spPr>
          <p:txBody>
            <a:bodyPr wrap="square" lIns="0" tIns="0" rIns="0" bIns="0" rtlCol="0"/>
            <a:lstStyle/>
            <a:p>
              <a:endParaRPr/>
            </a:p>
          </p:txBody>
        </p:sp>
        <p:sp>
          <p:nvSpPr>
            <p:cNvPr id="31" name="object 113">
              <a:extLst>
                <a:ext uri="{FF2B5EF4-FFF2-40B4-BE49-F238E27FC236}">
                  <a16:creationId xmlns:a16="http://schemas.microsoft.com/office/drawing/2014/main" id="{40A113B7-2842-6741-AFAC-CBE35B4A064B}"/>
                </a:ext>
              </a:extLst>
            </p:cNvPr>
            <p:cNvSpPr/>
            <p:nvPr/>
          </p:nvSpPr>
          <p:spPr>
            <a:xfrm>
              <a:off x="5314188" y="2886455"/>
              <a:ext cx="85725" cy="52069"/>
            </a:xfrm>
            <a:custGeom>
              <a:avLst/>
              <a:gdLst/>
              <a:ahLst/>
              <a:cxnLst/>
              <a:rect l="l" t="t" r="r" b="b"/>
              <a:pathLst>
                <a:path w="85725" h="52069">
                  <a:moveTo>
                    <a:pt x="7620" y="0"/>
                  </a:moveTo>
                  <a:lnTo>
                    <a:pt x="3683" y="1016"/>
                  </a:lnTo>
                  <a:lnTo>
                    <a:pt x="1904" y="4064"/>
                  </a:lnTo>
                  <a:lnTo>
                    <a:pt x="0" y="7239"/>
                  </a:lnTo>
                  <a:lnTo>
                    <a:pt x="1142" y="11176"/>
                  </a:lnTo>
                  <a:lnTo>
                    <a:pt x="70865" y="51562"/>
                  </a:lnTo>
                  <a:lnTo>
                    <a:pt x="80390" y="45974"/>
                  </a:lnTo>
                  <a:lnTo>
                    <a:pt x="83692" y="45974"/>
                  </a:lnTo>
                  <a:lnTo>
                    <a:pt x="83692" y="45085"/>
                  </a:lnTo>
                  <a:lnTo>
                    <a:pt x="85471" y="45085"/>
                  </a:lnTo>
                  <a:lnTo>
                    <a:pt x="7620" y="0"/>
                  </a:lnTo>
                  <a:close/>
                </a:path>
              </a:pathLst>
            </a:custGeom>
            <a:solidFill>
              <a:srgbClr val="4F81BB"/>
            </a:solidFill>
          </p:spPr>
          <p:txBody>
            <a:bodyPr wrap="square" lIns="0" tIns="0" rIns="0" bIns="0" rtlCol="0"/>
            <a:lstStyle/>
            <a:p>
              <a:endParaRPr/>
            </a:p>
          </p:txBody>
        </p:sp>
        <p:sp>
          <p:nvSpPr>
            <p:cNvPr id="32" name="object 114">
              <a:extLst>
                <a:ext uri="{FF2B5EF4-FFF2-40B4-BE49-F238E27FC236}">
                  <a16:creationId xmlns:a16="http://schemas.microsoft.com/office/drawing/2014/main" id="{770E5AF7-C95F-7E4F-9C35-4AAD82A6481E}"/>
                </a:ext>
              </a:extLst>
            </p:cNvPr>
            <p:cNvSpPr/>
            <p:nvPr/>
          </p:nvSpPr>
          <p:spPr>
            <a:xfrm>
              <a:off x="1898142" y="1935479"/>
              <a:ext cx="575309" cy="1027176"/>
            </a:xfrm>
            <a:prstGeom prst="rect">
              <a:avLst/>
            </a:prstGeom>
            <a:blipFill>
              <a:blip r:embed="rId4" cstate="print"/>
              <a:stretch>
                <a:fillRect/>
              </a:stretch>
            </a:blipFill>
          </p:spPr>
          <p:txBody>
            <a:bodyPr wrap="square" lIns="0" tIns="0" rIns="0" bIns="0" rtlCol="0"/>
            <a:lstStyle/>
            <a:p>
              <a:endParaRPr/>
            </a:p>
          </p:txBody>
        </p:sp>
        <p:sp>
          <p:nvSpPr>
            <p:cNvPr id="33" name="object 115">
              <a:extLst>
                <a:ext uri="{FF2B5EF4-FFF2-40B4-BE49-F238E27FC236}">
                  <a16:creationId xmlns:a16="http://schemas.microsoft.com/office/drawing/2014/main" id="{E4FD4F54-837C-1146-B526-463B845211C3}"/>
                </a:ext>
              </a:extLst>
            </p:cNvPr>
            <p:cNvSpPr/>
            <p:nvPr/>
          </p:nvSpPr>
          <p:spPr>
            <a:xfrm>
              <a:off x="2079625" y="2170938"/>
              <a:ext cx="348615" cy="772795"/>
            </a:xfrm>
            <a:custGeom>
              <a:avLst/>
              <a:gdLst/>
              <a:ahLst/>
              <a:cxnLst/>
              <a:rect l="l" t="t" r="r" b="b"/>
              <a:pathLst>
                <a:path w="348614" h="772794">
                  <a:moveTo>
                    <a:pt x="2920" y="0"/>
                  </a:moveTo>
                  <a:lnTo>
                    <a:pt x="0" y="24764"/>
                  </a:lnTo>
                  <a:lnTo>
                    <a:pt x="325627" y="772413"/>
                  </a:lnTo>
                  <a:lnTo>
                    <a:pt x="348614" y="762381"/>
                  </a:lnTo>
                  <a:lnTo>
                    <a:pt x="23113" y="14732"/>
                  </a:lnTo>
                  <a:lnTo>
                    <a:pt x="2920" y="0"/>
                  </a:lnTo>
                  <a:close/>
                </a:path>
              </a:pathLst>
            </a:custGeom>
            <a:solidFill>
              <a:srgbClr val="000000"/>
            </a:solidFill>
          </p:spPr>
          <p:txBody>
            <a:bodyPr wrap="square" lIns="0" tIns="0" rIns="0" bIns="0" rtlCol="0"/>
            <a:lstStyle/>
            <a:p>
              <a:endParaRPr/>
            </a:p>
          </p:txBody>
        </p:sp>
        <p:sp>
          <p:nvSpPr>
            <p:cNvPr id="34" name="object 116">
              <a:extLst>
                <a:ext uri="{FF2B5EF4-FFF2-40B4-BE49-F238E27FC236}">
                  <a16:creationId xmlns:a16="http://schemas.microsoft.com/office/drawing/2014/main" id="{CE5A7E15-1D7A-9048-A5CE-64EA3100DF2C}"/>
                </a:ext>
              </a:extLst>
            </p:cNvPr>
            <p:cNvSpPr/>
            <p:nvPr/>
          </p:nvSpPr>
          <p:spPr>
            <a:xfrm>
              <a:off x="2049017" y="2125217"/>
              <a:ext cx="108965" cy="123698"/>
            </a:xfrm>
            <a:prstGeom prst="rect">
              <a:avLst/>
            </a:prstGeom>
            <a:blipFill>
              <a:blip r:embed="rId5" cstate="print"/>
              <a:stretch>
                <a:fillRect/>
              </a:stretch>
            </a:blipFill>
          </p:spPr>
          <p:txBody>
            <a:bodyPr wrap="square" lIns="0" tIns="0" rIns="0" bIns="0" rtlCol="0"/>
            <a:lstStyle/>
            <a:p>
              <a:endParaRPr/>
            </a:p>
          </p:txBody>
        </p:sp>
        <p:sp>
          <p:nvSpPr>
            <p:cNvPr id="35" name="object 117">
              <a:extLst>
                <a:ext uri="{FF2B5EF4-FFF2-40B4-BE49-F238E27FC236}">
                  <a16:creationId xmlns:a16="http://schemas.microsoft.com/office/drawing/2014/main" id="{FAA445EC-1689-254D-8B42-02A1C70BF1B8}"/>
                </a:ext>
              </a:extLst>
            </p:cNvPr>
            <p:cNvSpPr/>
            <p:nvPr/>
          </p:nvSpPr>
          <p:spPr>
            <a:xfrm>
              <a:off x="2618994" y="1871472"/>
              <a:ext cx="624078" cy="1086612"/>
            </a:xfrm>
            <a:prstGeom prst="rect">
              <a:avLst/>
            </a:prstGeom>
            <a:blipFill>
              <a:blip r:embed="rId6" cstate="print"/>
              <a:stretch>
                <a:fillRect/>
              </a:stretch>
            </a:blipFill>
          </p:spPr>
          <p:txBody>
            <a:bodyPr wrap="square" lIns="0" tIns="0" rIns="0" bIns="0" rtlCol="0"/>
            <a:lstStyle/>
            <a:p>
              <a:endParaRPr/>
            </a:p>
          </p:txBody>
        </p:sp>
        <p:sp>
          <p:nvSpPr>
            <p:cNvPr id="36" name="object 118">
              <a:extLst>
                <a:ext uri="{FF2B5EF4-FFF2-40B4-BE49-F238E27FC236}">
                  <a16:creationId xmlns:a16="http://schemas.microsoft.com/office/drawing/2014/main" id="{E39592ED-BFD8-6B4D-B8E1-69E9E20B2543}"/>
                </a:ext>
              </a:extLst>
            </p:cNvPr>
            <p:cNvSpPr/>
            <p:nvPr/>
          </p:nvSpPr>
          <p:spPr>
            <a:xfrm>
              <a:off x="2670810" y="2106422"/>
              <a:ext cx="396875" cy="832485"/>
            </a:xfrm>
            <a:custGeom>
              <a:avLst/>
              <a:gdLst/>
              <a:ahLst/>
              <a:cxnLst/>
              <a:rect l="l" t="t" r="r" b="b"/>
              <a:pathLst>
                <a:path w="396875" h="832485">
                  <a:moveTo>
                    <a:pt x="393953" y="0"/>
                  </a:moveTo>
                  <a:lnTo>
                    <a:pt x="373506" y="14350"/>
                  </a:lnTo>
                  <a:lnTo>
                    <a:pt x="0" y="821816"/>
                  </a:lnTo>
                  <a:lnTo>
                    <a:pt x="22859" y="832357"/>
                  </a:lnTo>
                  <a:lnTo>
                    <a:pt x="396366" y="24637"/>
                  </a:lnTo>
                  <a:lnTo>
                    <a:pt x="393953" y="0"/>
                  </a:lnTo>
                  <a:close/>
                </a:path>
              </a:pathLst>
            </a:custGeom>
            <a:solidFill>
              <a:srgbClr val="000000"/>
            </a:solidFill>
          </p:spPr>
          <p:txBody>
            <a:bodyPr wrap="square" lIns="0" tIns="0" rIns="0" bIns="0" rtlCol="0"/>
            <a:lstStyle/>
            <a:p>
              <a:endParaRPr/>
            </a:p>
          </p:txBody>
        </p:sp>
        <p:sp>
          <p:nvSpPr>
            <p:cNvPr id="37" name="object 119">
              <a:extLst>
                <a:ext uri="{FF2B5EF4-FFF2-40B4-BE49-F238E27FC236}">
                  <a16:creationId xmlns:a16="http://schemas.microsoft.com/office/drawing/2014/main" id="{9EB45E17-6827-9646-8BA3-BF3830110714}"/>
                </a:ext>
              </a:extLst>
            </p:cNvPr>
            <p:cNvSpPr/>
            <p:nvPr/>
          </p:nvSpPr>
          <p:spPr>
            <a:xfrm>
              <a:off x="2988691" y="2061210"/>
              <a:ext cx="108076" cy="123570"/>
            </a:xfrm>
            <a:prstGeom prst="rect">
              <a:avLst/>
            </a:prstGeom>
            <a:blipFill>
              <a:blip r:embed="rId7" cstate="print"/>
              <a:stretch>
                <a:fillRect/>
              </a:stretch>
            </a:blipFill>
          </p:spPr>
          <p:txBody>
            <a:bodyPr wrap="square" lIns="0" tIns="0" rIns="0" bIns="0" rtlCol="0"/>
            <a:lstStyle/>
            <a:p>
              <a:endParaRPr/>
            </a:p>
          </p:txBody>
        </p:sp>
        <p:sp>
          <p:nvSpPr>
            <p:cNvPr id="38" name="object 120">
              <a:extLst>
                <a:ext uri="{FF2B5EF4-FFF2-40B4-BE49-F238E27FC236}">
                  <a16:creationId xmlns:a16="http://schemas.microsoft.com/office/drawing/2014/main" id="{11BB74CA-2410-8847-9FB4-144532A1F796}"/>
                </a:ext>
              </a:extLst>
            </p:cNvPr>
            <p:cNvSpPr/>
            <p:nvPr/>
          </p:nvSpPr>
          <p:spPr>
            <a:xfrm>
              <a:off x="3594353" y="2026157"/>
              <a:ext cx="757427" cy="925068"/>
            </a:xfrm>
            <a:prstGeom prst="rect">
              <a:avLst/>
            </a:prstGeom>
            <a:blipFill>
              <a:blip r:embed="rId8" cstate="print"/>
              <a:stretch>
                <a:fillRect/>
              </a:stretch>
            </a:blipFill>
          </p:spPr>
          <p:txBody>
            <a:bodyPr wrap="square" lIns="0" tIns="0" rIns="0" bIns="0" rtlCol="0"/>
            <a:lstStyle/>
            <a:p>
              <a:endParaRPr/>
            </a:p>
          </p:txBody>
        </p:sp>
        <p:sp>
          <p:nvSpPr>
            <p:cNvPr id="39" name="object 121">
              <a:extLst>
                <a:ext uri="{FF2B5EF4-FFF2-40B4-BE49-F238E27FC236}">
                  <a16:creationId xmlns:a16="http://schemas.microsoft.com/office/drawing/2014/main" id="{525B3F66-4D62-0844-8729-7D905149E4FE}"/>
                </a:ext>
              </a:extLst>
            </p:cNvPr>
            <p:cNvSpPr/>
            <p:nvPr/>
          </p:nvSpPr>
          <p:spPr>
            <a:xfrm>
              <a:off x="3646170" y="2254885"/>
              <a:ext cx="518159" cy="676275"/>
            </a:xfrm>
            <a:custGeom>
              <a:avLst/>
              <a:gdLst/>
              <a:ahLst/>
              <a:cxnLst/>
              <a:rect l="l" t="t" r="r" b="b"/>
              <a:pathLst>
                <a:path w="518160" h="676275">
                  <a:moveTo>
                    <a:pt x="518032" y="0"/>
                  </a:moveTo>
                  <a:lnTo>
                    <a:pt x="494791" y="9651"/>
                  </a:lnTo>
                  <a:lnTo>
                    <a:pt x="0" y="660907"/>
                  </a:lnTo>
                  <a:lnTo>
                    <a:pt x="20065" y="676148"/>
                  </a:lnTo>
                  <a:lnTo>
                    <a:pt x="514984" y="24764"/>
                  </a:lnTo>
                  <a:lnTo>
                    <a:pt x="518032" y="0"/>
                  </a:lnTo>
                  <a:close/>
                </a:path>
              </a:pathLst>
            </a:custGeom>
            <a:solidFill>
              <a:srgbClr val="000000"/>
            </a:solidFill>
          </p:spPr>
          <p:txBody>
            <a:bodyPr wrap="square" lIns="0" tIns="0" rIns="0" bIns="0" rtlCol="0"/>
            <a:lstStyle/>
            <a:p>
              <a:endParaRPr/>
            </a:p>
          </p:txBody>
        </p:sp>
        <p:sp>
          <p:nvSpPr>
            <p:cNvPr id="40" name="object 122">
              <a:extLst>
                <a:ext uri="{FF2B5EF4-FFF2-40B4-BE49-F238E27FC236}">
                  <a16:creationId xmlns:a16="http://schemas.microsoft.com/office/drawing/2014/main" id="{6790D8FB-0122-1447-BA15-22AC527870BE}"/>
                </a:ext>
              </a:extLst>
            </p:cNvPr>
            <p:cNvSpPr/>
            <p:nvPr/>
          </p:nvSpPr>
          <p:spPr>
            <a:xfrm>
              <a:off x="4083430" y="2215133"/>
              <a:ext cx="110998" cy="120776"/>
            </a:xfrm>
            <a:prstGeom prst="rect">
              <a:avLst/>
            </a:prstGeom>
            <a:blipFill>
              <a:blip r:embed="rId9" cstate="print"/>
              <a:stretch>
                <a:fillRect/>
              </a:stretch>
            </a:blipFill>
          </p:spPr>
          <p:txBody>
            <a:bodyPr wrap="square" lIns="0" tIns="0" rIns="0" bIns="0" rtlCol="0"/>
            <a:lstStyle/>
            <a:p>
              <a:endParaRPr/>
            </a:p>
          </p:txBody>
        </p:sp>
        <p:sp>
          <p:nvSpPr>
            <p:cNvPr id="41" name="object 123">
              <a:extLst>
                <a:ext uri="{FF2B5EF4-FFF2-40B4-BE49-F238E27FC236}">
                  <a16:creationId xmlns:a16="http://schemas.microsoft.com/office/drawing/2014/main" id="{B6C5F089-7C3D-A746-82D3-56F2940804A0}"/>
                </a:ext>
              </a:extLst>
            </p:cNvPr>
            <p:cNvSpPr/>
            <p:nvPr/>
          </p:nvSpPr>
          <p:spPr>
            <a:xfrm>
              <a:off x="4607814" y="2004822"/>
              <a:ext cx="704088" cy="944117"/>
            </a:xfrm>
            <a:prstGeom prst="rect">
              <a:avLst/>
            </a:prstGeom>
            <a:blipFill>
              <a:blip r:embed="rId10" cstate="print"/>
              <a:stretch>
                <a:fillRect/>
              </a:stretch>
            </a:blipFill>
          </p:spPr>
          <p:txBody>
            <a:bodyPr wrap="square" lIns="0" tIns="0" rIns="0" bIns="0" rtlCol="0"/>
            <a:lstStyle/>
            <a:p>
              <a:endParaRPr/>
            </a:p>
          </p:txBody>
        </p:sp>
        <p:sp>
          <p:nvSpPr>
            <p:cNvPr id="42" name="object 124">
              <a:extLst>
                <a:ext uri="{FF2B5EF4-FFF2-40B4-BE49-F238E27FC236}">
                  <a16:creationId xmlns:a16="http://schemas.microsoft.com/office/drawing/2014/main" id="{111DFFF2-C0C1-1E47-8D43-3ABD5A3152FC}"/>
                </a:ext>
              </a:extLst>
            </p:cNvPr>
            <p:cNvSpPr/>
            <p:nvPr/>
          </p:nvSpPr>
          <p:spPr>
            <a:xfrm>
              <a:off x="4659629" y="2236089"/>
              <a:ext cx="467359" cy="694055"/>
            </a:xfrm>
            <a:custGeom>
              <a:avLst/>
              <a:gdLst/>
              <a:ahLst/>
              <a:cxnLst/>
              <a:rect l="l" t="t" r="r" b="b"/>
              <a:pathLst>
                <a:path w="467360" h="694055">
                  <a:moveTo>
                    <a:pt x="467233" y="0"/>
                  </a:moveTo>
                  <a:lnTo>
                    <a:pt x="444754" y="11049"/>
                  </a:lnTo>
                  <a:lnTo>
                    <a:pt x="0" y="679831"/>
                  </a:lnTo>
                  <a:lnTo>
                    <a:pt x="20828" y="693801"/>
                  </a:lnTo>
                  <a:lnTo>
                    <a:pt x="465709" y="24891"/>
                  </a:lnTo>
                  <a:lnTo>
                    <a:pt x="467233" y="0"/>
                  </a:lnTo>
                  <a:close/>
                </a:path>
              </a:pathLst>
            </a:custGeom>
            <a:solidFill>
              <a:srgbClr val="000000"/>
            </a:solidFill>
          </p:spPr>
          <p:txBody>
            <a:bodyPr wrap="square" lIns="0" tIns="0" rIns="0" bIns="0" rtlCol="0"/>
            <a:lstStyle/>
            <a:p>
              <a:endParaRPr/>
            </a:p>
          </p:txBody>
        </p:sp>
        <p:sp>
          <p:nvSpPr>
            <p:cNvPr id="43" name="object 125">
              <a:extLst>
                <a:ext uri="{FF2B5EF4-FFF2-40B4-BE49-F238E27FC236}">
                  <a16:creationId xmlns:a16="http://schemas.microsoft.com/office/drawing/2014/main" id="{D60B87D9-D7BA-4C4B-AF2E-B880F35AA721}"/>
                </a:ext>
              </a:extLst>
            </p:cNvPr>
            <p:cNvSpPr/>
            <p:nvPr/>
          </p:nvSpPr>
          <p:spPr>
            <a:xfrm>
              <a:off x="5047107" y="2194560"/>
              <a:ext cx="107441" cy="121792"/>
            </a:xfrm>
            <a:prstGeom prst="rect">
              <a:avLst/>
            </a:prstGeom>
            <a:blipFill>
              <a:blip r:embed="rId11" cstate="print"/>
              <a:stretch>
                <a:fillRect/>
              </a:stretch>
            </a:blipFill>
          </p:spPr>
          <p:txBody>
            <a:bodyPr wrap="square" lIns="0" tIns="0" rIns="0" bIns="0" rtlCol="0"/>
            <a:lstStyle/>
            <a:p>
              <a:endParaRPr/>
            </a:p>
          </p:txBody>
        </p:sp>
        <p:sp>
          <p:nvSpPr>
            <p:cNvPr id="44" name="object 126">
              <a:extLst>
                <a:ext uri="{FF2B5EF4-FFF2-40B4-BE49-F238E27FC236}">
                  <a16:creationId xmlns:a16="http://schemas.microsoft.com/office/drawing/2014/main" id="{8470AC58-CE80-F140-B1C8-9C96A6F4E262}"/>
                </a:ext>
              </a:extLst>
            </p:cNvPr>
            <p:cNvSpPr txBox="1"/>
            <p:nvPr/>
          </p:nvSpPr>
          <p:spPr>
            <a:xfrm>
              <a:off x="2258060" y="2323338"/>
              <a:ext cx="236220" cy="208279"/>
            </a:xfrm>
            <a:prstGeom prst="rect">
              <a:avLst/>
            </a:prstGeom>
          </p:spPr>
          <p:txBody>
            <a:bodyPr vert="horz" wrap="square" lIns="0" tIns="12700" rIns="0" bIns="0" rtlCol="0">
              <a:spAutoFit/>
            </a:bodyPr>
            <a:lstStyle/>
            <a:p>
              <a:pPr marL="38100">
                <a:lnSpc>
                  <a:spcPct val="100000"/>
                </a:lnSpc>
                <a:spcBef>
                  <a:spcPts val="100"/>
                </a:spcBef>
              </a:pPr>
              <a:r>
                <a:rPr sz="1200" spc="-10" dirty="0">
                  <a:latin typeface="Times New Roman"/>
                  <a:cs typeface="Times New Roman"/>
                </a:rPr>
                <a:t>X</a:t>
              </a:r>
              <a:r>
                <a:rPr sz="1200" spc="-15" baseline="-17361" dirty="0">
                  <a:latin typeface="Times New Roman"/>
                  <a:cs typeface="Times New Roman"/>
                </a:rPr>
                <a:t>1</a:t>
              </a:r>
              <a:endParaRPr sz="1200" baseline="-17361">
                <a:latin typeface="Times New Roman"/>
                <a:cs typeface="Times New Roman"/>
              </a:endParaRPr>
            </a:p>
          </p:txBody>
        </p:sp>
        <p:sp>
          <p:nvSpPr>
            <p:cNvPr id="45" name="object 127">
              <a:extLst>
                <a:ext uri="{FF2B5EF4-FFF2-40B4-BE49-F238E27FC236}">
                  <a16:creationId xmlns:a16="http://schemas.microsoft.com/office/drawing/2014/main" id="{8F3612F8-1B53-1E43-9817-7A0187D0C94C}"/>
                </a:ext>
              </a:extLst>
            </p:cNvPr>
            <p:cNvSpPr txBox="1"/>
            <p:nvPr/>
          </p:nvSpPr>
          <p:spPr>
            <a:xfrm>
              <a:off x="2959861" y="2363216"/>
              <a:ext cx="126364" cy="193040"/>
            </a:xfrm>
            <a:prstGeom prst="rect">
              <a:avLst/>
            </a:prstGeom>
          </p:spPr>
          <p:txBody>
            <a:bodyPr vert="horz" wrap="square" lIns="0" tIns="12065" rIns="0" bIns="0" rtlCol="0">
              <a:spAutoFit/>
            </a:bodyPr>
            <a:lstStyle/>
            <a:p>
              <a:pPr marL="12700">
                <a:lnSpc>
                  <a:spcPct val="100000"/>
                </a:lnSpc>
                <a:spcBef>
                  <a:spcPts val="95"/>
                </a:spcBef>
              </a:pPr>
              <a:r>
                <a:rPr sz="1100" spc="-5" dirty="0">
                  <a:latin typeface="Times New Roman"/>
                  <a:cs typeface="Times New Roman"/>
                </a:rPr>
                <a:t>X</a:t>
              </a:r>
              <a:endParaRPr sz="1100">
                <a:latin typeface="Times New Roman"/>
                <a:cs typeface="Times New Roman"/>
              </a:endParaRPr>
            </a:p>
          </p:txBody>
        </p:sp>
        <p:sp>
          <p:nvSpPr>
            <p:cNvPr id="46" name="object 128">
              <a:extLst>
                <a:ext uri="{FF2B5EF4-FFF2-40B4-BE49-F238E27FC236}">
                  <a16:creationId xmlns:a16="http://schemas.microsoft.com/office/drawing/2014/main" id="{6B63D935-4DD0-3B4A-9D3B-550ECC15AB07}"/>
                </a:ext>
              </a:extLst>
            </p:cNvPr>
            <p:cNvSpPr txBox="1"/>
            <p:nvPr/>
          </p:nvSpPr>
          <p:spPr>
            <a:xfrm>
              <a:off x="3058922" y="2439416"/>
              <a:ext cx="70485"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imes New Roman"/>
                  <a:cs typeface="Times New Roman"/>
                </a:rPr>
                <a:t>2</a:t>
              </a:r>
              <a:endParaRPr sz="700">
                <a:latin typeface="Times New Roman"/>
                <a:cs typeface="Times New Roman"/>
              </a:endParaRPr>
            </a:p>
          </p:txBody>
        </p:sp>
        <p:sp>
          <p:nvSpPr>
            <p:cNvPr id="47" name="object 129">
              <a:extLst>
                <a:ext uri="{FF2B5EF4-FFF2-40B4-BE49-F238E27FC236}">
                  <a16:creationId xmlns:a16="http://schemas.microsoft.com/office/drawing/2014/main" id="{A02D6A56-5738-C84B-ABE6-702EB3506575}"/>
                </a:ext>
              </a:extLst>
            </p:cNvPr>
            <p:cNvSpPr txBox="1"/>
            <p:nvPr/>
          </p:nvSpPr>
          <p:spPr>
            <a:xfrm>
              <a:off x="3750055" y="2322322"/>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3</a:t>
              </a:r>
              <a:endParaRPr sz="1050" baseline="-15873">
                <a:latin typeface="Times New Roman"/>
                <a:cs typeface="Times New Roman"/>
              </a:endParaRPr>
            </a:p>
          </p:txBody>
        </p:sp>
        <p:sp>
          <p:nvSpPr>
            <p:cNvPr id="48" name="object 130">
              <a:extLst>
                <a:ext uri="{FF2B5EF4-FFF2-40B4-BE49-F238E27FC236}">
                  <a16:creationId xmlns:a16="http://schemas.microsoft.com/office/drawing/2014/main" id="{E29C3436-26E4-8D4C-B554-B51C058D6DBF}"/>
                </a:ext>
              </a:extLst>
            </p:cNvPr>
            <p:cNvSpPr txBox="1"/>
            <p:nvPr/>
          </p:nvSpPr>
          <p:spPr>
            <a:xfrm>
              <a:off x="4686300" y="2294889"/>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X</a:t>
              </a:r>
              <a:r>
                <a:rPr sz="1050" spc="-7" baseline="-15873" dirty="0">
                  <a:latin typeface="Times New Roman"/>
                  <a:cs typeface="Times New Roman"/>
                </a:rPr>
                <a:t>4</a:t>
              </a:r>
              <a:endParaRPr sz="1050" baseline="-15873">
                <a:latin typeface="Times New Roman"/>
                <a:cs typeface="Times New Roman"/>
              </a:endParaRPr>
            </a:p>
          </p:txBody>
        </p:sp>
        <p:sp>
          <p:nvSpPr>
            <p:cNvPr id="49" name="object 134">
              <a:extLst>
                <a:ext uri="{FF2B5EF4-FFF2-40B4-BE49-F238E27FC236}">
                  <a16:creationId xmlns:a16="http://schemas.microsoft.com/office/drawing/2014/main" id="{AF502E8A-DEA0-3B4F-9F59-9FE96E093347}"/>
                </a:ext>
              </a:extLst>
            </p:cNvPr>
            <p:cNvSpPr/>
            <p:nvPr/>
          </p:nvSpPr>
          <p:spPr>
            <a:xfrm>
              <a:off x="2024633" y="2177033"/>
              <a:ext cx="445769" cy="790956"/>
            </a:xfrm>
            <a:prstGeom prst="rect">
              <a:avLst/>
            </a:prstGeom>
            <a:blipFill>
              <a:blip r:embed="rId12" cstate="print"/>
              <a:stretch>
                <a:fillRect/>
              </a:stretch>
            </a:blipFill>
          </p:spPr>
          <p:txBody>
            <a:bodyPr wrap="square" lIns="0" tIns="0" rIns="0" bIns="0" rtlCol="0"/>
            <a:lstStyle/>
            <a:p>
              <a:endParaRPr/>
            </a:p>
          </p:txBody>
        </p:sp>
        <p:sp>
          <p:nvSpPr>
            <p:cNvPr id="50" name="object 135">
              <a:extLst>
                <a:ext uri="{FF2B5EF4-FFF2-40B4-BE49-F238E27FC236}">
                  <a16:creationId xmlns:a16="http://schemas.microsoft.com/office/drawing/2014/main" id="{BAA18238-A211-D349-93F7-AA58B037DBBA}"/>
                </a:ext>
              </a:extLst>
            </p:cNvPr>
            <p:cNvSpPr/>
            <p:nvPr/>
          </p:nvSpPr>
          <p:spPr>
            <a:xfrm>
              <a:off x="2171573" y="2395473"/>
              <a:ext cx="254000" cy="553085"/>
            </a:xfrm>
            <a:custGeom>
              <a:avLst/>
              <a:gdLst/>
              <a:ahLst/>
              <a:cxnLst/>
              <a:rect l="l" t="t" r="r" b="b"/>
              <a:pathLst>
                <a:path w="254000" h="553085">
                  <a:moveTo>
                    <a:pt x="23113" y="0"/>
                  </a:moveTo>
                  <a:lnTo>
                    <a:pt x="0" y="9778"/>
                  </a:lnTo>
                  <a:lnTo>
                    <a:pt x="230885" y="552958"/>
                  </a:lnTo>
                  <a:lnTo>
                    <a:pt x="254000" y="543051"/>
                  </a:lnTo>
                  <a:lnTo>
                    <a:pt x="23113" y="0"/>
                  </a:lnTo>
                  <a:close/>
                </a:path>
              </a:pathLst>
            </a:custGeom>
            <a:solidFill>
              <a:srgbClr val="4F81BB"/>
            </a:solidFill>
          </p:spPr>
          <p:txBody>
            <a:bodyPr wrap="square" lIns="0" tIns="0" rIns="0" bIns="0" rtlCol="0"/>
            <a:lstStyle/>
            <a:p>
              <a:endParaRPr/>
            </a:p>
          </p:txBody>
        </p:sp>
        <p:sp>
          <p:nvSpPr>
            <p:cNvPr id="51" name="object 136">
              <a:extLst>
                <a:ext uri="{FF2B5EF4-FFF2-40B4-BE49-F238E27FC236}">
                  <a16:creationId xmlns:a16="http://schemas.microsoft.com/office/drawing/2014/main" id="{BCE3FAE1-4DF1-A644-B35A-A6C9EC1A137D}"/>
                </a:ext>
              </a:extLst>
            </p:cNvPr>
            <p:cNvSpPr/>
            <p:nvPr/>
          </p:nvSpPr>
          <p:spPr>
            <a:xfrm>
              <a:off x="2148077" y="2330195"/>
              <a:ext cx="70104" cy="85089"/>
            </a:xfrm>
            <a:prstGeom prst="rect">
              <a:avLst/>
            </a:prstGeom>
            <a:blipFill>
              <a:blip r:embed="rId13" cstate="print"/>
              <a:stretch>
                <a:fillRect/>
              </a:stretch>
            </a:blipFill>
          </p:spPr>
          <p:txBody>
            <a:bodyPr wrap="square" lIns="0" tIns="0" rIns="0" bIns="0" rtlCol="0"/>
            <a:lstStyle/>
            <a:p>
              <a:endParaRPr/>
            </a:p>
          </p:txBody>
        </p:sp>
        <p:sp>
          <p:nvSpPr>
            <p:cNvPr id="52" name="object 137">
              <a:extLst>
                <a:ext uri="{FF2B5EF4-FFF2-40B4-BE49-F238E27FC236}">
                  <a16:creationId xmlns:a16="http://schemas.microsoft.com/office/drawing/2014/main" id="{CA1068A2-E8AA-BA4B-A887-F05A4BD5B431}"/>
                </a:ext>
              </a:extLst>
            </p:cNvPr>
            <p:cNvSpPr/>
            <p:nvPr/>
          </p:nvSpPr>
          <p:spPr>
            <a:xfrm>
              <a:off x="2618994" y="2339339"/>
              <a:ext cx="384048" cy="609600"/>
            </a:xfrm>
            <a:prstGeom prst="rect">
              <a:avLst/>
            </a:prstGeom>
            <a:blipFill>
              <a:blip r:embed="rId14" cstate="print"/>
              <a:stretch>
                <a:fillRect/>
              </a:stretch>
            </a:blipFill>
          </p:spPr>
          <p:txBody>
            <a:bodyPr wrap="square" lIns="0" tIns="0" rIns="0" bIns="0" rtlCol="0"/>
            <a:lstStyle/>
            <a:p>
              <a:endParaRPr/>
            </a:p>
          </p:txBody>
        </p:sp>
        <p:sp>
          <p:nvSpPr>
            <p:cNvPr id="53" name="object 138">
              <a:extLst>
                <a:ext uri="{FF2B5EF4-FFF2-40B4-BE49-F238E27FC236}">
                  <a16:creationId xmlns:a16="http://schemas.microsoft.com/office/drawing/2014/main" id="{3C55FB93-FCC3-B843-863E-44A0C7B04D35}"/>
                </a:ext>
              </a:extLst>
            </p:cNvPr>
            <p:cNvSpPr/>
            <p:nvPr/>
          </p:nvSpPr>
          <p:spPr>
            <a:xfrm>
              <a:off x="2670810" y="2556510"/>
              <a:ext cx="190500" cy="373380"/>
            </a:xfrm>
            <a:custGeom>
              <a:avLst/>
              <a:gdLst/>
              <a:ahLst/>
              <a:cxnLst/>
              <a:rect l="l" t="t" r="r" b="b"/>
              <a:pathLst>
                <a:path w="190500" h="373380">
                  <a:moveTo>
                    <a:pt x="167385" y="0"/>
                  </a:moveTo>
                  <a:lnTo>
                    <a:pt x="0" y="362330"/>
                  </a:lnTo>
                  <a:lnTo>
                    <a:pt x="22859" y="372872"/>
                  </a:lnTo>
                  <a:lnTo>
                    <a:pt x="190119" y="10540"/>
                  </a:lnTo>
                  <a:lnTo>
                    <a:pt x="167385" y="0"/>
                  </a:lnTo>
                  <a:close/>
                </a:path>
              </a:pathLst>
            </a:custGeom>
            <a:solidFill>
              <a:srgbClr val="4F81BB"/>
            </a:solidFill>
          </p:spPr>
          <p:txBody>
            <a:bodyPr wrap="square" lIns="0" tIns="0" rIns="0" bIns="0" rtlCol="0"/>
            <a:lstStyle/>
            <a:p>
              <a:endParaRPr/>
            </a:p>
          </p:txBody>
        </p:sp>
        <p:sp>
          <p:nvSpPr>
            <p:cNvPr id="54" name="object 139">
              <a:extLst>
                <a:ext uri="{FF2B5EF4-FFF2-40B4-BE49-F238E27FC236}">
                  <a16:creationId xmlns:a16="http://schemas.microsoft.com/office/drawing/2014/main" id="{FCC3B17C-B534-4F45-AF57-0558C0B256F8}"/>
                </a:ext>
              </a:extLst>
            </p:cNvPr>
            <p:cNvSpPr/>
            <p:nvPr/>
          </p:nvSpPr>
          <p:spPr>
            <a:xfrm>
              <a:off x="2814954" y="2492501"/>
              <a:ext cx="69214" cy="85344"/>
            </a:xfrm>
            <a:prstGeom prst="rect">
              <a:avLst/>
            </a:prstGeom>
            <a:blipFill>
              <a:blip r:embed="rId15" cstate="print"/>
              <a:stretch>
                <a:fillRect/>
              </a:stretch>
            </a:blipFill>
          </p:spPr>
          <p:txBody>
            <a:bodyPr wrap="square" lIns="0" tIns="0" rIns="0" bIns="0" rtlCol="0"/>
            <a:lstStyle/>
            <a:p>
              <a:endParaRPr/>
            </a:p>
          </p:txBody>
        </p:sp>
        <p:sp>
          <p:nvSpPr>
            <p:cNvPr id="55" name="object 140">
              <a:extLst>
                <a:ext uri="{FF2B5EF4-FFF2-40B4-BE49-F238E27FC236}">
                  <a16:creationId xmlns:a16="http://schemas.microsoft.com/office/drawing/2014/main" id="{22FC36FB-700C-394D-8426-A78EC9746CF7}"/>
                </a:ext>
              </a:extLst>
            </p:cNvPr>
            <p:cNvSpPr/>
            <p:nvPr/>
          </p:nvSpPr>
          <p:spPr>
            <a:xfrm>
              <a:off x="3604259" y="2171700"/>
              <a:ext cx="622553" cy="771905"/>
            </a:xfrm>
            <a:prstGeom prst="rect">
              <a:avLst/>
            </a:prstGeom>
            <a:blipFill>
              <a:blip r:embed="rId16" cstate="print"/>
              <a:stretch>
                <a:fillRect/>
              </a:stretch>
            </a:blipFill>
          </p:spPr>
          <p:txBody>
            <a:bodyPr wrap="square" lIns="0" tIns="0" rIns="0" bIns="0" rtlCol="0"/>
            <a:lstStyle/>
            <a:p>
              <a:endParaRPr/>
            </a:p>
          </p:txBody>
        </p:sp>
        <p:sp>
          <p:nvSpPr>
            <p:cNvPr id="56" name="object 141">
              <a:extLst>
                <a:ext uri="{FF2B5EF4-FFF2-40B4-BE49-F238E27FC236}">
                  <a16:creationId xmlns:a16="http://schemas.microsoft.com/office/drawing/2014/main" id="{CC60D087-DA6D-6A4F-B5B8-970B06BF0B68}"/>
                </a:ext>
              </a:extLst>
            </p:cNvPr>
            <p:cNvSpPr/>
            <p:nvPr/>
          </p:nvSpPr>
          <p:spPr>
            <a:xfrm>
              <a:off x="3656076" y="2379345"/>
              <a:ext cx="413384" cy="544195"/>
            </a:xfrm>
            <a:custGeom>
              <a:avLst/>
              <a:gdLst/>
              <a:ahLst/>
              <a:cxnLst/>
              <a:rect l="l" t="t" r="r" b="b"/>
              <a:pathLst>
                <a:path w="413385" h="544194">
                  <a:moveTo>
                    <a:pt x="393064" y="0"/>
                  </a:moveTo>
                  <a:lnTo>
                    <a:pt x="0" y="529081"/>
                  </a:lnTo>
                  <a:lnTo>
                    <a:pt x="20320" y="544067"/>
                  </a:lnTo>
                  <a:lnTo>
                    <a:pt x="413258" y="14985"/>
                  </a:lnTo>
                  <a:lnTo>
                    <a:pt x="393064" y="0"/>
                  </a:lnTo>
                  <a:close/>
                </a:path>
              </a:pathLst>
            </a:custGeom>
            <a:solidFill>
              <a:srgbClr val="4F81BB"/>
            </a:solidFill>
          </p:spPr>
          <p:txBody>
            <a:bodyPr wrap="square" lIns="0" tIns="0" rIns="0" bIns="0" rtlCol="0"/>
            <a:lstStyle/>
            <a:p>
              <a:endParaRPr/>
            </a:p>
          </p:txBody>
        </p:sp>
        <p:sp>
          <p:nvSpPr>
            <p:cNvPr id="57" name="object 142">
              <a:extLst>
                <a:ext uri="{FF2B5EF4-FFF2-40B4-BE49-F238E27FC236}">
                  <a16:creationId xmlns:a16="http://schemas.microsoft.com/office/drawing/2014/main" id="{E4F5E2A4-8823-6247-A4D5-22FCFFCF4557}"/>
                </a:ext>
              </a:extLst>
            </p:cNvPr>
            <p:cNvSpPr/>
            <p:nvPr/>
          </p:nvSpPr>
          <p:spPr>
            <a:xfrm>
              <a:off x="4028566" y="2325623"/>
              <a:ext cx="75946" cy="83820"/>
            </a:xfrm>
            <a:prstGeom prst="rect">
              <a:avLst/>
            </a:prstGeom>
            <a:blipFill>
              <a:blip r:embed="rId17" cstate="print"/>
              <a:stretch>
                <a:fillRect/>
              </a:stretch>
            </a:blipFill>
          </p:spPr>
          <p:txBody>
            <a:bodyPr wrap="square" lIns="0" tIns="0" rIns="0" bIns="0" rtlCol="0"/>
            <a:lstStyle/>
            <a:p>
              <a:endParaRPr/>
            </a:p>
          </p:txBody>
        </p:sp>
        <p:sp>
          <p:nvSpPr>
            <p:cNvPr id="58" name="object 197">
              <a:extLst>
                <a:ext uri="{FF2B5EF4-FFF2-40B4-BE49-F238E27FC236}">
                  <a16:creationId xmlns:a16="http://schemas.microsoft.com/office/drawing/2014/main" id="{6B9586D8-1D1D-6F48-91C2-CFA345E895D2}"/>
                </a:ext>
              </a:extLst>
            </p:cNvPr>
            <p:cNvSpPr/>
            <p:nvPr/>
          </p:nvSpPr>
          <p:spPr>
            <a:xfrm>
              <a:off x="4570476" y="2258567"/>
              <a:ext cx="556260" cy="711708"/>
            </a:xfrm>
            <a:prstGeom prst="rect">
              <a:avLst/>
            </a:prstGeom>
            <a:blipFill>
              <a:blip r:embed="rId18" cstate="print"/>
              <a:stretch>
                <a:fillRect/>
              </a:stretch>
            </a:blipFill>
          </p:spPr>
          <p:txBody>
            <a:bodyPr wrap="square" lIns="0" tIns="0" rIns="0" bIns="0" rtlCol="0"/>
            <a:lstStyle/>
            <a:p>
              <a:endParaRPr/>
            </a:p>
          </p:txBody>
        </p:sp>
        <p:sp>
          <p:nvSpPr>
            <p:cNvPr id="59" name="object 198">
              <a:extLst>
                <a:ext uri="{FF2B5EF4-FFF2-40B4-BE49-F238E27FC236}">
                  <a16:creationId xmlns:a16="http://schemas.microsoft.com/office/drawing/2014/main" id="{D9048DA2-AE1A-6147-9756-28494E30BC57}"/>
                </a:ext>
              </a:extLst>
            </p:cNvPr>
            <p:cNvSpPr/>
            <p:nvPr/>
          </p:nvSpPr>
          <p:spPr>
            <a:xfrm>
              <a:off x="4622291" y="2467610"/>
              <a:ext cx="349885" cy="483870"/>
            </a:xfrm>
            <a:custGeom>
              <a:avLst/>
              <a:gdLst/>
              <a:ahLst/>
              <a:cxnLst/>
              <a:rect l="l" t="t" r="r" b="b"/>
              <a:pathLst>
                <a:path w="349885" h="483869">
                  <a:moveTo>
                    <a:pt x="328803" y="0"/>
                  </a:moveTo>
                  <a:lnTo>
                    <a:pt x="0" y="469011"/>
                  </a:lnTo>
                  <a:lnTo>
                    <a:pt x="20574" y="483362"/>
                  </a:lnTo>
                  <a:lnTo>
                    <a:pt x="349377" y="14477"/>
                  </a:lnTo>
                  <a:lnTo>
                    <a:pt x="328803" y="0"/>
                  </a:lnTo>
                  <a:close/>
                </a:path>
              </a:pathLst>
            </a:custGeom>
            <a:solidFill>
              <a:srgbClr val="4F81BB"/>
            </a:solidFill>
          </p:spPr>
          <p:txBody>
            <a:bodyPr wrap="square" lIns="0" tIns="0" rIns="0" bIns="0" rtlCol="0"/>
            <a:lstStyle/>
            <a:p>
              <a:endParaRPr/>
            </a:p>
          </p:txBody>
        </p:sp>
        <p:sp>
          <p:nvSpPr>
            <p:cNvPr id="60" name="object 199">
              <a:extLst>
                <a:ext uri="{FF2B5EF4-FFF2-40B4-BE49-F238E27FC236}">
                  <a16:creationId xmlns:a16="http://schemas.microsoft.com/office/drawing/2014/main" id="{990932D6-930D-734A-975F-CCE012BD4D80}"/>
                </a:ext>
              </a:extLst>
            </p:cNvPr>
            <p:cNvSpPr/>
            <p:nvPr/>
          </p:nvSpPr>
          <p:spPr>
            <a:xfrm>
              <a:off x="4930140" y="2412492"/>
              <a:ext cx="75057" cy="84328"/>
            </a:xfrm>
            <a:prstGeom prst="rect">
              <a:avLst/>
            </a:prstGeom>
            <a:blipFill>
              <a:blip r:embed="rId19" cstate="print"/>
              <a:stretch>
                <a:fillRect/>
              </a:stretch>
            </a:blipFill>
          </p:spPr>
          <p:txBody>
            <a:bodyPr wrap="square" lIns="0" tIns="0" rIns="0" bIns="0" rtlCol="0"/>
            <a:lstStyle/>
            <a:p>
              <a:endParaRPr/>
            </a:p>
          </p:txBody>
        </p:sp>
        <p:sp>
          <p:nvSpPr>
            <p:cNvPr id="61" name="object 281">
              <a:extLst>
                <a:ext uri="{FF2B5EF4-FFF2-40B4-BE49-F238E27FC236}">
                  <a16:creationId xmlns:a16="http://schemas.microsoft.com/office/drawing/2014/main" id="{D09AD78F-2625-D94F-87C9-47CE4798812D}"/>
                </a:ext>
              </a:extLst>
            </p:cNvPr>
            <p:cNvSpPr txBox="1"/>
            <p:nvPr/>
          </p:nvSpPr>
          <p:spPr>
            <a:xfrm>
              <a:off x="1996948" y="2218069"/>
              <a:ext cx="278765" cy="628015"/>
            </a:xfrm>
            <a:prstGeom prst="rect">
              <a:avLst/>
            </a:prstGeom>
          </p:spPr>
          <p:txBody>
            <a:bodyPr vert="horz" wrap="square" lIns="0" tIns="112395" rIns="0" bIns="0" rtlCol="0">
              <a:spAutoFit/>
            </a:bodyPr>
            <a:lstStyle/>
            <a:p>
              <a:pPr marL="38100">
                <a:lnSpc>
                  <a:spcPct val="100000"/>
                </a:lnSpc>
                <a:spcBef>
                  <a:spcPts val="885"/>
                </a:spcBef>
              </a:pPr>
              <a:r>
                <a:rPr sz="1800" dirty="0">
                  <a:latin typeface="Corbel"/>
                  <a:cs typeface="Corbel"/>
                </a:rPr>
                <a:t>1</a:t>
              </a:r>
              <a:endParaRPr sz="1800">
                <a:latin typeface="Corbel"/>
                <a:cs typeface="Corbel"/>
              </a:endParaRPr>
            </a:p>
            <a:p>
              <a:pPr marL="96520">
                <a:lnSpc>
                  <a:spcPct val="100000"/>
                </a:lnSpc>
                <a:spcBef>
                  <a:spcPts val="480"/>
                </a:spcBef>
              </a:pPr>
              <a:r>
                <a:rPr sz="1100" spc="-10" dirty="0">
                  <a:latin typeface="Times New Roman"/>
                  <a:cs typeface="Times New Roman"/>
                </a:rPr>
                <a:t>Q</a:t>
              </a:r>
              <a:r>
                <a:rPr sz="1050" spc="-15" baseline="-15873" dirty="0">
                  <a:latin typeface="Times New Roman"/>
                  <a:cs typeface="Times New Roman"/>
                </a:rPr>
                <a:t>1</a:t>
              </a:r>
              <a:endParaRPr sz="1050" baseline="-15873">
                <a:latin typeface="Times New Roman"/>
                <a:cs typeface="Times New Roman"/>
              </a:endParaRPr>
            </a:p>
          </p:txBody>
        </p:sp>
        <p:sp>
          <p:nvSpPr>
            <p:cNvPr id="62" name="object 282">
              <a:extLst>
                <a:ext uri="{FF2B5EF4-FFF2-40B4-BE49-F238E27FC236}">
                  <a16:creationId xmlns:a16="http://schemas.microsoft.com/office/drawing/2014/main" id="{7AA95D0B-A01E-8349-95FD-446DB4C6F501}"/>
                </a:ext>
              </a:extLst>
            </p:cNvPr>
            <p:cNvSpPr txBox="1"/>
            <p:nvPr/>
          </p:nvSpPr>
          <p:spPr>
            <a:xfrm>
              <a:off x="2798826" y="2626106"/>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2</a:t>
              </a:r>
              <a:endParaRPr sz="1050" baseline="-15873">
                <a:latin typeface="Times New Roman"/>
                <a:cs typeface="Times New Roman"/>
              </a:endParaRPr>
            </a:p>
          </p:txBody>
        </p:sp>
        <p:sp>
          <p:nvSpPr>
            <p:cNvPr id="63" name="object 283">
              <a:extLst>
                <a:ext uri="{FF2B5EF4-FFF2-40B4-BE49-F238E27FC236}">
                  <a16:creationId xmlns:a16="http://schemas.microsoft.com/office/drawing/2014/main" id="{D3E57474-94D3-6742-9848-FB244AD7AC2D}"/>
                </a:ext>
              </a:extLst>
            </p:cNvPr>
            <p:cNvSpPr txBox="1"/>
            <p:nvPr/>
          </p:nvSpPr>
          <p:spPr>
            <a:xfrm>
              <a:off x="3826509" y="2659380"/>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3</a:t>
              </a:r>
              <a:endParaRPr sz="1050" baseline="-15873">
                <a:latin typeface="Times New Roman"/>
                <a:cs typeface="Times New Roman"/>
              </a:endParaRPr>
            </a:p>
          </p:txBody>
        </p:sp>
        <p:sp>
          <p:nvSpPr>
            <p:cNvPr id="64" name="object 284">
              <a:extLst>
                <a:ext uri="{FF2B5EF4-FFF2-40B4-BE49-F238E27FC236}">
                  <a16:creationId xmlns:a16="http://schemas.microsoft.com/office/drawing/2014/main" id="{9DEFC838-AA47-E949-B530-30E5E1E35956}"/>
                </a:ext>
              </a:extLst>
            </p:cNvPr>
            <p:cNvSpPr txBox="1"/>
            <p:nvPr/>
          </p:nvSpPr>
          <p:spPr>
            <a:xfrm>
              <a:off x="5039105" y="2340355"/>
              <a:ext cx="128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1</a:t>
              </a:r>
              <a:endParaRPr sz="1800">
                <a:latin typeface="Corbel"/>
                <a:cs typeface="Corbel"/>
              </a:endParaRPr>
            </a:p>
          </p:txBody>
        </p:sp>
        <p:sp>
          <p:nvSpPr>
            <p:cNvPr id="65" name="object 285">
              <a:extLst>
                <a:ext uri="{FF2B5EF4-FFF2-40B4-BE49-F238E27FC236}">
                  <a16:creationId xmlns:a16="http://schemas.microsoft.com/office/drawing/2014/main" id="{939FEA5B-A872-BD44-A5E3-B57D123C2C14}"/>
                </a:ext>
              </a:extLst>
            </p:cNvPr>
            <p:cNvSpPr txBox="1"/>
            <p:nvPr/>
          </p:nvSpPr>
          <p:spPr>
            <a:xfrm>
              <a:off x="4894326" y="2687827"/>
              <a:ext cx="126364" cy="193040"/>
            </a:xfrm>
            <a:prstGeom prst="rect">
              <a:avLst/>
            </a:prstGeom>
          </p:spPr>
          <p:txBody>
            <a:bodyPr vert="horz" wrap="square" lIns="0" tIns="12065" rIns="0" bIns="0" rtlCol="0">
              <a:spAutoFit/>
            </a:bodyPr>
            <a:lstStyle/>
            <a:p>
              <a:pPr marL="12700">
                <a:lnSpc>
                  <a:spcPct val="100000"/>
                </a:lnSpc>
                <a:spcBef>
                  <a:spcPts val="95"/>
                </a:spcBef>
              </a:pPr>
              <a:r>
                <a:rPr sz="1100" spc="-5" dirty="0">
                  <a:latin typeface="Times New Roman"/>
                  <a:cs typeface="Times New Roman"/>
                </a:rPr>
                <a:t>Q</a:t>
              </a:r>
              <a:endParaRPr sz="1100">
                <a:latin typeface="Times New Roman"/>
                <a:cs typeface="Times New Roman"/>
              </a:endParaRPr>
            </a:p>
          </p:txBody>
        </p:sp>
        <p:sp>
          <p:nvSpPr>
            <p:cNvPr id="66" name="object 286">
              <a:extLst>
                <a:ext uri="{FF2B5EF4-FFF2-40B4-BE49-F238E27FC236}">
                  <a16:creationId xmlns:a16="http://schemas.microsoft.com/office/drawing/2014/main" id="{E5DAE7C7-7145-6142-9424-5EB32C83D529}"/>
                </a:ext>
              </a:extLst>
            </p:cNvPr>
            <p:cNvSpPr txBox="1"/>
            <p:nvPr/>
          </p:nvSpPr>
          <p:spPr>
            <a:xfrm>
              <a:off x="4993385" y="2764027"/>
              <a:ext cx="70485"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imes New Roman"/>
                  <a:cs typeface="Times New Roman"/>
                </a:rPr>
                <a:t>4</a:t>
              </a:r>
              <a:endParaRPr sz="700">
                <a:latin typeface="Times New Roman"/>
                <a:cs typeface="Times New Roman"/>
              </a:endParaRPr>
            </a:p>
          </p:txBody>
        </p:sp>
        <p:sp>
          <p:nvSpPr>
            <p:cNvPr id="67" name="object 298">
              <a:extLst>
                <a:ext uri="{FF2B5EF4-FFF2-40B4-BE49-F238E27FC236}">
                  <a16:creationId xmlns:a16="http://schemas.microsoft.com/office/drawing/2014/main" id="{BFDBD214-C876-D24B-A6E9-4D43AB1EFAAE}"/>
                </a:ext>
              </a:extLst>
            </p:cNvPr>
            <p:cNvSpPr txBox="1"/>
            <p:nvPr/>
          </p:nvSpPr>
          <p:spPr>
            <a:xfrm>
              <a:off x="2537714" y="2374900"/>
              <a:ext cx="31432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orbel"/>
                  <a:cs typeface="Corbel"/>
                </a:rPr>
                <a:t>0.8</a:t>
              </a:r>
              <a:endParaRPr sz="1800">
                <a:latin typeface="Corbel"/>
                <a:cs typeface="Corbel"/>
              </a:endParaRPr>
            </a:p>
          </p:txBody>
        </p:sp>
        <p:sp>
          <p:nvSpPr>
            <p:cNvPr id="68" name="object 299">
              <a:extLst>
                <a:ext uri="{FF2B5EF4-FFF2-40B4-BE49-F238E27FC236}">
                  <a16:creationId xmlns:a16="http://schemas.microsoft.com/office/drawing/2014/main" id="{AE878FF6-B76A-E644-B505-A6BE4C42D74C}"/>
                </a:ext>
              </a:extLst>
            </p:cNvPr>
            <p:cNvSpPr txBox="1"/>
            <p:nvPr/>
          </p:nvSpPr>
          <p:spPr>
            <a:xfrm>
              <a:off x="4184141" y="2244344"/>
              <a:ext cx="3028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orbel"/>
                  <a:cs typeface="Corbel"/>
                </a:rPr>
                <a:t>1.</a:t>
              </a:r>
              <a:r>
                <a:rPr sz="1800" dirty="0">
                  <a:latin typeface="Corbel"/>
                  <a:cs typeface="Corbel"/>
                </a:rPr>
                <a:t>2</a:t>
              </a:r>
              <a:endParaRPr sz="1800">
                <a:latin typeface="Corbel"/>
                <a:cs typeface="Corbel"/>
              </a:endParaRPr>
            </a:p>
          </p:txBody>
        </p:sp>
      </p:grpSp>
      <p:grpSp>
        <p:nvGrpSpPr>
          <p:cNvPr id="69" name="Group 68">
            <a:extLst>
              <a:ext uri="{FF2B5EF4-FFF2-40B4-BE49-F238E27FC236}">
                <a16:creationId xmlns:a16="http://schemas.microsoft.com/office/drawing/2014/main" id="{A549A33D-8045-F84A-A136-759812D104AF}"/>
              </a:ext>
            </a:extLst>
          </p:cNvPr>
          <p:cNvGrpSpPr/>
          <p:nvPr/>
        </p:nvGrpSpPr>
        <p:grpSpPr>
          <a:xfrm>
            <a:off x="7553959" y="3531425"/>
            <a:ext cx="4276853" cy="2391154"/>
            <a:chOff x="5907785" y="550926"/>
            <a:chExt cx="4276853" cy="2391154"/>
          </a:xfrm>
        </p:grpSpPr>
        <p:sp>
          <p:nvSpPr>
            <p:cNvPr id="70" name="object 143">
              <a:extLst>
                <a:ext uri="{FF2B5EF4-FFF2-40B4-BE49-F238E27FC236}">
                  <a16:creationId xmlns:a16="http://schemas.microsoft.com/office/drawing/2014/main" id="{8A61DD45-1BCC-3A47-A7BB-22DC4FA6BFBA}"/>
                </a:ext>
              </a:extLst>
            </p:cNvPr>
            <p:cNvSpPr/>
            <p:nvPr/>
          </p:nvSpPr>
          <p:spPr>
            <a:xfrm>
              <a:off x="5907785" y="2838450"/>
              <a:ext cx="96392" cy="103124"/>
            </a:xfrm>
            <a:prstGeom prst="rect">
              <a:avLst/>
            </a:prstGeom>
            <a:blipFill>
              <a:blip r:embed="rId20" cstate="print"/>
              <a:stretch>
                <a:fillRect/>
              </a:stretch>
            </a:blipFill>
          </p:spPr>
          <p:txBody>
            <a:bodyPr wrap="square" lIns="0" tIns="0" rIns="0" bIns="0" rtlCol="0"/>
            <a:lstStyle/>
            <a:p>
              <a:endParaRPr/>
            </a:p>
          </p:txBody>
        </p:sp>
        <p:sp>
          <p:nvSpPr>
            <p:cNvPr id="71" name="object 144">
              <a:extLst>
                <a:ext uri="{FF2B5EF4-FFF2-40B4-BE49-F238E27FC236}">
                  <a16:creationId xmlns:a16="http://schemas.microsoft.com/office/drawing/2014/main" id="{7ECE0E28-DC26-5E44-8C4B-491E46A53B7B}"/>
                </a:ext>
              </a:extLst>
            </p:cNvPr>
            <p:cNvSpPr/>
            <p:nvPr/>
          </p:nvSpPr>
          <p:spPr>
            <a:xfrm>
              <a:off x="5939794" y="2893695"/>
              <a:ext cx="838200" cy="0"/>
            </a:xfrm>
            <a:custGeom>
              <a:avLst/>
              <a:gdLst/>
              <a:ahLst/>
              <a:cxnLst/>
              <a:rect l="l" t="t" r="r" b="b"/>
              <a:pathLst>
                <a:path w="838200">
                  <a:moveTo>
                    <a:pt x="0" y="0"/>
                  </a:moveTo>
                  <a:lnTo>
                    <a:pt x="838195" y="0"/>
                  </a:lnTo>
                </a:path>
              </a:pathLst>
            </a:custGeom>
            <a:ln w="6350">
              <a:solidFill>
                <a:srgbClr val="4F81BB"/>
              </a:solidFill>
            </a:ln>
          </p:spPr>
          <p:txBody>
            <a:bodyPr wrap="square" lIns="0" tIns="0" rIns="0" bIns="0" rtlCol="0"/>
            <a:lstStyle/>
            <a:p>
              <a:endParaRPr/>
            </a:p>
          </p:txBody>
        </p:sp>
        <p:sp>
          <p:nvSpPr>
            <p:cNvPr id="72" name="object 145">
              <a:extLst>
                <a:ext uri="{FF2B5EF4-FFF2-40B4-BE49-F238E27FC236}">
                  <a16:creationId xmlns:a16="http://schemas.microsoft.com/office/drawing/2014/main" id="{AA0B6D86-A7EA-F943-864E-44B120F6C33C}"/>
                </a:ext>
              </a:extLst>
            </p:cNvPr>
            <p:cNvSpPr/>
            <p:nvPr/>
          </p:nvSpPr>
          <p:spPr>
            <a:xfrm>
              <a:off x="5938041" y="2887345"/>
              <a:ext cx="840105" cy="0"/>
            </a:xfrm>
            <a:custGeom>
              <a:avLst/>
              <a:gdLst/>
              <a:ahLst/>
              <a:cxnLst/>
              <a:rect l="l" t="t" r="r" b="b"/>
              <a:pathLst>
                <a:path w="840104">
                  <a:moveTo>
                    <a:pt x="0" y="0"/>
                  </a:moveTo>
                  <a:lnTo>
                    <a:pt x="839948" y="0"/>
                  </a:lnTo>
                </a:path>
              </a:pathLst>
            </a:custGeom>
            <a:ln w="6350">
              <a:solidFill>
                <a:srgbClr val="4F81BB"/>
              </a:solidFill>
            </a:ln>
          </p:spPr>
          <p:txBody>
            <a:bodyPr wrap="square" lIns="0" tIns="0" rIns="0" bIns="0" rtlCol="0"/>
            <a:lstStyle/>
            <a:p>
              <a:endParaRPr/>
            </a:p>
          </p:txBody>
        </p:sp>
        <p:sp>
          <p:nvSpPr>
            <p:cNvPr id="73" name="object 146">
              <a:extLst>
                <a:ext uri="{FF2B5EF4-FFF2-40B4-BE49-F238E27FC236}">
                  <a16:creationId xmlns:a16="http://schemas.microsoft.com/office/drawing/2014/main" id="{7AB2ABCC-442E-DB47-91EB-D063E21424A5}"/>
                </a:ext>
              </a:extLst>
            </p:cNvPr>
            <p:cNvSpPr/>
            <p:nvPr/>
          </p:nvSpPr>
          <p:spPr>
            <a:xfrm>
              <a:off x="5923915" y="2884423"/>
              <a:ext cx="9525" cy="11430"/>
            </a:xfrm>
            <a:custGeom>
              <a:avLst/>
              <a:gdLst/>
              <a:ahLst/>
              <a:cxnLst/>
              <a:rect l="l" t="t" r="r" b="b"/>
              <a:pathLst>
                <a:path w="9525" h="11430">
                  <a:moveTo>
                    <a:pt x="0" y="0"/>
                  </a:moveTo>
                  <a:lnTo>
                    <a:pt x="0" y="11175"/>
                  </a:lnTo>
                  <a:lnTo>
                    <a:pt x="9525" y="5587"/>
                  </a:lnTo>
                  <a:lnTo>
                    <a:pt x="0" y="0"/>
                  </a:lnTo>
                  <a:close/>
                </a:path>
              </a:pathLst>
            </a:custGeom>
            <a:solidFill>
              <a:srgbClr val="4F81BB"/>
            </a:solidFill>
          </p:spPr>
          <p:txBody>
            <a:bodyPr wrap="square" lIns="0" tIns="0" rIns="0" bIns="0" rtlCol="0"/>
            <a:lstStyle/>
            <a:p>
              <a:endParaRPr/>
            </a:p>
          </p:txBody>
        </p:sp>
        <p:sp>
          <p:nvSpPr>
            <p:cNvPr id="74" name="object 147">
              <a:extLst>
                <a:ext uri="{FF2B5EF4-FFF2-40B4-BE49-F238E27FC236}">
                  <a16:creationId xmlns:a16="http://schemas.microsoft.com/office/drawing/2014/main" id="{B410B40B-92D7-5745-9B49-9DE6839685BF}"/>
                </a:ext>
              </a:extLst>
            </p:cNvPr>
            <p:cNvSpPr/>
            <p:nvPr/>
          </p:nvSpPr>
          <p:spPr>
            <a:xfrm>
              <a:off x="5923915" y="2890011"/>
              <a:ext cx="19685" cy="5715"/>
            </a:xfrm>
            <a:custGeom>
              <a:avLst/>
              <a:gdLst/>
              <a:ahLst/>
              <a:cxnLst/>
              <a:rect l="l" t="t" r="r" b="b"/>
              <a:pathLst>
                <a:path w="19685" h="5714">
                  <a:moveTo>
                    <a:pt x="9525" y="0"/>
                  </a:moveTo>
                  <a:lnTo>
                    <a:pt x="0" y="5587"/>
                  </a:lnTo>
                  <a:lnTo>
                    <a:pt x="19176" y="5587"/>
                  </a:lnTo>
                  <a:lnTo>
                    <a:pt x="9525" y="0"/>
                  </a:lnTo>
                  <a:close/>
                </a:path>
              </a:pathLst>
            </a:custGeom>
            <a:solidFill>
              <a:srgbClr val="4F81BB"/>
            </a:solidFill>
          </p:spPr>
          <p:txBody>
            <a:bodyPr wrap="square" lIns="0" tIns="0" rIns="0" bIns="0" rtlCol="0"/>
            <a:lstStyle/>
            <a:p>
              <a:endParaRPr/>
            </a:p>
          </p:txBody>
        </p:sp>
        <p:sp>
          <p:nvSpPr>
            <p:cNvPr id="75" name="object 148">
              <a:extLst>
                <a:ext uri="{FF2B5EF4-FFF2-40B4-BE49-F238E27FC236}">
                  <a16:creationId xmlns:a16="http://schemas.microsoft.com/office/drawing/2014/main" id="{B7E3D53B-783F-114E-B6C6-30246F721AFA}"/>
                </a:ext>
              </a:extLst>
            </p:cNvPr>
            <p:cNvSpPr/>
            <p:nvPr/>
          </p:nvSpPr>
          <p:spPr>
            <a:xfrm>
              <a:off x="5923915" y="2884423"/>
              <a:ext cx="19685" cy="5715"/>
            </a:xfrm>
            <a:custGeom>
              <a:avLst/>
              <a:gdLst/>
              <a:ahLst/>
              <a:cxnLst/>
              <a:rect l="l" t="t" r="r" b="b"/>
              <a:pathLst>
                <a:path w="19685" h="5714">
                  <a:moveTo>
                    <a:pt x="19176" y="0"/>
                  </a:moveTo>
                  <a:lnTo>
                    <a:pt x="0" y="0"/>
                  </a:lnTo>
                  <a:lnTo>
                    <a:pt x="9525" y="5587"/>
                  </a:lnTo>
                  <a:lnTo>
                    <a:pt x="19176" y="0"/>
                  </a:lnTo>
                  <a:close/>
                </a:path>
              </a:pathLst>
            </a:custGeom>
            <a:solidFill>
              <a:srgbClr val="4F81BB"/>
            </a:solidFill>
          </p:spPr>
          <p:txBody>
            <a:bodyPr wrap="square" lIns="0" tIns="0" rIns="0" bIns="0" rtlCol="0"/>
            <a:lstStyle/>
            <a:p>
              <a:endParaRPr/>
            </a:p>
          </p:txBody>
        </p:sp>
        <p:sp>
          <p:nvSpPr>
            <p:cNvPr id="76" name="object 149">
              <a:extLst>
                <a:ext uri="{FF2B5EF4-FFF2-40B4-BE49-F238E27FC236}">
                  <a16:creationId xmlns:a16="http://schemas.microsoft.com/office/drawing/2014/main" id="{5D78DBC1-A688-104E-8C3C-65B67F579B99}"/>
                </a:ext>
              </a:extLst>
            </p:cNvPr>
            <p:cNvSpPr/>
            <p:nvPr/>
          </p:nvSpPr>
          <p:spPr>
            <a:xfrm>
              <a:off x="7801864" y="2890011"/>
              <a:ext cx="85725" cy="52069"/>
            </a:xfrm>
            <a:custGeom>
              <a:avLst/>
              <a:gdLst/>
              <a:ahLst/>
              <a:cxnLst/>
              <a:rect l="l" t="t" r="r" b="b"/>
              <a:pathLst>
                <a:path w="85725" h="52069">
                  <a:moveTo>
                    <a:pt x="70611" y="0"/>
                  </a:moveTo>
                  <a:lnTo>
                    <a:pt x="1015" y="40386"/>
                  </a:lnTo>
                  <a:lnTo>
                    <a:pt x="0" y="44323"/>
                  </a:lnTo>
                  <a:lnTo>
                    <a:pt x="1777" y="47498"/>
                  </a:lnTo>
                  <a:lnTo>
                    <a:pt x="3555" y="50546"/>
                  </a:lnTo>
                  <a:lnTo>
                    <a:pt x="7492" y="51562"/>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77" name="object 150">
              <a:extLst>
                <a:ext uri="{FF2B5EF4-FFF2-40B4-BE49-F238E27FC236}">
                  <a16:creationId xmlns:a16="http://schemas.microsoft.com/office/drawing/2014/main" id="{71720C29-C3CF-1E42-9ED7-5C923061A06F}"/>
                </a:ext>
              </a:extLst>
            </p:cNvPr>
            <p:cNvSpPr/>
            <p:nvPr/>
          </p:nvSpPr>
          <p:spPr>
            <a:xfrm>
              <a:off x="7029450" y="2893695"/>
              <a:ext cx="836930" cy="0"/>
            </a:xfrm>
            <a:custGeom>
              <a:avLst/>
              <a:gdLst/>
              <a:ahLst/>
              <a:cxnLst/>
              <a:rect l="l" t="t" r="r" b="b"/>
              <a:pathLst>
                <a:path w="836929">
                  <a:moveTo>
                    <a:pt x="0" y="0"/>
                  </a:moveTo>
                  <a:lnTo>
                    <a:pt x="836671" y="0"/>
                  </a:lnTo>
                </a:path>
              </a:pathLst>
            </a:custGeom>
            <a:ln w="6350">
              <a:solidFill>
                <a:srgbClr val="4F81BB"/>
              </a:solidFill>
            </a:ln>
          </p:spPr>
          <p:txBody>
            <a:bodyPr wrap="square" lIns="0" tIns="0" rIns="0" bIns="0" rtlCol="0"/>
            <a:lstStyle/>
            <a:p>
              <a:endParaRPr/>
            </a:p>
          </p:txBody>
        </p:sp>
        <p:sp>
          <p:nvSpPr>
            <p:cNvPr id="78" name="object 151">
              <a:extLst>
                <a:ext uri="{FF2B5EF4-FFF2-40B4-BE49-F238E27FC236}">
                  <a16:creationId xmlns:a16="http://schemas.microsoft.com/office/drawing/2014/main" id="{FFA26F15-0A2E-8441-B257-C097290F3A19}"/>
                </a:ext>
              </a:extLst>
            </p:cNvPr>
            <p:cNvSpPr/>
            <p:nvPr/>
          </p:nvSpPr>
          <p:spPr>
            <a:xfrm>
              <a:off x="7029450" y="2887345"/>
              <a:ext cx="838835" cy="0"/>
            </a:xfrm>
            <a:custGeom>
              <a:avLst/>
              <a:gdLst/>
              <a:ahLst/>
              <a:cxnLst/>
              <a:rect l="l" t="t" r="r" b="b"/>
              <a:pathLst>
                <a:path w="838834">
                  <a:moveTo>
                    <a:pt x="0" y="0"/>
                  </a:moveTo>
                  <a:lnTo>
                    <a:pt x="838424" y="0"/>
                  </a:lnTo>
                </a:path>
              </a:pathLst>
            </a:custGeom>
            <a:ln w="6350">
              <a:solidFill>
                <a:srgbClr val="4F81BB"/>
              </a:solidFill>
            </a:ln>
          </p:spPr>
          <p:txBody>
            <a:bodyPr wrap="square" lIns="0" tIns="0" rIns="0" bIns="0" rtlCol="0"/>
            <a:lstStyle/>
            <a:p>
              <a:endParaRPr/>
            </a:p>
          </p:txBody>
        </p:sp>
        <p:sp>
          <p:nvSpPr>
            <p:cNvPr id="79" name="object 152">
              <a:extLst>
                <a:ext uri="{FF2B5EF4-FFF2-40B4-BE49-F238E27FC236}">
                  <a16:creationId xmlns:a16="http://schemas.microsoft.com/office/drawing/2014/main" id="{3967A168-60AA-AC43-AD87-E7C8C76068BB}"/>
                </a:ext>
              </a:extLst>
            </p:cNvPr>
            <p:cNvSpPr/>
            <p:nvPr/>
          </p:nvSpPr>
          <p:spPr>
            <a:xfrm>
              <a:off x="7885303" y="2883535"/>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80" name="object 153">
              <a:extLst>
                <a:ext uri="{FF2B5EF4-FFF2-40B4-BE49-F238E27FC236}">
                  <a16:creationId xmlns:a16="http://schemas.microsoft.com/office/drawing/2014/main" id="{4BE11F10-7C2E-7D4D-AFED-B381F02D0210}"/>
                </a:ext>
              </a:extLst>
            </p:cNvPr>
            <p:cNvSpPr/>
            <p:nvPr/>
          </p:nvSpPr>
          <p:spPr>
            <a:xfrm>
              <a:off x="7872476" y="2884423"/>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81" name="object 154">
              <a:extLst>
                <a:ext uri="{FF2B5EF4-FFF2-40B4-BE49-F238E27FC236}">
                  <a16:creationId xmlns:a16="http://schemas.microsoft.com/office/drawing/2014/main" id="{5E6D488F-F576-9746-806A-461741538D8B}"/>
                </a:ext>
              </a:extLst>
            </p:cNvPr>
            <p:cNvSpPr/>
            <p:nvPr/>
          </p:nvSpPr>
          <p:spPr>
            <a:xfrm>
              <a:off x="7882001" y="2884478"/>
              <a:ext cx="3810" cy="11430"/>
            </a:xfrm>
            <a:custGeom>
              <a:avLst/>
              <a:gdLst/>
              <a:ahLst/>
              <a:cxnLst/>
              <a:rect l="l" t="t" r="r" b="b"/>
              <a:pathLst>
                <a:path w="3809" h="11430">
                  <a:moveTo>
                    <a:pt x="0" y="11121"/>
                  </a:moveTo>
                  <a:lnTo>
                    <a:pt x="3300" y="11121"/>
                  </a:lnTo>
                  <a:lnTo>
                    <a:pt x="3300" y="0"/>
                  </a:lnTo>
                  <a:lnTo>
                    <a:pt x="0" y="0"/>
                  </a:lnTo>
                  <a:lnTo>
                    <a:pt x="0" y="11121"/>
                  </a:lnTo>
                  <a:close/>
                </a:path>
              </a:pathLst>
            </a:custGeom>
            <a:solidFill>
              <a:srgbClr val="4F81BB"/>
            </a:solidFill>
          </p:spPr>
          <p:txBody>
            <a:bodyPr wrap="square" lIns="0" tIns="0" rIns="0" bIns="0" rtlCol="0"/>
            <a:lstStyle/>
            <a:p>
              <a:endParaRPr/>
            </a:p>
          </p:txBody>
        </p:sp>
        <p:sp>
          <p:nvSpPr>
            <p:cNvPr id="82" name="object 155">
              <a:extLst>
                <a:ext uri="{FF2B5EF4-FFF2-40B4-BE49-F238E27FC236}">
                  <a16:creationId xmlns:a16="http://schemas.microsoft.com/office/drawing/2014/main" id="{CA6E6EE6-F8EC-5C4D-85EE-500A079BB012}"/>
                </a:ext>
              </a:extLst>
            </p:cNvPr>
            <p:cNvSpPr/>
            <p:nvPr/>
          </p:nvSpPr>
          <p:spPr>
            <a:xfrm>
              <a:off x="7801864" y="2838450"/>
              <a:ext cx="85725" cy="52069"/>
            </a:xfrm>
            <a:custGeom>
              <a:avLst/>
              <a:gdLst/>
              <a:ahLst/>
              <a:cxnLst/>
              <a:rect l="l" t="t" r="r" b="b"/>
              <a:pathLst>
                <a:path w="85725" h="52069">
                  <a:moveTo>
                    <a:pt x="7492" y="0"/>
                  </a:moveTo>
                  <a:lnTo>
                    <a:pt x="3555" y="1015"/>
                  </a:lnTo>
                  <a:lnTo>
                    <a:pt x="1777" y="4063"/>
                  </a:lnTo>
                  <a:lnTo>
                    <a:pt x="0" y="7238"/>
                  </a:lnTo>
                  <a:lnTo>
                    <a:pt x="1015" y="11175"/>
                  </a:lnTo>
                  <a:lnTo>
                    <a:pt x="70611" y="51562"/>
                  </a:lnTo>
                  <a:lnTo>
                    <a:pt x="80136" y="45974"/>
                  </a:lnTo>
                  <a:lnTo>
                    <a:pt x="83438" y="45974"/>
                  </a:lnTo>
                  <a:lnTo>
                    <a:pt x="83438" y="45085"/>
                  </a:lnTo>
                  <a:lnTo>
                    <a:pt x="85216" y="45085"/>
                  </a:lnTo>
                  <a:lnTo>
                    <a:pt x="7492" y="0"/>
                  </a:lnTo>
                  <a:close/>
                </a:path>
              </a:pathLst>
            </a:custGeom>
            <a:solidFill>
              <a:srgbClr val="4F81BB"/>
            </a:solidFill>
          </p:spPr>
          <p:txBody>
            <a:bodyPr wrap="square" lIns="0" tIns="0" rIns="0" bIns="0" rtlCol="0"/>
            <a:lstStyle/>
            <a:p>
              <a:endParaRPr/>
            </a:p>
          </p:txBody>
        </p:sp>
        <p:sp>
          <p:nvSpPr>
            <p:cNvPr id="83" name="object 156">
              <a:extLst>
                <a:ext uri="{FF2B5EF4-FFF2-40B4-BE49-F238E27FC236}">
                  <a16:creationId xmlns:a16="http://schemas.microsoft.com/office/drawing/2014/main" id="{9FDD8A65-F424-674F-BDB0-DB28D32465EE}"/>
                </a:ext>
              </a:extLst>
            </p:cNvPr>
            <p:cNvSpPr/>
            <p:nvPr/>
          </p:nvSpPr>
          <p:spPr>
            <a:xfrm>
              <a:off x="8944864" y="2883916"/>
              <a:ext cx="85725" cy="52069"/>
            </a:xfrm>
            <a:custGeom>
              <a:avLst/>
              <a:gdLst/>
              <a:ahLst/>
              <a:cxnLst/>
              <a:rect l="l" t="t" r="r" b="b"/>
              <a:pathLst>
                <a:path w="85725" h="52069">
                  <a:moveTo>
                    <a:pt x="70611" y="0"/>
                  </a:moveTo>
                  <a:lnTo>
                    <a:pt x="1015" y="40386"/>
                  </a:lnTo>
                  <a:lnTo>
                    <a:pt x="0" y="44323"/>
                  </a:lnTo>
                  <a:lnTo>
                    <a:pt x="1777" y="47498"/>
                  </a:lnTo>
                  <a:lnTo>
                    <a:pt x="3555" y="50546"/>
                  </a:lnTo>
                  <a:lnTo>
                    <a:pt x="7365" y="51562"/>
                  </a:lnTo>
                  <a:lnTo>
                    <a:pt x="10540" y="49784"/>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84" name="object 157">
              <a:extLst>
                <a:ext uri="{FF2B5EF4-FFF2-40B4-BE49-F238E27FC236}">
                  <a16:creationId xmlns:a16="http://schemas.microsoft.com/office/drawing/2014/main" id="{7313BE0A-AC21-6145-883E-779D5B3E44E8}"/>
                </a:ext>
              </a:extLst>
            </p:cNvPr>
            <p:cNvSpPr/>
            <p:nvPr/>
          </p:nvSpPr>
          <p:spPr>
            <a:xfrm>
              <a:off x="8172450" y="2887345"/>
              <a:ext cx="837565" cy="0"/>
            </a:xfrm>
            <a:custGeom>
              <a:avLst/>
              <a:gdLst/>
              <a:ahLst/>
              <a:cxnLst/>
              <a:rect l="l" t="t" r="r" b="b"/>
              <a:pathLst>
                <a:path w="837565">
                  <a:moveTo>
                    <a:pt x="0" y="0"/>
                  </a:moveTo>
                  <a:lnTo>
                    <a:pt x="837109" y="0"/>
                  </a:lnTo>
                </a:path>
              </a:pathLst>
            </a:custGeom>
            <a:ln w="6350">
              <a:solidFill>
                <a:srgbClr val="4F81BB"/>
              </a:solidFill>
            </a:ln>
          </p:spPr>
          <p:txBody>
            <a:bodyPr wrap="square" lIns="0" tIns="0" rIns="0" bIns="0" rtlCol="0"/>
            <a:lstStyle/>
            <a:p>
              <a:endParaRPr/>
            </a:p>
          </p:txBody>
        </p:sp>
        <p:sp>
          <p:nvSpPr>
            <p:cNvPr id="85" name="object 158">
              <a:extLst>
                <a:ext uri="{FF2B5EF4-FFF2-40B4-BE49-F238E27FC236}">
                  <a16:creationId xmlns:a16="http://schemas.microsoft.com/office/drawing/2014/main" id="{06FF2B54-3B33-664A-B439-D4BAED018892}"/>
                </a:ext>
              </a:extLst>
            </p:cNvPr>
            <p:cNvSpPr/>
            <p:nvPr/>
          </p:nvSpPr>
          <p:spPr>
            <a:xfrm>
              <a:off x="8172450" y="2880995"/>
              <a:ext cx="838200" cy="0"/>
            </a:xfrm>
            <a:custGeom>
              <a:avLst/>
              <a:gdLst/>
              <a:ahLst/>
              <a:cxnLst/>
              <a:rect l="l" t="t" r="r" b="b"/>
              <a:pathLst>
                <a:path w="838200">
                  <a:moveTo>
                    <a:pt x="0" y="0"/>
                  </a:moveTo>
                  <a:lnTo>
                    <a:pt x="837985" y="0"/>
                  </a:lnTo>
                </a:path>
              </a:pathLst>
            </a:custGeom>
            <a:ln w="6350">
              <a:solidFill>
                <a:srgbClr val="4F81BB"/>
              </a:solidFill>
            </a:ln>
          </p:spPr>
          <p:txBody>
            <a:bodyPr wrap="square" lIns="0" tIns="0" rIns="0" bIns="0" rtlCol="0"/>
            <a:lstStyle/>
            <a:p>
              <a:endParaRPr/>
            </a:p>
          </p:txBody>
        </p:sp>
        <p:sp>
          <p:nvSpPr>
            <p:cNvPr id="86" name="object 159">
              <a:extLst>
                <a:ext uri="{FF2B5EF4-FFF2-40B4-BE49-F238E27FC236}">
                  <a16:creationId xmlns:a16="http://schemas.microsoft.com/office/drawing/2014/main" id="{AEFDF923-790A-8148-8966-66E5FE4D42B3}"/>
                </a:ext>
              </a:extLst>
            </p:cNvPr>
            <p:cNvSpPr/>
            <p:nvPr/>
          </p:nvSpPr>
          <p:spPr>
            <a:xfrm>
              <a:off x="9028303" y="2877439"/>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87" name="object 160">
              <a:extLst>
                <a:ext uri="{FF2B5EF4-FFF2-40B4-BE49-F238E27FC236}">
                  <a16:creationId xmlns:a16="http://schemas.microsoft.com/office/drawing/2014/main" id="{D4FBF6EE-D616-0A45-9D6E-6D36E6BB63BE}"/>
                </a:ext>
              </a:extLst>
            </p:cNvPr>
            <p:cNvSpPr/>
            <p:nvPr/>
          </p:nvSpPr>
          <p:spPr>
            <a:xfrm>
              <a:off x="9015476" y="2878327"/>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88" name="object 161">
              <a:extLst>
                <a:ext uri="{FF2B5EF4-FFF2-40B4-BE49-F238E27FC236}">
                  <a16:creationId xmlns:a16="http://schemas.microsoft.com/office/drawing/2014/main" id="{AC1A2DBB-4F52-6D44-B240-C94145C7197D}"/>
                </a:ext>
              </a:extLst>
            </p:cNvPr>
            <p:cNvSpPr/>
            <p:nvPr/>
          </p:nvSpPr>
          <p:spPr>
            <a:xfrm>
              <a:off x="9025001" y="2878382"/>
              <a:ext cx="3810" cy="11430"/>
            </a:xfrm>
            <a:custGeom>
              <a:avLst/>
              <a:gdLst/>
              <a:ahLst/>
              <a:cxnLst/>
              <a:rect l="l" t="t" r="r" b="b"/>
              <a:pathLst>
                <a:path w="3809" h="11430">
                  <a:moveTo>
                    <a:pt x="0" y="11121"/>
                  </a:moveTo>
                  <a:lnTo>
                    <a:pt x="3299" y="11121"/>
                  </a:lnTo>
                  <a:lnTo>
                    <a:pt x="3299" y="0"/>
                  </a:lnTo>
                  <a:lnTo>
                    <a:pt x="0" y="0"/>
                  </a:lnTo>
                  <a:lnTo>
                    <a:pt x="0" y="11121"/>
                  </a:lnTo>
                  <a:close/>
                </a:path>
              </a:pathLst>
            </a:custGeom>
            <a:solidFill>
              <a:srgbClr val="4F81BB"/>
            </a:solidFill>
          </p:spPr>
          <p:txBody>
            <a:bodyPr wrap="square" lIns="0" tIns="0" rIns="0" bIns="0" rtlCol="0"/>
            <a:lstStyle/>
            <a:p>
              <a:endParaRPr/>
            </a:p>
          </p:txBody>
        </p:sp>
        <p:sp>
          <p:nvSpPr>
            <p:cNvPr id="89" name="object 162">
              <a:extLst>
                <a:ext uri="{FF2B5EF4-FFF2-40B4-BE49-F238E27FC236}">
                  <a16:creationId xmlns:a16="http://schemas.microsoft.com/office/drawing/2014/main" id="{D8263621-F510-FF47-8178-A891D3D9EE05}"/>
                </a:ext>
              </a:extLst>
            </p:cNvPr>
            <p:cNvSpPr/>
            <p:nvPr/>
          </p:nvSpPr>
          <p:spPr>
            <a:xfrm>
              <a:off x="8944864" y="2832354"/>
              <a:ext cx="85725" cy="52069"/>
            </a:xfrm>
            <a:custGeom>
              <a:avLst/>
              <a:gdLst/>
              <a:ahLst/>
              <a:cxnLst/>
              <a:rect l="l" t="t" r="r" b="b"/>
              <a:pathLst>
                <a:path w="85725" h="52069">
                  <a:moveTo>
                    <a:pt x="7365" y="0"/>
                  </a:moveTo>
                  <a:lnTo>
                    <a:pt x="3555" y="1016"/>
                  </a:lnTo>
                  <a:lnTo>
                    <a:pt x="1777" y="4063"/>
                  </a:lnTo>
                  <a:lnTo>
                    <a:pt x="0" y="7238"/>
                  </a:lnTo>
                  <a:lnTo>
                    <a:pt x="1015" y="11175"/>
                  </a:lnTo>
                  <a:lnTo>
                    <a:pt x="70611" y="51562"/>
                  </a:lnTo>
                  <a:lnTo>
                    <a:pt x="80136" y="45974"/>
                  </a:lnTo>
                  <a:lnTo>
                    <a:pt x="83438" y="45974"/>
                  </a:lnTo>
                  <a:lnTo>
                    <a:pt x="83438" y="45085"/>
                  </a:lnTo>
                  <a:lnTo>
                    <a:pt x="85216" y="45085"/>
                  </a:lnTo>
                  <a:lnTo>
                    <a:pt x="10540" y="1778"/>
                  </a:lnTo>
                  <a:lnTo>
                    <a:pt x="7365" y="0"/>
                  </a:lnTo>
                  <a:close/>
                </a:path>
              </a:pathLst>
            </a:custGeom>
            <a:solidFill>
              <a:srgbClr val="4F81BB"/>
            </a:solidFill>
          </p:spPr>
          <p:txBody>
            <a:bodyPr wrap="square" lIns="0" tIns="0" rIns="0" bIns="0" rtlCol="0"/>
            <a:lstStyle/>
            <a:p>
              <a:endParaRPr/>
            </a:p>
          </p:txBody>
        </p:sp>
        <p:sp>
          <p:nvSpPr>
            <p:cNvPr id="90" name="object 163">
              <a:extLst>
                <a:ext uri="{FF2B5EF4-FFF2-40B4-BE49-F238E27FC236}">
                  <a16:creationId xmlns:a16="http://schemas.microsoft.com/office/drawing/2014/main" id="{3975779A-6EF8-BF4E-9AEA-124856BC1104}"/>
                </a:ext>
              </a:extLst>
            </p:cNvPr>
            <p:cNvSpPr/>
            <p:nvPr/>
          </p:nvSpPr>
          <p:spPr>
            <a:xfrm>
              <a:off x="10087864" y="2883916"/>
              <a:ext cx="85725" cy="52069"/>
            </a:xfrm>
            <a:custGeom>
              <a:avLst/>
              <a:gdLst/>
              <a:ahLst/>
              <a:cxnLst/>
              <a:rect l="l" t="t" r="r" b="b"/>
              <a:pathLst>
                <a:path w="85725" h="52069">
                  <a:moveTo>
                    <a:pt x="70611" y="0"/>
                  </a:moveTo>
                  <a:lnTo>
                    <a:pt x="1015" y="40386"/>
                  </a:lnTo>
                  <a:lnTo>
                    <a:pt x="0" y="44323"/>
                  </a:lnTo>
                  <a:lnTo>
                    <a:pt x="1777" y="47498"/>
                  </a:lnTo>
                  <a:lnTo>
                    <a:pt x="3555" y="50546"/>
                  </a:lnTo>
                  <a:lnTo>
                    <a:pt x="7365" y="51562"/>
                  </a:lnTo>
                  <a:lnTo>
                    <a:pt x="10540" y="49784"/>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91" name="object 164">
              <a:extLst>
                <a:ext uri="{FF2B5EF4-FFF2-40B4-BE49-F238E27FC236}">
                  <a16:creationId xmlns:a16="http://schemas.microsoft.com/office/drawing/2014/main" id="{6A6C8634-AF11-0E45-91FC-103600E49D8E}"/>
                </a:ext>
              </a:extLst>
            </p:cNvPr>
            <p:cNvSpPr/>
            <p:nvPr/>
          </p:nvSpPr>
          <p:spPr>
            <a:xfrm>
              <a:off x="9315450" y="2887345"/>
              <a:ext cx="837565" cy="0"/>
            </a:xfrm>
            <a:custGeom>
              <a:avLst/>
              <a:gdLst/>
              <a:ahLst/>
              <a:cxnLst/>
              <a:rect l="l" t="t" r="r" b="b"/>
              <a:pathLst>
                <a:path w="837565">
                  <a:moveTo>
                    <a:pt x="0" y="0"/>
                  </a:moveTo>
                  <a:lnTo>
                    <a:pt x="837109" y="0"/>
                  </a:lnTo>
                </a:path>
              </a:pathLst>
            </a:custGeom>
            <a:ln w="6350">
              <a:solidFill>
                <a:srgbClr val="4F81BB"/>
              </a:solidFill>
            </a:ln>
          </p:spPr>
          <p:txBody>
            <a:bodyPr wrap="square" lIns="0" tIns="0" rIns="0" bIns="0" rtlCol="0"/>
            <a:lstStyle/>
            <a:p>
              <a:endParaRPr/>
            </a:p>
          </p:txBody>
        </p:sp>
        <p:sp>
          <p:nvSpPr>
            <p:cNvPr id="92" name="object 165">
              <a:extLst>
                <a:ext uri="{FF2B5EF4-FFF2-40B4-BE49-F238E27FC236}">
                  <a16:creationId xmlns:a16="http://schemas.microsoft.com/office/drawing/2014/main" id="{5C6622E5-C70E-274D-9B24-DED136DB6620}"/>
                </a:ext>
              </a:extLst>
            </p:cNvPr>
            <p:cNvSpPr/>
            <p:nvPr/>
          </p:nvSpPr>
          <p:spPr>
            <a:xfrm>
              <a:off x="9315450" y="2880995"/>
              <a:ext cx="838200" cy="0"/>
            </a:xfrm>
            <a:custGeom>
              <a:avLst/>
              <a:gdLst/>
              <a:ahLst/>
              <a:cxnLst/>
              <a:rect l="l" t="t" r="r" b="b"/>
              <a:pathLst>
                <a:path w="838200">
                  <a:moveTo>
                    <a:pt x="0" y="0"/>
                  </a:moveTo>
                  <a:lnTo>
                    <a:pt x="837985" y="0"/>
                  </a:lnTo>
                </a:path>
              </a:pathLst>
            </a:custGeom>
            <a:ln w="6350">
              <a:solidFill>
                <a:srgbClr val="4F81BB"/>
              </a:solidFill>
            </a:ln>
          </p:spPr>
          <p:txBody>
            <a:bodyPr wrap="square" lIns="0" tIns="0" rIns="0" bIns="0" rtlCol="0"/>
            <a:lstStyle/>
            <a:p>
              <a:endParaRPr/>
            </a:p>
          </p:txBody>
        </p:sp>
        <p:sp>
          <p:nvSpPr>
            <p:cNvPr id="93" name="object 166">
              <a:extLst>
                <a:ext uri="{FF2B5EF4-FFF2-40B4-BE49-F238E27FC236}">
                  <a16:creationId xmlns:a16="http://schemas.microsoft.com/office/drawing/2014/main" id="{A30CC5F0-F547-374C-8495-143CA31FA6C5}"/>
                </a:ext>
              </a:extLst>
            </p:cNvPr>
            <p:cNvSpPr/>
            <p:nvPr/>
          </p:nvSpPr>
          <p:spPr>
            <a:xfrm>
              <a:off x="10171303" y="2877439"/>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94" name="object 167">
              <a:extLst>
                <a:ext uri="{FF2B5EF4-FFF2-40B4-BE49-F238E27FC236}">
                  <a16:creationId xmlns:a16="http://schemas.microsoft.com/office/drawing/2014/main" id="{A25C8C37-3E51-F44C-AEC2-4D54A1FC604E}"/>
                </a:ext>
              </a:extLst>
            </p:cNvPr>
            <p:cNvSpPr/>
            <p:nvPr/>
          </p:nvSpPr>
          <p:spPr>
            <a:xfrm>
              <a:off x="10158476" y="2878327"/>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95" name="object 168">
              <a:extLst>
                <a:ext uri="{FF2B5EF4-FFF2-40B4-BE49-F238E27FC236}">
                  <a16:creationId xmlns:a16="http://schemas.microsoft.com/office/drawing/2014/main" id="{048FA357-E5EB-584C-8F2E-1D10194AA7FA}"/>
                </a:ext>
              </a:extLst>
            </p:cNvPr>
            <p:cNvSpPr/>
            <p:nvPr/>
          </p:nvSpPr>
          <p:spPr>
            <a:xfrm>
              <a:off x="10168001" y="2878382"/>
              <a:ext cx="3810" cy="11430"/>
            </a:xfrm>
            <a:custGeom>
              <a:avLst/>
              <a:gdLst/>
              <a:ahLst/>
              <a:cxnLst/>
              <a:rect l="l" t="t" r="r" b="b"/>
              <a:pathLst>
                <a:path w="3809" h="11430">
                  <a:moveTo>
                    <a:pt x="0" y="11121"/>
                  </a:moveTo>
                  <a:lnTo>
                    <a:pt x="3299" y="11121"/>
                  </a:lnTo>
                  <a:lnTo>
                    <a:pt x="3299" y="0"/>
                  </a:lnTo>
                  <a:lnTo>
                    <a:pt x="0" y="0"/>
                  </a:lnTo>
                  <a:lnTo>
                    <a:pt x="0" y="11121"/>
                  </a:lnTo>
                  <a:close/>
                </a:path>
              </a:pathLst>
            </a:custGeom>
            <a:solidFill>
              <a:srgbClr val="4F81BB"/>
            </a:solidFill>
          </p:spPr>
          <p:txBody>
            <a:bodyPr wrap="square" lIns="0" tIns="0" rIns="0" bIns="0" rtlCol="0"/>
            <a:lstStyle/>
            <a:p>
              <a:endParaRPr/>
            </a:p>
          </p:txBody>
        </p:sp>
        <p:sp>
          <p:nvSpPr>
            <p:cNvPr id="96" name="object 169">
              <a:extLst>
                <a:ext uri="{FF2B5EF4-FFF2-40B4-BE49-F238E27FC236}">
                  <a16:creationId xmlns:a16="http://schemas.microsoft.com/office/drawing/2014/main" id="{204FB3C6-39C2-B94A-B877-8403AE1DF172}"/>
                </a:ext>
              </a:extLst>
            </p:cNvPr>
            <p:cNvSpPr/>
            <p:nvPr/>
          </p:nvSpPr>
          <p:spPr>
            <a:xfrm>
              <a:off x="10087864" y="2832354"/>
              <a:ext cx="85725" cy="52069"/>
            </a:xfrm>
            <a:custGeom>
              <a:avLst/>
              <a:gdLst/>
              <a:ahLst/>
              <a:cxnLst/>
              <a:rect l="l" t="t" r="r" b="b"/>
              <a:pathLst>
                <a:path w="85725" h="52069">
                  <a:moveTo>
                    <a:pt x="7365" y="0"/>
                  </a:moveTo>
                  <a:lnTo>
                    <a:pt x="3555" y="1016"/>
                  </a:lnTo>
                  <a:lnTo>
                    <a:pt x="1777" y="4063"/>
                  </a:lnTo>
                  <a:lnTo>
                    <a:pt x="0" y="7238"/>
                  </a:lnTo>
                  <a:lnTo>
                    <a:pt x="1015" y="11175"/>
                  </a:lnTo>
                  <a:lnTo>
                    <a:pt x="70611" y="51562"/>
                  </a:lnTo>
                  <a:lnTo>
                    <a:pt x="80136" y="45974"/>
                  </a:lnTo>
                  <a:lnTo>
                    <a:pt x="83438" y="45974"/>
                  </a:lnTo>
                  <a:lnTo>
                    <a:pt x="83438" y="45085"/>
                  </a:lnTo>
                  <a:lnTo>
                    <a:pt x="85216" y="45085"/>
                  </a:lnTo>
                  <a:lnTo>
                    <a:pt x="10540" y="1778"/>
                  </a:lnTo>
                  <a:lnTo>
                    <a:pt x="7365" y="0"/>
                  </a:lnTo>
                  <a:close/>
                </a:path>
              </a:pathLst>
            </a:custGeom>
            <a:solidFill>
              <a:srgbClr val="4F81BB"/>
            </a:solidFill>
          </p:spPr>
          <p:txBody>
            <a:bodyPr wrap="square" lIns="0" tIns="0" rIns="0" bIns="0" rtlCol="0"/>
            <a:lstStyle/>
            <a:p>
              <a:endParaRPr/>
            </a:p>
          </p:txBody>
        </p:sp>
        <p:sp>
          <p:nvSpPr>
            <p:cNvPr id="97" name="object 170">
              <a:extLst>
                <a:ext uri="{FF2B5EF4-FFF2-40B4-BE49-F238E27FC236}">
                  <a16:creationId xmlns:a16="http://schemas.microsoft.com/office/drawing/2014/main" id="{CB8DA14A-393F-D142-BCA6-03F6A19D547C}"/>
                </a:ext>
              </a:extLst>
            </p:cNvPr>
            <p:cNvSpPr/>
            <p:nvPr/>
          </p:nvSpPr>
          <p:spPr>
            <a:xfrm>
              <a:off x="6179058" y="1921764"/>
              <a:ext cx="627126" cy="986789"/>
            </a:xfrm>
            <a:prstGeom prst="rect">
              <a:avLst/>
            </a:prstGeom>
            <a:blipFill>
              <a:blip r:embed="rId21" cstate="print"/>
              <a:stretch>
                <a:fillRect/>
              </a:stretch>
            </a:blipFill>
          </p:spPr>
          <p:txBody>
            <a:bodyPr wrap="square" lIns="0" tIns="0" rIns="0" bIns="0" rtlCol="0"/>
            <a:lstStyle/>
            <a:p>
              <a:endParaRPr/>
            </a:p>
          </p:txBody>
        </p:sp>
        <p:sp>
          <p:nvSpPr>
            <p:cNvPr id="98" name="object 171">
              <a:extLst>
                <a:ext uri="{FF2B5EF4-FFF2-40B4-BE49-F238E27FC236}">
                  <a16:creationId xmlns:a16="http://schemas.microsoft.com/office/drawing/2014/main" id="{1C94C26E-6B08-6240-B224-C9B103001CD4}"/>
                </a:ext>
              </a:extLst>
            </p:cNvPr>
            <p:cNvSpPr/>
            <p:nvPr/>
          </p:nvSpPr>
          <p:spPr>
            <a:xfrm>
              <a:off x="6365494" y="2154808"/>
              <a:ext cx="396240" cy="734695"/>
            </a:xfrm>
            <a:custGeom>
              <a:avLst/>
              <a:gdLst/>
              <a:ahLst/>
              <a:cxnLst/>
              <a:rect l="l" t="t" r="r" b="b"/>
              <a:pathLst>
                <a:path w="396240" h="734694">
                  <a:moveTo>
                    <a:pt x="1142" y="0"/>
                  </a:moveTo>
                  <a:lnTo>
                    <a:pt x="0" y="24891"/>
                  </a:lnTo>
                  <a:lnTo>
                    <a:pt x="373760" y="734313"/>
                  </a:lnTo>
                  <a:lnTo>
                    <a:pt x="395985" y="722629"/>
                  </a:lnTo>
                  <a:lnTo>
                    <a:pt x="22351" y="13207"/>
                  </a:lnTo>
                  <a:lnTo>
                    <a:pt x="1142" y="0"/>
                  </a:lnTo>
                  <a:close/>
                </a:path>
              </a:pathLst>
            </a:custGeom>
            <a:solidFill>
              <a:srgbClr val="000000"/>
            </a:solidFill>
          </p:spPr>
          <p:txBody>
            <a:bodyPr wrap="square" lIns="0" tIns="0" rIns="0" bIns="0" rtlCol="0"/>
            <a:lstStyle/>
            <a:p>
              <a:endParaRPr/>
            </a:p>
          </p:txBody>
        </p:sp>
        <p:sp>
          <p:nvSpPr>
            <p:cNvPr id="99" name="object 172">
              <a:extLst>
                <a:ext uri="{FF2B5EF4-FFF2-40B4-BE49-F238E27FC236}">
                  <a16:creationId xmlns:a16="http://schemas.microsoft.com/office/drawing/2014/main" id="{9493AC98-A419-344D-935B-611C284470FD}"/>
                </a:ext>
              </a:extLst>
            </p:cNvPr>
            <p:cNvSpPr/>
            <p:nvPr/>
          </p:nvSpPr>
          <p:spPr>
            <a:xfrm>
              <a:off x="6338315" y="2110739"/>
              <a:ext cx="105918" cy="123062"/>
            </a:xfrm>
            <a:prstGeom prst="rect">
              <a:avLst/>
            </a:prstGeom>
            <a:blipFill>
              <a:blip r:embed="rId22" cstate="print"/>
              <a:stretch>
                <a:fillRect/>
              </a:stretch>
            </a:blipFill>
          </p:spPr>
          <p:txBody>
            <a:bodyPr wrap="square" lIns="0" tIns="0" rIns="0" bIns="0" rtlCol="0"/>
            <a:lstStyle/>
            <a:p>
              <a:endParaRPr/>
            </a:p>
          </p:txBody>
        </p:sp>
        <p:sp>
          <p:nvSpPr>
            <p:cNvPr id="100" name="object 173">
              <a:extLst>
                <a:ext uri="{FF2B5EF4-FFF2-40B4-BE49-F238E27FC236}">
                  <a16:creationId xmlns:a16="http://schemas.microsoft.com/office/drawing/2014/main" id="{3D0D8A48-05AD-0D44-8636-5CB911AD44E3}"/>
                </a:ext>
              </a:extLst>
            </p:cNvPr>
            <p:cNvSpPr/>
            <p:nvPr/>
          </p:nvSpPr>
          <p:spPr>
            <a:xfrm>
              <a:off x="6991350" y="1861566"/>
              <a:ext cx="683514" cy="1043939"/>
            </a:xfrm>
            <a:prstGeom prst="rect">
              <a:avLst/>
            </a:prstGeom>
            <a:blipFill>
              <a:blip r:embed="rId23" cstate="print"/>
              <a:stretch>
                <a:fillRect/>
              </a:stretch>
            </a:blipFill>
          </p:spPr>
          <p:txBody>
            <a:bodyPr wrap="square" lIns="0" tIns="0" rIns="0" bIns="0" rtlCol="0"/>
            <a:lstStyle/>
            <a:p>
              <a:endParaRPr/>
            </a:p>
          </p:txBody>
        </p:sp>
        <p:sp>
          <p:nvSpPr>
            <p:cNvPr id="101" name="object 174">
              <a:extLst>
                <a:ext uri="{FF2B5EF4-FFF2-40B4-BE49-F238E27FC236}">
                  <a16:creationId xmlns:a16="http://schemas.microsoft.com/office/drawing/2014/main" id="{398D6F3B-7F99-0C4F-BAB2-04845B5E0423}"/>
                </a:ext>
              </a:extLst>
            </p:cNvPr>
            <p:cNvSpPr/>
            <p:nvPr/>
          </p:nvSpPr>
          <p:spPr>
            <a:xfrm>
              <a:off x="7043166" y="2094738"/>
              <a:ext cx="450850" cy="790575"/>
            </a:xfrm>
            <a:custGeom>
              <a:avLst/>
              <a:gdLst/>
              <a:ahLst/>
              <a:cxnLst/>
              <a:rect l="l" t="t" r="r" b="b"/>
              <a:pathLst>
                <a:path w="450850" h="790575">
                  <a:moveTo>
                    <a:pt x="450214" y="0"/>
                  </a:moveTo>
                  <a:lnTo>
                    <a:pt x="428625" y="12700"/>
                  </a:lnTo>
                  <a:lnTo>
                    <a:pt x="0" y="778383"/>
                  </a:lnTo>
                  <a:lnTo>
                    <a:pt x="21843" y="790575"/>
                  </a:lnTo>
                  <a:lnTo>
                    <a:pt x="450595" y="24891"/>
                  </a:lnTo>
                  <a:lnTo>
                    <a:pt x="450214" y="0"/>
                  </a:lnTo>
                  <a:close/>
                </a:path>
              </a:pathLst>
            </a:custGeom>
            <a:solidFill>
              <a:srgbClr val="000000"/>
            </a:solidFill>
          </p:spPr>
          <p:txBody>
            <a:bodyPr wrap="square" lIns="0" tIns="0" rIns="0" bIns="0" rtlCol="0"/>
            <a:lstStyle/>
            <a:p>
              <a:endParaRPr/>
            </a:p>
          </p:txBody>
        </p:sp>
        <p:sp>
          <p:nvSpPr>
            <p:cNvPr id="102" name="object 175">
              <a:extLst>
                <a:ext uri="{FF2B5EF4-FFF2-40B4-BE49-F238E27FC236}">
                  <a16:creationId xmlns:a16="http://schemas.microsoft.com/office/drawing/2014/main" id="{D4DA9860-A608-6D45-AF9E-4788D615DF0A}"/>
                </a:ext>
              </a:extLst>
            </p:cNvPr>
            <p:cNvSpPr/>
            <p:nvPr/>
          </p:nvSpPr>
          <p:spPr>
            <a:xfrm>
              <a:off x="7415148" y="2051304"/>
              <a:ext cx="104648" cy="122555"/>
            </a:xfrm>
            <a:prstGeom prst="rect">
              <a:avLst/>
            </a:prstGeom>
            <a:blipFill>
              <a:blip r:embed="rId24" cstate="print"/>
              <a:stretch>
                <a:fillRect/>
              </a:stretch>
            </a:blipFill>
          </p:spPr>
          <p:txBody>
            <a:bodyPr wrap="square" lIns="0" tIns="0" rIns="0" bIns="0" rtlCol="0"/>
            <a:lstStyle/>
            <a:p>
              <a:endParaRPr/>
            </a:p>
          </p:txBody>
        </p:sp>
        <p:sp>
          <p:nvSpPr>
            <p:cNvPr id="103" name="object 176">
              <a:extLst>
                <a:ext uri="{FF2B5EF4-FFF2-40B4-BE49-F238E27FC236}">
                  <a16:creationId xmlns:a16="http://schemas.microsoft.com/office/drawing/2014/main" id="{F4F135BC-5D82-5F40-821E-E3E99E84729D}"/>
                </a:ext>
              </a:extLst>
            </p:cNvPr>
            <p:cNvSpPr/>
            <p:nvPr/>
          </p:nvSpPr>
          <p:spPr>
            <a:xfrm>
              <a:off x="8110728" y="2008632"/>
              <a:ext cx="835151" cy="890015"/>
            </a:xfrm>
            <a:prstGeom prst="rect">
              <a:avLst/>
            </a:prstGeom>
            <a:blipFill>
              <a:blip r:embed="rId25" cstate="print"/>
              <a:stretch>
                <a:fillRect/>
              </a:stretch>
            </a:blipFill>
          </p:spPr>
          <p:txBody>
            <a:bodyPr wrap="square" lIns="0" tIns="0" rIns="0" bIns="0" rtlCol="0"/>
            <a:lstStyle/>
            <a:p>
              <a:endParaRPr/>
            </a:p>
          </p:txBody>
        </p:sp>
        <p:sp>
          <p:nvSpPr>
            <p:cNvPr id="104" name="object 177">
              <a:extLst>
                <a:ext uri="{FF2B5EF4-FFF2-40B4-BE49-F238E27FC236}">
                  <a16:creationId xmlns:a16="http://schemas.microsoft.com/office/drawing/2014/main" id="{317F8A2B-6826-434C-BBC1-F369562ADB14}"/>
                </a:ext>
              </a:extLst>
            </p:cNvPr>
            <p:cNvSpPr/>
            <p:nvPr/>
          </p:nvSpPr>
          <p:spPr>
            <a:xfrm>
              <a:off x="8162543" y="2235073"/>
              <a:ext cx="592455" cy="644525"/>
            </a:xfrm>
            <a:custGeom>
              <a:avLst/>
              <a:gdLst/>
              <a:ahLst/>
              <a:cxnLst/>
              <a:rect l="l" t="t" r="r" b="b"/>
              <a:pathLst>
                <a:path w="592454" h="644525">
                  <a:moveTo>
                    <a:pt x="592454" y="0"/>
                  </a:moveTo>
                  <a:lnTo>
                    <a:pt x="568705" y="7365"/>
                  </a:lnTo>
                  <a:lnTo>
                    <a:pt x="0" y="627379"/>
                  </a:lnTo>
                  <a:lnTo>
                    <a:pt x="18541" y="644398"/>
                  </a:lnTo>
                  <a:lnTo>
                    <a:pt x="587121" y="24511"/>
                  </a:lnTo>
                  <a:lnTo>
                    <a:pt x="592454" y="0"/>
                  </a:lnTo>
                  <a:close/>
                </a:path>
              </a:pathLst>
            </a:custGeom>
            <a:solidFill>
              <a:srgbClr val="000000"/>
            </a:solidFill>
          </p:spPr>
          <p:txBody>
            <a:bodyPr wrap="square" lIns="0" tIns="0" rIns="0" bIns="0" rtlCol="0"/>
            <a:lstStyle/>
            <a:p>
              <a:endParaRPr/>
            </a:p>
          </p:txBody>
        </p:sp>
        <p:sp>
          <p:nvSpPr>
            <p:cNvPr id="105" name="object 178">
              <a:extLst>
                <a:ext uri="{FF2B5EF4-FFF2-40B4-BE49-F238E27FC236}">
                  <a16:creationId xmlns:a16="http://schemas.microsoft.com/office/drawing/2014/main" id="{EC741243-B8CC-6E4E-B67C-B3D30A339461}"/>
                </a:ext>
              </a:extLst>
            </p:cNvPr>
            <p:cNvSpPr/>
            <p:nvPr/>
          </p:nvSpPr>
          <p:spPr>
            <a:xfrm>
              <a:off x="8673465" y="2198370"/>
              <a:ext cx="115188" cy="118363"/>
            </a:xfrm>
            <a:prstGeom prst="rect">
              <a:avLst/>
            </a:prstGeom>
            <a:blipFill>
              <a:blip r:embed="rId26" cstate="print"/>
              <a:stretch>
                <a:fillRect/>
              </a:stretch>
            </a:blipFill>
          </p:spPr>
          <p:txBody>
            <a:bodyPr wrap="square" lIns="0" tIns="0" rIns="0" bIns="0" rtlCol="0"/>
            <a:lstStyle/>
            <a:p>
              <a:endParaRPr/>
            </a:p>
          </p:txBody>
        </p:sp>
        <p:sp>
          <p:nvSpPr>
            <p:cNvPr id="106" name="object 179">
              <a:extLst>
                <a:ext uri="{FF2B5EF4-FFF2-40B4-BE49-F238E27FC236}">
                  <a16:creationId xmlns:a16="http://schemas.microsoft.com/office/drawing/2014/main" id="{76775942-1FB4-3848-9827-A98AB591DE84}"/>
                </a:ext>
              </a:extLst>
            </p:cNvPr>
            <p:cNvSpPr/>
            <p:nvPr/>
          </p:nvSpPr>
          <p:spPr>
            <a:xfrm>
              <a:off x="9272778" y="1988820"/>
              <a:ext cx="774192" cy="909065"/>
            </a:xfrm>
            <a:prstGeom prst="rect">
              <a:avLst/>
            </a:prstGeom>
            <a:blipFill>
              <a:blip r:embed="rId27" cstate="print"/>
              <a:stretch>
                <a:fillRect/>
              </a:stretch>
            </a:blipFill>
          </p:spPr>
          <p:txBody>
            <a:bodyPr wrap="square" lIns="0" tIns="0" rIns="0" bIns="0" rtlCol="0"/>
            <a:lstStyle/>
            <a:p>
              <a:endParaRPr/>
            </a:p>
          </p:txBody>
        </p:sp>
        <p:sp>
          <p:nvSpPr>
            <p:cNvPr id="107" name="object 180">
              <a:extLst>
                <a:ext uri="{FF2B5EF4-FFF2-40B4-BE49-F238E27FC236}">
                  <a16:creationId xmlns:a16="http://schemas.microsoft.com/office/drawing/2014/main" id="{FB654366-B997-1943-B78A-F2A148C6C5CC}"/>
                </a:ext>
              </a:extLst>
            </p:cNvPr>
            <p:cNvSpPr/>
            <p:nvPr/>
          </p:nvSpPr>
          <p:spPr>
            <a:xfrm>
              <a:off x="9324593" y="2217420"/>
              <a:ext cx="534035" cy="661035"/>
            </a:xfrm>
            <a:custGeom>
              <a:avLst/>
              <a:gdLst/>
              <a:ahLst/>
              <a:cxnLst/>
              <a:rect l="l" t="t" r="r" b="b"/>
              <a:pathLst>
                <a:path w="534034" h="661035">
                  <a:moveTo>
                    <a:pt x="533907" y="0"/>
                  </a:moveTo>
                  <a:lnTo>
                    <a:pt x="510666" y="8889"/>
                  </a:lnTo>
                  <a:lnTo>
                    <a:pt x="0" y="645159"/>
                  </a:lnTo>
                  <a:lnTo>
                    <a:pt x="19557" y="660907"/>
                  </a:lnTo>
                  <a:lnTo>
                    <a:pt x="530225" y="24764"/>
                  </a:lnTo>
                  <a:lnTo>
                    <a:pt x="533907" y="0"/>
                  </a:lnTo>
                  <a:close/>
                </a:path>
              </a:pathLst>
            </a:custGeom>
            <a:solidFill>
              <a:srgbClr val="000000"/>
            </a:solidFill>
          </p:spPr>
          <p:txBody>
            <a:bodyPr wrap="square" lIns="0" tIns="0" rIns="0" bIns="0" rtlCol="0"/>
            <a:lstStyle/>
            <a:p>
              <a:endParaRPr/>
            </a:p>
          </p:txBody>
        </p:sp>
        <p:sp>
          <p:nvSpPr>
            <p:cNvPr id="108" name="object 181">
              <a:extLst>
                <a:ext uri="{FF2B5EF4-FFF2-40B4-BE49-F238E27FC236}">
                  <a16:creationId xmlns:a16="http://schemas.microsoft.com/office/drawing/2014/main" id="{C1F13F03-29D5-5549-8BDE-53DB3E811312}"/>
                </a:ext>
              </a:extLst>
            </p:cNvPr>
            <p:cNvSpPr/>
            <p:nvPr/>
          </p:nvSpPr>
          <p:spPr>
            <a:xfrm>
              <a:off x="9777730" y="2178557"/>
              <a:ext cx="112014" cy="120141"/>
            </a:xfrm>
            <a:prstGeom prst="rect">
              <a:avLst/>
            </a:prstGeom>
            <a:blipFill>
              <a:blip r:embed="rId28" cstate="print"/>
              <a:stretch>
                <a:fillRect/>
              </a:stretch>
            </a:blipFill>
          </p:spPr>
          <p:txBody>
            <a:bodyPr wrap="square" lIns="0" tIns="0" rIns="0" bIns="0" rtlCol="0"/>
            <a:lstStyle/>
            <a:p>
              <a:endParaRPr/>
            </a:p>
          </p:txBody>
        </p:sp>
        <p:sp>
          <p:nvSpPr>
            <p:cNvPr id="109" name="object 186">
              <a:extLst>
                <a:ext uri="{FF2B5EF4-FFF2-40B4-BE49-F238E27FC236}">
                  <a16:creationId xmlns:a16="http://schemas.microsoft.com/office/drawing/2014/main" id="{482CB6F3-FC80-CC4B-BE1C-758942B07395}"/>
                </a:ext>
              </a:extLst>
            </p:cNvPr>
            <p:cNvSpPr/>
            <p:nvPr/>
          </p:nvSpPr>
          <p:spPr>
            <a:xfrm>
              <a:off x="6319265" y="2154173"/>
              <a:ext cx="483869" cy="761238"/>
            </a:xfrm>
            <a:prstGeom prst="rect">
              <a:avLst/>
            </a:prstGeom>
            <a:blipFill>
              <a:blip r:embed="rId29" cstate="print"/>
              <a:stretch>
                <a:fillRect/>
              </a:stretch>
            </a:blipFill>
          </p:spPr>
          <p:txBody>
            <a:bodyPr wrap="square" lIns="0" tIns="0" rIns="0" bIns="0" rtlCol="0"/>
            <a:lstStyle/>
            <a:p>
              <a:endParaRPr/>
            </a:p>
          </p:txBody>
        </p:sp>
        <p:sp>
          <p:nvSpPr>
            <p:cNvPr id="110" name="object 187">
              <a:extLst>
                <a:ext uri="{FF2B5EF4-FFF2-40B4-BE49-F238E27FC236}">
                  <a16:creationId xmlns:a16="http://schemas.microsoft.com/office/drawing/2014/main" id="{DF0B5741-9154-294C-9CAF-1962E7EBE0F8}"/>
                </a:ext>
              </a:extLst>
            </p:cNvPr>
            <p:cNvSpPr/>
            <p:nvPr/>
          </p:nvSpPr>
          <p:spPr>
            <a:xfrm>
              <a:off x="6471792" y="2370073"/>
              <a:ext cx="287020" cy="525780"/>
            </a:xfrm>
            <a:custGeom>
              <a:avLst/>
              <a:gdLst/>
              <a:ahLst/>
              <a:cxnLst/>
              <a:rect l="l" t="t" r="r" b="b"/>
              <a:pathLst>
                <a:path w="287020" h="525780">
                  <a:moveTo>
                    <a:pt x="22225" y="0"/>
                  </a:moveTo>
                  <a:lnTo>
                    <a:pt x="0" y="11429"/>
                  </a:lnTo>
                  <a:lnTo>
                    <a:pt x="264287" y="525779"/>
                  </a:lnTo>
                  <a:lnTo>
                    <a:pt x="286638" y="514350"/>
                  </a:lnTo>
                  <a:lnTo>
                    <a:pt x="22225" y="0"/>
                  </a:lnTo>
                  <a:close/>
                </a:path>
              </a:pathLst>
            </a:custGeom>
            <a:solidFill>
              <a:srgbClr val="4F81BB"/>
            </a:solidFill>
          </p:spPr>
          <p:txBody>
            <a:bodyPr wrap="square" lIns="0" tIns="0" rIns="0" bIns="0" rtlCol="0"/>
            <a:lstStyle/>
            <a:p>
              <a:endParaRPr/>
            </a:p>
          </p:txBody>
        </p:sp>
        <p:sp>
          <p:nvSpPr>
            <p:cNvPr id="111" name="object 188">
              <a:extLst>
                <a:ext uri="{FF2B5EF4-FFF2-40B4-BE49-F238E27FC236}">
                  <a16:creationId xmlns:a16="http://schemas.microsoft.com/office/drawing/2014/main" id="{C37F0544-DC7C-8C4F-8811-3A75F72062E2}"/>
                </a:ext>
              </a:extLst>
            </p:cNvPr>
            <p:cNvSpPr/>
            <p:nvPr/>
          </p:nvSpPr>
          <p:spPr>
            <a:xfrm>
              <a:off x="6448044" y="2308098"/>
              <a:ext cx="68706" cy="85216"/>
            </a:xfrm>
            <a:prstGeom prst="rect">
              <a:avLst/>
            </a:prstGeom>
            <a:blipFill>
              <a:blip r:embed="rId30" cstate="print"/>
              <a:stretch>
                <a:fillRect/>
              </a:stretch>
            </a:blipFill>
          </p:spPr>
          <p:txBody>
            <a:bodyPr wrap="square" lIns="0" tIns="0" rIns="0" bIns="0" rtlCol="0"/>
            <a:lstStyle/>
            <a:p>
              <a:endParaRPr/>
            </a:p>
          </p:txBody>
        </p:sp>
        <p:sp>
          <p:nvSpPr>
            <p:cNvPr id="112" name="object 189">
              <a:extLst>
                <a:ext uri="{FF2B5EF4-FFF2-40B4-BE49-F238E27FC236}">
                  <a16:creationId xmlns:a16="http://schemas.microsoft.com/office/drawing/2014/main" id="{10457F70-1089-A047-B9DD-AA34C2D184C0}"/>
                </a:ext>
              </a:extLst>
            </p:cNvPr>
            <p:cNvSpPr/>
            <p:nvPr/>
          </p:nvSpPr>
          <p:spPr>
            <a:xfrm>
              <a:off x="6412991" y="1591055"/>
              <a:ext cx="522732" cy="771906"/>
            </a:xfrm>
            <a:prstGeom prst="rect">
              <a:avLst/>
            </a:prstGeom>
            <a:blipFill>
              <a:blip r:embed="rId31" cstate="print"/>
              <a:stretch>
                <a:fillRect/>
              </a:stretch>
            </a:blipFill>
          </p:spPr>
          <p:txBody>
            <a:bodyPr wrap="square" lIns="0" tIns="0" rIns="0" bIns="0" rtlCol="0"/>
            <a:lstStyle/>
            <a:p>
              <a:endParaRPr/>
            </a:p>
          </p:txBody>
        </p:sp>
        <p:sp>
          <p:nvSpPr>
            <p:cNvPr id="113" name="object 190">
              <a:extLst>
                <a:ext uri="{FF2B5EF4-FFF2-40B4-BE49-F238E27FC236}">
                  <a16:creationId xmlns:a16="http://schemas.microsoft.com/office/drawing/2014/main" id="{2F4452D8-8AE4-4C47-8991-CDE646A649C1}"/>
                </a:ext>
              </a:extLst>
            </p:cNvPr>
            <p:cNvSpPr/>
            <p:nvPr/>
          </p:nvSpPr>
          <p:spPr>
            <a:xfrm>
              <a:off x="6464808" y="1804923"/>
              <a:ext cx="321945" cy="538480"/>
            </a:xfrm>
            <a:custGeom>
              <a:avLst/>
              <a:gdLst/>
              <a:ahLst/>
              <a:cxnLst/>
              <a:rect l="l" t="t" r="r" b="b"/>
              <a:pathLst>
                <a:path w="321945" h="538480">
                  <a:moveTo>
                    <a:pt x="299973" y="0"/>
                  </a:moveTo>
                  <a:lnTo>
                    <a:pt x="0" y="525399"/>
                  </a:lnTo>
                  <a:lnTo>
                    <a:pt x="21843" y="537972"/>
                  </a:lnTo>
                  <a:lnTo>
                    <a:pt x="321690" y="12318"/>
                  </a:lnTo>
                  <a:lnTo>
                    <a:pt x="299973" y="0"/>
                  </a:lnTo>
                  <a:close/>
                </a:path>
              </a:pathLst>
            </a:custGeom>
            <a:solidFill>
              <a:srgbClr val="4F81BB"/>
            </a:solidFill>
          </p:spPr>
          <p:txBody>
            <a:bodyPr wrap="square" lIns="0" tIns="0" rIns="0" bIns="0" rtlCol="0"/>
            <a:lstStyle/>
            <a:p>
              <a:endParaRPr/>
            </a:p>
          </p:txBody>
        </p:sp>
        <p:sp>
          <p:nvSpPr>
            <p:cNvPr id="114" name="object 191">
              <a:extLst>
                <a:ext uri="{FF2B5EF4-FFF2-40B4-BE49-F238E27FC236}">
                  <a16:creationId xmlns:a16="http://schemas.microsoft.com/office/drawing/2014/main" id="{8BEB9CD1-25D5-6C40-8EF0-4E87B94116A0}"/>
                </a:ext>
              </a:extLst>
            </p:cNvPr>
            <p:cNvSpPr/>
            <p:nvPr/>
          </p:nvSpPr>
          <p:spPr>
            <a:xfrm>
              <a:off x="6742556" y="1744979"/>
              <a:ext cx="70866" cy="84962"/>
            </a:xfrm>
            <a:prstGeom prst="rect">
              <a:avLst/>
            </a:prstGeom>
            <a:blipFill>
              <a:blip r:embed="rId32" cstate="print"/>
              <a:stretch>
                <a:fillRect/>
              </a:stretch>
            </a:blipFill>
          </p:spPr>
          <p:txBody>
            <a:bodyPr wrap="square" lIns="0" tIns="0" rIns="0" bIns="0" rtlCol="0"/>
            <a:lstStyle/>
            <a:p>
              <a:endParaRPr/>
            </a:p>
          </p:txBody>
        </p:sp>
        <p:sp>
          <p:nvSpPr>
            <p:cNvPr id="115" name="object 192">
              <a:extLst>
                <a:ext uri="{FF2B5EF4-FFF2-40B4-BE49-F238E27FC236}">
                  <a16:creationId xmlns:a16="http://schemas.microsoft.com/office/drawing/2014/main" id="{BE05E0FC-D577-C24E-A887-8348705E5AC3}"/>
                </a:ext>
              </a:extLst>
            </p:cNvPr>
            <p:cNvSpPr/>
            <p:nvPr/>
          </p:nvSpPr>
          <p:spPr>
            <a:xfrm>
              <a:off x="6752843" y="1037844"/>
              <a:ext cx="686561" cy="742950"/>
            </a:xfrm>
            <a:prstGeom prst="rect">
              <a:avLst/>
            </a:prstGeom>
            <a:blipFill>
              <a:blip r:embed="rId33" cstate="print"/>
              <a:stretch>
                <a:fillRect/>
              </a:stretch>
            </a:blipFill>
          </p:spPr>
          <p:txBody>
            <a:bodyPr wrap="square" lIns="0" tIns="0" rIns="0" bIns="0" rtlCol="0"/>
            <a:lstStyle/>
            <a:p>
              <a:endParaRPr/>
            </a:p>
          </p:txBody>
        </p:sp>
        <p:sp>
          <p:nvSpPr>
            <p:cNvPr id="116" name="object 193">
              <a:extLst>
                <a:ext uri="{FF2B5EF4-FFF2-40B4-BE49-F238E27FC236}">
                  <a16:creationId xmlns:a16="http://schemas.microsoft.com/office/drawing/2014/main" id="{5D5BFBB2-BEAA-6F48-B984-AE7C9903BE81}"/>
                </a:ext>
              </a:extLst>
            </p:cNvPr>
            <p:cNvSpPr/>
            <p:nvPr/>
          </p:nvSpPr>
          <p:spPr>
            <a:xfrm>
              <a:off x="6804659" y="1239392"/>
              <a:ext cx="471170" cy="521970"/>
            </a:xfrm>
            <a:custGeom>
              <a:avLst/>
              <a:gdLst/>
              <a:ahLst/>
              <a:cxnLst/>
              <a:rect l="l" t="t" r="r" b="b"/>
              <a:pathLst>
                <a:path w="471170" h="521969">
                  <a:moveTo>
                    <a:pt x="452247" y="0"/>
                  </a:moveTo>
                  <a:lnTo>
                    <a:pt x="0" y="505206"/>
                  </a:lnTo>
                  <a:lnTo>
                    <a:pt x="18796" y="521970"/>
                  </a:lnTo>
                  <a:lnTo>
                    <a:pt x="470916" y="16764"/>
                  </a:lnTo>
                  <a:lnTo>
                    <a:pt x="452247" y="0"/>
                  </a:lnTo>
                  <a:close/>
                </a:path>
              </a:pathLst>
            </a:custGeom>
            <a:solidFill>
              <a:srgbClr val="4F81BB"/>
            </a:solidFill>
          </p:spPr>
          <p:txBody>
            <a:bodyPr wrap="square" lIns="0" tIns="0" rIns="0" bIns="0" rtlCol="0"/>
            <a:lstStyle/>
            <a:p>
              <a:endParaRPr/>
            </a:p>
          </p:txBody>
        </p:sp>
        <p:sp>
          <p:nvSpPr>
            <p:cNvPr id="117" name="object 194">
              <a:extLst>
                <a:ext uri="{FF2B5EF4-FFF2-40B4-BE49-F238E27FC236}">
                  <a16:creationId xmlns:a16="http://schemas.microsoft.com/office/drawing/2014/main" id="{5A75522F-BA96-C540-AAD6-1E2350D1365B}"/>
                </a:ext>
              </a:extLst>
            </p:cNvPr>
            <p:cNvSpPr/>
            <p:nvPr/>
          </p:nvSpPr>
          <p:spPr>
            <a:xfrm>
              <a:off x="7237856" y="1191005"/>
              <a:ext cx="79248" cy="82296"/>
            </a:xfrm>
            <a:prstGeom prst="rect">
              <a:avLst/>
            </a:prstGeom>
            <a:blipFill>
              <a:blip r:embed="rId34" cstate="print"/>
              <a:stretch>
                <a:fillRect/>
              </a:stretch>
            </a:blipFill>
          </p:spPr>
          <p:txBody>
            <a:bodyPr wrap="square" lIns="0" tIns="0" rIns="0" bIns="0" rtlCol="0"/>
            <a:lstStyle/>
            <a:p>
              <a:endParaRPr/>
            </a:p>
          </p:txBody>
        </p:sp>
        <p:sp>
          <p:nvSpPr>
            <p:cNvPr id="118" name="object 200">
              <a:extLst>
                <a:ext uri="{FF2B5EF4-FFF2-40B4-BE49-F238E27FC236}">
                  <a16:creationId xmlns:a16="http://schemas.microsoft.com/office/drawing/2014/main" id="{084C7C0B-D40B-CE46-9943-697E599BC0DE}"/>
                </a:ext>
              </a:extLst>
            </p:cNvPr>
            <p:cNvSpPr/>
            <p:nvPr/>
          </p:nvSpPr>
          <p:spPr>
            <a:xfrm>
              <a:off x="7215378" y="550926"/>
              <a:ext cx="556259" cy="711708"/>
            </a:xfrm>
            <a:prstGeom prst="rect">
              <a:avLst/>
            </a:prstGeom>
            <a:blipFill>
              <a:blip r:embed="rId18" cstate="print"/>
              <a:stretch>
                <a:fillRect/>
              </a:stretch>
            </a:blipFill>
          </p:spPr>
          <p:txBody>
            <a:bodyPr wrap="square" lIns="0" tIns="0" rIns="0" bIns="0" rtlCol="0"/>
            <a:lstStyle/>
            <a:p>
              <a:endParaRPr/>
            </a:p>
          </p:txBody>
        </p:sp>
        <p:sp>
          <p:nvSpPr>
            <p:cNvPr id="119" name="object 201">
              <a:extLst>
                <a:ext uri="{FF2B5EF4-FFF2-40B4-BE49-F238E27FC236}">
                  <a16:creationId xmlns:a16="http://schemas.microsoft.com/office/drawing/2014/main" id="{1187F9BB-A5E7-584B-B643-E190F16FCF38}"/>
                </a:ext>
              </a:extLst>
            </p:cNvPr>
            <p:cNvSpPr/>
            <p:nvPr/>
          </p:nvSpPr>
          <p:spPr>
            <a:xfrm>
              <a:off x="7267193" y="759968"/>
              <a:ext cx="349885" cy="483870"/>
            </a:xfrm>
            <a:custGeom>
              <a:avLst/>
              <a:gdLst/>
              <a:ahLst/>
              <a:cxnLst/>
              <a:rect l="l" t="t" r="r" b="b"/>
              <a:pathLst>
                <a:path w="349884" h="483869">
                  <a:moveTo>
                    <a:pt x="328802" y="0"/>
                  </a:moveTo>
                  <a:lnTo>
                    <a:pt x="0" y="469011"/>
                  </a:lnTo>
                  <a:lnTo>
                    <a:pt x="20574" y="483362"/>
                  </a:lnTo>
                  <a:lnTo>
                    <a:pt x="349376" y="14478"/>
                  </a:lnTo>
                  <a:lnTo>
                    <a:pt x="328802" y="0"/>
                  </a:lnTo>
                  <a:close/>
                </a:path>
              </a:pathLst>
            </a:custGeom>
            <a:solidFill>
              <a:srgbClr val="4F81BB"/>
            </a:solidFill>
          </p:spPr>
          <p:txBody>
            <a:bodyPr wrap="square" lIns="0" tIns="0" rIns="0" bIns="0" rtlCol="0"/>
            <a:lstStyle/>
            <a:p>
              <a:endParaRPr/>
            </a:p>
          </p:txBody>
        </p:sp>
        <p:sp>
          <p:nvSpPr>
            <p:cNvPr id="120" name="object 202">
              <a:extLst>
                <a:ext uri="{FF2B5EF4-FFF2-40B4-BE49-F238E27FC236}">
                  <a16:creationId xmlns:a16="http://schemas.microsoft.com/office/drawing/2014/main" id="{EDD75E35-307A-274D-A85D-636B474AD64B}"/>
                </a:ext>
              </a:extLst>
            </p:cNvPr>
            <p:cNvSpPr/>
            <p:nvPr/>
          </p:nvSpPr>
          <p:spPr>
            <a:xfrm>
              <a:off x="7575042" y="704850"/>
              <a:ext cx="75056" cy="84327"/>
            </a:xfrm>
            <a:prstGeom prst="rect">
              <a:avLst/>
            </a:prstGeom>
            <a:blipFill>
              <a:blip r:embed="rId35" cstate="print"/>
              <a:stretch>
                <a:fillRect/>
              </a:stretch>
            </a:blipFill>
          </p:spPr>
          <p:txBody>
            <a:bodyPr wrap="square" lIns="0" tIns="0" rIns="0" bIns="0" rtlCol="0"/>
            <a:lstStyle/>
            <a:p>
              <a:endParaRPr/>
            </a:p>
          </p:txBody>
        </p:sp>
        <p:sp>
          <p:nvSpPr>
            <p:cNvPr id="121" name="object 203">
              <a:extLst>
                <a:ext uri="{FF2B5EF4-FFF2-40B4-BE49-F238E27FC236}">
                  <a16:creationId xmlns:a16="http://schemas.microsoft.com/office/drawing/2014/main" id="{65A7DA67-2559-594D-A395-5FA985834044}"/>
                </a:ext>
              </a:extLst>
            </p:cNvPr>
            <p:cNvSpPr/>
            <p:nvPr/>
          </p:nvSpPr>
          <p:spPr>
            <a:xfrm>
              <a:off x="7688326" y="700277"/>
              <a:ext cx="0" cy="1865630"/>
            </a:xfrm>
            <a:custGeom>
              <a:avLst/>
              <a:gdLst/>
              <a:ahLst/>
              <a:cxnLst/>
              <a:rect l="l" t="t" r="r" b="b"/>
              <a:pathLst>
                <a:path h="1865630">
                  <a:moveTo>
                    <a:pt x="0" y="0"/>
                  </a:moveTo>
                  <a:lnTo>
                    <a:pt x="0" y="1865630"/>
                  </a:lnTo>
                </a:path>
              </a:pathLst>
            </a:custGeom>
            <a:ln w="13588">
              <a:solidFill>
                <a:srgbClr val="4F81BB"/>
              </a:solidFill>
              <a:prstDash val="sysDash"/>
            </a:ln>
          </p:spPr>
          <p:txBody>
            <a:bodyPr wrap="square" lIns="0" tIns="0" rIns="0" bIns="0" rtlCol="0"/>
            <a:lstStyle/>
            <a:p>
              <a:endParaRPr/>
            </a:p>
          </p:txBody>
        </p:sp>
        <p:sp>
          <p:nvSpPr>
            <p:cNvPr id="122" name="object 204">
              <a:extLst>
                <a:ext uri="{FF2B5EF4-FFF2-40B4-BE49-F238E27FC236}">
                  <a16:creationId xmlns:a16="http://schemas.microsoft.com/office/drawing/2014/main" id="{03B19559-A448-5841-BA36-902A9AD5BB5E}"/>
                </a:ext>
              </a:extLst>
            </p:cNvPr>
            <p:cNvSpPr/>
            <p:nvPr/>
          </p:nvSpPr>
          <p:spPr>
            <a:xfrm>
              <a:off x="7696072" y="2604642"/>
              <a:ext cx="13970" cy="52069"/>
            </a:xfrm>
            <a:custGeom>
              <a:avLst/>
              <a:gdLst/>
              <a:ahLst/>
              <a:cxnLst/>
              <a:rect l="l" t="t" r="r" b="b"/>
              <a:pathLst>
                <a:path w="13970" h="52069">
                  <a:moveTo>
                    <a:pt x="12700" y="0"/>
                  </a:moveTo>
                  <a:lnTo>
                    <a:pt x="0" y="127"/>
                  </a:lnTo>
                  <a:lnTo>
                    <a:pt x="507" y="51943"/>
                  </a:lnTo>
                  <a:lnTo>
                    <a:pt x="13461" y="51816"/>
                  </a:lnTo>
                  <a:lnTo>
                    <a:pt x="12700" y="0"/>
                  </a:lnTo>
                  <a:close/>
                </a:path>
              </a:pathLst>
            </a:custGeom>
            <a:solidFill>
              <a:srgbClr val="4F81BB"/>
            </a:solidFill>
          </p:spPr>
          <p:txBody>
            <a:bodyPr wrap="square" lIns="0" tIns="0" rIns="0" bIns="0" rtlCol="0"/>
            <a:lstStyle/>
            <a:p>
              <a:endParaRPr/>
            </a:p>
          </p:txBody>
        </p:sp>
        <p:sp>
          <p:nvSpPr>
            <p:cNvPr id="123" name="object 205">
              <a:extLst>
                <a:ext uri="{FF2B5EF4-FFF2-40B4-BE49-F238E27FC236}">
                  <a16:creationId xmlns:a16="http://schemas.microsoft.com/office/drawing/2014/main" id="{AFC18552-4FC5-F847-8D54-D19576204577}"/>
                </a:ext>
              </a:extLst>
            </p:cNvPr>
            <p:cNvSpPr/>
            <p:nvPr/>
          </p:nvSpPr>
          <p:spPr>
            <a:xfrm>
              <a:off x="7697216" y="2695320"/>
              <a:ext cx="13970" cy="52069"/>
            </a:xfrm>
            <a:custGeom>
              <a:avLst/>
              <a:gdLst/>
              <a:ahLst/>
              <a:cxnLst/>
              <a:rect l="l" t="t" r="r" b="b"/>
              <a:pathLst>
                <a:path w="13970" h="52069">
                  <a:moveTo>
                    <a:pt x="12953" y="0"/>
                  </a:moveTo>
                  <a:lnTo>
                    <a:pt x="0" y="126"/>
                  </a:lnTo>
                  <a:lnTo>
                    <a:pt x="761" y="52069"/>
                  </a:lnTo>
                  <a:lnTo>
                    <a:pt x="13715" y="51815"/>
                  </a:lnTo>
                  <a:lnTo>
                    <a:pt x="12953" y="0"/>
                  </a:lnTo>
                  <a:close/>
                </a:path>
              </a:pathLst>
            </a:custGeom>
            <a:solidFill>
              <a:srgbClr val="4F81BB"/>
            </a:solidFill>
          </p:spPr>
          <p:txBody>
            <a:bodyPr wrap="square" lIns="0" tIns="0" rIns="0" bIns="0" rtlCol="0"/>
            <a:lstStyle/>
            <a:p>
              <a:endParaRPr/>
            </a:p>
          </p:txBody>
        </p:sp>
        <p:sp>
          <p:nvSpPr>
            <p:cNvPr id="124" name="object 206">
              <a:extLst>
                <a:ext uri="{FF2B5EF4-FFF2-40B4-BE49-F238E27FC236}">
                  <a16:creationId xmlns:a16="http://schemas.microsoft.com/office/drawing/2014/main" id="{A451A3A4-FE4F-F64E-94DF-DD3230DC0B67}"/>
                </a:ext>
              </a:extLst>
            </p:cNvPr>
            <p:cNvSpPr/>
            <p:nvPr/>
          </p:nvSpPr>
          <p:spPr>
            <a:xfrm>
              <a:off x="7698485" y="2786126"/>
              <a:ext cx="13970" cy="52069"/>
            </a:xfrm>
            <a:custGeom>
              <a:avLst/>
              <a:gdLst/>
              <a:ahLst/>
              <a:cxnLst/>
              <a:rect l="l" t="t" r="r" b="b"/>
              <a:pathLst>
                <a:path w="13970" h="52069">
                  <a:moveTo>
                    <a:pt x="12954" y="0"/>
                  </a:moveTo>
                  <a:lnTo>
                    <a:pt x="0" y="126"/>
                  </a:lnTo>
                  <a:lnTo>
                    <a:pt x="762" y="51943"/>
                  </a:lnTo>
                  <a:lnTo>
                    <a:pt x="13716" y="51688"/>
                  </a:lnTo>
                  <a:lnTo>
                    <a:pt x="12954" y="0"/>
                  </a:lnTo>
                  <a:close/>
                </a:path>
              </a:pathLst>
            </a:custGeom>
            <a:solidFill>
              <a:srgbClr val="4F81BB"/>
            </a:solidFill>
          </p:spPr>
          <p:txBody>
            <a:bodyPr wrap="square" lIns="0" tIns="0" rIns="0" bIns="0" rtlCol="0"/>
            <a:lstStyle/>
            <a:p>
              <a:endParaRPr/>
            </a:p>
          </p:txBody>
        </p:sp>
        <p:sp>
          <p:nvSpPr>
            <p:cNvPr id="125" name="object 207">
              <a:extLst>
                <a:ext uri="{FF2B5EF4-FFF2-40B4-BE49-F238E27FC236}">
                  <a16:creationId xmlns:a16="http://schemas.microsoft.com/office/drawing/2014/main" id="{1ECD96D0-9155-4D45-B384-EB91CA65230F}"/>
                </a:ext>
              </a:extLst>
            </p:cNvPr>
            <p:cNvSpPr/>
            <p:nvPr/>
          </p:nvSpPr>
          <p:spPr>
            <a:xfrm>
              <a:off x="7699882" y="2876676"/>
              <a:ext cx="13970" cy="52069"/>
            </a:xfrm>
            <a:custGeom>
              <a:avLst/>
              <a:gdLst/>
              <a:ahLst/>
              <a:cxnLst/>
              <a:rect l="l" t="t" r="r" b="b"/>
              <a:pathLst>
                <a:path w="13970" h="52069">
                  <a:moveTo>
                    <a:pt x="12953" y="0"/>
                  </a:moveTo>
                  <a:lnTo>
                    <a:pt x="0" y="253"/>
                  </a:lnTo>
                  <a:lnTo>
                    <a:pt x="762" y="52070"/>
                  </a:lnTo>
                  <a:lnTo>
                    <a:pt x="13716" y="51815"/>
                  </a:lnTo>
                  <a:lnTo>
                    <a:pt x="12953" y="0"/>
                  </a:lnTo>
                  <a:close/>
                </a:path>
              </a:pathLst>
            </a:custGeom>
            <a:solidFill>
              <a:srgbClr val="4F81BB"/>
            </a:solidFill>
          </p:spPr>
          <p:txBody>
            <a:bodyPr wrap="square" lIns="0" tIns="0" rIns="0" bIns="0" rtlCol="0"/>
            <a:lstStyle/>
            <a:p>
              <a:endParaRPr/>
            </a:p>
          </p:txBody>
        </p:sp>
        <p:sp>
          <p:nvSpPr>
            <p:cNvPr id="126" name="object 210">
              <a:extLst>
                <a:ext uri="{FF2B5EF4-FFF2-40B4-BE49-F238E27FC236}">
                  <a16:creationId xmlns:a16="http://schemas.microsoft.com/office/drawing/2014/main" id="{22D3EB21-2AB5-1C47-A344-83A3A09DAECA}"/>
                </a:ext>
              </a:extLst>
            </p:cNvPr>
            <p:cNvSpPr/>
            <p:nvPr/>
          </p:nvSpPr>
          <p:spPr>
            <a:xfrm>
              <a:off x="6992111" y="2190750"/>
              <a:ext cx="512825" cy="723138"/>
            </a:xfrm>
            <a:prstGeom prst="rect">
              <a:avLst/>
            </a:prstGeom>
            <a:blipFill>
              <a:blip r:embed="rId36" cstate="print"/>
              <a:stretch>
                <a:fillRect/>
              </a:stretch>
            </a:blipFill>
          </p:spPr>
          <p:txBody>
            <a:bodyPr wrap="square" lIns="0" tIns="0" rIns="0" bIns="0" rtlCol="0"/>
            <a:lstStyle/>
            <a:p>
              <a:endParaRPr/>
            </a:p>
          </p:txBody>
        </p:sp>
        <p:sp>
          <p:nvSpPr>
            <p:cNvPr id="127" name="object 211">
              <a:extLst>
                <a:ext uri="{FF2B5EF4-FFF2-40B4-BE49-F238E27FC236}">
                  <a16:creationId xmlns:a16="http://schemas.microsoft.com/office/drawing/2014/main" id="{6D2F09CB-F345-5D41-9C38-289EAC680448}"/>
                </a:ext>
              </a:extLst>
            </p:cNvPr>
            <p:cNvSpPr/>
            <p:nvPr/>
          </p:nvSpPr>
          <p:spPr>
            <a:xfrm>
              <a:off x="7043928" y="2423667"/>
              <a:ext cx="278765" cy="471170"/>
            </a:xfrm>
            <a:custGeom>
              <a:avLst/>
              <a:gdLst/>
              <a:ahLst/>
              <a:cxnLst/>
              <a:rect l="l" t="t" r="r" b="b"/>
              <a:pathLst>
                <a:path w="278765" h="471169">
                  <a:moveTo>
                    <a:pt x="278511" y="0"/>
                  </a:moveTo>
                  <a:lnTo>
                    <a:pt x="256794" y="12446"/>
                  </a:lnTo>
                  <a:lnTo>
                    <a:pt x="0" y="458089"/>
                  </a:lnTo>
                  <a:lnTo>
                    <a:pt x="21844" y="470662"/>
                  </a:lnTo>
                  <a:lnTo>
                    <a:pt x="278638" y="24892"/>
                  </a:lnTo>
                  <a:lnTo>
                    <a:pt x="278511" y="0"/>
                  </a:lnTo>
                  <a:close/>
                </a:path>
              </a:pathLst>
            </a:custGeom>
            <a:solidFill>
              <a:srgbClr val="49ACC5"/>
            </a:solidFill>
          </p:spPr>
          <p:txBody>
            <a:bodyPr wrap="square" lIns="0" tIns="0" rIns="0" bIns="0" rtlCol="0"/>
            <a:lstStyle/>
            <a:p>
              <a:endParaRPr/>
            </a:p>
          </p:txBody>
        </p:sp>
        <p:sp>
          <p:nvSpPr>
            <p:cNvPr id="128" name="object 212">
              <a:extLst>
                <a:ext uri="{FF2B5EF4-FFF2-40B4-BE49-F238E27FC236}">
                  <a16:creationId xmlns:a16="http://schemas.microsoft.com/office/drawing/2014/main" id="{48951D87-8481-3D41-B205-37916295AD13}"/>
                </a:ext>
              </a:extLst>
            </p:cNvPr>
            <p:cNvSpPr/>
            <p:nvPr/>
          </p:nvSpPr>
          <p:spPr>
            <a:xfrm>
              <a:off x="7243953" y="2380488"/>
              <a:ext cx="104013" cy="122300"/>
            </a:xfrm>
            <a:prstGeom prst="rect">
              <a:avLst/>
            </a:prstGeom>
            <a:blipFill>
              <a:blip r:embed="rId37" cstate="print"/>
              <a:stretch>
                <a:fillRect/>
              </a:stretch>
            </a:blipFill>
          </p:spPr>
          <p:txBody>
            <a:bodyPr wrap="square" lIns="0" tIns="0" rIns="0" bIns="0" rtlCol="0"/>
            <a:lstStyle/>
            <a:p>
              <a:endParaRPr/>
            </a:p>
          </p:txBody>
        </p:sp>
        <p:sp>
          <p:nvSpPr>
            <p:cNvPr id="129" name="object 213">
              <a:extLst>
                <a:ext uri="{FF2B5EF4-FFF2-40B4-BE49-F238E27FC236}">
                  <a16:creationId xmlns:a16="http://schemas.microsoft.com/office/drawing/2014/main" id="{3AD47974-1E4C-9F4F-B163-4B082ED4953D}"/>
                </a:ext>
              </a:extLst>
            </p:cNvPr>
            <p:cNvSpPr/>
            <p:nvPr/>
          </p:nvSpPr>
          <p:spPr>
            <a:xfrm>
              <a:off x="7130160" y="2582545"/>
              <a:ext cx="46355" cy="46355"/>
            </a:xfrm>
            <a:custGeom>
              <a:avLst/>
              <a:gdLst/>
              <a:ahLst/>
              <a:cxnLst/>
              <a:rect l="l" t="t" r="r" b="b"/>
              <a:pathLst>
                <a:path w="46354" h="46355">
                  <a:moveTo>
                    <a:pt x="9271" y="0"/>
                  </a:moveTo>
                  <a:lnTo>
                    <a:pt x="0" y="9270"/>
                  </a:lnTo>
                  <a:lnTo>
                    <a:pt x="36703" y="45846"/>
                  </a:lnTo>
                  <a:lnTo>
                    <a:pt x="45847" y="36702"/>
                  </a:lnTo>
                  <a:lnTo>
                    <a:pt x="9271" y="0"/>
                  </a:lnTo>
                  <a:close/>
                </a:path>
              </a:pathLst>
            </a:custGeom>
            <a:solidFill>
              <a:srgbClr val="9BB957"/>
            </a:solidFill>
          </p:spPr>
          <p:txBody>
            <a:bodyPr wrap="square" lIns="0" tIns="0" rIns="0" bIns="0" rtlCol="0"/>
            <a:lstStyle/>
            <a:p>
              <a:endParaRPr/>
            </a:p>
          </p:txBody>
        </p:sp>
        <p:sp>
          <p:nvSpPr>
            <p:cNvPr id="130" name="object 214">
              <a:extLst>
                <a:ext uri="{FF2B5EF4-FFF2-40B4-BE49-F238E27FC236}">
                  <a16:creationId xmlns:a16="http://schemas.microsoft.com/office/drawing/2014/main" id="{0686BA83-7238-C04A-AD1F-1CBD8DB95AC8}"/>
                </a:ext>
              </a:extLst>
            </p:cNvPr>
            <p:cNvSpPr/>
            <p:nvPr/>
          </p:nvSpPr>
          <p:spPr>
            <a:xfrm>
              <a:off x="7066153" y="2518664"/>
              <a:ext cx="45720" cy="45720"/>
            </a:xfrm>
            <a:custGeom>
              <a:avLst/>
              <a:gdLst/>
              <a:ahLst/>
              <a:cxnLst/>
              <a:rect l="l" t="t" r="r" b="b"/>
              <a:pathLst>
                <a:path w="45720" h="45719">
                  <a:moveTo>
                    <a:pt x="9144" y="0"/>
                  </a:moveTo>
                  <a:lnTo>
                    <a:pt x="0" y="9144"/>
                  </a:lnTo>
                  <a:lnTo>
                    <a:pt x="36575" y="45593"/>
                  </a:lnTo>
                  <a:lnTo>
                    <a:pt x="45720" y="36575"/>
                  </a:lnTo>
                  <a:lnTo>
                    <a:pt x="9144" y="0"/>
                  </a:lnTo>
                  <a:close/>
                </a:path>
              </a:pathLst>
            </a:custGeom>
            <a:solidFill>
              <a:srgbClr val="9BB957"/>
            </a:solidFill>
          </p:spPr>
          <p:txBody>
            <a:bodyPr wrap="square" lIns="0" tIns="0" rIns="0" bIns="0" rtlCol="0"/>
            <a:lstStyle/>
            <a:p>
              <a:endParaRPr/>
            </a:p>
          </p:txBody>
        </p:sp>
        <p:sp>
          <p:nvSpPr>
            <p:cNvPr id="131" name="object 215">
              <a:extLst>
                <a:ext uri="{FF2B5EF4-FFF2-40B4-BE49-F238E27FC236}">
                  <a16:creationId xmlns:a16="http://schemas.microsoft.com/office/drawing/2014/main" id="{6357733D-B53B-3F4B-AF0A-0FF2C73D6F39}"/>
                </a:ext>
              </a:extLst>
            </p:cNvPr>
            <p:cNvSpPr/>
            <p:nvPr/>
          </p:nvSpPr>
          <p:spPr>
            <a:xfrm>
              <a:off x="7001891" y="2454529"/>
              <a:ext cx="46355" cy="45720"/>
            </a:xfrm>
            <a:custGeom>
              <a:avLst/>
              <a:gdLst/>
              <a:ahLst/>
              <a:cxnLst/>
              <a:rect l="l" t="t" r="r" b="b"/>
              <a:pathLst>
                <a:path w="46354" h="45719">
                  <a:moveTo>
                    <a:pt x="9143" y="0"/>
                  </a:moveTo>
                  <a:lnTo>
                    <a:pt x="0" y="9144"/>
                  </a:lnTo>
                  <a:lnTo>
                    <a:pt x="36575" y="45720"/>
                  </a:lnTo>
                  <a:lnTo>
                    <a:pt x="45847" y="36575"/>
                  </a:lnTo>
                  <a:lnTo>
                    <a:pt x="9143" y="0"/>
                  </a:lnTo>
                  <a:close/>
                </a:path>
              </a:pathLst>
            </a:custGeom>
            <a:solidFill>
              <a:srgbClr val="9BB957"/>
            </a:solidFill>
          </p:spPr>
          <p:txBody>
            <a:bodyPr wrap="square" lIns="0" tIns="0" rIns="0" bIns="0" rtlCol="0"/>
            <a:lstStyle/>
            <a:p>
              <a:endParaRPr/>
            </a:p>
          </p:txBody>
        </p:sp>
        <p:sp>
          <p:nvSpPr>
            <p:cNvPr id="132" name="object 216">
              <a:extLst>
                <a:ext uri="{FF2B5EF4-FFF2-40B4-BE49-F238E27FC236}">
                  <a16:creationId xmlns:a16="http://schemas.microsoft.com/office/drawing/2014/main" id="{9429A8F5-8CEF-2B47-B413-6A7AA0FA60D0}"/>
                </a:ext>
              </a:extLst>
            </p:cNvPr>
            <p:cNvSpPr/>
            <p:nvPr/>
          </p:nvSpPr>
          <p:spPr>
            <a:xfrm>
              <a:off x="6937756" y="2390520"/>
              <a:ext cx="45720" cy="45720"/>
            </a:xfrm>
            <a:custGeom>
              <a:avLst/>
              <a:gdLst/>
              <a:ahLst/>
              <a:cxnLst/>
              <a:rect l="l" t="t" r="r" b="b"/>
              <a:pathLst>
                <a:path w="45720" h="45719">
                  <a:moveTo>
                    <a:pt x="9144" y="0"/>
                  </a:moveTo>
                  <a:lnTo>
                    <a:pt x="0" y="9143"/>
                  </a:lnTo>
                  <a:lnTo>
                    <a:pt x="36575" y="45592"/>
                  </a:lnTo>
                  <a:lnTo>
                    <a:pt x="45720" y="36449"/>
                  </a:lnTo>
                  <a:lnTo>
                    <a:pt x="9144" y="0"/>
                  </a:lnTo>
                  <a:close/>
                </a:path>
              </a:pathLst>
            </a:custGeom>
            <a:solidFill>
              <a:srgbClr val="9BB957"/>
            </a:solidFill>
          </p:spPr>
          <p:txBody>
            <a:bodyPr wrap="square" lIns="0" tIns="0" rIns="0" bIns="0" rtlCol="0"/>
            <a:lstStyle/>
            <a:p>
              <a:endParaRPr/>
            </a:p>
          </p:txBody>
        </p:sp>
        <p:sp>
          <p:nvSpPr>
            <p:cNvPr id="133" name="object 217">
              <a:extLst>
                <a:ext uri="{FF2B5EF4-FFF2-40B4-BE49-F238E27FC236}">
                  <a16:creationId xmlns:a16="http://schemas.microsoft.com/office/drawing/2014/main" id="{3E856E43-A08D-6E4B-B140-B5BE13B1C5F2}"/>
                </a:ext>
              </a:extLst>
            </p:cNvPr>
            <p:cNvSpPr/>
            <p:nvPr/>
          </p:nvSpPr>
          <p:spPr>
            <a:xfrm>
              <a:off x="6873620" y="2326385"/>
              <a:ext cx="46355" cy="46355"/>
            </a:xfrm>
            <a:custGeom>
              <a:avLst/>
              <a:gdLst/>
              <a:ahLst/>
              <a:cxnLst/>
              <a:rect l="l" t="t" r="r" b="b"/>
              <a:pathLst>
                <a:path w="46354" h="46355">
                  <a:moveTo>
                    <a:pt x="9144" y="0"/>
                  </a:moveTo>
                  <a:lnTo>
                    <a:pt x="0" y="9143"/>
                  </a:lnTo>
                  <a:lnTo>
                    <a:pt x="36575" y="45847"/>
                  </a:lnTo>
                  <a:lnTo>
                    <a:pt x="45847" y="36575"/>
                  </a:lnTo>
                  <a:lnTo>
                    <a:pt x="9144" y="0"/>
                  </a:lnTo>
                  <a:close/>
                </a:path>
              </a:pathLst>
            </a:custGeom>
            <a:solidFill>
              <a:srgbClr val="9BB957"/>
            </a:solidFill>
          </p:spPr>
          <p:txBody>
            <a:bodyPr wrap="square" lIns="0" tIns="0" rIns="0" bIns="0" rtlCol="0"/>
            <a:lstStyle/>
            <a:p>
              <a:endParaRPr/>
            </a:p>
          </p:txBody>
        </p:sp>
        <p:sp>
          <p:nvSpPr>
            <p:cNvPr id="134" name="object 218">
              <a:extLst>
                <a:ext uri="{FF2B5EF4-FFF2-40B4-BE49-F238E27FC236}">
                  <a16:creationId xmlns:a16="http://schemas.microsoft.com/office/drawing/2014/main" id="{8A1D223F-BA0F-A249-AC50-649BAFDCDC83}"/>
                </a:ext>
              </a:extLst>
            </p:cNvPr>
            <p:cNvSpPr/>
            <p:nvPr/>
          </p:nvSpPr>
          <p:spPr>
            <a:xfrm>
              <a:off x="6809485" y="2262377"/>
              <a:ext cx="46355" cy="45720"/>
            </a:xfrm>
            <a:custGeom>
              <a:avLst/>
              <a:gdLst/>
              <a:ahLst/>
              <a:cxnLst/>
              <a:rect l="l" t="t" r="r" b="b"/>
              <a:pathLst>
                <a:path w="46354" h="45719">
                  <a:moveTo>
                    <a:pt x="9144" y="0"/>
                  </a:moveTo>
                  <a:lnTo>
                    <a:pt x="0" y="9144"/>
                  </a:lnTo>
                  <a:lnTo>
                    <a:pt x="36703" y="45720"/>
                  </a:lnTo>
                  <a:lnTo>
                    <a:pt x="45847" y="36575"/>
                  </a:lnTo>
                  <a:lnTo>
                    <a:pt x="9144" y="0"/>
                  </a:lnTo>
                  <a:close/>
                </a:path>
              </a:pathLst>
            </a:custGeom>
            <a:solidFill>
              <a:srgbClr val="9BB957"/>
            </a:solidFill>
          </p:spPr>
          <p:txBody>
            <a:bodyPr wrap="square" lIns="0" tIns="0" rIns="0" bIns="0" rtlCol="0"/>
            <a:lstStyle/>
            <a:p>
              <a:endParaRPr/>
            </a:p>
          </p:txBody>
        </p:sp>
        <p:sp>
          <p:nvSpPr>
            <p:cNvPr id="135" name="object 219">
              <a:extLst>
                <a:ext uri="{FF2B5EF4-FFF2-40B4-BE49-F238E27FC236}">
                  <a16:creationId xmlns:a16="http://schemas.microsoft.com/office/drawing/2014/main" id="{4A971E58-291D-B84C-A3FA-0D9F2BAD72F8}"/>
                </a:ext>
              </a:extLst>
            </p:cNvPr>
            <p:cNvSpPr/>
            <p:nvPr/>
          </p:nvSpPr>
          <p:spPr>
            <a:xfrm>
              <a:off x="6745223" y="2198242"/>
              <a:ext cx="46355" cy="46355"/>
            </a:xfrm>
            <a:custGeom>
              <a:avLst/>
              <a:gdLst/>
              <a:ahLst/>
              <a:cxnLst/>
              <a:rect l="l" t="t" r="r" b="b"/>
              <a:pathLst>
                <a:path w="46354" h="46355">
                  <a:moveTo>
                    <a:pt x="9144" y="0"/>
                  </a:moveTo>
                  <a:lnTo>
                    <a:pt x="0" y="9144"/>
                  </a:lnTo>
                  <a:lnTo>
                    <a:pt x="36829" y="45847"/>
                  </a:lnTo>
                  <a:lnTo>
                    <a:pt x="45974" y="36703"/>
                  </a:lnTo>
                  <a:lnTo>
                    <a:pt x="9144" y="0"/>
                  </a:lnTo>
                  <a:close/>
                </a:path>
              </a:pathLst>
            </a:custGeom>
            <a:solidFill>
              <a:srgbClr val="9BB957"/>
            </a:solidFill>
          </p:spPr>
          <p:txBody>
            <a:bodyPr wrap="square" lIns="0" tIns="0" rIns="0" bIns="0" rtlCol="0"/>
            <a:lstStyle/>
            <a:p>
              <a:endParaRPr/>
            </a:p>
          </p:txBody>
        </p:sp>
        <p:sp>
          <p:nvSpPr>
            <p:cNvPr id="136" name="object 220">
              <a:extLst>
                <a:ext uri="{FF2B5EF4-FFF2-40B4-BE49-F238E27FC236}">
                  <a16:creationId xmlns:a16="http://schemas.microsoft.com/office/drawing/2014/main" id="{88571DFC-F6EA-2547-9CA7-9F0452CFC1CA}"/>
                </a:ext>
              </a:extLst>
            </p:cNvPr>
            <p:cNvSpPr/>
            <p:nvPr/>
          </p:nvSpPr>
          <p:spPr>
            <a:xfrm>
              <a:off x="6681089" y="2134235"/>
              <a:ext cx="46355" cy="45720"/>
            </a:xfrm>
            <a:custGeom>
              <a:avLst/>
              <a:gdLst/>
              <a:ahLst/>
              <a:cxnLst/>
              <a:rect l="l" t="t" r="r" b="b"/>
              <a:pathLst>
                <a:path w="46354" h="45719">
                  <a:moveTo>
                    <a:pt x="9143" y="0"/>
                  </a:moveTo>
                  <a:lnTo>
                    <a:pt x="0" y="9143"/>
                  </a:lnTo>
                  <a:lnTo>
                    <a:pt x="36702" y="45719"/>
                  </a:lnTo>
                  <a:lnTo>
                    <a:pt x="45846" y="36575"/>
                  </a:lnTo>
                  <a:lnTo>
                    <a:pt x="9143" y="0"/>
                  </a:lnTo>
                  <a:close/>
                </a:path>
              </a:pathLst>
            </a:custGeom>
            <a:solidFill>
              <a:srgbClr val="9BB957"/>
            </a:solidFill>
          </p:spPr>
          <p:txBody>
            <a:bodyPr wrap="square" lIns="0" tIns="0" rIns="0" bIns="0" rtlCol="0"/>
            <a:lstStyle/>
            <a:p>
              <a:endParaRPr/>
            </a:p>
          </p:txBody>
        </p:sp>
        <p:sp>
          <p:nvSpPr>
            <p:cNvPr id="137" name="object 221">
              <a:extLst>
                <a:ext uri="{FF2B5EF4-FFF2-40B4-BE49-F238E27FC236}">
                  <a16:creationId xmlns:a16="http://schemas.microsoft.com/office/drawing/2014/main" id="{6A5D1DD0-2291-334D-8074-5D4BFB18C74E}"/>
                </a:ext>
              </a:extLst>
            </p:cNvPr>
            <p:cNvSpPr/>
            <p:nvPr/>
          </p:nvSpPr>
          <p:spPr>
            <a:xfrm>
              <a:off x="6622542" y="2075688"/>
              <a:ext cx="38735" cy="101600"/>
            </a:xfrm>
            <a:custGeom>
              <a:avLst/>
              <a:gdLst/>
              <a:ahLst/>
              <a:cxnLst/>
              <a:rect l="l" t="t" r="r" b="b"/>
              <a:pathLst>
                <a:path w="38734" h="101600">
                  <a:moveTo>
                    <a:pt x="0" y="0"/>
                  </a:moveTo>
                  <a:lnTo>
                    <a:pt x="26161" y="99313"/>
                  </a:lnTo>
                  <a:lnTo>
                    <a:pt x="29717" y="101473"/>
                  </a:lnTo>
                  <a:lnTo>
                    <a:pt x="33147" y="100457"/>
                  </a:lnTo>
                  <a:lnTo>
                    <a:pt x="36575" y="99567"/>
                  </a:lnTo>
                  <a:lnTo>
                    <a:pt x="38734" y="96012"/>
                  </a:lnTo>
                  <a:lnTo>
                    <a:pt x="37718" y="92583"/>
                  </a:lnTo>
                  <a:lnTo>
                    <a:pt x="21462" y="30607"/>
                  </a:lnTo>
                  <a:lnTo>
                    <a:pt x="4444" y="13588"/>
                  </a:lnTo>
                  <a:lnTo>
                    <a:pt x="13588" y="4445"/>
                  </a:lnTo>
                  <a:lnTo>
                    <a:pt x="16890" y="4445"/>
                  </a:lnTo>
                  <a:lnTo>
                    <a:pt x="0" y="0"/>
                  </a:lnTo>
                  <a:close/>
                </a:path>
              </a:pathLst>
            </a:custGeom>
            <a:solidFill>
              <a:srgbClr val="9BB957"/>
            </a:solidFill>
          </p:spPr>
          <p:txBody>
            <a:bodyPr wrap="square" lIns="0" tIns="0" rIns="0" bIns="0" rtlCol="0"/>
            <a:lstStyle/>
            <a:p>
              <a:endParaRPr/>
            </a:p>
          </p:txBody>
        </p:sp>
        <p:sp>
          <p:nvSpPr>
            <p:cNvPr id="138" name="object 222">
              <a:extLst>
                <a:ext uri="{FF2B5EF4-FFF2-40B4-BE49-F238E27FC236}">
                  <a16:creationId xmlns:a16="http://schemas.microsoft.com/office/drawing/2014/main" id="{3C2A8BEB-B93F-A54B-9F79-DE8C1FC9F9B0}"/>
                </a:ext>
              </a:extLst>
            </p:cNvPr>
            <p:cNvSpPr/>
            <p:nvPr/>
          </p:nvSpPr>
          <p:spPr>
            <a:xfrm>
              <a:off x="6640703" y="2093848"/>
              <a:ext cx="22225" cy="22225"/>
            </a:xfrm>
            <a:custGeom>
              <a:avLst/>
              <a:gdLst/>
              <a:ahLst/>
              <a:cxnLst/>
              <a:rect l="l" t="t" r="r" b="b"/>
              <a:pathLst>
                <a:path w="22225" h="22225">
                  <a:moveTo>
                    <a:pt x="0" y="0"/>
                  </a:moveTo>
                  <a:lnTo>
                    <a:pt x="3301" y="12446"/>
                  </a:lnTo>
                  <a:lnTo>
                    <a:pt x="12953" y="22098"/>
                  </a:lnTo>
                  <a:lnTo>
                    <a:pt x="22098" y="12953"/>
                  </a:lnTo>
                  <a:lnTo>
                    <a:pt x="12446" y="3301"/>
                  </a:lnTo>
                  <a:lnTo>
                    <a:pt x="0" y="0"/>
                  </a:lnTo>
                  <a:close/>
                </a:path>
              </a:pathLst>
            </a:custGeom>
            <a:solidFill>
              <a:srgbClr val="9BB957"/>
            </a:solidFill>
          </p:spPr>
          <p:txBody>
            <a:bodyPr wrap="square" lIns="0" tIns="0" rIns="0" bIns="0" rtlCol="0"/>
            <a:lstStyle/>
            <a:p>
              <a:endParaRPr/>
            </a:p>
          </p:txBody>
        </p:sp>
        <p:sp>
          <p:nvSpPr>
            <p:cNvPr id="139" name="object 223">
              <a:extLst>
                <a:ext uri="{FF2B5EF4-FFF2-40B4-BE49-F238E27FC236}">
                  <a16:creationId xmlns:a16="http://schemas.microsoft.com/office/drawing/2014/main" id="{9F40B36B-7D2B-8647-99A3-E68519674BF5}"/>
                </a:ext>
              </a:extLst>
            </p:cNvPr>
            <p:cNvSpPr/>
            <p:nvPr/>
          </p:nvSpPr>
          <p:spPr>
            <a:xfrm>
              <a:off x="6636131" y="2080132"/>
              <a:ext cx="88265" cy="34290"/>
            </a:xfrm>
            <a:custGeom>
              <a:avLst/>
              <a:gdLst/>
              <a:ahLst/>
              <a:cxnLst/>
              <a:rect l="l" t="t" r="r" b="b"/>
              <a:pathLst>
                <a:path w="88265" h="34289">
                  <a:moveTo>
                    <a:pt x="3301" y="0"/>
                  </a:moveTo>
                  <a:lnTo>
                    <a:pt x="0" y="0"/>
                  </a:lnTo>
                  <a:lnTo>
                    <a:pt x="17018" y="17017"/>
                  </a:lnTo>
                  <a:lnTo>
                    <a:pt x="82550" y="34289"/>
                  </a:lnTo>
                  <a:lnTo>
                    <a:pt x="86105" y="32130"/>
                  </a:lnTo>
                  <a:lnTo>
                    <a:pt x="86995" y="28701"/>
                  </a:lnTo>
                  <a:lnTo>
                    <a:pt x="88011" y="25272"/>
                  </a:lnTo>
                  <a:lnTo>
                    <a:pt x="85851" y="21716"/>
                  </a:lnTo>
                  <a:lnTo>
                    <a:pt x="3301" y="0"/>
                  </a:lnTo>
                  <a:close/>
                </a:path>
              </a:pathLst>
            </a:custGeom>
            <a:solidFill>
              <a:srgbClr val="9BB957"/>
            </a:solidFill>
          </p:spPr>
          <p:txBody>
            <a:bodyPr wrap="square" lIns="0" tIns="0" rIns="0" bIns="0" rtlCol="0"/>
            <a:lstStyle/>
            <a:p>
              <a:endParaRPr/>
            </a:p>
          </p:txBody>
        </p:sp>
        <p:sp>
          <p:nvSpPr>
            <p:cNvPr id="140" name="object 224">
              <a:extLst>
                <a:ext uri="{FF2B5EF4-FFF2-40B4-BE49-F238E27FC236}">
                  <a16:creationId xmlns:a16="http://schemas.microsoft.com/office/drawing/2014/main" id="{598E16B7-FAF0-4845-BB18-A5F0B4B2D03A}"/>
                </a:ext>
              </a:extLst>
            </p:cNvPr>
            <p:cNvSpPr/>
            <p:nvPr/>
          </p:nvSpPr>
          <p:spPr>
            <a:xfrm>
              <a:off x="6626986" y="2080132"/>
              <a:ext cx="17145" cy="26670"/>
            </a:xfrm>
            <a:custGeom>
              <a:avLst/>
              <a:gdLst/>
              <a:ahLst/>
              <a:cxnLst/>
              <a:rect l="l" t="t" r="r" b="b"/>
              <a:pathLst>
                <a:path w="17145" h="26669">
                  <a:moveTo>
                    <a:pt x="9144" y="0"/>
                  </a:moveTo>
                  <a:lnTo>
                    <a:pt x="0" y="9143"/>
                  </a:lnTo>
                  <a:lnTo>
                    <a:pt x="17018" y="26162"/>
                  </a:lnTo>
                  <a:lnTo>
                    <a:pt x="13716" y="13715"/>
                  </a:lnTo>
                  <a:lnTo>
                    <a:pt x="2921" y="10921"/>
                  </a:lnTo>
                  <a:lnTo>
                    <a:pt x="10922" y="2920"/>
                  </a:lnTo>
                  <a:lnTo>
                    <a:pt x="12065" y="2920"/>
                  </a:lnTo>
                  <a:lnTo>
                    <a:pt x="9144" y="0"/>
                  </a:lnTo>
                  <a:close/>
                </a:path>
              </a:pathLst>
            </a:custGeom>
            <a:solidFill>
              <a:srgbClr val="9BB957"/>
            </a:solidFill>
          </p:spPr>
          <p:txBody>
            <a:bodyPr wrap="square" lIns="0" tIns="0" rIns="0" bIns="0" rtlCol="0"/>
            <a:lstStyle/>
            <a:p>
              <a:endParaRPr/>
            </a:p>
          </p:txBody>
        </p:sp>
        <p:sp>
          <p:nvSpPr>
            <p:cNvPr id="141" name="object 225">
              <a:extLst>
                <a:ext uri="{FF2B5EF4-FFF2-40B4-BE49-F238E27FC236}">
                  <a16:creationId xmlns:a16="http://schemas.microsoft.com/office/drawing/2014/main" id="{2E9A7470-33B6-E043-BAF3-01D34409538B}"/>
                </a:ext>
              </a:extLst>
            </p:cNvPr>
            <p:cNvSpPr/>
            <p:nvPr/>
          </p:nvSpPr>
          <p:spPr>
            <a:xfrm>
              <a:off x="6637908" y="2083054"/>
              <a:ext cx="15240" cy="14604"/>
            </a:xfrm>
            <a:custGeom>
              <a:avLst/>
              <a:gdLst/>
              <a:ahLst/>
              <a:cxnLst/>
              <a:rect l="l" t="t" r="r" b="b"/>
              <a:pathLst>
                <a:path w="15240" h="14605">
                  <a:moveTo>
                    <a:pt x="1143" y="0"/>
                  </a:moveTo>
                  <a:lnTo>
                    <a:pt x="0" y="0"/>
                  </a:lnTo>
                  <a:lnTo>
                    <a:pt x="2794" y="10795"/>
                  </a:lnTo>
                  <a:lnTo>
                    <a:pt x="15240" y="14097"/>
                  </a:lnTo>
                  <a:lnTo>
                    <a:pt x="1143" y="0"/>
                  </a:lnTo>
                  <a:close/>
                </a:path>
              </a:pathLst>
            </a:custGeom>
            <a:solidFill>
              <a:srgbClr val="9BB957"/>
            </a:solidFill>
          </p:spPr>
          <p:txBody>
            <a:bodyPr wrap="square" lIns="0" tIns="0" rIns="0" bIns="0" rtlCol="0"/>
            <a:lstStyle/>
            <a:p>
              <a:endParaRPr/>
            </a:p>
          </p:txBody>
        </p:sp>
        <p:sp>
          <p:nvSpPr>
            <p:cNvPr id="142" name="object 226">
              <a:extLst>
                <a:ext uri="{FF2B5EF4-FFF2-40B4-BE49-F238E27FC236}">
                  <a16:creationId xmlns:a16="http://schemas.microsoft.com/office/drawing/2014/main" id="{050B4530-EF06-334F-8767-5DD23CEBDC31}"/>
                </a:ext>
              </a:extLst>
            </p:cNvPr>
            <p:cNvSpPr/>
            <p:nvPr/>
          </p:nvSpPr>
          <p:spPr>
            <a:xfrm>
              <a:off x="6629907" y="2083054"/>
              <a:ext cx="10795" cy="10795"/>
            </a:xfrm>
            <a:custGeom>
              <a:avLst/>
              <a:gdLst/>
              <a:ahLst/>
              <a:cxnLst/>
              <a:rect l="l" t="t" r="r" b="b"/>
              <a:pathLst>
                <a:path w="10795" h="10794">
                  <a:moveTo>
                    <a:pt x="8000" y="0"/>
                  </a:moveTo>
                  <a:lnTo>
                    <a:pt x="0" y="8000"/>
                  </a:lnTo>
                  <a:lnTo>
                    <a:pt x="10795" y="10795"/>
                  </a:lnTo>
                  <a:lnTo>
                    <a:pt x="8000" y="0"/>
                  </a:lnTo>
                  <a:close/>
                </a:path>
              </a:pathLst>
            </a:custGeom>
            <a:solidFill>
              <a:srgbClr val="9BB957"/>
            </a:solidFill>
          </p:spPr>
          <p:txBody>
            <a:bodyPr wrap="square" lIns="0" tIns="0" rIns="0" bIns="0" rtlCol="0"/>
            <a:lstStyle/>
            <a:p>
              <a:endParaRPr/>
            </a:p>
          </p:txBody>
        </p:sp>
        <p:sp>
          <p:nvSpPr>
            <p:cNvPr id="143" name="object 227">
              <a:extLst>
                <a:ext uri="{FF2B5EF4-FFF2-40B4-BE49-F238E27FC236}">
                  <a16:creationId xmlns:a16="http://schemas.microsoft.com/office/drawing/2014/main" id="{7CE9E690-C2A3-A54D-B7AB-16D16E158999}"/>
                </a:ext>
              </a:extLst>
            </p:cNvPr>
            <p:cNvSpPr/>
            <p:nvPr/>
          </p:nvSpPr>
          <p:spPr>
            <a:xfrm>
              <a:off x="8103107" y="2196083"/>
              <a:ext cx="659129" cy="686562"/>
            </a:xfrm>
            <a:prstGeom prst="rect">
              <a:avLst/>
            </a:prstGeom>
            <a:blipFill>
              <a:blip r:embed="rId38" cstate="print"/>
              <a:stretch>
                <a:fillRect/>
              </a:stretch>
            </a:blipFill>
          </p:spPr>
          <p:txBody>
            <a:bodyPr wrap="square" lIns="0" tIns="0" rIns="0" bIns="0" rtlCol="0"/>
            <a:lstStyle/>
            <a:p>
              <a:endParaRPr/>
            </a:p>
          </p:txBody>
        </p:sp>
        <p:sp>
          <p:nvSpPr>
            <p:cNvPr id="144" name="object 228">
              <a:extLst>
                <a:ext uri="{FF2B5EF4-FFF2-40B4-BE49-F238E27FC236}">
                  <a16:creationId xmlns:a16="http://schemas.microsoft.com/office/drawing/2014/main" id="{92419F53-C937-874E-BD35-A93FACECA347}"/>
                </a:ext>
              </a:extLst>
            </p:cNvPr>
            <p:cNvSpPr/>
            <p:nvPr/>
          </p:nvSpPr>
          <p:spPr>
            <a:xfrm>
              <a:off x="8155685" y="2396870"/>
              <a:ext cx="441959" cy="466725"/>
            </a:xfrm>
            <a:custGeom>
              <a:avLst/>
              <a:gdLst/>
              <a:ahLst/>
              <a:cxnLst/>
              <a:rect l="l" t="t" r="r" b="b"/>
              <a:pathLst>
                <a:path w="441959" h="466725">
                  <a:moveTo>
                    <a:pt x="423545" y="0"/>
                  </a:moveTo>
                  <a:lnTo>
                    <a:pt x="0" y="449071"/>
                  </a:lnTo>
                  <a:lnTo>
                    <a:pt x="18288" y="466343"/>
                  </a:lnTo>
                  <a:lnTo>
                    <a:pt x="441833" y="17144"/>
                  </a:lnTo>
                  <a:lnTo>
                    <a:pt x="423545" y="0"/>
                  </a:lnTo>
                  <a:close/>
                </a:path>
              </a:pathLst>
            </a:custGeom>
            <a:solidFill>
              <a:srgbClr val="4F81BB"/>
            </a:solidFill>
          </p:spPr>
          <p:txBody>
            <a:bodyPr wrap="square" lIns="0" tIns="0" rIns="0" bIns="0" rtlCol="0"/>
            <a:lstStyle/>
            <a:p>
              <a:endParaRPr/>
            </a:p>
          </p:txBody>
        </p:sp>
        <p:sp>
          <p:nvSpPr>
            <p:cNvPr id="145" name="object 229">
              <a:extLst>
                <a:ext uri="{FF2B5EF4-FFF2-40B4-BE49-F238E27FC236}">
                  <a16:creationId xmlns:a16="http://schemas.microsoft.com/office/drawing/2014/main" id="{96ECE3AC-1D48-044E-BBEC-5BE36A765BAD}"/>
                </a:ext>
              </a:extLst>
            </p:cNvPr>
            <p:cNvSpPr/>
            <p:nvPr/>
          </p:nvSpPr>
          <p:spPr>
            <a:xfrm>
              <a:off x="8560561" y="2350007"/>
              <a:ext cx="80010" cy="81533"/>
            </a:xfrm>
            <a:prstGeom prst="rect">
              <a:avLst/>
            </a:prstGeom>
            <a:blipFill>
              <a:blip r:embed="rId39" cstate="print"/>
              <a:stretch>
                <a:fillRect/>
              </a:stretch>
            </a:blipFill>
          </p:spPr>
          <p:txBody>
            <a:bodyPr wrap="square" lIns="0" tIns="0" rIns="0" bIns="0" rtlCol="0"/>
            <a:lstStyle/>
            <a:p>
              <a:endParaRPr/>
            </a:p>
          </p:txBody>
        </p:sp>
        <p:sp>
          <p:nvSpPr>
            <p:cNvPr id="146" name="object 230">
              <a:extLst>
                <a:ext uri="{FF2B5EF4-FFF2-40B4-BE49-F238E27FC236}">
                  <a16:creationId xmlns:a16="http://schemas.microsoft.com/office/drawing/2014/main" id="{37401C2C-5485-C440-BC49-4F9BA9F86C18}"/>
                </a:ext>
              </a:extLst>
            </p:cNvPr>
            <p:cNvSpPr/>
            <p:nvPr/>
          </p:nvSpPr>
          <p:spPr>
            <a:xfrm>
              <a:off x="8324088" y="2499614"/>
              <a:ext cx="48895" cy="42545"/>
            </a:xfrm>
            <a:custGeom>
              <a:avLst/>
              <a:gdLst/>
              <a:ahLst/>
              <a:cxnLst/>
              <a:rect l="l" t="t" r="r" b="b"/>
              <a:pathLst>
                <a:path w="48895" h="42544">
                  <a:moveTo>
                    <a:pt x="8000" y="0"/>
                  </a:moveTo>
                  <a:lnTo>
                    <a:pt x="0" y="10160"/>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7" name="object 231">
              <a:extLst>
                <a:ext uri="{FF2B5EF4-FFF2-40B4-BE49-F238E27FC236}">
                  <a16:creationId xmlns:a16="http://schemas.microsoft.com/office/drawing/2014/main" id="{1481398E-0C68-F945-AB81-6A267C091372}"/>
                </a:ext>
              </a:extLst>
            </p:cNvPr>
            <p:cNvSpPr/>
            <p:nvPr/>
          </p:nvSpPr>
          <p:spPr>
            <a:xfrm>
              <a:off x="8252841" y="2443607"/>
              <a:ext cx="48895" cy="42545"/>
            </a:xfrm>
            <a:custGeom>
              <a:avLst/>
              <a:gdLst/>
              <a:ahLst/>
              <a:cxnLst/>
              <a:rect l="l" t="t" r="r" b="b"/>
              <a:pathLst>
                <a:path w="48895" h="42544">
                  <a:moveTo>
                    <a:pt x="8000" y="0"/>
                  </a:moveTo>
                  <a:lnTo>
                    <a:pt x="0" y="10159"/>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8" name="object 232">
              <a:extLst>
                <a:ext uri="{FF2B5EF4-FFF2-40B4-BE49-F238E27FC236}">
                  <a16:creationId xmlns:a16="http://schemas.microsoft.com/office/drawing/2014/main" id="{C0400B2B-637A-DA46-A087-05BF1698B82D}"/>
                </a:ext>
              </a:extLst>
            </p:cNvPr>
            <p:cNvSpPr/>
            <p:nvPr/>
          </p:nvSpPr>
          <p:spPr>
            <a:xfrm>
              <a:off x="8181467" y="2387600"/>
              <a:ext cx="48895" cy="42545"/>
            </a:xfrm>
            <a:custGeom>
              <a:avLst/>
              <a:gdLst/>
              <a:ahLst/>
              <a:cxnLst/>
              <a:rect l="l" t="t" r="r" b="b"/>
              <a:pathLst>
                <a:path w="48895" h="42544">
                  <a:moveTo>
                    <a:pt x="8000" y="0"/>
                  </a:moveTo>
                  <a:lnTo>
                    <a:pt x="0" y="10160"/>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9" name="object 233">
              <a:extLst>
                <a:ext uri="{FF2B5EF4-FFF2-40B4-BE49-F238E27FC236}">
                  <a16:creationId xmlns:a16="http://schemas.microsoft.com/office/drawing/2014/main" id="{1F7F16B8-3ED5-DC42-98AD-8925249B6BD5}"/>
                </a:ext>
              </a:extLst>
            </p:cNvPr>
            <p:cNvSpPr/>
            <p:nvPr/>
          </p:nvSpPr>
          <p:spPr>
            <a:xfrm>
              <a:off x="8110219" y="2331592"/>
              <a:ext cx="48895" cy="42545"/>
            </a:xfrm>
            <a:custGeom>
              <a:avLst/>
              <a:gdLst/>
              <a:ahLst/>
              <a:cxnLst/>
              <a:rect l="l" t="t" r="r" b="b"/>
              <a:pathLst>
                <a:path w="48895" h="42544">
                  <a:moveTo>
                    <a:pt x="8000" y="0"/>
                  </a:moveTo>
                  <a:lnTo>
                    <a:pt x="0" y="10160"/>
                  </a:lnTo>
                  <a:lnTo>
                    <a:pt x="40766" y="42164"/>
                  </a:lnTo>
                  <a:lnTo>
                    <a:pt x="48768" y="32004"/>
                  </a:lnTo>
                  <a:lnTo>
                    <a:pt x="8000" y="0"/>
                  </a:lnTo>
                  <a:close/>
                </a:path>
              </a:pathLst>
            </a:custGeom>
            <a:solidFill>
              <a:srgbClr val="9BB957"/>
            </a:solidFill>
          </p:spPr>
          <p:txBody>
            <a:bodyPr wrap="square" lIns="0" tIns="0" rIns="0" bIns="0" rtlCol="0"/>
            <a:lstStyle/>
            <a:p>
              <a:endParaRPr/>
            </a:p>
          </p:txBody>
        </p:sp>
        <p:sp>
          <p:nvSpPr>
            <p:cNvPr id="150" name="object 234">
              <a:extLst>
                <a:ext uri="{FF2B5EF4-FFF2-40B4-BE49-F238E27FC236}">
                  <a16:creationId xmlns:a16="http://schemas.microsoft.com/office/drawing/2014/main" id="{C85E2DFD-5C0C-D24E-BC0C-CB40449F45A9}"/>
                </a:ext>
              </a:extLst>
            </p:cNvPr>
            <p:cNvSpPr/>
            <p:nvPr/>
          </p:nvSpPr>
          <p:spPr>
            <a:xfrm>
              <a:off x="8038845" y="2275585"/>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1" name="object 235">
              <a:extLst>
                <a:ext uri="{FF2B5EF4-FFF2-40B4-BE49-F238E27FC236}">
                  <a16:creationId xmlns:a16="http://schemas.microsoft.com/office/drawing/2014/main" id="{336194CF-0B5B-B542-A513-5B6BAE629644}"/>
                </a:ext>
              </a:extLst>
            </p:cNvPr>
            <p:cNvSpPr/>
            <p:nvPr/>
          </p:nvSpPr>
          <p:spPr>
            <a:xfrm>
              <a:off x="7967598" y="2219579"/>
              <a:ext cx="48895" cy="42545"/>
            </a:xfrm>
            <a:custGeom>
              <a:avLst/>
              <a:gdLst/>
              <a:ahLst/>
              <a:cxnLst/>
              <a:rect l="l" t="t" r="r" b="b"/>
              <a:pathLst>
                <a:path w="48895" h="42544">
                  <a:moveTo>
                    <a:pt x="8000" y="0"/>
                  </a:moveTo>
                  <a:lnTo>
                    <a:pt x="0" y="10160"/>
                  </a:lnTo>
                  <a:lnTo>
                    <a:pt x="40767" y="42163"/>
                  </a:lnTo>
                  <a:lnTo>
                    <a:pt x="48768" y="32004"/>
                  </a:lnTo>
                  <a:lnTo>
                    <a:pt x="8000" y="0"/>
                  </a:lnTo>
                  <a:close/>
                </a:path>
              </a:pathLst>
            </a:custGeom>
            <a:solidFill>
              <a:srgbClr val="9BB957"/>
            </a:solidFill>
          </p:spPr>
          <p:txBody>
            <a:bodyPr wrap="square" lIns="0" tIns="0" rIns="0" bIns="0" rtlCol="0"/>
            <a:lstStyle/>
            <a:p>
              <a:endParaRPr/>
            </a:p>
          </p:txBody>
        </p:sp>
        <p:sp>
          <p:nvSpPr>
            <p:cNvPr id="152" name="object 236">
              <a:extLst>
                <a:ext uri="{FF2B5EF4-FFF2-40B4-BE49-F238E27FC236}">
                  <a16:creationId xmlns:a16="http://schemas.microsoft.com/office/drawing/2014/main" id="{538FEBF3-BDA7-9043-9CDB-0CCA7DB96DE9}"/>
                </a:ext>
              </a:extLst>
            </p:cNvPr>
            <p:cNvSpPr/>
            <p:nvPr/>
          </p:nvSpPr>
          <p:spPr>
            <a:xfrm>
              <a:off x="7896225" y="2163572"/>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3" name="object 237">
              <a:extLst>
                <a:ext uri="{FF2B5EF4-FFF2-40B4-BE49-F238E27FC236}">
                  <a16:creationId xmlns:a16="http://schemas.microsoft.com/office/drawing/2014/main" id="{353C39AE-8822-9C46-BDF0-8D8F3D397769}"/>
                </a:ext>
              </a:extLst>
            </p:cNvPr>
            <p:cNvSpPr/>
            <p:nvPr/>
          </p:nvSpPr>
          <p:spPr>
            <a:xfrm>
              <a:off x="7824978" y="2107564"/>
              <a:ext cx="48895" cy="42545"/>
            </a:xfrm>
            <a:custGeom>
              <a:avLst/>
              <a:gdLst/>
              <a:ahLst/>
              <a:cxnLst/>
              <a:rect l="l" t="t" r="r" b="b"/>
              <a:pathLst>
                <a:path w="48895" h="42544">
                  <a:moveTo>
                    <a:pt x="8000" y="0"/>
                  </a:moveTo>
                  <a:lnTo>
                    <a:pt x="0" y="10160"/>
                  </a:lnTo>
                  <a:lnTo>
                    <a:pt x="40767" y="42163"/>
                  </a:lnTo>
                  <a:lnTo>
                    <a:pt x="48768" y="32004"/>
                  </a:lnTo>
                  <a:lnTo>
                    <a:pt x="8000" y="0"/>
                  </a:lnTo>
                  <a:close/>
                </a:path>
              </a:pathLst>
            </a:custGeom>
            <a:solidFill>
              <a:srgbClr val="9BB957"/>
            </a:solidFill>
          </p:spPr>
          <p:txBody>
            <a:bodyPr wrap="square" lIns="0" tIns="0" rIns="0" bIns="0" rtlCol="0"/>
            <a:lstStyle/>
            <a:p>
              <a:endParaRPr/>
            </a:p>
          </p:txBody>
        </p:sp>
        <p:sp>
          <p:nvSpPr>
            <p:cNvPr id="154" name="object 238">
              <a:extLst>
                <a:ext uri="{FF2B5EF4-FFF2-40B4-BE49-F238E27FC236}">
                  <a16:creationId xmlns:a16="http://schemas.microsoft.com/office/drawing/2014/main" id="{F56AEA4D-D7BF-2B44-8175-ED413FFE8E29}"/>
                </a:ext>
              </a:extLst>
            </p:cNvPr>
            <p:cNvSpPr/>
            <p:nvPr/>
          </p:nvSpPr>
          <p:spPr>
            <a:xfrm>
              <a:off x="7753604" y="2051557"/>
              <a:ext cx="48895" cy="42545"/>
            </a:xfrm>
            <a:custGeom>
              <a:avLst/>
              <a:gdLst/>
              <a:ahLst/>
              <a:cxnLst/>
              <a:rect l="l" t="t" r="r" b="b"/>
              <a:pathLst>
                <a:path w="48895" h="42544">
                  <a:moveTo>
                    <a:pt x="8000" y="0"/>
                  </a:moveTo>
                  <a:lnTo>
                    <a:pt x="0" y="10159"/>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5" name="object 239">
              <a:extLst>
                <a:ext uri="{FF2B5EF4-FFF2-40B4-BE49-F238E27FC236}">
                  <a16:creationId xmlns:a16="http://schemas.microsoft.com/office/drawing/2014/main" id="{2638C925-3ACF-9745-BEE9-5BB4ACC7D40F}"/>
                </a:ext>
              </a:extLst>
            </p:cNvPr>
            <p:cNvSpPr/>
            <p:nvPr/>
          </p:nvSpPr>
          <p:spPr>
            <a:xfrm>
              <a:off x="7682356" y="1995551"/>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6" name="object 240">
              <a:extLst>
                <a:ext uri="{FF2B5EF4-FFF2-40B4-BE49-F238E27FC236}">
                  <a16:creationId xmlns:a16="http://schemas.microsoft.com/office/drawing/2014/main" id="{054498CB-13FD-7549-BA97-FBC6D0044201}"/>
                </a:ext>
              </a:extLst>
            </p:cNvPr>
            <p:cNvSpPr/>
            <p:nvPr/>
          </p:nvSpPr>
          <p:spPr>
            <a:xfrm>
              <a:off x="7610982" y="1939544"/>
              <a:ext cx="48895" cy="42545"/>
            </a:xfrm>
            <a:custGeom>
              <a:avLst/>
              <a:gdLst/>
              <a:ahLst/>
              <a:cxnLst/>
              <a:rect l="l" t="t" r="r" b="b"/>
              <a:pathLst>
                <a:path w="48895" h="42544">
                  <a:moveTo>
                    <a:pt x="8000" y="0"/>
                  </a:moveTo>
                  <a:lnTo>
                    <a:pt x="0" y="10159"/>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7" name="object 241">
              <a:extLst>
                <a:ext uri="{FF2B5EF4-FFF2-40B4-BE49-F238E27FC236}">
                  <a16:creationId xmlns:a16="http://schemas.microsoft.com/office/drawing/2014/main" id="{98548D8B-DEEF-CD48-ADAB-98A00ED03494}"/>
                </a:ext>
              </a:extLst>
            </p:cNvPr>
            <p:cNvSpPr/>
            <p:nvPr/>
          </p:nvSpPr>
          <p:spPr>
            <a:xfrm>
              <a:off x="7539735" y="1883536"/>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8" name="object 242">
              <a:extLst>
                <a:ext uri="{FF2B5EF4-FFF2-40B4-BE49-F238E27FC236}">
                  <a16:creationId xmlns:a16="http://schemas.microsoft.com/office/drawing/2014/main" id="{61BAD151-17C2-8E49-AF18-3FC92CA67D5E}"/>
                </a:ext>
              </a:extLst>
            </p:cNvPr>
            <p:cNvSpPr/>
            <p:nvPr/>
          </p:nvSpPr>
          <p:spPr>
            <a:xfrm>
              <a:off x="7468361" y="1827529"/>
              <a:ext cx="48895" cy="42545"/>
            </a:xfrm>
            <a:custGeom>
              <a:avLst/>
              <a:gdLst/>
              <a:ahLst/>
              <a:cxnLst/>
              <a:rect l="l" t="t" r="r" b="b"/>
              <a:pathLst>
                <a:path w="48895" h="42544">
                  <a:moveTo>
                    <a:pt x="8001" y="0"/>
                  </a:moveTo>
                  <a:lnTo>
                    <a:pt x="0" y="10160"/>
                  </a:lnTo>
                  <a:lnTo>
                    <a:pt x="40767" y="42164"/>
                  </a:lnTo>
                  <a:lnTo>
                    <a:pt x="48768" y="32004"/>
                  </a:lnTo>
                  <a:lnTo>
                    <a:pt x="8001" y="0"/>
                  </a:lnTo>
                  <a:close/>
                </a:path>
              </a:pathLst>
            </a:custGeom>
            <a:solidFill>
              <a:srgbClr val="9BB957"/>
            </a:solidFill>
          </p:spPr>
          <p:txBody>
            <a:bodyPr wrap="square" lIns="0" tIns="0" rIns="0" bIns="0" rtlCol="0"/>
            <a:lstStyle/>
            <a:p>
              <a:endParaRPr/>
            </a:p>
          </p:txBody>
        </p:sp>
        <p:sp>
          <p:nvSpPr>
            <p:cNvPr id="159" name="object 243">
              <a:extLst>
                <a:ext uri="{FF2B5EF4-FFF2-40B4-BE49-F238E27FC236}">
                  <a16:creationId xmlns:a16="http://schemas.microsoft.com/office/drawing/2014/main" id="{EBECE5B5-9D41-B541-B52F-8721FA82A5F1}"/>
                </a:ext>
              </a:extLst>
            </p:cNvPr>
            <p:cNvSpPr/>
            <p:nvPr/>
          </p:nvSpPr>
          <p:spPr>
            <a:xfrm>
              <a:off x="7397115" y="1771395"/>
              <a:ext cx="48895" cy="42545"/>
            </a:xfrm>
            <a:custGeom>
              <a:avLst/>
              <a:gdLst/>
              <a:ahLst/>
              <a:cxnLst/>
              <a:rect l="l" t="t" r="r" b="b"/>
              <a:pathLst>
                <a:path w="48895" h="42544">
                  <a:moveTo>
                    <a:pt x="8000" y="0"/>
                  </a:moveTo>
                  <a:lnTo>
                    <a:pt x="0" y="10287"/>
                  </a:lnTo>
                  <a:lnTo>
                    <a:pt x="40766" y="42290"/>
                  </a:lnTo>
                  <a:lnTo>
                    <a:pt x="48767" y="32003"/>
                  </a:lnTo>
                  <a:lnTo>
                    <a:pt x="8000" y="0"/>
                  </a:lnTo>
                  <a:close/>
                </a:path>
              </a:pathLst>
            </a:custGeom>
            <a:solidFill>
              <a:srgbClr val="9BB957"/>
            </a:solidFill>
          </p:spPr>
          <p:txBody>
            <a:bodyPr wrap="square" lIns="0" tIns="0" rIns="0" bIns="0" rtlCol="0"/>
            <a:lstStyle/>
            <a:p>
              <a:endParaRPr/>
            </a:p>
          </p:txBody>
        </p:sp>
        <p:sp>
          <p:nvSpPr>
            <p:cNvPr id="160" name="object 244">
              <a:extLst>
                <a:ext uri="{FF2B5EF4-FFF2-40B4-BE49-F238E27FC236}">
                  <a16:creationId xmlns:a16="http://schemas.microsoft.com/office/drawing/2014/main" id="{0A06C13F-39A4-2648-B8A7-4B8CCD8478B6}"/>
                </a:ext>
              </a:extLst>
            </p:cNvPr>
            <p:cNvSpPr/>
            <p:nvPr/>
          </p:nvSpPr>
          <p:spPr>
            <a:xfrm>
              <a:off x="7325868" y="1715389"/>
              <a:ext cx="48895" cy="42545"/>
            </a:xfrm>
            <a:custGeom>
              <a:avLst/>
              <a:gdLst/>
              <a:ahLst/>
              <a:cxnLst/>
              <a:rect l="l" t="t" r="r" b="b"/>
              <a:pathLst>
                <a:path w="48895" h="42544">
                  <a:moveTo>
                    <a:pt x="8000" y="0"/>
                  </a:moveTo>
                  <a:lnTo>
                    <a:pt x="0" y="10287"/>
                  </a:lnTo>
                  <a:lnTo>
                    <a:pt x="40639" y="42290"/>
                  </a:lnTo>
                  <a:lnTo>
                    <a:pt x="48640" y="32003"/>
                  </a:lnTo>
                  <a:lnTo>
                    <a:pt x="8000" y="0"/>
                  </a:lnTo>
                  <a:close/>
                </a:path>
              </a:pathLst>
            </a:custGeom>
            <a:solidFill>
              <a:srgbClr val="9BB957"/>
            </a:solidFill>
          </p:spPr>
          <p:txBody>
            <a:bodyPr wrap="square" lIns="0" tIns="0" rIns="0" bIns="0" rtlCol="0"/>
            <a:lstStyle/>
            <a:p>
              <a:endParaRPr/>
            </a:p>
          </p:txBody>
        </p:sp>
        <p:sp>
          <p:nvSpPr>
            <p:cNvPr id="161" name="object 245">
              <a:extLst>
                <a:ext uri="{FF2B5EF4-FFF2-40B4-BE49-F238E27FC236}">
                  <a16:creationId xmlns:a16="http://schemas.microsoft.com/office/drawing/2014/main" id="{6C67465E-CB15-E743-89AA-9648CCDE6BE3}"/>
                </a:ext>
              </a:extLst>
            </p:cNvPr>
            <p:cNvSpPr/>
            <p:nvPr/>
          </p:nvSpPr>
          <p:spPr>
            <a:xfrm>
              <a:off x="7254493" y="1659382"/>
              <a:ext cx="48895" cy="42545"/>
            </a:xfrm>
            <a:custGeom>
              <a:avLst/>
              <a:gdLst/>
              <a:ahLst/>
              <a:cxnLst/>
              <a:rect l="l" t="t" r="r" b="b"/>
              <a:pathLst>
                <a:path w="48895" h="42544">
                  <a:moveTo>
                    <a:pt x="8000" y="0"/>
                  </a:moveTo>
                  <a:lnTo>
                    <a:pt x="0" y="10287"/>
                  </a:lnTo>
                  <a:lnTo>
                    <a:pt x="40766" y="42290"/>
                  </a:lnTo>
                  <a:lnTo>
                    <a:pt x="48767" y="32003"/>
                  </a:lnTo>
                  <a:lnTo>
                    <a:pt x="8000" y="0"/>
                  </a:lnTo>
                  <a:close/>
                </a:path>
              </a:pathLst>
            </a:custGeom>
            <a:solidFill>
              <a:srgbClr val="9BB957"/>
            </a:solidFill>
          </p:spPr>
          <p:txBody>
            <a:bodyPr wrap="square" lIns="0" tIns="0" rIns="0" bIns="0" rtlCol="0"/>
            <a:lstStyle/>
            <a:p>
              <a:endParaRPr/>
            </a:p>
          </p:txBody>
        </p:sp>
        <p:sp>
          <p:nvSpPr>
            <p:cNvPr id="162" name="object 246">
              <a:extLst>
                <a:ext uri="{FF2B5EF4-FFF2-40B4-BE49-F238E27FC236}">
                  <a16:creationId xmlns:a16="http://schemas.microsoft.com/office/drawing/2014/main" id="{FC777BD9-1E8E-C84C-9B98-B1D4B8FB071A}"/>
                </a:ext>
              </a:extLst>
            </p:cNvPr>
            <p:cNvSpPr/>
            <p:nvPr/>
          </p:nvSpPr>
          <p:spPr>
            <a:xfrm>
              <a:off x="7183246" y="1603375"/>
              <a:ext cx="48895" cy="42545"/>
            </a:xfrm>
            <a:custGeom>
              <a:avLst/>
              <a:gdLst/>
              <a:ahLst/>
              <a:cxnLst/>
              <a:rect l="l" t="t" r="r" b="b"/>
              <a:pathLst>
                <a:path w="48895" h="42544">
                  <a:moveTo>
                    <a:pt x="8000" y="0"/>
                  </a:moveTo>
                  <a:lnTo>
                    <a:pt x="0" y="10160"/>
                  </a:lnTo>
                  <a:lnTo>
                    <a:pt x="40639" y="42290"/>
                  </a:lnTo>
                  <a:lnTo>
                    <a:pt x="48641" y="32003"/>
                  </a:lnTo>
                  <a:lnTo>
                    <a:pt x="8000" y="0"/>
                  </a:lnTo>
                  <a:close/>
                </a:path>
              </a:pathLst>
            </a:custGeom>
            <a:solidFill>
              <a:srgbClr val="9BB957"/>
            </a:solidFill>
          </p:spPr>
          <p:txBody>
            <a:bodyPr wrap="square" lIns="0" tIns="0" rIns="0" bIns="0" rtlCol="0"/>
            <a:lstStyle/>
            <a:p>
              <a:endParaRPr/>
            </a:p>
          </p:txBody>
        </p:sp>
        <p:sp>
          <p:nvSpPr>
            <p:cNvPr id="163" name="object 247">
              <a:extLst>
                <a:ext uri="{FF2B5EF4-FFF2-40B4-BE49-F238E27FC236}">
                  <a16:creationId xmlns:a16="http://schemas.microsoft.com/office/drawing/2014/main" id="{8F94247D-1B78-BC44-B49A-A45E2F930894}"/>
                </a:ext>
              </a:extLst>
            </p:cNvPr>
            <p:cNvSpPr/>
            <p:nvPr/>
          </p:nvSpPr>
          <p:spPr>
            <a:xfrm>
              <a:off x="7111872" y="1547367"/>
              <a:ext cx="48895" cy="42545"/>
            </a:xfrm>
            <a:custGeom>
              <a:avLst/>
              <a:gdLst/>
              <a:ahLst/>
              <a:cxnLst/>
              <a:rect l="l" t="t" r="r" b="b"/>
              <a:pathLst>
                <a:path w="48895" h="42544">
                  <a:moveTo>
                    <a:pt x="8000" y="0"/>
                  </a:moveTo>
                  <a:lnTo>
                    <a:pt x="0" y="10160"/>
                  </a:lnTo>
                  <a:lnTo>
                    <a:pt x="40767" y="42164"/>
                  </a:lnTo>
                  <a:lnTo>
                    <a:pt x="48768" y="32004"/>
                  </a:lnTo>
                  <a:lnTo>
                    <a:pt x="8000" y="0"/>
                  </a:lnTo>
                  <a:close/>
                </a:path>
              </a:pathLst>
            </a:custGeom>
            <a:solidFill>
              <a:srgbClr val="9BB957"/>
            </a:solidFill>
          </p:spPr>
          <p:txBody>
            <a:bodyPr wrap="square" lIns="0" tIns="0" rIns="0" bIns="0" rtlCol="0"/>
            <a:lstStyle/>
            <a:p>
              <a:endParaRPr/>
            </a:p>
          </p:txBody>
        </p:sp>
        <p:sp>
          <p:nvSpPr>
            <p:cNvPr id="164" name="object 248">
              <a:extLst>
                <a:ext uri="{FF2B5EF4-FFF2-40B4-BE49-F238E27FC236}">
                  <a16:creationId xmlns:a16="http://schemas.microsoft.com/office/drawing/2014/main" id="{1E14B8C7-82D8-1B46-AEC6-338E03C5DDF3}"/>
                </a:ext>
              </a:extLst>
            </p:cNvPr>
            <p:cNvSpPr/>
            <p:nvPr/>
          </p:nvSpPr>
          <p:spPr>
            <a:xfrm>
              <a:off x="7012685" y="1471422"/>
              <a:ext cx="104394" cy="97281"/>
            </a:xfrm>
            <a:prstGeom prst="rect">
              <a:avLst/>
            </a:prstGeom>
            <a:blipFill>
              <a:blip r:embed="rId40" cstate="print"/>
              <a:stretch>
                <a:fillRect/>
              </a:stretch>
            </a:blipFill>
          </p:spPr>
          <p:txBody>
            <a:bodyPr wrap="square" lIns="0" tIns="0" rIns="0" bIns="0" rtlCol="0"/>
            <a:lstStyle/>
            <a:p>
              <a:endParaRPr/>
            </a:p>
          </p:txBody>
        </p:sp>
        <p:sp>
          <p:nvSpPr>
            <p:cNvPr id="165" name="object 249">
              <a:extLst>
                <a:ext uri="{FF2B5EF4-FFF2-40B4-BE49-F238E27FC236}">
                  <a16:creationId xmlns:a16="http://schemas.microsoft.com/office/drawing/2014/main" id="{3B5B3061-040B-B84C-BA16-FB73A01D7922}"/>
                </a:ext>
              </a:extLst>
            </p:cNvPr>
            <p:cNvSpPr/>
            <p:nvPr/>
          </p:nvSpPr>
          <p:spPr>
            <a:xfrm>
              <a:off x="9276588" y="2183892"/>
              <a:ext cx="594359" cy="701801"/>
            </a:xfrm>
            <a:prstGeom prst="rect">
              <a:avLst/>
            </a:prstGeom>
            <a:blipFill>
              <a:blip r:embed="rId41" cstate="print"/>
              <a:stretch>
                <a:fillRect/>
              </a:stretch>
            </a:blipFill>
          </p:spPr>
          <p:txBody>
            <a:bodyPr wrap="square" lIns="0" tIns="0" rIns="0" bIns="0" rtlCol="0"/>
            <a:lstStyle/>
            <a:p>
              <a:endParaRPr/>
            </a:p>
          </p:txBody>
        </p:sp>
        <p:sp>
          <p:nvSpPr>
            <p:cNvPr id="166" name="object 250">
              <a:extLst>
                <a:ext uri="{FF2B5EF4-FFF2-40B4-BE49-F238E27FC236}">
                  <a16:creationId xmlns:a16="http://schemas.microsoft.com/office/drawing/2014/main" id="{27E2D45C-0E9F-7D43-B1D1-93726DA27CE9}"/>
                </a:ext>
              </a:extLst>
            </p:cNvPr>
            <p:cNvSpPr/>
            <p:nvPr/>
          </p:nvSpPr>
          <p:spPr>
            <a:xfrm>
              <a:off x="9327642" y="2389758"/>
              <a:ext cx="384810" cy="477520"/>
            </a:xfrm>
            <a:custGeom>
              <a:avLst/>
              <a:gdLst/>
              <a:ahLst/>
              <a:cxnLst/>
              <a:rect l="l" t="t" r="r" b="b"/>
              <a:pathLst>
                <a:path w="384809" h="477519">
                  <a:moveTo>
                    <a:pt x="364871" y="0"/>
                  </a:moveTo>
                  <a:lnTo>
                    <a:pt x="0" y="461517"/>
                  </a:lnTo>
                  <a:lnTo>
                    <a:pt x="19811" y="477138"/>
                  </a:lnTo>
                  <a:lnTo>
                    <a:pt x="384682" y="15620"/>
                  </a:lnTo>
                  <a:lnTo>
                    <a:pt x="364871" y="0"/>
                  </a:lnTo>
                  <a:close/>
                </a:path>
              </a:pathLst>
            </a:custGeom>
            <a:solidFill>
              <a:srgbClr val="4F81BB"/>
            </a:solidFill>
          </p:spPr>
          <p:txBody>
            <a:bodyPr wrap="square" lIns="0" tIns="0" rIns="0" bIns="0" rtlCol="0"/>
            <a:lstStyle/>
            <a:p>
              <a:endParaRPr/>
            </a:p>
          </p:txBody>
        </p:sp>
        <p:sp>
          <p:nvSpPr>
            <p:cNvPr id="167" name="object 251">
              <a:extLst>
                <a:ext uri="{FF2B5EF4-FFF2-40B4-BE49-F238E27FC236}">
                  <a16:creationId xmlns:a16="http://schemas.microsoft.com/office/drawing/2014/main" id="{04967E8A-A36D-A149-A541-BA11DBD2F0F5}"/>
                </a:ext>
              </a:extLst>
            </p:cNvPr>
            <p:cNvSpPr/>
            <p:nvPr/>
          </p:nvSpPr>
          <p:spPr>
            <a:xfrm>
              <a:off x="9672446" y="2337816"/>
              <a:ext cx="77216" cy="83438"/>
            </a:xfrm>
            <a:prstGeom prst="rect">
              <a:avLst/>
            </a:prstGeom>
            <a:blipFill>
              <a:blip r:embed="rId42" cstate="print"/>
              <a:stretch>
                <a:fillRect/>
              </a:stretch>
            </a:blipFill>
          </p:spPr>
          <p:txBody>
            <a:bodyPr wrap="square" lIns="0" tIns="0" rIns="0" bIns="0" rtlCol="0"/>
            <a:lstStyle/>
            <a:p>
              <a:endParaRPr/>
            </a:p>
          </p:txBody>
        </p:sp>
        <p:sp>
          <p:nvSpPr>
            <p:cNvPr id="168" name="object 252">
              <a:extLst>
                <a:ext uri="{FF2B5EF4-FFF2-40B4-BE49-F238E27FC236}">
                  <a16:creationId xmlns:a16="http://schemas.microsoft.com/office/drawing/2014/main" id="{1B0FD5CB-478E-4843-A860-D1802F146D34}"/>
                </a:ext>
              </a:extLst>
            </p:cNvPr>
            <p:cNvSpPr/>
            <p:nvPr/>
          </p:nvSpPr>
          <p:spPr>
            <a:xfrm>
              <a:off x="9567291" y="2499232"/>
              <a:ext cx="49530" cy="41275"/>
            </a:xfrm>
            <a:custGeom>
              <a:avLst/>
              <a:gdLst/>
              <a:ahLst/>
              <a:cxnLst/>
              <a:rect l="l" t="t" r="r" b="b"/>
              <a:pathLst>
                <a:path w="49529" h="41275">
                  <a:moveTo>
                    <a:pt x="7492" y="0"/>
                  </a:moveTo>
                  <a:lnTo>
                    <a:pt x="0" y="10413"/>
                  </a:lnTo>
                  <a:lnTo>
                    <a:pt x="41909" y="40766"/>
                  </a:lnTo>
                  <a:lnTo>
                    <a:pt x="49529" y="30352"/>
                  </a:lnTo>
                  <a:lnTo>
                    <a:pt x="7492" y="0"/>
                  </a:lnTo>
                  <a:close/>
                </a:path>
              </a:pathLst>
            </a:custGeom>
            <a:solidFill>
              <a:srgbClr val="9BB957"/>
            </a:solidFill>
          </p:spPr>
          <p:txBody>
            <a:bodyPr wrap="square" lIns="0" tIns="0" rIns="0" bIns="0" rtlCol="0"/>
            <a:lstStyle/>
            <a:p>
              <a:endParaRPr/>
            </a:p>
          </p:txBody>
        </p:sp>
        <p:sp>
          <p:nvSpPr>
            <p:cNvPr id="169" name="object 253">
              <a:extLst>
                <a:ext uri="{FF2B5EF4-FFF2-40B4-BE49-F238E27FC236}">
                  <a16:creationId xmlns:a16="http://schemas.microsoft.com/office/drawing/2014/main" id="{FA104228-5342-DD44-BC56-15AAD306E5DF}"/>
                </a:ext>
              </a:extLst>
            </p:cNvPr>
            <p:cNvSpPr/>
            <p:nvPr/>
          </p:nvSpPr>
          <p:spPr>
            <a:xfrm>
              <a:off x="9493757" y="2446020"/>
              <a:ext cx="49530" cy="41275"/>
            </a:xfrm>
            <a:custGeom>
              <a:avLst/>
              <a:gdLst/>
              <a:ahLst/>
              <a:cxnLst/>
              <a:rect l="l" t="t" r="r" b="b"/>
              <a:pathLst>
                <a:path w="49529" h="41275">
                  <a:moveTo>
                    <a:pt x="7620" y="0"/>
                  </a:moveTo>
                  <a:lnTo>
                    <a:pt x="0" y="10540"/>
                  </a:lnTo>
                  <a:lnTo>
                    <a:pt x="42037" y="40893"/>
                  </a:lnTo>
                  <a:lnTo>
                    <a:pt x="49530" y="30352"/>
                  </a:lnTo>
                  <a:lnTo>
                    <a:pt x="7620" y="0"/>
                  </a:lnTo>
                  <a:close/>
                </a:path>
              </a:pathLst>
            </a:custGeom>
            <a:solidFill>
              <a:srgbClr val="9BB957"/>
            </a:solidFill>
          </p:spPr>
          <p:txBody>
            <a:bodyPr wrap="square" lIns="0" tIns="0" rIns="0" bIns="0" rtlCol="0"/>
            <a:lstStyle/>
            <a:p>
              <a:endParaRPr/>
            </a:p>
          </p:txBody>
        </p:sp>
        <p:sp>
          <p:nvSpPr>
            <p:cNvPr id="170" name="object 254">
              <a:extLst>
                <a:ext uri="{FF2B5EF4-FFF2-40B4-BE49-F238E27FC236}">
                  <a16:creationId xmlns:a16="http://schemas.microsoft.com/office/drawing/2014/main" id="{2B4B31D1-8D47-524C-B47D-EFE58C445A43}"/>
                </a:ext>
              </a:extLst>
            </p:cNvPr>
            <p:cNvSpPr/>
            <p:nvPr/>
          </p:nvSpPr>
          <p:spPr>
            <a:xfrm>
              <a:off x="9420225" y="2392933"/>
              <a:ext cx="50165" cy="41275"/>
            </a:xfrm>
            <a:custGeom>
              <a:avLst/>
              <a:gdLst/>
              <a:ahLst/>
              <a:cxnLst/>
              <a:rect l="l" t="t" r="r" b="b"/>
              <a:pathLst>
                <a:path w="50165" h="41275">
                  <a:moveTo>
                    <a:pt x="7620" y="0"/>
                  </a:moveTo>
                  <a:lnTo>
                    <a:pt x="0" y="10540"/>
                  </a:lnTo>
                  <a:lnTo>
                    <a:pt x="42036" y="40893"/>
                  </a:lnTo>
                  <a:lnTo>
                    <a:pt x="49656" y="30352"/>
                  </a:lnTo>
                  <a:lnTo>
                    <a:pt x="7620" y="0"/>
                  </a:lnTo>
                  <a:close/>
                </a:path>
              </a:pathLst>
            </a:custGeom>
            <a:solidFill>
              <a:srgbClr val="9BB957"/>
            </a:solidFill>
          </p:spPr>
          <p:txBody>
            <a:bodyPr wrap="square" lIns="0" tIns="0" rIns="0" bIns="0" rtlCol="0"/>
            <a:lstStyle/>
            <a:p>
              <a:endParaRPr/>
            </a:p>
          </p:txBody>
        </p:sp>
        <p:sp>
          <p:nvSpPr>
            <p:cNvPr id="171" name="object 255">
              <a:extLst>
                <a:ext uri="{FF2B5EF4-FFF2-40B4-BE49-F238E27FC236}">
                  <a16:creationId xmlns:a16="http://schemas.microsoft.com/office/drawing/2014/main" id="{4111FB5A-5F5F-1B41-900C-E80FDC761E2A}"/>
                </a:ext>
              </a:extLst>
            </p:cNvPr>
            <p:cNvSpPr/>
            <p:nvPr/>
          </p:nvSpPr>
          <p:spPr>
            <a:xfrm>
              <a:off x="9346818" y="2339848"/>
              <a:ext cx="49530" cy="41275"/>
            </a:xfrm>
            <a:custGeom>
              <a:avLst/>
              <a:gdLst/>
              <a:ahLst/>
              <a:cxnLst/>
              <a:rect l="l" t="t" r="r" b="b"/>
              <a:pathLst>
                <a:path w="49529" h="41275">
                  <a:moveTo>
                    <a:pt x="7620" y="0"/>
                  </a:moveTo>
                  <a:lnTo>
                    <a:pt x="0" y="10413"/>
                  </a:lnTo>
                  <a:lnTo>
                    <a:pt x="41909" y="40766"/>
                  </a:lnTo>
                  <a:lnTo>
                    <a:pt x="49529" y="30352"/>
                  </a:lnTo>
                  <a:lnTo>
                    <a:pt x="7620" y="0"/>
                  </a:lnTo>
                  <a:close/>
                </a:path>
              </a:pathLst>
            </a:custGeom>
            <a:solidFill>
              <a:srgbClr val="9BB957"/>
            </a:solidFill>
          </p:spPr>
          <p:txBody>
            <a:bodyPr wrap="square" lIns="0" tIns="0" rIns="0" bIns="0" rtlCol="0"/>
            <a:lstStyle/>
            <a:p>
              <a:endParaRPr/>
            </a:p>
          </p:txBody>
        </p:sp>
        <p:sp>
          <p:nvSpPr>
            <p:cNvPr id="172" name="object 256">
              <a:extLst>
                <a:ext uri="{FF2B5EF4-FFF2-40B4-BE49-F238E27FC236}">
                  <a16:creationId xmlns:a16="http://schemas.microsoft.com/office/drawing/2014/main" id="{788E4A56-D1AE-3A49-8197-FD681B5E75D7}"/>
                </a:ext>
              </a:extLst>
            </p:cNvPr>
            <p:cNvSpPr/>
            <p:nvPr/>
          </p:nvSpPr>
          <p:spPr>
            <a:xfrm>
              <a:off x="9273285" y="2286635"/>
              <a:ext cx="50165" cy="41275"/>
            </a:xfrm>
            <a:custGeom>
              <a:avLst/>
              <a:gdLst/>
              <a:ahLst/>
              <a:cxnLst/>
              <a:rect l="l" t="t" r="r" b="b"/>
              <a:pathLst>
                <a:path w="50165" h="41275">
                  <a:moveTo>
                    <a:pt x="7620" y="0"/>
                  </a:moveTo>
                  <a:lnTo>
                    <a:pt x="0" y="10540"/>
                  </a:lnTo>
                  <a:lnTo>
                    <a:pt x="42037" y="40893"/>
                  </a:lnTo>
                  <a:lnTo>
                    <a:pt x="49657" y="30352"/>
                  </a:lnTo>
                  <a:lnTo>
                    <a:pt x="7620" y="0"/>
                  </a:lnTo>
                  <a:close/>
                </a:path>
              </a:pathLst>
            </a:custGeom>
            <a:solidFill>
              <a:srgbClr val="9BB957"/>
            </a:solidFill>
          </p:spPr>
          <p:txBody>
            <a:bodyPr wrap="square" lIns="0" tIns="0" rIns="0" bIns="0" rtlCol="0"/>
            <a:lstStyle/>
            <a:p>
              <a:endParaRPr/>
            </a:p>
          </p:txBody>
        </p:sp>
        <p:sp>
          <p:nvSpPr>
            <p:cNvPr id="173" name="object 257">
              <a:extLst>
                <a:ext uri="{FF2B5EF4-FFF2-40B4-BE49-F238E27FC236}">
                  <a16:creationId xmlns:a16="http://schemas.microsoft.com/office/drawing/2014/main" id="{1C45D7AB-9B09-9344-BEAE-766D7D6CEEC1}"/>
                </a:ext>
              </a:extLst>
            </p:cNvPr>
            <p:cNvSpPr/>
            <p:nvPr/>
          </p:nvSpPr>
          <p:spPr>
            <a:xfrm>
              <a:off x="9199880" y="2233548"/>
              <a:ext cx="49530" cy="41275"/>
            </a:xfrm>
            <a:custGeom>
              <a:avLst/>
              <a:gdLst/>
              <a:ahLst/>
              <a:cxnLst/>
              <a:rect l="l" t="t" r="r" b="b"/>
              <a:pathLst>
                <a:path w="49529" h="41275">
                  <a:moveTo>
                    <a:pt x="7493" y="0"/>
                  </a:moveTo>
                  <a:lnTo>
                    <a:pt x="0" y="10540"/>
                  </a:lnTo>
                  <a:lnTo>
                    <a:pt x="41910" y="40893"/>
                  </a:lnTo>
                  <a:lnTo>
                    <a:pt x="49529" y="30352"/>
                  </a:lnTo>
                  <a:lnTo>
                    <a:pt x="7493" y="0"/>
                  </a:lnTo>
                  <a:close/>
                </a:path>
              </a:pathLst>
            </a:custGeom>
            <a:solidFill>
              <a:srgbClr val="9BB957"/>
            </a:solidFill>
          </p:spPr>
          <p:txBody>
            <a:bodyPr wrap="square" lIns="0" tIns="0" rIns="0" bIns="0" rtlCol="0"/>
            <a:lstStyle/>
            <a:p>
              <a:endParaRPr/>
            </a:p>
          </p:txBody>
        </p:sp>
        <p:sp>
          <p:nvSpPr>
            <p:cNvPr id="174" name="object 258">
              <a:extLst>
                <a:ext uri="{FF2B5EF4-FFF2-40B4-BE49-F238E27FC236}">
                  <a16:creationId xmlns:a16="http://schemas.microsoft.com/office/drawing/2014/main" id="{649B5A62-A1AA-2147-A859-816726947D30}"/>
                </a:ext>
              </a:extLst>
            </p:cNvPr>
            <p:cNvSpPr/>
            <p:nvPr/>
          </p:nvSpPr>
          <p:spPr>
            <a:xfrm>
              <a:off x="9126346" y="2180463"/>
              <a:ext cx="49530" cy="41275"/>
            </a:xfrm>
            <a:custGeom>
              <a:avLst/>
              <a:gdLst/>
              <a:ahLst/>
              <a:cxnLst/>
              <a:rect l="l" t="t" r="r" b="b"/>
              <a:pathLst>
                <a:path w="49529" h="41275">
                  <a:moveTo>
                    <a:pt x="7620" y="0"/>
                  </a:moveTo>
                  <a:lnTo>
                    <a:pt x="0" y="10413"/>
                  </a:lnTo>
                  <a:lnTo>
                    <a:pt x="42036" y="40766"/>
                  </a:lnTo>
                  <a:lnTo>
                    <a:pt x="49529" y="30352"/>
                  </a:lnTo>
                  <a:lnTo>
                    <a:pt x="7620" y="0"/>
                  </a:lnTo>
                  <a:close/>
                </a:path>
              </a:pathLst>
            </a:custGeom>
            <a:solidFill>
              <a:srgbClr val="9BB957"/>
            </a:solidFill>
          </p:spPr>
          <p:txBody>
            <a:bodyPr wrap="square" lIns="0" tIns="0" rIns="0" bIns="0" rtlCol="0"/>
            <a:lstStyle/>
            <a:p>
              <a:endParaRPr/>
            </a:p>
          </p:txBody>
        </p:sp>
        <p:sp>
          <p:nvSpPr>
            <p:cNvPr id="175" name="object 259">
              <a:extLst>
                <a:ext uri="{FF2B5EF4-FFF2-40B4-BE49-F238E27FC236}">
                  <a16:creationId xmlns:a16="http://schemas.microsoft.com/office/drawing/2014/main" id="{E9E38337-AF60-E146-B4CB-76407C5DA0E0}"/>
                </a:ext>
              </a:extLst>
            </p:cNvPr>
            <p:cNvSpPr/>
            <p:nvPr/>
          </p:nvSpPr>
          <p:spPr>
            <a:xfrm>
              <a:off x="9052814" y="2127250"/>
              <a:ext cx="50165" cy="41275"/>
            </a:xfrm>
            <a:custGeom>
              <a:avLst/>
              <a:gdLst/>
              <a:ahLst/>
              <a:cxnLst/>
              <a:rect l="l" t="t" r="r" b="b"/>
              <a:pathLst>
                <a:path w="50165" h="41275">
                  <a:moveTo>
                    <a:pt x="7619" y="0"/>
                  </a:moveTo>
                  <a:lnTo>
                    <a:pt x="0" y="10540"/>
                  </a:lnTo>
                  <a:lnTo>
                    <a:pt x="42036" y="40894"/>
                  </a:lnTo>
                  <a:lnTo>
                    <a:pt x="49656" y="30352"/>
                  </a:lnTo>
                  <a:lnTo>
                    <a:pt x="7619" y="0"/>
                  </a:lnTo>
                  <a:close/>
                </a:path>
              </a:pathLst>
            </a:custGeom>
            <a:solidFill>
              <a:srgbClr val="9BB957"/>
            </a:solidFill>
          </p:spPr>
          <p:txBody>
            <a:bodyPr wrap="square" lIns="0" tIns="0" rIns="0" bIns="0" rtlCol="0"/>
            <a:lstStyle/>
            <a:p>
              <a:endParaRPr/>
            </a:p>
          </p:txBody>
        </p:sp>
        <p:sp>
          <p:nvSpPr>
            <p:cNvPr id="176" name="object 260">
              <a:extLst>
                <a:ext uri="{FF2B5EF4-FFF2-40B4-BE49-F238E27FC236}">
                  <a16:creationId xmlns:a16="http://schemas.microsoft.com/office/drawing/2014/main" id="{3026AA87-7CE0-7B44-916E-706F0B41EE30}"/>
                </a:ext>
              </a:extLst>
            </p:cNvPr>
            <p:cNvSpPr/>
            <p:nvPr/>
          </p:nvSpPr>
          <p:spPr>
            <a:xfrm>
              <a:off x="8979407" y="2074164"/>
              <a:ext cx="49530" cy="41275"/>
            </a:xfrm>
            <a:custGeom>
              <a:avLst/>
              <a:gdLst/>
              <a:ahLst/>
              <a:cxnLst/>
              <a:rect l="l" t="t" r="r" b="b"/>
              <a:pathLst>
                <a:path w="49529" h="41275">
                  <a:moveTo>
                    <a:pt x="7620" y="0"/>
                  </a:moveTo>
                  <a:lnTo>
                    <a:pt x="0" y="10413"/>
                  </a:lnTo>
                  <a:lnTo>
                    <a:pt x="41910" y="40894"/>
                  </a:lnTo>
                  <a:lnTo>
                    <a:pt x="49530" y="30352"/>
                  </a:lnTo>
                  <a:lnTo>
                    <a:pt x="7620" y="0"/>
                  </a:lnTo>
                  <a:close/>
                </a:path>
              </a:pathLst>
            </a:custGeom>
            <a:solidFill>
              <a:srgbClr val="9BB957"/>
            </a:solidFill>
          </p:spPr>
          <p:txBody>
            <a:bodyPr wrap="square" lIns="0" tIns="0" rIns="0" bIns="0" rtlCol="0"/>
            <a:lstStyle/>
            <a:p>
              <a:endParaRPr/>
            </a:p>
          </p:txBody>
        </p:sp>
        <p:sp>
          <p:nvSpPr>
            <p:cNvPr id="177" name="object 261">
              <a:extLst>
                <a:ext uri="{FF2B5EF4-FFF2-40B4-BE49-F238E27FC236}">
                  <a16:creationId xmlns:a16="http://schemas.microsoft.com/office/drawing/2014/main" id="{4B2FD048-A1F2-B648-B763-014352517DF5}"/>
                </a:ext>
              </a:extLst>
            </p:cNvPr>
            <p:cNvSpPr/>
            <p:nvPr/>
          </p:nvSpPr>
          <p:spPr>
            <a:xfrm>
              <a:off x="8905875" y="2020951"/>
              <a:ext cx="50165" cy="41275"/>
            </a:xfrm>
            <a:custGeom>
              <a:avLst/>
              <a:gdLst/>
              <a:ahLst/>
              <a:cxnLst/>
              <a:rect l="l" t="t" r="r" b="b"/>
              <a:pathLst>
                <a:path w="50165" h="41275">
                  <a:moveTo>
                    <a:pt x="7620" y="0"/>
                  </a:moveTo>
                  <a:lnTo>
                    <a:pt x="0" y="10540"/>
                  </a:lnTo>
                  <a:lnTo>
                    <a:pt x="42036" y="40894"/>
                  </a:lnTo>
                  <a:lnTo>
                    <a:pt x="49656" y="30479"/>
                  </a:lnTo>
                  <a:lnTo>
                    <a:pt x="7620" y="0"/>
                  </a:lnTo>
                  <a:close/>
                </a:path>
              </a:pathLst>
            </a:custGeom>
            <a:solidFill>
              <a:srgbClr val="9BB957"/>
            </a:solidFill>
          </p:spPr>
          <p:txBody>
            <a:bodyPr wrap="square" lIns="0" tIns="0" rIns="0" bIns="0" rtlCol="0"/>
            <a:lstStyle/>
            <a:p>
              <a:endParaRPr/>
            </a:p>
          </p:txBody>
        </p:sp>
        <p:sp>
          <p:nvSpPr>
            <p:cNvPr id="178" name="object 262">
              <a:extLst>
                <a:ext uri="{FF2B5EF4-FFF2-40B4-BE49-F238E27FC236}">
                  <a16:creationId xmlns:a16="http://schemas.microsoft.com/office/drawing/2014/main" id="{3205078B-9F73-594F-8D17-9549D0B0C479}"/>
                </a:ext>
              </a:extLst>
            </p:cNvPr>
            <p:cNvSpPr/>
            <p:nvPr/>
          </p:nvSpPr>
          <p:spPr>
            <a:xfrm>
              <a:off x="8832468" y="1967864"/>
              <a:ext cx="49530" cy="41275"/>
            </a:xfrm>
            <a:custGeom>
              <a:avLst/>
              <a:gdLst/>
              <a:ahLst/>
              <a:cxnLst/>
              <a:rect l="l" t="t" r="r" b="b"/>
              <a:pathLst>
                <a:path w="49529" h="41275">
                  <a:moveTo>
                    <a:pt x="7492" y="0"/>
                  </a:moveTo>
                  <a:lnTo>
                    <a:pt x="0" y="10540"/>
                  </a:lnTo>
                  <a:lnTo>
                    <a:pt x="41909" y="40894"/>
                  </a:lnTo>
                  <a:lnTo>
                    <a:pt x="49529" y="30352"/>
                  </a:lnTo>
                  <a:lnTo>
                    <a:pt x="7492" y="0"/>
                  </a:lnTo>
                  <a:close/>
                </a:path>
              </a:pathLst>
            </a:custGeom>
            <a:solidFill>
              <a:srgbClr val="9BB957"/>
            </a:solidFill>
          </p:spPr>
          <p:txBody>
            <a:bodyPr wrap="square" lIns="0" tIns="0" rIns="0" bIns="0" rtlCol="0"/>
            <a:lstStyle/>
            <a:p>
              <a:endParaRPr/>
            </a:p>
          </p:txBody>
        </p:sp>
        <p:sp>
          <p:nvSpPr>
            <p:cNvPr id="179" name="object 263">
              <a:extLst>
                <a:ext uri="{FF2B5EF4-FFF2-40B4-BE49-F238E27FC236}">
                  <a16:creationId xmlns:a16="http://schemas.microsoft.com/office/drawing/2014/main" id="{54CF3077-B6E4-DF43-BB8E-E09E3F715CD3}"/>
                </a:ext>
              </a:extLst>
            </p:cNvPr>
            <p:cNvSpPr/>
            <p:nvPr/>
          </p:nvSpPr>
          <p:spPr>
            <a:xfrm>
              <a:off x="8758935" y="1914779"/>
              <a:ext cx="49530" cy="41275"/>
            </a:xfrm>
            <a:custGeom>
              <a:avLst/>
              <a:gdLst/>
              <a:ahLst/>
              <a:cxnLst/>
              <a:rect l="l" t="t" r="r" b="b"/>
              <a:pathLst>
                <a:path w="49529" h="41275">
                  <a:moveTo>
                    <a:pt x="7620" y="0"/>
                  </a:moveTo>
                  <a:lnTo>
                    <a:pt x="0" y="10413"/>
                  </a:lnTo>
                  <a:lnTo>
                    <a:pt x="42037" y="40767"/>
                  </a:lnTo>
                  <a:lnTo>
                    <a:pt x="49530" y="30353"/>
                  </a:lnTo>
                  <a:lnTo>
                    <a:pt x="7620" y="0"/>
                  </a:lnTo>
                  <a:close/>
                </a:path>
              </a:pathLst>
            </a:custGeom>
            <a:solidFill>
              <a:srgbClr val="9BB957"/>
            </a:solidFill>
          </p:spPr>
          <p:txBody>
            <a:bodyPr wrap="square" lIns="0" tIns="0" rIns="0" bIns="0" rtlCol="0"/>
            <a:lstStyle/>
            <a:p>
              <a:endParaRPr/>
            </a:p>
          </p:txBody>
        </p:sp>
        <p:sp>
          <p:nvSpPr>
            <p:cNvPr id="180" name="object 264">
              <a:extLst>
                <a:ext uri="{FF2B5EF4-FFF2-40B4-BE49-F238E27FC236}">
                  <a16:creationId xmlns:a16="http://schemas.microsoft.com/office/drawing/2014/main" id="{D9FF8F68-51E3-6E43-9BD3-1429BCD400A6}"/>
                </a:ext>
              </a:extLst>
            </p:cNvPr>
            <p:cNvSpPr/>
            <p:nvPr/>
          </p:nvSpPr>
          <p:spPr>
            <a:xfrm>
              <a:off x="8685403" y="1861566"/>
              <a:ext cx="50165" cy="41275"/>
            </a:xfrm>
            <a:custGeom>
              <a:avLst/>
              <a:gdLst/>
              <a:ahLst/>
              <a:cxnLst/>
              <a:rect l="l" t="t" r="r" b="b"/>
              <a:pathLst>
                <a:path w="50165" h="41275">
                  <a:moveTo>
                    <a:pt x="7620" y="0"/>
                  </a:moveTo>
                  <a:lnTo>
                    <a:pt x="0" y="10541"/>
                  </a:lnTo>
                  <a:lnTo>
                    <a:pt x="42037" y="40894"/>
                  </a:lnTo>
                  <a:lnTo>
                    <a:pt x="49656" y="30353"/>
                  </a:lnTo>
                  <a:lnTo>
                    <a:pt x="7620" y="0"/>
                  </a:lnTo>
                  <a:close/>
                </a:path>
              </a:pathLst>
            </a:custGeom>
            <a:solidFill>
              <a:srgbClr val="9BB957"/>
            </a:solidFill>
          </p:spPr>
          <p:txBody>
            <a:bodyPr wrap="square" lIns="0" tIns="0" rIns="0" bIns="0" rtlCol="0"/>
            <a:lstStyle/>
            <a:p>
              <a:endParaRPr/>
            </a:p>
          </p:txBody>
        </p:sp>
        <p:sp>
          <p:nvSpPr>
            <p:cNvPr id="181" name="object 265">
              <a:extLst>
                <a:ext uri="{FF2B5EF4-FFF2-40B4-BE49-F238E27FC236}">
                  <a16:creationId xmlns:a16="http://schemas.microsoft.com/office/drawing/2014/main" id="{BF1072ED-1103-BB40-B739-1F35246DF6D5}"/>
                </a:ext>
              </a:extLst>
            </p:cNvPr>
            <p:cNvSpPr/>
            <p:nvPr/>
          </p:nvSpPr>
          <p:spPr>
            <a:xfrm>
              <a:off x="8611996" y="1808479"/>
              <a:ext cx="49530" cy="41275"/>
            </a:xfrm>
            <a:custGeom>
              <a:avLst/>
              <a:gdLst/>
              <a:ahLst/>
              <a:cxnLst/>
              <a:rect l="l" t="t" r="r" b="b"/>
              <a:pathLst>
                <a:path w="49529" h="41275">
                  <a:moveTo>
                    <a:pt x="7620" y="0"/>
                  </a:moveTo>
                  <a:lnTo>
                    <a:pt x="0" y="10541"/>
                  </a:lnTo>
                  <a:lnTo>
                    <a:pt x="41909" y="40894"/>
                  </a:lnTo>
                  <a:lnTo>
                    <a:pt x="49529" y="30353"/>
                  </a:lnTo>
                  <a:lnTo>
                    <a:pt x="7620" y="0"/>
                  </a:lnTo>
                  <a:close/>
                </a:path>
              </a:pathLst>
            </a:custGeom>
            <a:solidFill>
              <a:srgbClr val="9BB957"/>
            </a:solidFill>
          </p:spPr>
          <p:txBody>
            <a:bodyPr wrap="square" lIns="0" tIns="0" rIns="0" bIns="0" rtlCol="0"/>
            <a:lstStyle/>
            <a:p>
              <a:endParaRPr/>
            </a:p>
          </p:txBody>
        </p:sp>
        <p:sp>
          <p:nvSpPr>
            <p:cNvPr id="182" name="object 266">
              <a:extLst>
                <a:ext uri="{FF2B5EF4-FFF2-40B4-BE49-F238E27FC236}">
                  <a16:creationId xmlns:a16="http://schemas.microsoft.com/office/drawing/2014/main" id="{C2DAFAEE-089C-E94D-9AE4-0652DE9A336E}"/>
                </a:ext>
              </a:extLst>
            </p:cNvPr>
            <p:cNvSpPr/>
            <p:nvPr/>
          </p:nvSpPr>
          <p:spPr>
            <a:xfrm>
              <a:off x="8538464" y="1755394"/>
              <a:ext cx="50165" cy="41275"/>
            </a:xfrm>
            <a:custGeom>
              <a:avLst/>
              <a:gdLst/>
              <a:ahLst/>
              <a:cxnLst/>
              <a:rect l="l" t="t" r="r" b="b"/>
              <a:pathLst>
                <a:path w="50165" h="41275">
                  <a:moveTo>
                    <a:pt x="7619" y="0"/>
                  </a:moveTo>
                  <a:lnTo>
                    <a:pt x="0" y="10413"/>
                  </a:lnTo>
                  <a:lnTo>
                    <a:pt x="42036" y="40766"/>
                  </a:lnTo>
                  <a:lnTo>
                    <a:pt x="49656" y="30352"/>
                  </a:lnTo>
                  <a:lnTo>
                    <a:pt x="7619" y="0"/>
                  </a:lnTo>
                  <a:close/>
                </a:path>
              </a:pathLst>
            </a:custGeom>
            <a:solidFill>
              <a:srgbClr val="9BB957"/>
            </a:solidFill>
          </p:spPr>
          <p:txBody>
            <a:bodyPr wrap="square" lIns="0" tIns="0" rIns="0" bIns="0" rtlCol="0"/>
            <a:lstStyle/>
            <a:p>
              <a:endParaRPr/>
            </a:p>
          </p:txBody>
        </p:sp>
        <p:sp>
          <p:nvSpPr>
            <p:cNvPr id="183" name="object 267">
              <a:extLst>
                <a:ext uri="{FF2B5EF4-FFF2-40B4-BE49-F238E27FC236}">
                  <a16:creationId xmlns:a16="http://schemas.microsoft.com/office/drawing/2014/main" id="{89890520-D69D-164C-98E4-85B8110705FE}"/>
                </a:ext>
              </a:extLst>
            </p:cNvPr>
            <p:cNvSpPr/>
            <p:nvPr/>
          </p:nvSpPr>
          <p:spPr>
            <a:xfrm>
              <a:off x="8465184" y="1702180"/>
              <a:ext cx="49530" cy="41275"/>
            </a:xfrm>
            <a:custGeom>
              <a:avLst/>
              <a:gdLst/>
              <a:ahLst/>
              <a:cxnLst/>
              <a:rect l="l" t="t" r="r" b="b"/>
              <a:pathLst>
                <a:path w="49529" h="41275">
                  <a:moveTo>
                    <a:pt x="7493" y="0"/>
                  </a:moveTo>
                  <a:lnTo>
                    <a:pt x="0" y="10541"/>
                  </a:lnTo>
                  <a:lnTo>
                    <a:pt x="41910" y="40894"/>
                  </a:lnTo>
                  <a:lnTo>
                    <a:pt x="49403" y="30353"/>
                  </a:lnTo>
                  <a:lnTo>
                    <a:pt x="7493" y="0"/>
                  </a:lnTo>
                  <a:close/>
                </a:path>
              </a:pathLst>
            </a:custGeom>
            <a:solidFill>
              <a:srgbClr val="9BB957"/>
            </a:solidFill>
          </p:spPr>
          <p:txBody>
            <a:bodyPr wrap="square" lIns="0" tIns="0" rIns="0" bIns="0" rtlCol="0"/>
            <a:lstStyle/>
            <a:p>
              <a:endParaRPr/>
            </a:p>
          </p:txBody>
        </p:sp>
        <p:sp>
          <p:nvSpPr>
            <p:cNvPr id="184" name="object 268">
              <a:extLst>
                <a:ext uri="{FF2B5EF4-FFF2-40B4-BE49-F238E27FC236}">
                  <a16:creationId xmlns:a16="http://schemas.microsoft.com/office/drawing/2014/main" id="{6BFAABB2-F4AE-0C4E-B4B9-3223FD2D952B}"/>
                </a:ext>
              </a:extLst>
            </p:cNvPr>
            <p:cNvSpPr/>
            <p:nvPr/>
          </p:nvSpPr>
          <p:spPr>
            <a:xfrm>
              <a:off x="8391652" y="1649095"/>
              <a:ext cx="49530" cy="41275"/>
            </a:xfrm>
            <a:custGeom>
              <a:avLst/>
              <a:gdLst/>
              <a:ahLst/>
              <a:cxnLst/>
              <a:rect l="l" t="t" r="r" b="b"/>
              <a:pathLst>
                <a:path w="49529" h="41275">
                  <a:moveTo>
                    <a:pt x="7620" y="0"/>
                  </a:moveTo>
                  <a:lnTo>
                    <a:pt x="0" y="10540"/>
                  </a:lnTo>
                  <a:lnTo>
                    <a:pt x="42037" y="40893"/>
                  </a:lnTo>
                  <a:lnTo>
                    <a:pt x="49529" y="30352"/>
                  </a:lnTo>
                  <a:lnTo>
                    <a:pt x="7620" y="0"/>
                  </a:lnTo>
                  <a:close/>
                </a:path>
              </a:pathLst>
            </a:custGeom>
            <a:solidFill>
              <a:srgbClr val="9BB957"/>
            </a:solidFill>
          </p:spPr>
          <p:txBody>
            <a:bodyPr wrap="square" lIns="0" tIns="0" rIns="0" bIns="0" rtlCol="0"/>
            <a:lstStyle/>
            <a:p>
              <a:endParaRPr/>
            </a:p>
          </p:txBody>
        </p:sp>
        <p:sp>
          <p:nvSpPr>
            <p:cNvPr id="185" name="object 269">
              <a:extLst>
                <a:ext uri="{FF2B5EF4-FFF2-40B4-BE49-F238E27FC236}">
                  <a16:creationId xmlns:a16="http://schemas.microsoft.com/office/drawing/2014/main" id="{C101C33E-1B31-7F4F-9237-7DDB8FAFC411}"/>
                </a:ext>
              </a:extLst>
            </p:cNvPr>
            <p:cNvSpPr/>
            <p:nvPr/>
          </p:nvSpPr>
          <p:spPr>
            <a:xfrm>
              <a:off x="8318118" y="1596008"/>
              <a:ext cx="50165" cy="41275"/>
            </a:xfrm>
            <a:custGeom>
              <a:avLst/>
              <a:gdLst/>
              <a:ahLst/>
              <a:cxnLst/>
              <a:rect l="l" t="t" r="r" b="b"/>
              <a:pathLst>
                <a:path w="50165" h="41275">
                  <a:moveTo>
                    <a:pt x="7620" y="0"/>
                  </a:moveTo>
                  <a:lnTo>
                    <a:pt x="0" y="10413"/>
                  </a:lnTo>
                  <a:lnTo>
                    <a:pt x="42036" y="40766"/>
                  </a:lnTo>
                  <a:lnTo>
                    <a:pt x="49656" y="30352"/>
                  </a:lnTo>
                  <a:lnTo>
                    <a:pt x="7620" y="0"/>
                  </a:lnTo>
                  <a:close/>
                </a:path>
              </a:pathLst>
            </a:custGeom>
            <a:solidFill>
              <a:srgbClr val="9BB957"/>
            </a:solidFill>
          </p:spPr>
          <p:txBody>
            <a:bodyPr wrap="square" lIns="0" tIns="0" rIns="0" bIns="0" rtlCol="0"/>
            <a:lstStyle/>
            <a:p>
              <a:endParaRPr/>
            </a:p>
          </p:txBody>
        </p:sp>
        <p:sp>
          <p:nvSpPr>
            <p:cNvPr id="186" name="object 270">
              <a:extLst>
                <a:ext uri="{FF2B5EF4-FFF2-40B4-BE49-F238E27FC236}">
                  <a16:creationId xmlns:a16="http://schemas.microsoft.com/office/drawing/2014/main" id="{B5EE98E6-E0F2-1B42-BA04-F1F13D676613}"/>
                </a:ext>
              </a:extLst>
            </p:cNvPr>
            <p:cNvSpPr/>
            <p:nvPr/>
          </p:nvSpPr>
          <p:spPr>
            <a:xfrm>
              <a:off x="8244713" y="1542796"/>
              <a:ext cx="49530" cy="41275"/>
            </a:xfrm>
            <a:custGeom>
              <a:avLst/>
              <a:gdLst/>
              <a:ahLst/>
              <a:cxnLst/>
              <a:rect l="l" t="t" r="r" b="b"/>
              <a:pathLst>
                <a:path w="49529" h="41275">
                  <a:moveTo>
                    <a:pt x="7619" y="0"/>
                  </a:moveTo>
                  <a:lnTo>
                    <a:pt x="0" y="10540"/>
                  </a:lnTo>
                  <a:lnTo>
                    <a:pt x="41909" y="40893"/>
                  </a:lnTo>
                  <a:lnTo>
                    <a:pt x="49529" y="30352"/>
                  </a:lnTo>
                  <a:lnTo>
                    <a:pt x="7619" y="0"/>
                  </a:lnTo>
                  <a:close/>
                </a:path>
              </a:pathLst>
            </a:custGeom>
            <a:solidFill>
              <a:srgbClr val="9BB957"/>
            </a:solidFill>
          </p:spPr>
          <p:txBody>
            <a:bodyPr wrap="square" lIns="0" tIns="0" rIns="0" bIns="0" rtlCol="0"/>
            <a:lstStyle/>
            <a:p>
              <a:endParaRPr/>
            </a:p>
          </p:txBody>
        </p:sp>
        <p:sp>
          <p:nvSpPr>
            <p:cNvPr id="187" name="object 271">
              <a:extLst>
                <a:ext uri="{FF2B5EF4-FFF2-40B4-BE49-F238E27FC236}">
                  <a16:creationId xmlns:a16="http://schemas.microsoft.com/office/drawing/2014/main" id="{0339DD38-075E-CF43-8840-EA0D855BE81F}"/>
                </a:ext>
              </a:extLst>
            </p:cNvPr>
            <p:cNvSpPr/>
            <p:nvPr/>
          </p:nvSpPr>
          <p:spPr>
            <a:xfrm>
              <a:off x="8171180" y="1489710"/>
              <a:ext cx="50165" cy="41275"/>
            </a:xfrm>
            <a:custGeom>
              <a:avLst/>
              <a:gdLst/>
              <a:ahLst/>
              <a:cxnLst/>
              <a:rect l="l" t="t" r="r" b="b"/>
              <a:pathLst>
                <a:path w="50165" h="41275">
                  <a:moveTo>
                    <a:pt x="7620" y="0"/>
                  </a:moveTo>
                  <a:lnTo>
                    <a:pt x="0" y="10540"/>
                  </a:lnTo>
                  <a:lnTo>
                    <a:pt x="42037" y="40893"/>
                  </a:lnTo>
                  <a:lnTo>
                    <a:pt x="49656" y="30352"/>
                  </a:lnTo>
                  <a:lnTo>
                    <a:pt x="7620" y="0"/>
                  </a:lnTo>
                  <a:close/>
                </a:path>
              </a:pathLst>
            </a:custGeom>
            <a:solidFill>
              <a:srgbClr val="9BB957"/>
            </a:solidFill>
          </p:spPr>
          <p:txBody>
            <a:bodyPr wrap="square" lIns="0" tIns="0" rIns="0" bIns="0" rtlCol="0"/>
            <a:lstStyle/>
            <a:p>
              <a:endParaRPr/>
            </a:p>
          </p:txBody>
        </p:sp>
        <p:sp>
          <p:nvSpPr>
            <p:cNvPr id="188" name="object 272">
              <a:extLst>
                <a:ext uri="{FF2B5EF4-FFF2-40B4-BE49-F238E27FC236}">
                  <a16:creationId xmlns:a16="http://schemas.microsoft.com/office/drawing/2014/main" id="{DC6DB265-D897-1D48-9424-F49ABDC8F6F7}"/>
                </a:ext>
              </a:extLst>
            </p:cNvPr>
            <p:cNvSpPr/>
            <p:nvPr/>
          </p:nvSpPr>
          <p:spPr>
            <a:xfrm>
              <a:off x="8097773" y="1436624"/>
              <a:ext cx="49530" cy="41275"/>
            </a:xfrm>
            <a:custGeom>
              <a:avLst/>
              <a:gdLst/>
              <a:ahLst/>
              <a:cxnLst/>
              <a:rect l="l" t="t" r="r" b="b"/>
              <a:pathLst>
                <a:path w="49529" h="41275">
                  <a:moveTo>
                    <a:pt x="7493" y="0"/>
                  </a:moveTo>
                  <a:lnTo>
                    <a:pt x="0" y="10413"/>
                  </a:lnTo>
                  <a:lnTo>
                    <a:pt x="41909" y="40766"/>
                  </a:lnTo>
                  <a:lnTo>
                    <a:pt x="49529" y="30352"/>
                  </a:lnTo>
                  <a:lnTo>
                    <a:pt x="7493" y="0"/>
                  </a:lnTo>
                  <a:close/>
                </a:path>
              </a:pathLst>
            </a:custGeom>
            <a:solidFill>
              <a:srgbClr val="9BB957"/>
            </a:solidFill>
          </p:spPr>
          <p:txBody>
            <a:bodyPr wrap="square" lIns="0" tIns="0" rIns="0" bIns="0" rtlCol="0"/>
            <a:lstStyle/>
            <a:p>
              <a:endParaRPr/>
            </a:p>
          </p:txBody>
        </p:sp>
        <p:sp>
          <p:nvSpPr>
            <p:cNvPr id="189" name="object 273">
              <a:extLst>
                <a:ext uri="{FF2B5EF4-FFF2-40B4-BE49-F238E27FC236}">
                  <a16:creationId xmlns:a16="http://schemas.microsoft.com/office/drawing/2014/main" id="{83EC03D7-7C82-CE42-BD9D-A6E2F5D779DB}"/>
                </a:ext>
              </a:extLst>
            </p:cNvPr>
            <p:cNvSpPr/>
            <p:nvPr/>
          </p:nvSpPr>
          <p:spPr>
            <a:xfrm>
              <a:off x="8024241" y="1383411"/>
              <a:ext cx="49530" cy="41275"/>
            </a:xfrm>
            <a:custGeom>
              <a:avLst/>
              <a:gdLst/>
              <a:ahLst/>
              <a:cxnLst/>
              <a:rect l="l" t="t" r="r" b="b"/>
              <a:pathLst>
                <a:path w="49529" h="41275">
                  <a:moveTo>
                    <a:pt x="7619" y="0"/>
                  </a:moveTo>
                  <a:lnTo>
                    <a:pt x="0" y="10540"/>
                  </a:lnTo>
                  <a:lnTo>
                    <a:pt x="42036" y="40893"/>
                  </a:lnTo>
                  <a:lnTo>
                    <a:pt x="49529" y="30352"/>
                  </a:lnTo>
                  <a:lnTo>
                    <a:pt x="7619" y="0"/>
                  </a:lnTo>
                  <a:close/>
                </a:path>
              </a:pathLst>
            </a:custGeom>
            <a:solidFill>
              <a:srgbClr val="9BB957"/>
            </a:solidFill>
          </p:spPr>
          <p:txBody>
            <a:bodyPr wrap="square" lIns="0" tIns="0" rIns="0" bIns="0" rtlCol="0"/>
            <a:lstStyle/>
            <a:p>
              <a:endParaRPr/>
            </a:p>
          </p:txBody>
        </p:sp>
        <p:sp>
          <p:nvSpPr>
            <p:cNvPr id="190" name="object 274">
              <a:extLst>
                <a:ext uri="{FF2B5EF4-FFF2-40B4-BE49-F238E27FC236}">
                  <a16:creationId xmlns:a16="http://schemas.microsoft.com/office/drawing/2014/main" id="{04B8D4E4-B27B-E94D-A10E-E1E69E785BF9}"/>
                </a:ext>
              </a:extLst>
            </p:cNvPr>
            <p:cNvSpPr/>
            <p:nvPr/>
          </p:nvSpPr>
          <p:spPr>
            <a:xfrm>
              <a:off x="7950707" y="1330325"/>
              <a:ext cx="50165" cy="41275"/>
            </a:xfrm>
            <a:custGeom>
              <a:avLst/>
              <a:gdLst/>
              <a:ahLst/>
              <a:cxnLst/>
              <a:rect l="l" t="t" r="r" b="b"/>
              <a:pathLst>
                <a:path w="50165" h="41275">
                  <a:moveTo>
                    <a:pt x="7620" y="0"/>
                  </a:moveTo>
                  <a:lnTo>
                    <a:pt x="0" y="10540"/>
                  </a:lnTo>
                  <a:lnTo>
                    <a:pt x="42037" y="40894"/>
                  </a:lnTo>
                  <a:lnTo>
                    <a:pt x="49657" y="30352"/>
                  </a:lnTo>
                  <a:lnTo>
                    <a:pt x="7620" y="0"/>
                  </a:lnTo>
                  <a:close/>
                </a:path>
              </a:pathLst>
            </a:custGeom>
            <a:solidFill>
              <a:srgbClr val="9BB957"/>
            </a:solidFill>
          </p:spPr>
          <p:txBody>
            <a:bodyPr wrap="square" lIns="0" tIns="0" rIns="0" bIns="0" rtlCol="0"/>
            <a:lstStyle/>
            <a:p>
              <a:endParaRPr/>
            </a:p>
          </p:txBody>
        </p:sp>
        <p:sp>
          <p:nvSpPr>
            <p:cNvPr id="191" name="object 275">
              <a:extLst>
                <a:ext uri="{FF2B5EF4-FFF2-40B4-BE49-F238E27FC236}">
                  <a16:creationId xmlns:a16="http://schemas.microsoft.com/office/drawing/2014/main" id="{25C20A4E-330F-CD49-9033-A4D63EC0924F}"/>
                </a:ext>
              </a:extLst>
            </p:cNvPr>
            <p:cNvSpPr/>
            <p:nvPr/>
          </p:nvSpPr>
          <p:spPr>
            <a:xfrm>
              <a:off x="7877302" y="1277238"/>
              <a:ext cx="49530" cy="41275"/>
            </a:xfrm>
            <a:custGeom>
              <a:avLst/>
              <a:gdLst/>
              <a:ahLst/>
              <a:cxnLst/>
              <a:rect l="l" t="t" r="r" b="b"/>
              <a:pathLst>
                <a:path w="49529" h="41275">
                  <a:moveTo>
                    <a:pt x="7620" y="0"/>
                  </a:moveTo>
                  <a:lnTo>
                    <a:pt x="0" y="10413"/>
                  </a:lnTo>
                  <a:lnTo>
                    <a:pt x="41909" y="40766"/>
                  </a:lnTo>
                  <a:lnTo>
                    <a:pt x="49529" y="30352"/>
                  </a:lnTo>
                  <a:lnTo>
                    <a:pt x="7620" y="0"/>
                  </a:lnTo>
                  <a:close/>
                </a:path>
              </a:pathLst>
            </a:custGeom>
            <a:solidFill>
              <a:srgbClr val="9BB957"/>
            </a:solidFill>
          </p:spPr>
          <p:txBody>
            <a:bodyPr wrap="square" lIns="0" tIns="0" rIns="0" bIns="0" rtlCol="0"/>
            <a:lstStyle/>
            <a:p>
              <a:endParaRPr/>
            </a:p>
          </p:txBody>
        </p:sp>
        <p:sp>
          <p:nvSpPr>
            <p:cNvPr id="192" name="object 276">
              <a:extLst>
                <a:ext uri="{FF2B5EF4-FFF2-40B4-BE49-F238E27FC236}">
                  <a16:creationId xmlns:a16="http://schemas.microsoft.com/office/drawing/2014/main" id="{B4FF36E1-9A8D-494A-8B24-755C6EA9480F}"/>
                </a:ext>
              </a:extLst>
            </p:cNvPr>
            <p:cNvSpPr/>
            <p:nvPr/>
          </p:nvSpPr>
          <p:spPr>
            <a:xfrm>
              <a:off x="7803768" y="1224025"/>
              <a:ext cx="50165" cy="41275"/>
            </a:xfrm>
            <a:custGeom>
              <a:avLst/>
              <a:gdLst/>
              <a:ahLst/>
              <a:cxnLst/>
              <a:rect l="l" t="t" r="r" b="b"/>
              <a:pathLst>
                <a:path w="50165" h="41275">
                  <a:moveTo>
                    <a:pt x="7620" y="0"/>
                  </a:moveTo>
                  <a:lnTo>
                    <a:pt x="0" y="10540"/>
                  </a:lnTo>
                  <a:lnTo>
                    <a:pt x="42036" y="40894"/>
                  </a:lnTo>
                  <a:lnTo>
                    <a:pt x="49656" y="30352"/>
                  </a:lnTo>
                  <a:lnTo>
                    <a:pt x="7620" y="0"/>
                  </a:lnTo>
                  <a:close/>
                </a:path>
              </a:pathLst>
            </a:custGeom>
            <a:solidFill>
              <a:srgbClr val="9BB957"/>
            </a:solidFill>
          </p:spPr>
          <p:txBody>
            <a:bodyPr wrap="square" lIns="0" tIns="0" rIns="0" bIns="0" rtlCol="0"/>
            <a:lstStyle/>
            <a:p>
              <a:endParaRPr/>
            </a:p>
          </p:txBody>
        </p:sp>
        <p:sp>
          <p:nvSpPr>
            <p:cNvPr id="193" name="object 277">
              <a:extLst>
                <a:ext uri="{FF2B5EF4-FFF2-40B4-BE49-F238E27FC236}">
                  <a16:creationId xmlns:a16="http://schemas.microsoft.com/office/drawing/2014/main" id="{59919523-1ED9-0E40-9656-9AEA3CA08860}"/>
                </a:ext>
              </a:extLst>
            </p:cNvPr>
            <p:cNvSpPr/>
            <p:nvPr/>
          </p:nvSpPr>
          <p:spPr>
            <a:xfrm>
              <a:off x="7730363" y="1170939"/>
              <a:ext cx="49530" cy="41275"/>
            </a:xfrm>
            <a:custGeom>
              <a:avLst/>
              <a:gdLst/>
              <a:ahLst/>
              <a:cxnLst/>
              <a:rect l="l" t="t" r="r" b="b"/>
              <a:pathLst>
                <a:path w="49529" h="41275">
                  <a:moveTo>
                    <a:pt x="7492" y="0"/>
                  </a:moveTo>
                  <a:lnTo>
                    <a:pt x="0" y="10413"/>
                  </a:lnTo>
                  <a:lnTo>
                    <a:pt x="41909" y="40894"/>
                  </a:lnTo>
                  <a:lnTo>
                    <a:pt x="49529" y="30352"/>
                  </a:lnTo>
                  <a:lnTo>
                    <a:pt x="7492" y="0"/>
                  </a:lnTo>
                  <a:close/>
                </a:path>
              </a:pathLst>
            </a:custGeom>
            <a:solidFill>
              <a:srgbClr val="9BB957"/>
            </a:solidFill>
          </p:spPr>
          <p:txBody>
            <a:bodyPr wrap="square" lIns="0" tIns="0" rIns="0" bIns="0" rtlCol="0"/>
            <a:lstStyle/>
            <a:p>
              <a:endParaRPr/>
            </a:p>
          </p:txBody>
        </p:sp>
        <p:sp>
          <p:nvSpPr>
            <p:cNvPr id="194" name="object 278">
              <a:extLst>
                <a:ext uri="{FF2B5EF4-FFF2-40B4-BE49-F238E27FC236}">
                  <a16:creationId xmlns:a16="http://schemas.microsoft.com/office/drawing/2014/main" id="{BA53B935-C1FB-7B4A-96EB-262F66E59151}"/>
                </a:ext>
              </a:extLst>
            </p:cNvPr>
            <p:cNvSpPr/>
            <p:nvPr/>
          </p:nvSpPr>
          <p:spPr>
            <a:xfrm>
              <a:off x="7656830" y="1117727"/>
              <a:ext cx="49530" cy="41275"/>
            </a:xfrm>
            <a:custGeom>
              <a:avLst/>
              <a:gdLst/>
              <a:ahLst/>
              <a:cxnLst/>
              <a:rect l="l" t="t" r="r" b="b"/>
              <a:pathLst>
                <a:path w="49529" h="41275">
                  <a:moveTo>
                    <a:pt x="7620" y="0"/>
                  </a:moveTo>
                  <a:lnTo>
                    <a:pt x="0" y="10540"/>
                  </a:lnTo>
                  <a:lnTo>
                    <a:pt x="42037" y="40894"/>
                  </a:lnTo>
                  <a:lnTo>
                    <a:pt x="49529" y="30480"/>
                  </a:lnTo>
                  <a:lnTo>
                    <a:pt x="7620" y="0"/>
                  </a:lnTo>
                  <a:close/>
                </a:path>
              </a:pathLst>
            </a:custGeom>
            <a:solidFill>
              <a:srgbClr val="9BB957"/>
            </a:solidFill>
          </p:spPr>
          <p:txBody>
            <a:bodyPr wrap="square" lIns="0" tIns="0" rIns="0" bIns="0" rtlCol="0"/>
            <a:lstStyle/>
            <a:p>
              <a:endParaRPr/>
            </a:p>
          </p:txBody>
        </p:sp>
        <p:sp>
          <p:nvSpPr>
            <p:cNvPr id="195" name="object 279">
              <a:extLst>
                <a:ext uri="{FF2B5EF4-FFF2-40B4-BE49-F238E27FC236}">
                  <a16:creationId xmlns:a16="http://schemas.microsoft.com/office/drawing/2014/main" id="{38F2F47C-5DA1-BC4C-999C-C7C503256B68}"/>
                </a:ext>
              </a:extLst>
            </p:cNvPr>
            <p:cNvSpPr/>
            <p:nvPr/>
          </p:nvSpPr>
          <p:spPr>
            <a:xfrm>
              <a:off x="7583296" y="1064641"/>
              <a:ext cx="50165" cy="41275"/>
            </a:xfrm>
            <a:custGeom>
              <a:avLst/>
              <a:gdLst/>
              <a:ahLst/>
              <a:cxnLst/>
              <a:rect l="l" t="t" r="r" b="b"/>
              <a:pathLst>
                <a:path w="50165" h="41275">
                  <a:moveTo>
                    <a:pt x="7620" y="0"/>
                  </a:moveTo>
                  <a:lnTo>
                    <a:pt x="0" y="10541"/>
                  </a:lnTo>
                  <a:lnTo>
                    <a:pt x="42036" y="40894"/>
                  </a:lnTo>
                  <a:lnTo>
                    <a:pt x="49656" y="30353"/>
                  </a:lnTo>
                  <a:lnTo>
                    <a:pt x="7620" y="0"/>
                  </a:lnTo>
                  <a:close/>
                </a:path>
              </a:pathLst>
            </a:custGeom>
            <a:solidFill>
              <a:srgbClr val="9BB957"/>
            </a:solidFill>
          </p:spPr>
          <p:txBody>
            <a:bodyPr wrap="square" lIns="0" tIns="0" rIns="0" bIns="0" rtlCol="0"/>
            <a:lstStyle/>
            <a:p>
              <a:endParaRPr/>
            </a:p>
          </p:txBody>
        </p:sp>
        <p:sp>
          <p:nvSpPr>
            <p:cNvPr id="196" name="object 280">
              <a:extLst>
                <a:ext uri="{FF2B5EF4-FFF2-40B4-BE49-F238E27FC236}">
                  <a16:creationId xmlns:a16="http://schemas.microsoft.com/office/drawing/2014/main" id="{884F723E-9475-5948-8760-770812696E6A}"/>
                </a:ext>
              </a:extLst>
            </p:cNvPr>
            <p:cNvSpPr/>
            <p:nvPr/>
          </p:nvSpPr>
          <p:spPr>
            <a:xfrm>
              <a:off x="7450073" y="970788"/>
              <a:ext cx="109347" cy="95503"/>
            </a:xfrm>
            <a:prstGeom prst="rect">
              <a:avLst/>
            </a:prstGeom>
            <a:blipFill>
              <a:blip r:embed="rId43" cstate="print"/>
              <a:stretch>
                <a:fillRect/>
              </a:stretch>
            </a:blipFill>
          </p:spPr>
          <p:txBody>
            <a:bodyPr wrap="square" lIns="0" tIns="0" rIns="0" bIns="0" rtlCol="0"/>
            <a:lstStyle/>
            <a:p>
              <a:endParaRPr/>
            </a:p>
          </p:txBody>
        </p:sp>
        <p:sp>
          <p:nvSpPr>
            <p:cNvPr id="197" name="object 288">
              <a:extLst>
                <a:ext uri="{FF2B5EF4-FFF2-40B4-BE49-F238E27FC236}">
                  <a16:creationId xmlns:a16="http://schemas.microsoft.com/office/drawing/2014/main" id="{CD3148B5-E19F-5446-A338-A6541436FA7B}"/>
                </a:ext>
              </a:extLst>
            </p:cNvPr>
            <p:cNvSpPr txBox="1"/>
            <p:nvPr/>
          </p:nvSpPr>
          <p:spPr>
            <a:xfrm>
              <a:off x="6607556" y="2338323"/>
              <a:ext cx="203200" cy="208279"/>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Times New Roman"/>
                  <a:cs typeface="Times New Roman"/>
                </a:rPr>
                <a:t>x</a:t>
              </a:r>
              <a:r>
                <a:rPr sz="1200" spc="-7" baseline="-17361" dirty="0">
                  <a:latin typeface="Times New Roman"/>
                  <a:cs typeface="Times New Roman"/>
                </a:rPr>
                <a:t>1</a:t>
              </a:r>
              <a:endParaRPr sz="1200" baseline="-17361">
                <a:latin typeface="Times New Roman"/>
                <a:cs typeface="Times New Roman"/>
              </a:endParaRPr>
            </a:p>
          </p:txBody>
        </p:sp>
        <p:sp>
          <p:nvSpPr>
            <p:cNvPr id="198" name="object 289">
              <a:extLst>
                <a:ext uri="{FF2B5EF4-FFF2-40B4-BE49-F238E27FC236}">
                  <a16:creationId xmlns:a16="http://schemas.microsoft.com/office/drawing/2014/main" id="{6B9C45AF-B2C2-8447-91FC-5FCD0514450A}"/>
                </a:ext>
              </a:extLst>
            </p:cNvPr>
            <p:cNvSpPr txBox="1"/>
            <p:nvPr/>
          </p:nvSpPr>
          <p:spPr>
            <a:xfrm>
              <a:off x="7336281" y="2339848"/>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2</a:t>
              </a:r>
              <a:endParaRPr sz="1050" baseline="-15873">
                <a:latin typeface="Times New Roman"/>
                <a:cs typeface="Times New Roman"/>
              </a:endParaRPr>
            </a:p>
          </p:txBody>
        </p:sp>
        <p:sp>
          <p:nvSpPr>
            <p:cNvPr id="199" name="object 290">
              <a:extLst>
                <a:ext uri="{FF2B5EF4-FFF2-40B4-BE49-F238E27FC236}">
                  <a16:creationId xmlns:a16="http://schemas.microsoft.com/office/drawing/2014/main" id="{6CED4E0F-43BA-3D49-BB47-1FD2F2078990}"/>
                </a:ext>
              </a:extLst>
            </p:cNvPr>
            <p:cNvSpPr txBox="1"/>
            <p:nvPr/>
          </p:nvSpPr>
          <p:spPr>
            <a:xfrm>
              <a:off x="8271764" y="2301239"/>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X</a:t>
              </a:r>
              <a:r>
                <a:rPr sz="1050" spc="-7" baseline="-15873" dirty="0">
                  <a:latin typeface="Times New Roman"/>
                  <a:cs typeface="Times New Roman"/>
                </a:rPr>
                <a:t>3</a:t>
              </a:r>
              <a:endParaRPr sz="1050" baseline="-15873">
                <a:latin typeface="Times New Roman"/>
                <a:cs typeface="Times New Roman"/>
              </a:endParaRPr>
            </a:p>
          </p:txBody>
        </p:sp>
        <p:sp>
          <p:nvSpPr>
            <p:cNvPr id="200" name="object 291">
              <a:extLst>
                <a:ext uri="{FF2B5EF4-FFF2-40B4-BE49-F238E27FC236}">
                  <a16:creationId xmlns:a16="http://schemas.microsoft.com/office/drawing/2014/main" id="{1B305D6C-7682-794E-B20F-05E9F8CEDF89}"/>
                </a:ext>
              </a:extLst>
            </p:cNvPr>
            <p:cNvSpPr txBox="1"/>
            <p:nvPr/>
          </p:nvSpPr>
          <p:spPr>
            <a:xfrm>
              <a:off x="9345930" y="2274824"/>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4</a:t>
              </a:r>
              <a:endParaRPr sz="1050" baseline="-15873">
                <a:latin typeface="Times New Roman"/>
                <a:cs typeface="Times New Roman"/>
              </a:endParaRPr>
            </a:p>
          </p:txBody>
        </p:sp>
        <p:sp>
          <p:nvSpPr>
            <p:cNvPr id="201" name="object 292">
              <a:extLst>
                <a:ext uri="{FF2B5EF4-FFF2-40B4-BE49-F238E27FC236}">
                  <a16:creationId xmlns:a16="http://schemas.microsoft.com/office/drawing/2014/main" id="{10B2836D-7BAA-8246-9566-9493780BBC33}"/>
                </a:ext>
              </a:extLst>
            </p:cNvPr>
            <p:cNvSpPr txBox="1"/>
            <p:nvPr/>
          </p:nvSpPr>
          <p:spPr>
            <a:xfrm>
              <a:off x="6329426" y="2589275"/>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1</a:t>
              </a:r>
              <a:endParaRPr sz="1050" baseline="-15873">
                <a:latin typeface="Times New Roman"/>
                <a:cs typeface="Times New Roman"/>
              </a:endParaRPr>
            </a:p>
          </p:txBody>
        </p:sp>
        <p:sp>
          <p:nvSpPr>
            <p:cNvPr id="202" name="object 293">
              <a:extLst>
                <a:ext uri="{FF2B5EF4-FFF2-40B4-BE49-F238E27FC236}">
                  <a16:creationId xmlns:a16="http://schemas.microsoft.com/office/drawing/2014/main" id="{20B8F213-2B04-B84E-879F-7848F2E00043}"/>
                </a:ext>
              </a:extLst>
            </p:cNvPr>
            <p:cNvSpPr txBox="1"/>
            <p:nvPr/>
          </p:nvSpPr>
          <p:spPr>
            <a:xfrm>
              <a:off x="7181088" y="2589275"/>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2</a:t>
              </a:r>
              <a:endParaRPr sz="1050" baseline="-15873">
                <a:latin typeface="Times New Roman"/>
                <a:cs typeface="Times New Roman"/>
              </a:endParaRPr>
            </a:p>
          </p:txBody>
        </p:sp>
        <p:sp>
          <p:nvSpPr>
            <p:cNvPr id="203" name="object 294">
              <a:extLst>
                <a:ext uri="{FF2B5EF4-FFF2-40B4-BE49-F238E27FC236}">
                  <a16:creationId xmlns:a16="http://schemas.microsoft.com/office/drawing/2014/main" id="{2B7F2C51-4699-AA41-AD07-B52E719C9691}"/>
                </a:ext>
              </a:extLst>
            </p:cNvPr>
            <p:cNvSpPr txBox="1"/>
            <p:nvPr/>
          </p:nvSpPr>
          <p:spPr>
            <a:xfrm>
              <a:off x="8359902" y="2621025"/>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Q</a:t>
              </a:r>
              <a:r>
                <a:rPr sz="1050" spc="-7" baseline="-15873" dirty="0">
                  <a:latin typeface="Times New Roman"/>
                  <a:cs typeface="Times New Roman"/>
                </a:rPr>
                <a:t>3</a:t>
              </a:r>
              <a:endParaRPr sz="1050" baseline="-15873">
                <a:latin typeface="Times New Roman"/>
                <a:cs typeface="Times New Roman"/>
              </a:endParaRPr>
            </a:p>
          </p:txBody>
        </p:sp>
        <p:sp>
          <p:nvSpPr>
            <p:cNvPr id="204" name="object 295">
              <a:extLst>
                <a:ext uri="{FF2B5EF4-FFF2-40B4-BE49-F238E27FC236}">
                  <a16:creationId xmlns:a16="http://schemas.microsoft.com/office/drawing/2014/main" id="{89B04933-6096-EE4D-93F8-4A9D23CD9803}"/>
                </a:ext>
              </a:extLst>
            </p:cNvPr>
            <p:cNvSpPr txBox="1"/>
            <p:nvPr/>
          </p:nvSpPr>
          <p:spPr>
            <a:xfrm>
              <a:off x="9555480" y="2621533"/>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Q</a:t>
              </a:r>
              <a:r>
                <a:rPr sz="1050" spc="-7" baseline="-15873" dirty="0">
                  <a:latin typeface="Times New Roman"/>
                  <a:cs typeface="Times New Roman"/>
                </a:rPr>
                <a:t>4</a:t>
              </a:r>
              <a:endParaRPr sz="1050" baseline="-15873">
                <a:latin typeface="Times New Roman"/>
                <a:cs typeface="Times New Roman"/>
              </a:endParaRPr>
            </a:p>
          </p:txBody>
        </p:sp>
        <p:sp>
          <p:nvSpPr>
            <p:cNvPr id="205" name="object 296">
              <a:extLst>
                <a:ext uri="{FF2B5EF4-FFF2-40B4-BE49-F238E27FC236}">
                  <a16:creationId xmlns:a16="http://schemas.microsoft.com/office/drawing/2014/main" id="{026942C5-7307-944B-9364-C8C59131E5A6}"/>
                </a:ext>
              </a:extLst>
            </p:cNvPr>
            <p:cNvSpPr txBox="1"/>
            <p:nvPr/>
          </p:nvSpPr>
          <p:spPr>
            <a:xfrm>
              <a:off x="6417309" y="1470659"/>
              <a:ext cx="859790" cy="558800"/>
            </a:xfrm>
            <a:prstGeom prst="rect">
              <a:avLst/>
            </a:prstGeom>
          </p:spPr>
          <p:txBody>
            <a:bodyPr vert="horz" wrap="square" lIns="0" tIns="12065" rIns="0" bIns="0" rtlCol="0">
              <a:spAutoFit/>
            </a:bodyPr>
            <a:lstStyle/>
            <a:p>
              <a:pPr marR="43180" algn="r">
                <a:lnSpc>
                  <a:spcPct val="100000"/>
                </a:lnSpc>
                <a:spcBef>
                  <a:spcPts val="95"/>
                </a:spcBef>
              </a:pPr>
              <a:r>
                <a:rPr sz="1100" b="1" spc="-15" dirty="0">
                  <a:latin typeface="Times New Roman"/>
                  <a:cs typeface="Times New Roman"/>
                </a:rPr>
                <a:t>x</a:t>
              </a:r>
              <a:r>
                <a:rPr sz="1050" baseline="-15873" dirty="0">
                  <a:latin typeface="Times New Roman"/>
                  <a:cs typeface="Times New Roman"/>
                </a:rPr>
                <a:t>3</a:t>
              </a:r>
              <a:endParaRPr sz="1050" baseline="-15873">
                <a:latin typeface="Times New Roman"/>
                <a:cs typeface="Times New Roman"/>
              </a:endParaRPr>
            </a:p>
            <a:p>
              <a:pPr>
                <a:lnSpc>
                  <a:spcPct val="100000"/>
                </a:lnSpc>
                <a:spcBef>
                  <a:spcPts val="10"/>
                </a:spcBef>
              </a:pPr>
              <a:endParaRPr sz="1350">
                <a:latin typeface="Times New Roman"/>
                <a:cs typeface="Times New Roman"/>
              </a:endParaRPr>
            </a:p>
            <a:p>
              <a:pPr marL="50800">
                <a:lnSpc>
                  <a:spcPct val="100000"/>
                </a:lnSpc>
              </a:pPr>
              <a:r>
                <a:rPr sz="1100" b="1" spc="-5" dirty="0">
                  <a:latin typeface="Times New Roman"/>
                  <a:cs typeface="Times New Roman"/>
                </a:rPr>
                <a:t>x</a:t>
              </a:r>
              <a:r>
                <a:rPr sz="1050" spc="-7" baseline="-15873" dirty="0">
                  <a:latin typeface="Times New Roman"/>
                  <a:cs typeface="Times New Roman"/>
                </a:rPr>
                <a:t>2</a:t>
              </a:r>
              <a:endParaRPr sz="1050" baseline="-15873">
                <a:latin typeface="Times New Roman"/>
                <a:cs typeface="Times New Roman"/>
              </a:endParaRPr>
            </a:p>
          </p:txBody>
        </p:sp>
        <p:sp>
          <p:nvSpPr>
            <p:cNvPr id="206" name="object 297">
              <a:extLst>
                <a:ext uri="{FF2B5EF4-FFF2-40B4-BE49-F238E27FC236}">
                  <a16:creationId xmlns:a16="http://schemas.microsoft.com/office/drawing/2014/main" id="{BC3262E9-72ED-964C-B53E-A08E63441048}"/>
                </a:ext>
              </a:extLst>
            </p:cNvPr>
            <p:cNvSpPr txBox="1"/>
            <p:nvPr/>
          </p:nvSpPr>
          <p:spPr>
            <a:xfrm>
              <a:off x="7576311" y="954786"/>
              <a:ext cx="189865" cy="193040"/>
            </a:xfrm>
            <a:prstGeom prst="rect">
              <a:avLst/>
            </a:prstGeom>
          </p:spPr>
          <p:txBody>
            <a:bodyPr vert="horz" wrap="square" lIns="0" tIns="12065" rIns="0" bIns="0" rtlCol="0">
              <a:spAutoFit/>
            </a:bodyPr>
            <a:lstStyle/>
            <a:p>
              <a:pPr marL="38100">
                <a:lnSpc>
                  <a:spcPct val="100000"/>
                </a:lnSpc>
                <a:spcBef>
                  <a:spcPts val="95"/>
                </a:spcBef>
              </a:pPr>
              <a:r>
                <a:rPr sz="1100" b="1" spc="-5" dirty="0">
                  <a:latin typeface="Times New Roman"/>
                  <a:cs typeface="Times New Roman"/>
                </a:rPr>
                <a:t>x</a:t>
              </a:r>
              <a:r>
                <a:rPr sz="1050" spc="-7" baseline="-15873" dirty="0">
                  <a:latin typeface="Times New Roman"/>
                  <a:cs typeface="Times New Roman"/>
                </a:rPr>
                <a:t>4</a:t>
              </a:r>
              <a:endParaRPr sz="1050" baseline="-15873">
                <a:latin typeface="Times New Roman"/>
                <a:cs typeface="Times New Roman"/>
              </a:endParaRPr>
            </a:p>
          </p:txBody>
        </p:sp>
      </p:grpSp>
      <p:sp>
        <p:nvSpPr>
          <p:cNvPr id="207" name="Down Arrow 206">
            <a:extLst>
              <a:ext uri="{FF2B5EF4-FFF2-40B4-BE49-F238E27FC236}">
                <a16:creationId xmlns:a16="http://schemas.microsoft.com/office/drawing/2014/main" id="{0CC964F4-0939-4A49-A5F3-DD8D714C7BD0}"/>
              </a:ext>
            </a:extLst>
          </p:cNvPr>
          <p:cNvSpPr/>
          <p:nvPr/>
        </p:nvSpPr>
        <p:spPr>
          <a:xfrm>
            <a:off x="9690100" y="3092196"/>
            <a:ext cx="317500" cy="4892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053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131E-FC2A-4A45-AD98-A73DEB54F64E}"/>
              </a:ext>
            </a:extLst>
          </p:cNvPr>
          <p:cNvSpPr>
            <a:spLocks noGrp="1"/>
          </p:cNvSpPr>
          <p:nvPr>
            <p:ph type="title"/>
          </p:nvPr>
        </p:nvSpPr>
        <p:spPr/>
        <p:txBody>
          <a:bodyPr/>
          <a:lstStyle/>
          <a:p>
            <a:r>
              <a:rPr lang="en-US" dirty="0"/>
              <a:t>GLC-L Algorithms for Visualization</a:t>
            </a:r>
          </a:p>
        </p:txBody>
      </p:sp>
      <p:grpSp>
        <p:nvGrpSpPr>
          <p:cNvPr id="4" name="Group 3">
            <a:extLst>
              <a:ext uri="{FF2B5EF4-FFF2-40B4-BE49-F238E27FC236}">
                <a16:creationId xmlns:a16="http://schemas.microsoft.com/office/drawing/2014/main" id="{D6CA3EEB-0E0C-4944-B48E-010D9DD6D24F}"/>
              </a:ext>
            </a:extLst>
          </p:cNvPr>
          <p:cNvGrpSpPr/>
          <p:nvPr/>
        </p:nvGrpSpPr>
        <p:grpSpPr>
          <a:xfrm>
            <a:off x="1253236" y="1889125"/>
            <a:ext cx="3728720" cy="1125473"/>
            <a:chOff x="1682495" y="1871472"/>
            <a:chExt cx="3728720" cy="1125473"/>
          </a:xfrm>
        </p:grpSpPr>
        <p:sp>
          <p:nvSpPr>
            <p:cNvPr id="5" name="object 87">
              <a:extLst>
                <a:ext uri="{FF2B5EF4-FFF2-40B4-BE49-F238E27FC236}">
                  <a16:creationId xmlns:a16="http://schemas.microsoft.com/office/drawing/2014/main" id="{DBA82AD2-49D7-0940-93E4-C656E63700D6}"/>
                </a:ext>
              </a:extLst>
            </p:cNvPr>
            <p:cNvSpPr/>
            <p:nvPr/>
          </p:nvSpPr>
          <p:spPr>
            <a:xfrm>
              <a:off x="1682495" y="2893314"/>
              <a:ext cx="96393" cy="103124"/>
            </a:xfrm>
            <a:prstGeom prst="rect">
              <a:avLst/>
            </a:prstGeom>
            <a:blipFill>
              <a:blip r:embed="rId2" cstate="print"/>
              <a:stretch>
                <a:fillRect/>
              </a:stretch>
            </a:blipFill>
          </p:spPr>
          <p:txBody>
            <a:bodyPr wrap="square" lIns="0" tIns="0" rIns="0" bIns="0" rtlCol="0"/>
            <a:lstStyle/>
            <a:p>
              <a:endParaRPr/>
            </a:p>
          </p:txBody>
        </p:sp>
        <p:sp>
          <p:nvSpPr>
            <p:cNvPr id="6" name="object 88">
              <a:extLst>
                <a:ext uri="{FF2B5EF4-FFF2-40B4-BE49-F238E27FC236}">
                  <a16:creationId xmlns:a16="http://schemas.microsoft.com/office/drawing/2014/main" id="{88A2FC75-608D-5340-9603-99EB1908DE73}"/>
                </a:ext>
              </a:extLst>
            </p:cNvPr>
            <p:cNvSpPr/>
            <p:nvPr/>
          </p:nvSpPr>
          <p:spPr>
            <a:xfrm>
              <a:off x="1714066" y="2948304"/>
              <a:ext cx="726440" cy="0"/>
            </a:xfrm>
            <a:custGeom>
              <a:avLst/>
              <a:gdLst/>
              <a:ahLst/>
              <a:cxnLst/>
              <a:rect l="l" t="t" r="r" b="b"/>
              <a:pathLst>
                <a:path w="726439">
                  <a:moveTo>
                    <a:pt x="0" y="0"/>
                  </a:moveTo>
                  <a:lnTo>
                    <a:pt x="726365" y="0"/>
                  </a:lnTo>
                </a:path>
              </a:pathLst>
            </a:custGeom>
            <a:ln w="6350">
              <a:solidFill>
                <a:srgbClr val="4F81BB"/>
              </a:solidFill>
            </a:ln>
          </p:spPr>
          <p:txBody>
            <a:bodyPr wrap="square" lIns="0" tIns="0" rIns="0" bIns="0" rtlCol="0"/>
            <a:lstStyle/>
            <a:p>
              <a:endParaRPr/>
            </a:p>
          </p:txBody>
        </p:sp>
        <p:sp>
          <p:nvSpPr>
            <p:cNvPr id="7" name="object 89">
              <a:extLst>
                <a:ext uri="{FF2B5EF4-FFF2-40B4-BE49-F238E27FC236}">
                  <a16:creationId xmlns:a16="http://schemas.microsoft.com/office/drawing/2014/main" id="{FAA679A5-00B2-DC47-B8CB-A243C64C8A1C}"/>
                </a:ext>
              </a:extLst>
            </p:cNvPr>
            <p:cNvSpPr/>
            <p:nvPr/>
          </p:nvSpPr>
          <p:spPr>
            <a:xfrm>
              <a:off x="1713190" y="2941954"/>
              <a:ext cx="727710" cy="0"/>
            </a:xfrm>
            <a:custGeom>
              <a:avLst/>
              <a:gdLst/>
              <a:ahLst/>
              <a:cxnLst/>
              <a:rect l="l" t="t" r="r" b="b"/>
              <a:pathLst>
                <a:path w="727710">
                  <a:moveTo>
                    <a:pt x="0" y="0"/>
                  </a:moveTo>
                  <a:lnTo>
                    <a:pt x="727241" y="0"/>
                  </a:lnTo>
                </a:path>
              </a:pathLst>
            </a:custGeom>
            <a:ln w="6350">
              <a:solidFill>
                <a:srgbClr val="4F81BB"/>
              </a:solidFill>
            </a:ln>
          </p:spPr>
          <p:txBody>
            <a:bodyPr wrap="square" lIns="0" tIns="0" rIns="0" bIns="0" rtlCol="0"/>
            <a:lstStyle/>
            <a:p>
              <a:endParaRPr/>
            </a:p>
          </p:txBody>
        </p:sp>
        <p:sp>
          <p:nvSpPr>
            <p:cNvPr id="8" name="object 90">
              <a:extLst>
                <a:ext uri="{FF2B5EF4-FFF2-40B4-BE49-F238E27FC236}">
                  <a16:creationId xmlns:a16="http://schemas.microsoft.com/office/drawing/2014/main" id="{469D827B-A66E-2842-AC92-DF923649AD6F}"/>
                </a:ext>
              </a:extLst>
            </p:cNvPr>
            <p:cNvSpPr/>
            <p:nvPr/>
          </p:nvSpPr>
          <p:spPr>
            <a:xfrm>
              <a:off x="1698625" y="2939288"/>
              <a:ext cx="9525" cy="11430"/>
            </a:xfrm>
            <a:custGeom>
              <a:avLst/>
              <a:gdLst/>
              <a:ahLst/>
              <a:cxnLst/>
              <a:rect l="l" t="t" r="r" b="b"/>
              <a:pathLst>
                <a:path w="9525" h="11430">
                  <a:moveTo>
                    <a:pt x="0" y="0"/>
                  </a:moveTo>
                  <a:lnTo>
                    <a:pt x="0" y="11175"/>
                  </a:lnTo>
                  <a:lnTo>
                    <a:pt x="9525" y="5587"/>
                  </a:lnTo>
                  <a:lnTo>
                    <a:pt x="0" y="0"/>
                  </a:lnTo>
                  <a:close/>
                </a:path>
              </a:pathLst>
            </a:custGeom>
            <a:solidFill>
              <a:srgbClr val="4F81BB"/>
            </a:solidFill>
          </p:spPr>
          <p:txBody>
            <a:bodyPr wrap="square" lIns="0" tIns="0" rIns="0" bIns="0" rtlCol="0"/>
            <a:lstStyle/>
            <a:p>
              <a:endParaRPr/>
            </a:p>
          </p:txBody>
        </p:sp>
        <p:sp>
          <p:nvSpPr>
            <p:cNvPr id="9" name="object 91">
              <a:extLst>
                <a:ext uri="{FF2B5EF4-FFF2-40B4-BE49-F238E27FC236}">
                  <a16:creationId xmlns:a16="http://schemas.microsoft.com/office/drawing/2014/main" id="{343FA396-C316-014E-82BC-D3AA668F6D7B}"/>
                </a:ext>
              </a:extLst>
            </p:cNvPr>
            <p:cNvSpPr/>
            <p:nvPr/>
          </p:nvSpPr>
          <p:spPr>
            <a:xfrm>
              <a:off x="1698625" y="2944876"/>
              <a:ext cx="19685" cy="5715"/>
            </a:xfrm>
            <a:custGeom>
              <a:avLst/>
              <a:gdLst/>
              <a:ahLst/>
              <a:cxnLst/>
              <a:rect l="l" t="t" r="r" b="b"/>
              <a:pathLst>
                <a:path w="19685" h="5714">
                  <a:moveTo>
                    <a:pt x="9525" y="0"/>
                  </a:moveTo>
                  <a:lnTo>
                    <a:pt x="0" y="5587"/>
                  </a:lnTo>
                  <a:lnTo>
                    <a:pt x="19176" y="5587"/>
                  </a:lnTo>
                  <a:lnTo>
                    <a:pt x="9525" y="0"/>
                  </a:lnTo>
                  <a:close/>
                </a:path>
              </a:pathLst>
            </a:custGeom>
            <a:solidFill>
              <a:srgbClr val="4F81BB"/>
            </a:solidFill>
          </p:spPr>
          <p:txBody>
            <a:bodyPr wrap="square" lIns="0" tIns="0" rIns="0" bIns="0" rtlCol="0"/>
            <a:lstStyle/>
            <a:p>
              <a:endParaRPr/>
            </a:p>
          </p:txBody>
        </p:sp>
        <p:sp>
          <p:nvSpPr>
            <p:cNvPr id="10" name="object 92">
              <a:extLst>
                <a:ext uri="{FF2B5EF4-FFF2-40B4-BE49-F238E27FC236}">
                  <a16:creationId xmlns:a16="http://schemas.microsoft.com/office/drawing/2014/main" id="{59C57C11-5D32-7E4D-8FA8-DDAD7E1794A7}"/>
                </a:ext>
              </a:extLst>
            </p:cNvPr>
            <p:cNvSpPr/>
            <p:nvPr/>
          </p:nvSpPr>
          <p:spPr>
            <a:xfrm>
              <a:off x="1698625" y="2939288"/>
              <a:ext cx="19685" cy="5715"/>
            </a:xfrm>
            <a:custGeom>
              <a:avLst/>
              <a:gdLst/>
              <a:ahLst/>
              <a:cxnLst/>
              <a:rect l="l" t="t" r="r" b="b"/>
              <a:pathLst>
                <a:path w="19685" h="5714">
                  <a:moveTo>
                    <a:pt x="19176" y="0"/>
                  </a:moveTo>
                  <a:lnTo>
                    <a:pt x="0" y="0"/>
                  </a:lnTo>
                  <a:lnTo>
                    <a:pt x="9525" y="5587"/>
                  </a:lnTo>
                  <a:lnTo>
                    <a:pt x="19176" y="0"/>
                  </a:lnTo>
                  <a:close/>
                </a:path>
              </a:pathLst>
            </a:custGeom>
            <a:solidFill>
              <a:srgbClr val="4F81BB"/>
            </a:solidFill>
          </p:spPr>
          <p:txBody>
            <a:bodyPr wrap="square" lIns="0" tIns="0" rIns="0" bIns="0" rtlCol="0"/>
            <a:lstStyle/>
            <a:p>
              <a:endParaRPr/>
            </a:p>
          </p:txBody>
        </p:sp>
        <p:sp>
          <p:nvSpPr>
            <p:cNvPr id="11" name="object 93">
              <a:extLst>
                <a:ext uri="{FF2B5EF4-FFF2-40B4-BE49-F238E27FC236}">
                  <a16:creationId xmlns:a16="http://schemas.microsoft.com/office/drawing/2014/main" id="{761C9F0E-95AA-1A42-824E-7661FA8ECC27}"/>
                </a:ext>
              </a:extLst>
            </p:cNvPr>
            <p:cNvSpPr/>
            <p:nvPr/>
          </p:nvSpPr>
          <p:spPr>
            <a:xfrm>
              <a:off x="3321558" y="2944876"/>
              <a:ext cx="85725" cy="52069"/>
            </a:xfrm>
            <a:custGeom>
              <a:avLst/>
              <a:gdLst/>
              <a:ahLst/>
              <a:cxnLst/>
              <a:rect l="l" t="t" r="r" b="b"/>
              <a:pathLst>
                <a:path w="85725" h="52069">
                  <a:moveTo>
                    <a:pt x="70865" y="0"/>
                  </a:moveTo>
                  <a:lnTo>
                    <a:pt x="1142" y="40386"/>
                  </a:lnTo>
                  <a:lnTo>
                    <a:pt x="0" y="44323"/>
                  </a:lnTo>
                  <a:lnTo>
                    <a:pt x="1904" y="47498"/>
                  </a:lnTo>
                  <a:lnTo>
                    <a:pt x="3682" y="50546"/>
                  </a:lnTo>
                  <a:lnTo>
                    <a:pt x="7619" y="51562"/>
                  </a:lnTo>
                  <a:lnTo>
                    <a:pt x="85470" y="6476"/>
                  </a:lnTo>
                  <a:lnTo>
                    <a:pt x="83692" y="6476"/>
                  </a:lnTo>
                  <a:lnTo>
                    <a:pt x="83692" y="5587"/>
                  </a:lnTo>
                  <a:lnTo>
                    <a:pt x="80390" y="5587"/>
                  </a:lnTo>
                  <a:lnTo>
                    <a:pt x="70865" y="0"/>
                  </a:lnTo>
                  <a:close/>
                </a:path>
              </a:pathLst>
            </a:custGeom>
            <a:solidFill>
              <a:srgbClr val="4F81BB"/>
            </a:solidFill>
          </p:spPr>
          <p:txBody>
            <a:bodyPr wrap="square" lIns="0" tIns="0" rIns="0" bIns="0" rtlCol="0"/>
            <a:lstStyle/>
            <a:p>
              <a:endParaRPr/>
            </a:p>
          </p:txBody>
        </p:sp>
        <p:sp>
          <p:nvSpPr>
            <p:cNvPr id="12" name="object 94">
              <a:extLst>
                <a:ext uri="{FF2B5EF4-FFF2-40B4-BE49-F238E27FC236}">
                  <a16:creationId xmlns:a16="http://schemas.microsoft.com/office/drawing/2014/main" id="{B4523056-F044-A847-8114-E3A03EDB6B23}"/>
                </a:ext>
              </a:extLst>
            </p:cNvPr>
            <p:cNvSpPr/>
            <p:nvPr/>
          </p:nvSpPr>
          <p:spPr>
            <a:xfrm>
              <a:off x="2660142" y="2948304"/>
              <a:ext cx="726440" cy="0"/>
            </a:xfrm>
            <a:custGeom>
              <a:avLst/>
              <a:gdLst/>
              <a:ahLst/>
              <a:cxnLst/>
              <a:rect l="l" t="t" r="r" b="b"/>
              <a:pathLst>
                <a:path w="726439">
                  <a:moveTo>
                    <a:pt x="0" y="0"/>
                  </a:moveTo>
                  <a:lnTo>
                    <a:pt x="726365" y="0"/>
                  </a:lnTo>
                </a:path>
              </a:pathLst>
            </a:custGeom>
            <a:ln w="6350">
              <a:solidFill>
                <a:srgbClr val="4F81BB"/>
              </a:solidFill>
            </a:ln>
          </p:spPr>
          <p:txBody>
            <a:bodyPr wrap="square" lIns="0" tIns="0" rIns="0" bIns="0" rtlCol="0"/>
            <a:lstStyle/>
            <a:p>
              <a:endParaRPr/>
            </a:p>
          </p:txBody>
        </p:sp>
        <p:sp>
          <p:nvSpPr>
            <p:cNvPr id="13" name="object 95">
              <a:extLst>
                <a:ext uri="{FF2B5EF4-FFF2-40B4-BE49-F238E27FC236}">
                  <a16:creationId xmlns:a16="http://schemas.microsoft.com/office/drawing/2014/main" id="{ED87D9FC-9928-A346-900B-FF35FE3DBDE1}"/>
                </a:ext>
              </a:extLst>
            </p:cNvPr>
            <p:cNvSpPr/>
            <p:nvPr/>
          </p:nvSpPr>
          <p:spPr>
            <a:xfrm>
              <a:off x="2660142" y="2941954"/>
              <a:ext cx="727710" cy="0"/>
            </a:xfrm>
            <a:custGeom>
              <a:avLst/>
              <a:gdLst/>
              <a:ahLst/>
              <a:cxnLst/>
              <a:rect l="l" t="t" r="r" b="b"/>
              <a:pathLst>
                <a:path w="727710">
                  <a:moveTo>
                    <a:pt x="0" y="0"/>
                  </a:moveTo>
                  <a:lnTo>
                    <a:pt x="727241" y="0"/>
                  </a:lnTo>
                </a:path>
              </a:pathLst>
            </a:custGeom>
            <a:ln w="6350">
              <a:solidFill>
                <a:srgbClr val="4F81BB"/>
              </a:solidFill>
            </a:ln>
          </p:spPr>
          <p:txBody>
            <a:bodyPr wrap="square" lIns="0" tIns="0" rIns="0" bIns="0" rtlCol="0"/>
            <a:lstStyle/>
            <a:p>
              <a:endParaRPr/>
            </a:p>
          </p:txBody>
        </p:sp>
        <p:sp>
          <p:nvSpPr>
            <p:cNvPr id="14" name="object 96">
              <a:extLst>
                <a:ext uri="{FF2B5EF4-FFF2-40B4-BE49-F238E27FC236}">
                  <a16:creationId xmlns:a16="http://schemas.microsoft.com/office/drawing/2014/main" id="{567A53D3-C28F-9945-98F6-D8690A58A966}"/>
                </a:ext>
              </a:extLst>
            </p:cNvPr>
            <p:cNvSpPr/>
            <p:nvPr/>
          </p:nvSpPr>
          <p:spPr>
            <a:xfrm>
              <a:off x="3405251" y="2938398"/>
              <a:ext cx="13335" cy="13335"/>
            </a:xfrm>
            <a:custGeom>
              <a:avLst/>
              <a:gdLst/>
              <a:ahLst/>
              <a:cxnLst/>
              <a:rect l="l" t="t" r="r" b="b"/>
              <a:pathLst>
                <a:path w="13335"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15" name="object 97">
              <a:extLst>
                <a:ext uri="{FF2B5EF4-FFF2-40B4-BE49-F238E27FC236}">
                  <a16:creationId xmlns:a16="http://schemas.microsoft.com/office/drawing/2014/main" id="{C9C649EF-E70B-0847-9344-7D43874BC0E5}"/>
                </a:ext>
              </a:extLst>
            </p:cNvPr>
            <p:cNvSpPr/>
            <p:nvPr/>
          </p:nvSpPr>
          <p:spPr>
            <a:xfrm>
              <a:off x="3392423" y="2939288"/>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16" name="object 98">
              <a:extLst>
                <a:ext uri="{FF2B5EF4-FFF2-40B4-BE49-F238E27FC236}">
                  <a16:creationId xmlns:a16="http://schemas.microsoft.com/office/drawing/2014/main" id="{7E573CDE-252A-CB4A-8C31-2402CC6A4B69}"/>
                </a:ext>
              </a:extLst>
            </p:cNvPr>
            <p:cNvSpPr/>
            <p:nvPr/>
          </p:nvSpPr>
          <p:spPr>
            <a:xfrm>
              <a:off x="3401948" y="2939342"/>
              <a:ext cx="3810" cy="11430"/>
            </a:xfrm>
            <a:custGeom>
              <a:avLst/>
              <a:gdLst/>
              <a:ahLst/>
              <a:cxnLst/>
              <a:rect l="l" t="t" r="r" b="b"/>
              <a:pathLst>
                <a:path w="3810" h="11430">
                  <a:moveTo>
                    <a:pt x="0" y="11121"/>
                  </a:moveTo>
                  <a:lnTo>
                    <a:pt x="3300" y="11121"/>
                  </a:lnTo>
                  <a:lnTo>
                    <a:pt x="3300" y="0"/>
                  </a:lnTo>
                  <a:lnTo>
                    <a:pt x="0" y="0"/>
                  </a:lnTo>
                  <a:lnTo>
                    <a:pt x="0" y="11121"/>
                  </a:lnTo>
                  <a:close/>
                </a:path>
              </a:pathLst>
            </a:custGeom>
            <a:solidFill>
              <a:srgbClr val="4F81BB"/>
            </a:solidFill>
          </p:spPr>
          <p:txBody>
            <a:bodyPr wrap="square" lIns="0" tIns="0" rIns="0" bIns="0" rtlCol="0"/>
            <a:lstStyle/>
            <a:p>
              <a:endParaRPr/>
            </a:p>
          </p:txBody>
        </p:sp>
        <p:sp>
          <p:nvSpPr>
            <p:cNvPr id="17" name="object 99">
              <a:extLst>
                <a:ext uri="{FF2B5EF4-FFF2-40B4-BE49-F238E27FC236}">
                  <a16:creationId xmlns:a16="http://schemas.microsoft.com/office/drawing/2014/main" id="{FDB2458D-9FB9-E74E-80E6-F536775E4947}"/>
                </a:ext>
              </a:extLst>
            </p:cNvPr>
            <p:cNvSpPr/>
            <p:nvPr/>
          </p:nvSpPr>
          <p:spPr>
            <a:xfrm>
              <a:off x="3321558" y="2893314"/>
              <a:ext cx="85725" cy="52069"/>
            </a:xfrm>
            <a:custGeom>
              <a:avLst/>
              <a:gdLst/>
              <a:ahLst/>
              <a:cxnLst/>
              <a:rect l="l" t="t" r="r" b="b"/>
              <a:pathLst>
                <a:path w="85725" h="52069">
                  <a:moveTo>
                    <a:pt x="7619" y="0"/>
                  </a:moveTo>
                  <a:lnTo>
                    <a:pt x="3682" y="1015"/>
                  </a:lnTo>
                  <a:lnTo>
                    <a:pt x="1904" y="4063"/>
                  </a:lnTo>
                  <a:lnTo>
                    <a:pt x="0" y="7238"/>
                  </a:lnTo>
                  <a:lnTo>
                    <a:pt x="1142" y="11175"/>
                  </a:lnTo>
                  <a:lnTo>
                    <a:pt x="70865" y="51562"/>
                  </a:lnTo>
                  <a:lnTo>
                    <a:pt x="80390" y="45974"/>
                  </a:lnTo>
                  <a:lnTo>
                    <a:pt x="83692" y="45974"/>
                  </a:lnTo>
                  <a:lnTo>
                    <a:pt x="83692" y="45085"/>
                  </a:lnTo>
                  <a:lnTo>
                    <a:pt x="85470" y="45085"/>
                  </a:lnTo>
                  <a:lnTo>
                    <a:pt x="7619" y="0"/>
                  </a:lnTo>
                  <a:close/>
                </a:path>
              </a:pathLst>
            </a:custGeom>
            <a:solidFill>
              <a:srgbClr val="4F81BB"/>
            </a:solidFill>
          </p:spPr>
          <p:txBody>
            <a:bodyPr wrap="square" lIns="0" tIns="0" rIns="0" bIns="0" rtlCol="0"/>
            <a:lstStyle/>
            <a:p>
              <a:endParaRPr/>
            </a:p>
          </p:txBody>
        </p:sp>
        <p:sp>
          <p:nvSpPr>
            <p:cNvPr id="18" name="object 100">
              <a:extLst>
                <a:ext uri="{FF2B5EF4-FFF2-40B4-BE49-F238E27FC236}">
                  <a16:creationId xmlns:a16="http://schemas.microsoft.com/office/drawing/2014/main" id="{A505D034-F1C5-094A-899B-B3B4D027A806}"/>
                </a:ext>
              </a:extLst>
            </p:cNvPr>
            <p:cNvSpPr/>
            <p:nvPr/>
          </p:nvSpPr>
          <p:spPr>
            <a:xfrm>
              <a:off x="4318253" y="2938017"/>
              <a:ext cx="85725" cy="52069"/>
            </a:xfrm>
            <a:custGeom>
              <a:avLst/>
              <a:gdLst/>
              <a:ahLst/>
              <a:cxnLst/>
              <a:rect l="l" t="t" r="r" b="b"/>
              <a:pathLst>
                <a:path w="85725" h="52069">
                  <a:moveTo>
                    <a:pt x="70866" y="0"/>
                  </a:moveTo>
                  <a:lnTo>
                    <a:pt x="1143" y="40386"/>
                  </a:lnTo>
                  <a:lnTo>
                    <a:pt x="0" y="44323"/>
                  </a:lnTo>
                  <a:lnTo>
                    <a:pt x="1905" y="47498"/>
                  </a:lnTo>
                  <a:lnTo>
                    <a:pt x="3683" y="50546"/>
                  </a:lnTo>
                  <a:lnTo>
                    <a:pt x="7620" y="51562"/>
                  </a:lnTo>
                  <a:lnTo>
                    <a:pt x="85471" y="6477"/>
                  </a:lnTo>
                  <a:lnTo>
                    <a:pt x="83693" y="6477"/>
                  </a:lnTo>
                  <a:lnTo>
                    <a:pt x="83693" y="5587"/>
                  </a:lnTo>
                  <a:lnTo>
                    <a:pt x="80391" y="5587"/>
                  </a:lnTo>
                  <a:lnTo>
                    <a:pt x="70866" y="0"/>
                  </a:lnTo>
                  <a:close/>
                </a:path>
              </a:pathLst>
            </a:custGeom>
            <a:solidFill>
              <a:srgbClr val="4F81BB"/>
            </a:solidFill>
          </p:spPr>
          <p:txBody>
            <a:bodyPr wrap="square" lIns="0" tIns="0" rIns="0" bIns="0" rtlCol="0"/>
            <a:lstStyle/>
            <a:p>
              <a:endParaRPr/>
            </a:p>
          </p:txBody>
        </p:sp>
        <p:sp>
          <p:nvSpPr>
            <p:cNvPr id="19" name="object 101">
              <a:extLst>
                <a:ext uri="{FF2B5EF4-FFF2-40B4-BE49-F238E27FC236}">
                  <a16:creationId xmlns:a16="http://schemas.microsoft.com/office/drawing/2014/main" id="{D8B659DC-85F3-7942-90C2-F253921F0F15}"/>
                </a:ext>
              </a:extLst>
            </p:cNvPr>
            <p:cNvSpPr/>
            <p:nvPr/>
          </p:nvSpPr>
          <p:spPr>
            <a:xfrm>
              <a:off x="3656838" y="2941320"/>
              <a:ext cx="727075" cy="0"/>
            </a:xfrm>
            <a:custGeom>
              <a:avLst/>
              <a:gdLst/>
              <a:ahLst/>
              <a:cxnLst/>
              <a:rect l="l" t="t" r="r" b="b"/>
              <a:pathLst>
                <a:path w="727075">
                  <a:moveTo>
                    <a:pt x="0" y="0"/>
                  </a:moveTo>
                  <a:lnTo>
                    <a:pt x="726584" y="0"/>
                  </a:lnTo>
                </a:path>
              </a:pathLst>
            </a:custGeom>
            <a:ln w="7620">
              <a:solidFill>
                <a:srgbClr val="4F81BB"/>
              </a:solidFill>
            </a:ln>
          </p:spPr>
          <p:txBody>
            <a:bodyPr wrap="square" lIns="0" tIns="0" rIns="0" bIns="0" rtlCol="0"/>
            <a:lstStyle/>
            <a:p>
              <a:endParaRPr/>
            </a:p>
          </p:txBody>
        </p:sp>
        <p:sp>
          <p:nvSpPr>
            <p:cNvPr id="20" name="object 102">
              <a:extLst>
                <a:ext uri="{FF2B5EF4-FFF2-40B4-BE49-F238E27FC236}">
                  <a16:creationId xmlns:a16="http://schemas.microsoft.com/office/drawing/2014/main" id="{4870AD30-69EC-0948-B04B-D8A78AC4B240}"/>
                </a:ext>
              </a:extLst>
            </p:cNvPr>
            <p:cNvSpPr/>
            <p:nvPr/>
          </p:nvSpPr>
          <p:spPr>
            <a:xfrm>
              <a:off x="3656838" y="2934335"/>
              <a:ext cx="726440" cy="0"/>
            </a:xfrm>
            <a:custGeom>
              <a:avLst/>
              <a:gdLst/>
              <a:ahLst/>
              <a:cxnLst/>
              <a:rect l="l" t="t" r="r" b="b"/>
              <a:pathLst>
                <a:path w="726439">
                  <a:moveTo>
                    <a:pt x="0" y="0"/>
                  </a:moveTo>
                  <a:lnTo>
                    <a:pt x="725927" y="0"/>
                  </a:lnTo>
                </a:path>
              </a:pathLst>
            </a:custGeom>
            <a:ln w="6350">
              <a:solidFill>
                <a:srgbClr val="4F81BB"/>
              </a:solidFill>
            </a:ln>
          </p:spPr>
          <p:txBody>
            <a:bodyPr wrap="square" lIns="0" tIns="0" rIns="0" bIns="0" rtlCol="0"/>
            <a:lstStyle/>
            <a:p>
              <a:endParaRPr/>
            </a:p>
          </p:txBody>
        </p:sp>
        <p:sp>
          <p:nvSpPr>
            <p:cNvPr id="21" name="object 103">
              <a:extLst>
                <a:ext uri="{FF2B5EF4-FFF2-40B4-BE49-F238E27FC236}">
                  <a16:creationId xmlns:a16="http://schemas.microsoft.com/office/drawing/2014/main" id="{5FA730F0-62E3-DF44-9940-1A17B3604C4D}"/>
                </a:ext>
              </a:extLst>
            </p:cNvPr>
            <p:cNvSpPr/>
            <p:nvPr/>
          </p:nvSpPr>
          <p:spPr>
            <a:xfrm>
              <a:off x="4401946" y="2931541"/>
              <a:ext cx="13335" cy="13335"/>
            </a:xfrm>
            <a:custGeom>
              <a:avLst/>
              <a:gdLst/>
              <a:ahLst/>
              <a:cxnLst/>
              <a:rect l="l" t="t" r="r" b="b"/>
              <a:pathLst>
                <a:path w="13335" h="13335">
                  <a:moveTo>
                    <a:pt x="1777" y="0"/>
                  </a:moveTo>
                  <a:lnTo>
                    <a:pt x="0" y="0"/>
                  </a:lnTo>
                  <a:lnTo>
                    <a:pt x="0" y="12954"/>
                  </a:lnTo>
                  <a:lnTo>
                    <a:pt x="1777" y="12954"/>
                  </a:lnTo>
                  <a:lnTo>
                    <a:pt x="12826" y="6476"/>
                  </a:lnTo>
                  <a:lnTo>
                    <a:pt x="1777" y="0"/>
                  </a:lnTo>
                  <a:close/>
                </a:path>
              </a:pathLst>
            </a:custGeom>
            <a:solidFill>
              <a:srgbClr val="4F81BB"/>
            </a:solidFill>
          </p:spPr>
          <p:txBody>
            <a:bodyPr wrap="square" lIns="0" tIns="0" rIns="0" bIns="0" rtlCol="0"/>
            <a:lstStyle/>
            <a:p>
              <a:endParaRPr/>
            </a:p>
          </p:txBody>
        </p:sp>
        <p:sp>
          <p:nvSpPr>
            <p:cNvPr id="22" name="object 104">
              <a:extLst>
                <a:ext uri="{FF2B5EF4-FFF2-40B4-BE49-F238E27FC236}">
                  <a16:creationId xmlns:a16="http://schemas.microsoft.com/office/drawing/2014/main" id="{214E20AC-9006-A247-B857-312B2178C174}"/>
                </a:ext>
              </a:extLst>
            </p:cNvPr>
            <p:cNvSpPr/>
            <p:nvPr/>
          </p:nvSpPr>
          <p:spPr>
            <a:xfrm>
              <a:off x="4389120" y="2932429"/>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23" name="object 105">
              <a:extLst>
                <a:ext uri="{FF2B5EF4-FFF2-40B4-BE49-F238E27FC236}">
                  <a16:creationId xmlns:a16="http://schemas.microsoft.com/office/drawing/2014/main" id="{3E448F15-2FF3-5147-A60D-0A8447CAA83F}"/>
                </a:ext>
              </a:extLst>
            </p:cNvPr>
            <p:cNvSpPr/>
            <p:nvPr/>
          </p:nvSpPr>
          <p:spPr>
            <a:xfrm>
              <a:off x="4398645" y="2932484"/>
              <a:ext cx="3810" cy="11430"/>
            </a:xfrm>
            <a:custGeom>
              <a:avLst/>
              <a:gdLst/>
              <a:ahLst/>
              <a:cxnLst/>
              <a:rect l="l" t="t" r="r" b="b"/>
              <a:pathLst>
                <a:path w="3810" h="11430">
                  <a:moveTo>
                    <a:pt x="0" y="11121"/>
                  </a:moveTo>
                  <a:lnTo>
                    <a:pt x="3302" y="11121"/>
                  </a:lnTo>
                  <a:lnTo>
                    <a:pt x="3302" y="0"/>
                  </a:lnTo>
                  <a:lnTo>
                    <a:pt x="0" y="0"/>
                  </a:lnTo>
                  <a:lnTo>
                    <a:pt x="0" y="11121"/>
                  </a:lnTo>
                  <a:close/>
                </a:path>
              </a:pathLst>
            </a:custGeom>
            <a:solidFill>
              <a:srgbClr val="4F81BB"/>
            </a:solidFill>
          </p:spPr>
          <p:txBody>
            <a:bodyPr wrap="square" lIns="0" tIns="0" rIns="0" bIns="0" rtlCol="0"/>
            <a:lstStyle/>
            <a:p>
              <a:endParaRPr/>
            </a:p>
          </p:txBody>
        </p:sp>
        <p:sp>
          <p:nvSpPr>
            <p:cNvPr id="24" name="object 106">
              <a:extLst>
                <a:ext uri="{FF2B5EF4-FFF2-40B4-BE49-F238E27FC236}">
                  <a16:creationId xmlns:a16="http://schemas.microsoft.com/office/drawing/2014/main" id="{67CF42BC-E3F8-D847-B660-FF2BA1E130DF}"/>
                </a:ext>
              </a:extLst>
            </p:cNvPr>
            <p:cNvSpPr/>
            <p:nvPr/>
          </p:nvSpPr>
          <p:spPr>
            <a:xfrm>
              <a:off x="4318253" y="2886455"/>
              <a:ext cx="85725" cy="52069"/>
            </a:xfrm>
            <a:custGeom>
              <a:avLst/>
              <a:gdLst/>
              <a:ahLst/>
              <a:cxnLst/>
              <a:rect l="l" t="t" r="r" b="b"/>
              <a:pathLst>
                <a:path w="85725" h="52069">
                  <a:moveTo>
                    <a:pt x="7620" y="0"/>
                  </a:moveTo>
                  <a:lnTo>
                    <a:pt x="3683" y="1016"/>
                  </a:lnTo>
                  <a:lnTo>
                    <a:pt x="1905" y="4064"/>
                  </a:lnTo>
                  <a:lnTo>
                    <a:pt x="0" y="7239"/>
                  </a:lnTo>
                  <a:lnTo>
                    <a:pt x="1143" y="11176"/>
                  </a:lnTo>
                  <a:lnTo>
                    <a:pt x="70866" y="51562"/>
                  </a:lnTo>
                  <a:lnTo>
                    <a:pt x="80391" y="45974"/>
                  </a:lnTo>
                  <a:lnTo>
                    <a:pt x="83693" y="45974"/>
                  </a:lnTo>
                  <a:lnTo>
                    <a:pt x="83693" y="45085"/>
                  </a:lnTo>
                  <a:lnTo>
                    <a:pt x="85471" y="45085"/>
                  </a:lnTo>
                  <a:lnTo>
                    <a:pt x="7620" y="0"/>
                  </a:lnTo>
                  <a:close/>
                </a:path>
              </a:pathLst>
            </a:custGeom>
            <a:solidFill>
              <a:srgbClr val="4F81BB"/>
            </a:solidFill>
          </p:spPr>
          <p:txBody>
            <a:bodyPr wrap="square" lIns="0" tIns="0" rIns="0" bIns="0" rtlCol="0"/>
            <a:lstStyle/>
            <a:p>
              <a:endParaRPr/>
            </a:p>
          </p:txBody>
        </p:sp>
        <p:sp>
          <p:nvSpPr>
            <p:cNvPr id="25" name="object 107">
              <a:extLst>
                <a:ext uri="{FF2B5EF4-FFF2-40B4-BE49-F238E27FC236}">
                  <a16:creationId xmlns:a16="http://schemas.microsoft.com/office/drawing/2014/main" id="{4EBE7848-6D44-2146-B44A-D589BC4697AD}"/>
                </a:ext>
              </a:extLst>
            </p:cNvPr>
            <p:cNvSpPr/>
            <p:nvPr/>
          </p:nvSpPr>
          <p:spPr>
            <a:xfrm>
              <a:off x="5314188" y="2938017"/>
              <a:ext cx="85725" cy="52069"/>
            </a:xfrm>
            <a:custGeom>
              <a:avLst/>
              <a:gdLst/>
              <a:ahLst/>
              <a:cxnLst/>
              <a:rect l="l" t="t" r="r" b="b"/>
              <a:pathLst>
                <a:path w="85725" h="52069">
                  <a:moveTo>
                    <a:pt x="70865" y="0"/>
                  </a:moveTo>
                  <a:lnTo>
                    <a:pt x="1142" y="40386"/>
                  </a:lnTo>
                  <a:lnTo>
                    <a:pt x="0" y="44323"/>
                  </a:lnTo>
                  <a:lnTo>
                    <a:pt x="1904" y="47498"/>
                  </a:lnTo>
                  <a:lnTo>
                    <a:pt x="3683" y="50546"/>
                  </a:lnTo>
                  <a:lnTo>
                    <a:pt x="7620" y="51562"/>
                  </a:lnTo>
                  <a:lnTo>
                    <a:pt x="85471" y="6477"/>
                  </a:lnTo>
                  <a:lnTo>
                    <a:pt x="83692" y="6477"/>
                  </a:lnTo>
                  <a:lnTo>
                    <a:pt x="83692" y="5587"/>
                  </a:lnTo>
                  <a:lnTo>
                    <a:pt x="80390" y="5587"/>
                  </a:lnTo>
                  <a:lnTo>
                    <a:pt x="70865" y="0"/>
                  </a:lnTo>
                  <a:close/>
                </a:path>
              </a:pathLst>
            </a:custGeom>
            <a:solidFill>
              <a:srgbClr val="4F81BB"/>
            </a:solidFill>
          </p:spPr>
          <p:txBody>
            <a:bodyPr wrap="square" lIns="0" tIns="0" rIns="0" bIns="0" rtlCol="0"/>
            <a:lstStyle/>
            <a:p>
              <a:endParaRPr/>
            </a:p>
          </p:txBody>
        </p:sp>
        <p:sp>
          <p:nvSpPr>
            <p:cNvPr id="26" name="object 108">
              <a:extLst>
                <a:ext uri="{FF2B5EF4-FFF2-40B4-BE49-F238E27FC236}">
                  <a16:creationId xmlns:a16="http://schemas.microsoft.com/office/drawing/2014/main" id="{95F38C0D-B18D-C24A-BC0C-2594FF53C219}"/>
                </a:ext>
              </a:extLst>
            </p:cNvPr>
            <p:cNvSpPr/>
            <p:nvPr/>
          </p:nvSpPr>
          <p:spPr>
            <a:xfrm>
              <a:off x="4652771" y="2941320"/>
              <a:ext cx="727075" cy="0"/>
            </a:xfrm>
            <a:custGeom>
              <a:avLst/>
              <a:gdLst/>
              <a:ahLst/>
              <a:cxnLst/>
              <a:rect l="l" t="t" r="r" b="b"/>
              <a:pathLst>
                <a:path w="727075">
                  <a:moveTo>
                    <a:pt x="0" y="0"/>
                  </a:moveTo>
                  <a:lnTo>
                    <a:pt x="726584" y="0"/>
                  </a:lnTo>
                </a:path>
              </a:pathLst>
            </a:custGeom>
            <a:ln w="7620">
              <a:solidFill>
                <a:srgbClr val="4F81BB"/>
              </a:solidFill>
            </a:ln>
          </p:spPr>
          <p:txBody>
            <a:bodyPr wrap="square" lIns="0" tIns="0" rIns="0" bIns="0" rtlCol="0"/>
            <a:lstStyle/>
            <a:p>
              <a:endParaRPr/>
            </a:p>
          </p:txBody>
        </p:sp>
        <p:sp>
          <p:nvSpPr>
            <p:cNvPr id="27" name="object 109">
              <a:extLst>
                <a:ext uri="{FF2B5EF4-FFF2-40B4-BE49-F238E27FC236}">
                  <a16:creationId xmlns:a16="http://schemas.microsoft.com/office/drawing/2014/main" id="{FCB1C7C4-E80B-3B4F-8B25-BE6E85D594FE}"/>
                </a:ext>
              </a:extLst>
            </p:cNvPr>
            <p:cNvSpPr/>
            <p:nvPr/>
          </p:nvSpPr>
          <p:spPr>
            <a:xfrm>
              <a:off x="4652771" y="2934335"/>
              <a:ext cx="726440" cy="0"/>
            </a:xfrm>
            <a:custGeom>
              <a:avLst/>
              <a:gdLst/>
              <a:ahLst/>
              <a:cxnLst/>
              <a:rect l="l" t="t" r="r" b="b"/>
              <a:pathLst>
                <a:path w="726439">
                  <a:moveTo>
                    <a:pt x="0" y="0"/>
                  </a:moveTo>
                  <a:lnTo>
                    <a:pt x="725927" y="0"/>
                  </a:lnTo>
                </a:path>
              </a:pathLst>
            </a:custGeom>
            <a:ln w="6350">
              <a:solidFill>
                <a:srgbClr val="4F81BB"/>
              </a:solidFill>
            </a:ln>
          </p:spPr>
          <p:txBody>
            <a:bodyPr wrap="square" lIns="0" tIns="0" rIns="0" bIns="0" rtlCol="0"/>
            <a:lstStyle/>
            <a:p>
              <a:endParaRPr/>
            </a:p>
          </p:txBody>
        </p:sp>
        <p:sp>
          <p:nvSpPr>
            <p:cNvPr id="28" name="object 110">
              <a:extLst>
                <a:ext uri="{FF2B5EF4-FFF2-40B4-BE49-F238E27FC236}">
                  <a16:creationId xmlns:a16="http://schemas.microsoft.com/office/drawing/2014/main" id="{B36058F4-10AB-994F-949F-6BD08E9BA912}"/>
                </a:ext>
              </a:extLst>
            </p:cNvPr>
            <p:cNvSpPr/>
            <p:nvPr/>
          </p:nvSpPr>
          <p:spPr>
            <a:xfrm>
              <a:off x="5397880" y="2931541"/>
              <a:ext cx="13335" cy="13335"/>
            </a:xfrm>
            <a:custGeom>
              <a:avLst/>
              <a:gdLst/>
              <a:ahLst/>
              <a:cxnLst/>
              <a:rect l="l" t="t" r="r" b="b"/>
              <a:pathLst>
                <a:path w="13335" h="13335">
                  <a:moveTo>
                    <a:pt x="1778" y="0"/>
                  </a:moveTo>
                  <a:lnTo>
                    <a:pt x="0" y="0"/>
                  </a:lnTo>
                  <a:lnTo>
                    <a:pt x="0" y="12954"/>
                  </a:lnTo>
                  <a:lnTo>
                    <a:pt x="1778" y="12954"/>
                  </a:lnTo>
                  <a:lnTo>
                    <a:pt x="12827" y="6476"/>
                  </a:lnTo>
                  <a:lnTo>
                    <a:pt x="1778" y="0"/>
                  </a:lnTo>
                  <a:close/>
                </a:path>
              </a:pathLst>
            </a:custGeom>
            <a:solidFill>
              <a:srgbClr val="4F81BB"/>
            </a:solidFill>
          </p:spPr>
          <p:txBody>
            <a:bodyPr wrap="square" lIns="0" tIns="0" rIns="0" bIns="0" rtlCol="0"/>
            <a:lstStyle/>
            <a:p>
              <a:endParaRPr/>
            </a:p>
          </p:txBody>
        </p:sp>
        <p:sp>
          <p:nvSpPr>
            <p:cNvPr id="29" name="object 111">
              <a:extLst>
                <a:ext uri="{FF2B5EF4-FFF2-40B4-BE49-F238E27FC236}">
                  <a16:creationId xmlns:a16="http://schemas.microsoft.com/office/drawing/2014/main" id="{D8A95F98-9900-D34E-AB0E-730DD0691B76}"/>
                </a:ext>
              </a:extLst>
            </p:cNvPr>
            <p:cNvSpPr/>
            <p:nvPr/>
          </p:nvSpPr>
          <p:spPr>
            <a:xfrm>
              <a:off x="5385053" y="2932429"/>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30" name="object 112">
              <a:extLst>
                <a:ext uri="{FF2B5EF4-FFF2-40B4-BE49-F238E27FC236}">
                  <a16:creationId xmlns:a16="http://schemas.microsoft.com/office/drawing/2014/main" id="{EC437CAA-C141-3F44-B3DD-3A11CE26B1D7}"/>
                </a:ext>
              </a:extLst>
            </p:cNvPr>
            <p:cNvSpPr/>
            <p:nvPr/>
          </p:nvSpPr>
          <p:spPr>
            <a:xfrm>
              <a:off x="5394578" y="2932484"/>
              <a:ext cx="3810" cy="11430"/>
            </a:xfrm>
            <a:custGeom>
              <a:avLst/>
              <a:gdLst/>
              <a:ahLst/>
              <a:cxnLst/>
              <a:rect l="l" t="t" r="r" b="b"/>
              <a:pathLst>
                <a:path w="3810" h="11430">
                  <a:moveTo>
                    <a:pt x="0" y="11121"/>
                  </a:moveTo>
                  <a:lnTo>
                    <a:pt x="3302" y="11121"/>
                  </a:lnTo>
                  <a:lnTo>
                    <a:pt x="3302" y="0"/>
                  </a:lnTo>
                  <a:lnTo>
                    <a:pt x="0" y="0"/>
                  </a:lnTo>
                  <a:lnTo>
                    <a:pt x="0" y="11121"/>
                  </a:lnTo>
                  <a:close/>
                </a:path>
              </a:pathLst>
            </a:custGeom>
            <a:solidFill>
              <a:srgbClr val="4F81BB"/>
            </a:solidFill>
          </p:spPr>
          <p:txBody>
            <a:bodyPr wrap="square" lIns="0" tIns="0" rIns="0" bIns="0" rtlCol="0"/>
            <a:lstStyle/>
            <a:p>
              <a:endParaRPr/>
            </a:p>
          </p:txBody>
        </p:sp>
        <p:sp>
          <p:nvSpPr>
            <p:cNvPr id="31" name="object 113">
              <a:extLst>
                <a:ext uri="{FF2B5EF4-FFF2-40B4-BE49-F238E27FC236}">
                  <a16:creationId xmlns:a16="http://schemas.microsoft.com/office/drawing/2014/main" id="{B4F34C16-12AB-1A4E-A89F-9E6B2C6CE00B}"/>
                </a:ext>
              </a:extLst>
            </p:cNvPr>
            <p:cNvSpPr/>
            <p:nvPr/>
          </p:nvSpPr>
          <p:spPr>
            <a:xfrm>
              <a:off x="5314188" y="2886455"/>
              <a:ext cx="85725" cy="52069"/>
            </a:xfrm>
            <a:custGeom>
              <a:avLst/>
              <a:gdLst/>
              <a:ahLst/>
              <a:cxnLst/>
              <a:rect l="l" t="t" r="r" b="b"/>
              <a:pathLst>
                <a:path w="85725" h="52069">
                  <a:moveTo>
                    <a:pt x="7620" y="0"/>
                  </a:moveTo>
                  <a:lnTo>
                    <a:pt x="3683" y="1016"/>
                  </a:lnTo>
                  <a:lnTo>
                    <a:pt x="1904" y="4064"/>
                  </a:lnTo>
                  <a:lnTo>
                    <a:pt x="0" y="7239"/>
                  </a:lnTo>
                  <a:lnTo>
                    <a:pt x="1142" y="11176"/>
                  </a:lnTo>
                  <a:lnTo>
                    <a:pt x="70865" y="51562"/>
                  </a:lnTo>
                  <a:lnTo>
                    <a:pt x="80390" y="45974"/>
                  </a:lnTo>
                  <a:lnTo>
                    <a:pt x="83692" y="45974"/>
                  </a:lnTo>
                  <a:lnTo>
                    <a:pt x="83692" y="45085"/>
                  </a:lnTo>
                  <a:lnTo>
                    <a:pt x="85471" y="45085"/>
                  </a:lnTo>
                  <a:lnTo>
                    <a:pt x="7620" y="0"/>
                  </a:lnTo>
                  <a:close/>
                </a:path>
              </a:pathLst>
            </a:custGeom>
            <a:solidFill>
              <a:srgbClr val="4F81BB"/>
            </a:solidFill>
          </p:spPr>
          <p:txBody>
            <a:bodyPr wrap="square" lIns="0" tIns="0" rIns="0" bIns="0" rtlCol="0"/>
            <a:lstStyle/>
            <a:p>
              <a:endParaRPr/>
            </a:p>
          </p:txBody>
        </p:sp>
        <p:sp>
          <p:nvSpPr>
            <p:cNvPr id="32" name="object 114">
              <a:extLst>
                <a:ext uri="{FF2B5EF4-FFF2-40B4-BE49-F238E27FC236}">
                  <a16:creationId xmlns:a16="http://schemas.microsoft.com/office/drawing/2014/main" id="{D85A12D7-36FA-9846-8D3B-5B979D175F67}"/>
                </a:ext>
              </a:extLst>
            </p:cNvPr>
            <p:cNvSpPr/>
            <p:nvPr/>
          </p:nvSpPr>
          <p:spPr>
            <a:xfrm>
              <a:off x="1898142" y="1935479"/>
              <a:ext cx="575309" cy="1027176"/>
            </a:xfrm>
            <a:prstGeom prst="rect">
              <a:avLst/>
            </a:prstGeom>
            <a:blipFill>
              <a:blip r:embed="rId3" cstate="print"/>
              <a:stretch>
                <a:fillRect/>
              </a:stretch>
            </a:blipFill>
          </p:spPr>
          <p:txBody>
            <a:bodyPr wrap="square" lIns="0" tIns="0" rIns="0" bIns="0" rtlCol="0"/>
            <a:lstStyle/>
            <a:p>
              <a:endParaRPr/>
            </a:p>
          </p:txBody>
        </p:sp>
        <p:sp>
          <p:nvSpPr>
            <p:cNvPr id="33" name="object 115">
              <a:extLst>
                <a:ext uri="{FF2B5EF4-FFF2-40B4-BE49-F238E27FC236}">
                  <a16:creationId xmlns:a16="http://schemas.microsoft.com/office/drawing/2014/main" id="{C8A14295-9698-144A-A8DA-5BCA3EF0CFD6}"/>
                </a:ext>
              </a:extLst>
            </p:cNvPr>
            <p:cNvSpPr/>
            <p:nvPr/>
          </p:nvSpPr>
          <p:spPr>
            <a:xfrm>
              <a:off x="2079625" y="2170938"/>
              <a:ext cx="348615" cy="772795"/>
            </a:xfrm>
            <a:custGeom>
              <a:avLst/>
              <a:gdLst/>
              <a:ahLst/>
              <a:cxnLst/>
              <a:rect l="l" t="t" r="r" b="b"/>
              <a:pathLst>
                <a:path w="348614" h="772794">
                  <a:moveTo>
                    <a:pt x="2920" y="0"/>
                  </a:moveTo>
                  <a:lnTo>
                    <a:pt x="0" y="24764"/>
                  </a:lnTo>
                  <a:lnTo>
                    <a:pt x="325627" y="772413"/>
                  </a:lnTo>
                  <a:lnTo>
                    <a:pt x="348614" y="762381"/>
                  </a:lnTo>
                  <a:lnTo>
                    <a:pt x="23113" y="14732"/>
                  </a:lnTo>
                  <a:lnTo>
                    <a:pt x="2920" y="0"/>
                  </a:lnTo>
                  <a:close/>
                </a:path>
              </a:pathLst>
            </a:custGeom>
            <a:solidFill>
              <a:srgbClr val="000000"/>
            </a:solidFill>
          </p:spPr>
          <p:txBody>
            <a:bodyPr wrap="square" lIns="0" tIns="0" rIns="0" bIns="0" rtlCol="0"/>
            <a:lstStyle/>
            <a:p>
              <a:endParaRPr/>
            </a:p>
          </p:txBody>
        </p:sp>
        <p:sp>
          <p:nvSpPr>
            <p:cNvPr id="34" name="object 116">
              <a:extLst>
                <a:ext uri="{FF2B5EF4-FFF2-40B4-BE49-F238E27FC236}">
                  <a16:creationId xmlns:a16="http://schemas.microsoft.com/office/drawing/2014/main" id="{A7B3F5B2-DBC6-4440-A122-AA6EF7C44D20}"/>
                </a:ext>
              </a:extLst>
            </p:cNvPr>
            <p:cNvSpPr/>
            <p:nvPr/>
          </p:nvSpPr>
          <p:spPr>
            <a:xfrm>
              <a:off x="2049017" y="2125217"/>
              <a:ext cx="108965" cy="123698"/>
            </a:xfrm>
            <a:prstGeom prst="rect">
              <a:avLst/>
            </a:prstGeom>
            <a:blipFill>
              <a:blip r:embed="rId4" cstate="print"/>
              <a:stretch>
                <a:fillRect/>
              </a:stretch>
            </a:blipFill>
          </p:spPr>
          <p:txBody>
            <a:bodyPr wrap="square" lIns="0" tIns="0" rIns="0" bIns="0" rtlCol="0"/>
            <a:lstStyle/>
            <a:p>
              <a:endParaRPr/>
            </a:p>
          </p:txBody>
        </p:sp>
        <p:sp>
          <p:nvSpPr>
            <p:cNvPr id="35" name="object 117">
              <a:extLst>
                <a:ext uri="{FF2B5EF4-FFF2-40B4-BE49-F238E27FC236}">
                  <a16:creationId xmlns:a16="http://schemas.microsoft.com/office/drawing/2014/main" id="{13BCE1C1-7C14-2547-9ADC-AB201C36CB02}"/>
                </a:ext>
              </a:extLst>
            </p:cNvPr>
            <p:cNvSpPr/>
            <p:nvPr/>
          </p:nvSpPr>
          <p:spPr>
            <a:xfrm>
              <a:off x="2618994" y="1871472"/>
              <a:ext cx="624078" cy="1086612"/>
            </a:xfrm>
            <a:prstGeom prst="rect">
              <a:avLst/>
            </a:prstGeom>
            <a:blipFill>
              <a:blip r:embed="rId5" cstate="print"/>
              <a:stretch>
                <a:fillRect/>
              </a:stretch>
            </a:blipFill>
          </p:spPr>
          <p:txBody>
            <a:bodyPr wrap="square" lIns="0" tIns="0" rIns="0" bIns="0" rtlCol="0"/>
            <a:lstStyle/>
            <a:p>
              <a:endParaRPr/>
            </a:p>
          </p:txBody>
        </p:sp>
        <p:sp>
          <p:nvSpPr>
            <p:cNvPr id="36" name="object 118">
              <a:extLst>
                <a:ext uri="{FF2B5EF4-FFF2-40B4-BE49-F238E27FC236}">
                  <a16:creationId xmlns:a16="http://schemas.microsoft.com/office/drawing/2014/main" id="{CD77937F-926D-BD4A-BF35-EB083750901A}"/>
                </a:ext>
              </a:extLst>
            </p:cNvPr>
            <p:cNvSpPr/>
            <p:nvPr/>
          </p:nvSpPr>
          <p:spPr>
            <a:xfrm>
              <a:off x="2670810" y="2106422"/>
              <a:ext cx="396875" cy="832485"/>
            </a:xfrm>
            <a:custGeom>
              <a:avLst/>
              <a:gdLst/>
              <a:ahLst/>
              <a:cxnLst/>
              <a:rect l="l" t="t" r="r" b="b"/>
              <a:pathLst>
                <a:path w="396875" h="832485">
                  <a:moveTo>
                    <a:pt x="393953" y="0"/>
                  </a:moveTo>
                  <a:lnTo>
                    <a:pt x="373506" y="14350"/>
                  </a:lnTo>
                  <a:lnTo>
                    <a:pt x="0" y="821816"/>
                  </a:lnTo>
                  <a:lnTo>
                    <a:pt x="22859" y="832357"/>
                  </a:lnTo>
                  <a:lnTo>
                    <a:pt x="396366" y="24637"/>
                  </a:lnTo>
                  <a:lnTo>
                    <a:pt x="393953" y="0"/>
                  </a:lnTo>
                  <a:close/>
                </a:path>
              </a:pathLst>
            </a:custGeom>
            <a:solidFill>
              <a:srgbClr val="000000"/>
            </a:solidFill>
          </p:spPr>
          <p:txBody>
            <a:bodyPr wrap="square" lIns="0" tIns="0" rIns="0" bIns="0" rtlCol="0"/>
            <a:lstStyle/>
            <a:p>
              <a:endParaRPr/>
            </a:p>
          </p:txBody>
        </p:sp>
        <p:sp>
          <p:nvSpPr>
            <p:cNvPr id="37" name="object 119">
              <a:extLst>
                <a:ext uri="{FF2B5EF4-FFF2-40B4-BE49-F238E27FC236}">
                  <a16:creationId xmlns:a16="http://schemas.microsoft.com/office/drawing/2014/main" id="{FBE94320-89CF-0D46-881E-9A4B93275602}"/>
                </a:ext>
              </a:extLst>
            </p:cNvPr>
            <p:cNvSpPr/>
            <p:nvPr/>
          </p:nvSpPr>
          <p:spPr>
            <a:xfrm>
              <a:off x="2988691" y="2061210"/>
              <a:ext cx="108076" cy="123570"/>
            </a:xfrm>
            <a:prstGeom prst="rect">
              <a:avLst/>
            </a:prstGeom>
            <a:blipFill>
              <a:blip r:embed="rId6" cstate="print"/>
              <a:stretch>
                <a:fillRect/>
              </a:stretch>
            </a:blipFill>
          </p:spPr>
          <p:txBody>
            <a:bodyPr wrap="square" lIns="0" tIns="0" rIns="0" bIns="0" rtlCol="0"/>
            <a:lstStyle/>
            <a:p>
              <a:endParaRPr/>
            </a:p>
          </p:txBody>
        </p:sp>
        <p:sp>
          <p:nvSpPr>
            <p:cNvPr id="38" name="object 120">
              <a:extLst>
                <a:ext uri="{FF2B5EF4-FFF2-40B4-BE49-F238E27FC236}">
                  <a16:creationId xmlns:a16="http://schemas.microsoft.com/office/drawing/2014/main" id="{809917DF-E616-D844-9012-05FF5358A86E}"/>
                </a:ext>
              </a:extLst>
            </p:cNvPr>
            <p:cNvSpPr/>
            <p:nvPr/>
          </p:nvSpPr>
          <p:spPr>
            <a:xfrm>
              <a:off x="3594353" y="2026157"/>
              <a:ext cx="757427" cy="925068"/>
            </a:xfrm>
            <a:prstGeom prst="rect">
              <a:avLst/>
            </a:prstGeom>
            <a:blipFill>
              <a:blip r:embed="rId7" cstate="print"/>
              <a:stretch>
                <a:fillRect/>
              </a:stretch>
            </a:blipFill>
          </p:spPr>
          <p:txBody>
            <a:bodyPr wrap="square" lIns="0" tIns="0" rIns="0" bIns="0" rtlCol="0"/>
            <a:lstStyle/>
            <a:p>
              <a:endParaRPr/>
            </a:p>
          </p:txBody>
        </p:sp>
        <p:sp>
          <p:nvSpPr>
            <p:cNvPr id="39" name="object 121">
              <a:extLst>
                <a:ext uri="{FF2B5EF4-FFF2-40B4-BE49-F238E27FC236}">
                  <a16:creationId xmlns:a16="http://schemas.microsoft.com/office/drawing/2014/main" id="{61272616-3E54-C54D-9459-03F52F195B3E}"/>
                </a:ext>
              </a:extLst>
            </p:cNvPr>
            <p:cNvSpPr/>
            <p:nvPr/>
          </p:nvSpPr>
          <p:spPr>
            <a:xfrm>
              <a:off x="3646170" y="2254885"/>
              <a:ext cx="518159" cy="676275"/>
            </a:xfrm>
            <a:custGeom>
              <a:avLst/>
              <a:gdLst/>
              <a:ahLst/>
              <a:cxnLst/>
              <a:rect l="l" t="t" r="r" b="b"/>
              <a:pathLst>
                <a:path w="518160" h="676275">
                  <a:moveTo>
                    <a:pt x="518032" y="0"/>
                  </a:moveTo>
                  <a:lnTo>
                    <a:pt x="494791" y="9651"/>
                  </a:lnTo>
                  <a:lnTo>
                    <a:pt x="0" y="660907"/>
                  </a:lnTo>
                  <a:lnTo>
                    <a:pt x="20065" y="676148"/>
                  </a:lnTo>
                  <a:lnTo>
                    <a:pt x="514984" y="24764"/>
                  </a:lnTo>
                  <a:lnTo>
                    <a:pt x="518032" y="0"/>
                  </a:lnTo>
                  <a:close/>
                </a:path>
              </a:pathLst>
            </a:custGeom>
            <a:solidFill>
              <a:srgbClr val="000000"/>
            </a:solidFill>
          </p:spPr>
          <p:txBody>
            <a:bodyPr wrap="square" lIns="0" tIns="0" rIns="0" bIns="0" rtlCol="0"/>
            <a:lstStyle/>
            <a:p>
              <a:endParaRPr/>
            </a:p>
          </p:txBody>
        </p:sp>
        <p:sp>
          <p:nvSpPr>
            <p:cNvPr id="40" name="object 122">
              <a:extLst>
                <a:ext uri="{FF2B5EF4-FFF2-40B4-BE49-F238E27FC236}">
                  <a16:creationId xmlns:a16="http://schemas.microsoft.com/office/drawing/2014/main" id="{D8320A44-101A-2D4C-BB1D-28890B2EBBEE}"/>
                </a:ext>
              </a:extLst>
            </p:cNvPr>
            <p:cNvSpPr/>
            <p:nvPr/>
          </p:nvSpPr>
          <p:spPr>
            <a:xfrm>
              <a:off x="4083430" y="2215133"/>
              <a:ext cx="110998" cy="120776"/>
            </a:xfrm>
            <a:prstGeom prst="rect">
              <a:avLst/>
            </a:prstGeom>
            <a:blipFill>
              <a:blip r:embed="rId8" cstate="print"/>
              <a:stretch>
                <a:fillRect/>
              </a:stretch>
            </a:blipFill>
          </p:spPr>
          <p:txBody>
            <a:bodyPr wrap="square" lIns="0" tIns="0" rIns="0" bIns="0" rtlCol="0"/>
            <a:lstStyle/>
            <a:p>
              <a:endParaRPr/>
            </a:p>
          </p:txBody>
        </p:sp>
        <p:sp>
          <p:nvSpPr>
            <p:cNvPr id="41" name="object 123">
              <a:extLst>
                <a:ext uri="{FF2B5EF4-FFF2-40B4-BE49-F238E27FC236}">
                  <a16:creationId xmlns:a16="http://schemas.microsoft.com/office/drawing/2014/main" id="{02E1CEDF-8551-1B4D-B9E2-3D7B4CACFB13}"/>
                </a:ext>
              </a:extLst>
            </p:cNvPr>
            <p:cNvSpPr/>
            <p:nvPr/>
          </p:nvSpPr>
          <p:spPr>
            <a:xfrm>
              <a:off x="4607814" y="2004822"/>
              <a:ext cx="704088" cy="944117"/>
            </a:xfrm>
            <a:prstGeom prst="rect">
              <a:avLst/>
            </a:prstGeom>
            <a:blipFill>
              <a:blip r:embed="rId9" cstate="print"/>
              <a:stretch>
                <a:fillRect/>
              </a:stretch>
            </a:blipFill>
          </p:spPr>
          <p:txBody>
            <a:bodyPr wrap="square" lIns="0" tIns="0" rIns="0" bIns="0" rtlCol="0"/>
            <a:lstStyle/>
            <a:p>
              <a:endParaRPr/>
            </a:p>
          </p:txBody>
        </p:sp>
        <p:sp>
          <p:nvSpPr>
            <p:cNvPr id="42" name="object 124">
              <a:extLst>
                <a:ext uri="{FF2B5EF4-FFF2-40B4-BE49-F238E27FC236}">
                  <a16:creationId xmlns:a16="http://schemas.microsoft.com/office/drawing/2014/main" id="{7AF5081F-F00A-174A-98A7-8C85C68AAF22}"/>
                </a:ext>
              </a:extLst>
            </p:cNvPr>
            <p:cNvSpPr/>
            <p:nvPr/>
          </p:nvSpPr>
          <p:spPr>
            <a:xfrm>
              <a:off x="4659629" y="2236089"/>
              <a:ext cx="467359" cy="694055"/>
            </a:xfrm>
            <a:custGeom>
              <a:avLst/>
              <a:gdLst/>
              <a:ahLst/>
              <a:cxnLst/>
              <a:rect l="l" t="t" r="r" b="b"/>
              <a:pathLst>
                <a:path w="467360" h="694055">
                  <a:moveTo>
                    <a:pt x="467233" y="0"/>
                  </a:moveTo>
                  <a:lnTo>
                    <a:pt x="444754" y="11049"/>
                  </a:lnTo>
                  <a:lnTo>
                    <a:pt x="0" y="679831"/>
                  </a:lnTo>
                  <a:lnTo>
                    <a:pt x="20828" y="693801"/>
                  </a:lnTo>
                  <a:lnTo>
                    <a:pt x="465709" y="24891"/>
                  </a:lnTo>
                  <a:lnTo>
                    <a:pt x="467233" y="0"/>
                  </a:lnTo>
                  <a:close/>
                </a:path>
              </a:pathLst>
            </a:custGeom>
            <a:solidFill>
              <a:srgbClr val="000000"/>
            </a:solidFill>
          </p:spPr>
          <p:txBody>
            <a:bodyPr wrap="square" lIns="0" tIns="0" rIns="0" bIns="0" rtlCol="0"/>
            <a:lstStyle/>
            <a:p>
              <a:endParaRPr/>
            </a:p>
          </p:txBody>
        </p:sp>
        <p:sp>
          <p:nvSpPr>
            <p:cNvPr id="43" name="object 125">
              <a:extLst>
                <a:ext uri="{FF2B5EF4-FFF2-40B4-BE49-F238E27FC236}">
                  <a16:creationId xmlns:a16="http://schemas.microsoft.com/office/drawing/2014/main" id="{9616BFD7-C3CE-7A47-B854-ADA649B66FF6}"/>
                </a:ext>
              </a:extLst>
            </p:cNvPr>
            <p:cNvSpPr/>
            <p:nvPr/>
          </p:nvSpPr>
          <p:spPr>
            <a:xfrm>
              <a:off x="5047107" y="2194560"/>
              <a:ext cx="107441" cy="121792"/>
            </a:xfrm>
            <a:prstGeom prst="rect">
              <a:avLst/>
            </a:prstGeom>
            <a:blipFill>
              <a:blip r:embed="rId10" cstate="print"/>
              <a:stretch>
                <a:fillRect/>
              </a:stretch>
            </a:blipFill>
          </p:spPr>
          <p:txBody>
            <a:bodyPr wrap="square" lIns="0" tIns="0" rIns="0" bIns="0" rtlCol="0"/>
            <a:lstStyle/>
            <a:p>
              <a:endParaRPr/>
            </a:p>
          </p:txBody>
        </p:sp>
        <p:sp>
          <p:nvSpPr>
            <p:cNvPr id="44" name="object 126">
              <a:extLst>
                <a:ext uri="{FF2B5EF4-FFF2-40B4-BE49-F238E27FC236}">
                  <a16:creationId xmlns:a16="http://schemas.microsoft.com/office/drawing/2014/main" id="{3A7BCC26-414F-F141-A700-664ECDDA695C}"/>
                </a:ext>
              </a:extLst>
            </p:cNvPr>
            <p:cNvSpPr txBox="1"/>
            <p:nvPr/>
          </p:nvSpPr>
          <p:spPr>
            <a:xfrm>
              <a:off x="2258060" y="2323338"/>
              <a:ext cx="236220" cy="208279"/>
            </a:xfrm>
            <a:prstGeom prst="rect">
              <a:avLst/>
            </a:prstGeom>
          </p:spPr>
          <p:txBody>
            <a:bodyPr vert="horz" wrap="square" lIns="0" tIns="12700" rIns="0" bIns="0" rtlCol="0">
              <a:spAutoFit/>
            </a:bodyPr>
            <a:lstStyle/>
            <a:p>
              <a:pPr marL="38100">
                <a:lnSpc>
                  <a:spcPct val="100000"/>
                </a:lnSpc>
                <a:spcBef>
                  <a:spcPts val="100"/>
                </a:spcBef>
              </a:pPr>
              <a:r>
                <a:rPr sz="1200" spc="-10" dirty="0">
                  <a:latin typeface="Times New Roman"/>
                  <a:cs typeface="Times New Roman"/>
                </a:rPr>
                <a:t>X</a:t>
              </a:r>
              <a:r>
                <a:rPr sz="1200" spc="-15" baseline="-17361" dirty="0">
                  <a:latin typeface="Times New Roman"/>
                  <a:cs typeface="Times New Roman"/>
                </a:rPr>
                <a:t>1</a:t>
              </a:r>
              <a:endParaRPr sz="1200" baseline="-17361">
                <a:latin typeface="Times New Roman"/>
                <a:cs typeface="Times New Roman"/>
              </a:endParaRPr>
            </a:p>
          </p:txBody>
        </p:sp>
        <p:sp>
          <p:nvSpPr>
            <p:cNvPr id="45" name="object 127">
              <a:extLst>
                <a:ext uri="{FF2B5EF4-FFF2-40B4-BE49-F238E27FC236}">
                  <a16:creationId xmlns:a16="http://schemas.microsoft.com/office/drawing/2014/main" id="{0D72EF5C-1848-194F-9CD3-D4A551B7C3DD}"/>
                </a:ext>
              </a:extLst>
            </p:cNvPr>
            <p:cNvSpPr txBox="1"/>
            <p:nvPr/>
          </p:nvSpPr>
          <p:spPr>
            <a:xfrm>
              <a:off x="2959861" y="2363216"/>
              <a:ext cx="126364" cy="193040"/>
            </a:xfrm>
            <a:prstGeom prst="rect">
              <a:avLst/>
            </a:prstGeom>
          </p:spPr>
          <p:txBody>
            <a:bodyPr vert="horz" wrap="square" lIns="0" tIns="12065" rIns="0" bIns="0" rtlCol="0">
              <a:spAutoFit/>
            </a:bodyPr>
            <a:lstStyle/>
            <a:p>
              <a:pPr marL="12700">
                <a:lnSpc>
                  <a:spcPct val="100000"/>
                </a:lnSpc>
                <a:spcBef>
                  <a:spcPts val="95"/>
                </a:spcBef>
              </a:pPr>
              <a:r>
                <a:rPr sz="1100" spc="-5" dirty="0">
                  <a:latin typeface="Times New Roman"/>
                  <a:cs typeface="Times New Roman"/>
                </a:rPr>
                <a:t>X</a:t>
              </a:r>
              <a:endParaRPr sz="1100">
                <a:latin typeface="Times New Roman"/>
                <a:cs typeface="Times New Roman"/>
              </a:endParaRPr>
            </a:p>
          </p:txBody>
        </p:sp>
        <p:sp>
          <p:nvSpPr>
            <p:cNvPr id="46" name="object 128">
              <a:extLst>
                <a:ext uri="{FF2B5EF4-FFF2-40B4-BE49-F238E27FC236}">
                  <a16:creationId xmlns:a16="http://schemas.microsoft.com/office/drawing/2014/main" id="{58F9A444-124B-3D4B-8C3A-6F2606D041FE}"/>
                </a:ext>
              </a:extLst>
            </p:cNvPr>
            <p:cNvSpPr txBox="1"/>
            <p:nvPr/>
          </p:nvSpPr>
          <p:spPr>
            <a:xfrm>
              <a:off x="3058922" y="2439416"/>
              <a:ext cx="70485"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imes New Roman"/>
                  <a:cs typeface="Times New Roman"/>
                </a:rPr>
                <a:t>2</a:t>
              </a:r>
              <a:endParaRPr sz="700">
                <a:latin typeface="Times New Roman"/>
                <a:cs typeface="Times New Roman"/>
              </a:endParaRPr>
            </a:p>
          </p:txBody>
        </p:sp>
        <p:sp>
          <p:nvSpPr>
            <p:cNvPr id="47" name="object 129">
              <a:extLst>
                <a:ext uri="{FF2B5EF4-FFF2-40B4-BE49-F238E27FC236}">
                  <a16:creationId xmlns:a16="http://schemas.microsoft.com/office/drawing/2014/main" id="{77B49A40-666B-C149-96DC-58E9F22148D6}"/>
                </a:ext>
              </a:extLst>
            </p:cNvPr>
            <p:cNvSpPr txBox="1"/>
            <p:nvPr/>
          </p:nvSpPr>
          <p:spPr>
            <a:xfrm>
              <a:off x="3750055" y="2322322"/>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3</a:t>
              </a:r>
              <a:endParaRPr sz="1050" baseline="-15873">
                <a:latin typeface="Times New Roman"/>
                <a:cs typeface="Times New Roman"/>
              </a:endParaRPr>
            </a:p>
          </p:txBody>
        </p:sp>
        <p:sp>
          <p:nvSpPr>
            <p:cNvPr id="48" name="object 130">
              <a:extLst>
                <a:ext uri="{FF2B5EF4-FFF2-40B4-BE49-F238E27FC236}">
                  <a16:creationId xmlns:a16="http://schemas.microsoft.com/office/drawing/2014/main" id="{3E3E23C5-B88E-B44B-86B8-CEC2BC592A8C}"/>
                </a:ext>
              </a:extLst>
            </p:cNvPr>
            <p:cNvSpPr txBox="1"/>
            <p:nvPr/>
          </p:nvSpPr>
          <p:spPr>
            <a:xfrm>
              <a:off x="4686300" y="2294889"/>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X</a:t>
              </a:r>
              <a:r>
                <a:rPr sz="1050" spc="-7" baseline="-15873" dirty="0">
                  <a:latin typeface="Times New Roman"/>
                  <a:cs typeface="Times New Roman"/>
                </a:rPr>
                <a:t>4</a:t>
              </a:r>
              <a:endParaRPr sz="1050" baseline="-15873">
                <a:latin typeface="Times New Roman"/>
                <a:cs typeface="Times New Roman"/>
              </a:endParaRPr>
            </a:p>
          </p:txBody>
        </p:sp>
        <p:sp>
          <p:nvSpPr>
            <p:cNvPr id="49" name="object 134">
              <a:extLst>
                <a:ext uri="{FF2B5EF4-FFF2-40B4-BE49-F238E27FC236}">
                  <a16:creationId xmlns:a16="http://schemas.microsoft.com/office/drawing/2014/main" id="{8E228CCB-890C-F445-BF60-5D7C262F81F9}"/>
                </a:ext>
              </a:extLst>
            </p:cNvPr>
            <p:cNvSpPr/>
            <p:nvPr/>
          </p:nvSpPr>
          <p:spPr>
            <a:xfrm>
              <a:off x="2024633" y="2177033"/>
              <a:ext cx="445769" cy="790956"/>
            </a:xfrm>
            <a:prstGeom prst="rect">
              <a:avLst/>
            </a:prstGeom>
            <a:blipFill>
              <a:blip r:embed="rId11" cstate="print"/>
              <a:stretch>
                <a:fillRect/>
              </a:stretch>
            </a:blipFill>
          </p:spPr>
          <p:txBody>
            <a:bodyPr wrap="square" lIns="0" tIns="0" rIns="0" bIns="0" rtlCol="0"/>
            <a:lstStyle/>
            <a:p>
              <a:endParaRPr/>
            </a:p>
          </p:txBody>
        </p:sp>
        <p:sp>
          <p:nvSpPr>
            <p:cNvPr id="50" name="object 135">
              <a:extLst>
                <a:ext uri="{FF2B5EF4-FFF2-40B4-BE49-F238E27FC236}">
                  <a16:creationId xmlns:a16="http://schemas.microsoft.com/office/drawing/2014/main" id="{F1CB6A39-761D-C94E-A88E-7863F595D14D}"/>
                </a:ext>
              </a:extLst>
            </p:cNvPr>
            <p:cNvSpPr/>
            <p:nvPr/>
          </p:nvSpPr>
          <p:spPr>
            <a:xfrm>
              <a:off x="2171573" y="2395473"/>
              <a:ext cx="254000" cy="553085"/>
            </a:xfrm>
            <a:custGeom>
              <a:avLst/>
              <a:gdLst/>
              <a:ahLst/>
              <a:cxnLst/>
              <a:rect l="l" t="t" r="r" b="b"/>
              <a:pathLst>
                <a:path w="254000" h="553085">
                  <a:moveTo>
                    <a:pt x="23113" y="0"/>
                  </a:moveTo>
                  <a:lnTo>
                    <a:pt x="0" y="9778"/>
                  </a:lnTo>
                  <a:lnTo>
                    <a:pt x="230885" y="552958"/>
                  </a:lnTo>
                  <a:lnTo>
                    <a:pt x="254000" y="543051"/>
                  </a:lnTo>
                  <a:lnTo>
                    <a:pt x="23113" y="0"/>
                  </a:lnTo>
                  <a:close/>
                </a:path>
              </a:pathLst>
            </a:custGeom>
            <a:solidFill>
              <a:srgbClr val="4F81BB"/>
            </a:solidFill>
          </p:spPr>
          <p:txBody>
            <a:bodyPr wrap="square" lIns="0" tIns="0" rIns="0" bIns="0" rtlCol="0"/>
            <a:lstStyle/>
            <a:p>
              <a:endParaRPr/>
            </a:p>
          </p:txBody>
        </p:sp>
        <p:sp>
          <p:nvSpPr>
            <p:cNvPr id="51" name="object 136">
              <a:extLst>
                <a:ext uri="{FF2B5EF4-FFF2-40B4-BE49-F238E27FC236}">
                  <a16:creationId xmlns:a16="http://schemas.microsoft.com/office/drawing/2014/main" id="{7D69B9C7-BC9E-2142-99D8-CD5962A1D35F}"/>
                </a:ext>
              </a:extLst>
            </p:cNvPr>
            <p:cNvSpPr/>
            <p:nvPr/>
          </p:nvSpPr>
          <p:spPr>
            <a:xfrm>
              <a:off x="2148077" y="2330195"/>
              <a:ext cx="70104" cy="85089"/>
            </a:xfrm>
            <a:prstGeom prst="rect">
              <a:avLst/>
            </a:prstGeom>
            <a:blipFill>
              <a:blip r:embed="rId12" cstate="print"/>
              <a:stretch>
                <a:fillRect/>
              </a:stretch>
            </a:blipFill>
          </p:spPr>
          <p:txBody>
            <a:bodyPr wrap="square" lIns="0" tIns="0" rIns="0" bIns="0" rtlCol="0"/>
            <a:lstStyle/>
            <a:p>
              <a:endParaRPr/>
            </a:p>
          </p:txBody>
        </p:sp>
        <p:sp>
          <p:nvSpPr>
            <p:cNvPr id="52" name="object 137">
              <a:extLst>
                <a:ext uri="{FF2B5EF4-FFF2-40B4-BE49-F238E27FC236}">
                  <a16:creationId xmlns:a16="http://schemas.microsoft.com/office/drawing/2014/main" id="{16FBAA9D-3DB2-AF4A-A2CC-501CBD576B23}"/>
                </a:ext>
              </a:extLst>
            </p:cNvPr>
            <p:cNvSpPr/>
            <p:nvPr/>
          </p:nvSpPr>
          <p:spPr>
            <a:xfrm>
              <a:off x="2618994" y="2339339"/>
              <a:ext cx="384048" cy="609600"/>
            </a:xfrm>
            <a:prstGeom prst="rect">
              <a:avLst/>
            </a:prstGeom>
            <a:blipFill>
              <a:blip r:embed="rId13" cstate="print"/>
              <a:stretch>
                <a:fillRect/>
              </a:stretch>
            </a:blipFill>
          </p:spPr>
          <p:txBody>
            <a:bodyPr wrap="square" lIns="0" tIns="0" rIns="0" bIns="0" rtlCol="0"/>
            <a:lstStyle/>
            <a:p>
              <a:endParaRPr/>
            </a:p>
          </p:txBody>
        </p:sp>
        <p:sp>
          <p:nvSpPr>
            <p:cNvPr id="53" name="object 138">
              <a:extLst>
                <a:ext uri="{FF2B5EF4-FFF2-40B4-BE49-F238E27FC236}">
                  <a16:creationId xmlns:a16="http://schemas.microsoft.com/office/drawing/2014/main" id="{A9D0E704-B78C-404D-A80A-A6DED73F52E2}"/>
                </a:ext>
              </a:extLst>
            </p:cNvPr>
            <p:cNvSpPr/>
            <p:nvPr/>
          </p:nvSpPr>
          <p:spPr>
            <a:xfrm>
              <a:off x="2670810" y="2556510"/>
              <a:ext cx="190500" cy="373380"/>
            </a:xfrm>
            <a:custGeom>
              <a:avLst/>
              <a:gdLst/>
              <a:ahLst/>
              <a:cxnLst/>
              <a:rect l="l" t="t" r="r" b="b"/>
              <a:pathLst>
                <a:path w="190500" h="373380">
                  <a:moveTo>
                    <a:pt x="167385" y="0"/>
                  </a:moveTo>
                  <a:lnTo>
                    <a:pt x="0" y="362330"/>
                  </a:lnTo>
                  <a:lnTo>
                    <a:pt x="22859" y="372872"/>
                  </a:lnTo>
                  <a:lnTo>
                    <a:pt x="190119" y="10540"/>
                  </a:lnTo>
                  <a:lnTo>
                    <a:pt x="167385" y="0"/>
                  </a:lnTo>
                  <a:close/>
                </a:path>
              </a:pathLst>
            </a:custGeom>
            <a:solidFill>
              <a:srgbClr val="4F81BB"/>
            </a:solidFill>
          </p:spPr>
          <p:txBody>
            <a:bodyPr wrap="square" lIns="0" tIns="0" rIns="0" bIns="0" rtlCol="0"/>
            <a:lstStyle/>
            <a:p>
              <a:endParaRPr/>
            </a:p>
          </p:txBody>
        </p:sp>
        <p:sp>
          <p:nvSpPr>
            <p:cNvPr id="54" name="object 139">
              <a:extLst>
                <a:ext uri="{FF2B5EF4-FFF2-40B4-BE49-F238E27FC236}">
                  <a16:creationId xmlns:a16="http://schemas.microsoft.com/office/drawing/2014/main" id="{A6A8A2DC-A4B1-E345-9CC2-84AD4429925A}"/>
                </a:ext>
              </a:extLst>
            </p:cNvPr>
            <p:cNvSpPr/>
            <p:nvPr/>
          </p:nvSpPr>
          <p:spPr>
            <a:xfrm>
              <a:off x="2814954" y="2492501"/>
              <a:ext cx="69214" cy="85344"/>
            </a:xfrm>
            <a:prstGeom prst="rect">
              <a:avLst/>
            </a:prstGeom>
            <a:blipFill>
              <a:blip r:embed="rId14" cstate="print"/>
              <a:stretch>
                <a:fillRect/>
              </a:stretch>
            </a:blipFill>
          </p:spPr>
          <p:txBody>
            <a:bodyPr wrap="square" lIns="0" tIns="0" rIns="0" bIns="0" rtlCol="0"/>
            <a:lstStyle/>
            <a:p>
              <a:endParaRPr/>
            </a:p>
          </p:txBody>
        </p:sp>
        <p:sp>
          <p:nvSpPr>
            <p:cNvPr id="55" name="object 140">
              <a:extLst>
                <a:ext uri="{FF2B5EF4-FFF2-40B4-BE49-F238E27FC236}">
                  <a16:creationId xmlns:a16="http://schemas.microsoft.com/office/drawing/2014/main" id="{A6619965-B2DE-E843-8F04-E5695DC46577}"/>
                </a:ext>
              </a:extLst>
            </p:cNvPr>
            <p:cNvSpPr/>
            <p:nvPr/>
          </p:nvSpPr>
          <p:spPr>
            <a:xfrm>
              <a:off x="3604259" y="2171700"/>
              <a:ext cx="622553" cy="771905"/>
            </a:xfrm>
            <a:prstGeom prst="rect">
              <a:avLst/>
            </a:prstGeom>
            <a:blipFill>
              <a:blip r:embed="rId15" cstate="print"/>
              <a:stretch>
                <a:fillRect/>
              </a:stretch>
            </a:blipFill>
          </p:spPr>
          <p:txBody>
            <a:bodyPr wrap="square" lIns="0" tIns="0" rIns="0" bIns="0" rtlCol="0"/>
            <a:lstStyle/>
            <a:p>
              <a:endParaRPr/>
            </a:p>
          </p:txBody>
        </p:sp>
        <p:sp>
          <p:nvSpPr>
            <p:cNvPr id="56" name="object 141">
              <a:extLst>
                <a:ext uri="{FF2B5EF4-FFF2-40B4-BE49-F238E27FC236}">
                  <a16:creationId xmlns:a16="http://schemas.microsoft.com/office/drawing/2014/main" id="{4AE55887-F9EA-664F-A022-65423C2F616B}"/>
                </a:ext>
              </a:extLst>
            </p:cNvPr>
            <p:cNvSpPr/>
            <p:nvPr/>
          </p:nvSpPr>
          <p:spPr>
            <a:xfrm>
              <a:off x="3656076" y="2379345"/>
              <a:ext cx="413384" cy="544195"/>
            </a:xfrm>
            <a:custGeom>
              <a:avLst/>
              <a:gdLst/>
              <a:ahLst/>
              <a:cxnLst/>
              <a:rect l="l" t="t" r="r" b="b"/>
              <a:pathLst>
                <a:path w="413385" h="544194">
                  <a:moveTo>
                    <a:pt x="393064" y="0"/>
                  </a:moveTo>
                  <a:lnTo>
                    <a:pt x="0" y="529081"/>
                  </a:lnTo>
                  <a:lnTo>
                    <a:pt x="20320" y="544067"/>
                  </a:lnTo>
                  <a:lnTo>
                    <a:pt x="413258" y="14985"/>
                  </a:lnTo>
                  <a:lnTo>
                    <a:pt x="393064" y="0"/>
                  </a:lnTo>
                  <a:close/>
                </a:path>
              </a:pathLst>
            </a:custGeom>
            <a:solidFill>
              <a:srgbClr val="4F81BB"/>
            </a:solidFill>
          </p:spPr>
          <p:txBody>
            <a:bodyPr wrap="square" lIns="0" tIns="0" rIns="0" bIns="0" rtlCol="0"/>
            <a:lstStyle/>
            <a:p>
              <a:endParaRPr/>
            </a:p>
          </p:txBody>
        </p:sp>
        <p:sp>
          <p:nvSpPr>
            <p:cNvPr id="57" name="object 142">
              <a:extLst>
                <a:ext uri="{FF2B5EF4-FFF2-40B4-BE49-F238E27FC236}">
                  <a16:creationId xmlns:a16="http://schemas.microsoft.com/office/drawing/2014/main" id="{3FF365F3-0624-C344-B45E-7966BA341E61}"/>
                </a:ext>
              </a:extLst>
            </p:cNvPr>
            <p:cNvSpPr/>
            <p:nvPr/>
          </p:nvSpPr>
          <p:spPr>
            <a:xfrm>
              <a:off x="4028566" y="2325623"/>
              <a:ext cx="75946" cy="83820"/>
            </a:xfrm>
            <a:prstGeom prst="rect">
              <a:avLst/>
            </a:prstGeom>
            <a:blipFill>
              <a:blip r:embed="rId16" cstate="print"/>
              <a:stretch>
                <a:fillRect/>
              </a:stretch>
            </a:blipFill>
          </p:spPr>
          <p:txBody>
            <a:bodyPr wrap="square" lIns="0" tIns="0" rIns="0" bIns="0" rtlCol="0"/>
            <a:lstStyle/>
            <a:p>
              <a:endParaRPr/>
            </a:p>
          </p:txBody>
        </p:sp>
        <p:sp>
          <p:nvSpPr>
            <p:cNvPr id="58" name="object 197">
              <a:extLst>
                <a:ext uri="{FF2B5EF4-FFF2-40B4-BE49-F238E27FC236}">
                  <a16:creationId xmlns:a16="http://schemas.microsoft.com/office/drawing/2014/main" id="{49CE8F51-02DB-0E43-A944-EAEFC2042401}"/>
                </a:ext>
              </a:extLst>
            </p:cNvPr>
            <p:cNvSpPr/>
            <p:nvPr/>
          </p:nvSpPr>
          <p:spPr>
            <a:xfrm>
              <a:off x="4570476" y="2258567"/>
              <a:ext cx="556260" cy="711708"/>
            </a:xfrm>
            <a:prstGeom prst="rect">
              <a:avLst/>
            </a:prstGeom>
            <a:blipFill>
              <a:blip r:embed="rId17" cstate="print"/>
              <a:stretch>
                <a:fillRect/>
              </a:stretch>
            </a:blipFill>
          </p:spPr>
          <p:txBody>
            <a:bodyPr wrap="square" lIns="0" tIns="0" rIns="0" bIns="0" rtlCol="0"/>
            <a:lstStyle/>
            <a:p>
              <a:endParaRPr/>
            </a:p>
          </p:txBody>
        </p:sp>
        <p:sp>
          <p:nvSpPr>
            <p:cNvPr id="59" name="object 198">
              <a:extLst>
                <a:ext uri="{FF2B5EF4-FFF2-40B4-BE49-F238E27FC236}">
                  <a16:creationId xmlns:a16="http://schemas.microsoft.com/office/drawing/2014/main" id="{E3D1D34C-03C7-7445-B87E-D4F716D4FBE9}"/>
                </a:ext>
              </a:extLst>
            </p:cNvPr>
            <p:cNvSpPr/>
            <p:nvPr/>
          </p:nvSpPr>
          <p:spPr>
            <a:xfrm>
              <a:off x="4622291" y="2467610"/>
              <a:ext cx="349885" cy="483870"/>
            </a:xfrm>
            <a:custGeom>
              <a:avLst/>
              <a:gdLst/>
              <a:ahLst/>
              <a:cxnLst/>
              <a:rect l="l" t="t" r="r" b="b"/>
              <a:pathLst>
                <a:path w="349885" h="483869">
                  <a:moveTo>
                    <a:pt x="328803" y="0"/>
                  </a:moveTo>
                  <a:lnTo>
                    <a:pt x="0" y="469011"/>
                  </a:lnTo>
                  <a:lnTo>
                    <a:pt x="20574" y="483362"/>
                  </a:lnTo>
                  <a:lnTo>
                    <a:pt x="349377" y="14477"/>
                  </a:lnTo>
                  <a:lnTo>
                    <a:pt x="328803" y="0"/>
                  </a:lnTo>
                  <a:close/>
                </a:path>
              </a:pathLst>
            </a:custGeom>
            <a:solidFill>
              <a:srgbClr val="4F81BB"/>
            </a:solidFill>
          </p:spPr>
          <p:txBody>
            <a:bodyPr wrap="square" lIns="0" tIns="0" rIns="0" bIns="0" rtlCol="0"/>
            <a:lstStyle/>
            <a:p>
              <a:endParaRPr/>
            </a:p>
          </p:txBody>
        </p:sp>
        <p:sp>
          <p:nvSpPr>
            <p:cNvPr id="60" name="object 199">
              <a:extLst>
                <a:ext uri="{FF2B5EF4-FFF2-40B4-BE49-F238E27FC236}">
                  <a16:creationId xmlns:a16="http://schemas.microsoft.com/office/drawing/2014/main" id="{DC860015-B66D-D84B-A619-58C446503514}"/>
                </a:ext>
              </a:extLst>
            </p:cNvPr>
            <p:cNvSpPr/>
            <p:nvPr/>
          </p:nvSpPr>
          <p:spPr>
            <a:xfrm>
              <a:off x="4930140" y="2412492"/>
              <a:ext cx="75057" cy="84328"/>
            </a:xfrm>
            <a:prstGeom prst="rect">
              <a:avLst/>
            </a:prstGeom>
            <a:blipFill>
              <a:blip r:embed="rId18" cstate="print"/>
              <a:stretch>
                <a:fillRect/>
              </a:stretch>
            </a:blipFill>
          </p:spPr>
          <p:txBody>
            <a:bodyPr wrap="square" lIns="0" tIns="0" rIns="0" bIns="0" rtlCol="0"/>
            <a:lstStyle/>
            <a:p>
              <a:endParaRPr/>
            </a:p>
          </p:txBody>
        </p:sp>
        <p:sp>
          <p:nvSpPr>
            <p:cNvPr id="61" name="object 281">
              <a:extLst>
                <a:ext uri="{FF2B5EF4-FFF2-40B4-BE49-F238E27FC236}">
                  <a16:creationId xmlns:a16="http://schemas.microsoft.com/office/drawing/2014/main" id="{4B6EF02B-AAC8-014A-9CF5-A80E14110A1A}"/>
                </a:ext>
              </a:extLst>
            </p:cNvPr>
            <p:cNvSpPr txBox="1"/>
            <p:nvPr/>
          </p:nvSpPr>
          <p:spPr>
            <a:xfrm>
              <a:off x="1996948" y="2218069"/>
              <a:ext cx="278765" cy="628015"/>
            </a:xfrm>
            <a:prstGeom prst="rect">
              <a:avLst/>
            </a:prstGeom>
          </p:spPr>
          <p:txBody>
            <a:bodyPr vert="horz" wrap="square" lIns="0" tIns="112395" rIns="0" bIns="0" rtlCol="0">
              <a:spAutoFit/>
            </a:bodyPr>
            <a:lstStyle/>
            <a:p>
              <a:pPr marL="38100">
                <a:lnSpc>
                  <a:spcPct val="100000"/>
                </a:lnSpc>
                <a:spcBef>
                  <a:spcPts val="885"/>
                </a:spcBef>
              </a:pPr>
              <a:r>
                <a:rPr sz="1800" dirty="0">
                  <a:latin typeface="Corbel"/>
                  <a:cs typeface="Corbel"/>
                </a:rPr>
                <a:t>1</a:t>
              </a:r>
              <a:endParaRPr sz="1800">
                <a:latin typeface="Corbel"/>
                <a:cs typeface="Corbel"/>
              </a:endParaRPr>
            </a:p>
            <a:p>
              <a:pPr marL="96520">
                <a:lnSpc>
                  <a:spcPct val="100000"/>
                </a:lnSpc>
                <a:spcBef>
                  <a:spcPts val="480"/>
                </a:spcBef>
              </a:pPr>
              <a:r>
                <a:rPr sz="1100" spc="-10" dirty="0">
                  <a:latin typeface="Times New Roman"/>
                  <a:cs typeface="Times New Roman"/>
                </a:rPr>
                <a:t>Q</a:t>
              </a:r>
              <a:r>
                <a:rPr sz="1050" spc="-15" baseline="-15873" dirty="0">
                  <a:latin typeface="Times New Roman"/>
                  <a:cs typeface="Times New Roman"/>
                </a:rPr>
                <a:t>1</a:t>
              </a:r>
              <a:endParaRPr sz="1050" baseline="-15873">
                <a:latin typeface="Times New Roman"/>
                <a:cs typeface="Times New Roman"/>
              </a:endParaRPr>
            </a:p>
          </p:txBody>
        </p:sp>
        <p:sp>
          <p:nvSpPr>
            <p:cNvPr id="62" name="object 282">
              <a:extLst>
                <a:ext uri="{FF2B5EF4-FFF2-40B4-BE49-F238E27FC236}">
                  <a16:creationId xmlns:a16="http://schemas.microsoft.com/office/drawing/2014/main" id="{6C4CD797-B782-664B-BDE1-2F307482B657}"/>
                </a:ext>
              </a:extLst>
            </p:cNvPr>
            <p:cNvSpPr txBox="1"/>
            <p:nvPr/>
          </p:nvSpPr>
          <p:spPr>
            <a:xfrm>
              <a:off x="2798826" y="2626106"/>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2</a:t>
              </a:r>
              <a:endParaRPr sz="1050" baseline="-15873">
                <a:latin typeface="Times New Roman"/>
                <a:cs typeface="Times New Roman"/>
              </a:endParaRPr>
            </a:p>
          </p:txBody>
        </p:sp>
        <p:sp>
          <p:nvSpPr>
            <p:cNvPr id="63" name="object 283">
              <a:extLst>
                <a:ext uri="{FF2B5EF4-FFF2-40B4-BE49-F238E27FC236}">
                  <a16:creationId xmlns:a16="http://schemas.microsoft.com/office/drawing/2014/main" id="{6A6A9C3D-C6FD-D043-881A-2D06281139A0}"/>
                </a:ext>
              </a:extLst>
            </p:cNvPr>
            <p:cNvSpPr txBox="1"/>
            <p:nvPr/>
          </p:nvSpPr>
          <p:spPr>
            <a:xfrm>
              <a:off x="3826509" y="2659380"/>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3</a:t>
              </a:r>
              <a:endParaRPr sz="1050" baseline="-15873">
                <a:latin typeface="Times New Roman"/>
                <a:cs typeface="Times New Roman"/>
              </a:endParaRPr>
            </a:p>
          </p:txBody>
        </p:sp>
        <p:sp>
          <p:nvSpPr>
            <p:cNvPr id="64" name="object 284">
              <a:extLst>
                <a:ext uri="{FF2B5EF4-FFF2-40B4-BE49-F238E27FC236}">
                  <a16:creationId xmlns:a16="http://schemas.microsoft.com/office/drawing/2014/main" id="{8AEE2DB2-D9C0-9B40-A806-7B35754F1182}"/>
                </a:ext>
              </a:extLst>
            </p:cNvPr>
            <p:cNvSpPr txBox="1"/>
            <p:nvPr/>
          </p:nvSpPr>
          <p:spPr>
            <a:xfrm>
              <a:off x="5039105" y="2340355"/>
              <a:ext cx="128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a:cs typeface="Corbel"/>
                </a:rPr>
                <a:t>1</a:t>
              </a:r>
              <a:endParaRPr sz="1800">
                <a:latin typeface="Corbel"/>
                <a:cs typeface="Corbel"/>
              </a:endParaRPr>
            </a:p>
          </p:txBody>
        </p:sp>
        <p:sp>
          <p:nvSpPr>
            <p:cNvPr id="65" name="object 285">
              <a:extLst>
                <a:ext uri="{FF2B5EF4-FFF2-40B4-BE49-F238E27FC236}">
                  <a16:creationId xmlns:a16="http://schemas.microsoft.com/office/drawing/2014/main" id="{098BD8DB-E847-2346-9653-CDED72F49B40}"/>
                </a:ext>
              </a:extLst>
            </p:cNvPr>
            <p:cNvSpPr txBox="1"/>
            <p:nvPr/>
          </p:nvSpPr>
          <p:spPr>
            <a:xfrm>
              <a:off x="4894326" y="2687827"/>
              <a:ext cx="126364" cy="193040"/>
            </a:xfrm>
            <a:prstGeom prst="rect">
              <a:avLst/>
            </a:prstGeom>
          </p:spPr>
          <p:txBody>
            <a:bodyPr vert="horz" wrap="square" lIns="0" tIns="12065" rIns="0" bIns="0" rtlCol="0">
              <a:spAutoFit/>
            </a:bodyPr>
            <a:lstStyle/>
            <a:p>
              <a:pPr marL="12700">
                <a:lnSpc>
                  <a:spcPct val="100000"/>
                </a:lnSpc>
                <a:spcBef>
                  <a:spcPts val="95"/>
                </a:spcBef>
              </a:pPr>
              <a:r>
                <a:rPr sz="1100" spc="-5" dirty="0">
                  <a:latin typeface="Times New Roman"/>
                  <a:cs typeface="Times New Roman"/>
                </a:rPr>
                <a:t>Q</a:t>
              </a:r>
              <a:endParaRPr sz="1100">
                <a:latin typeface="Times New Roman"/>
                <a:cs typeface="Times New Roman"/>
              </a:endParaRPr>
            </a:p>
          </p:txBody>
        </p:sp>
        <p:sp>
          <p:nvSpPr>
            <p:cNvPr id="66" name="object 286">
              <a:extLst>
                <a:ext uri="{FF2B5EF4-FFF2-40B4-BE49-F238E27FC236}">
                  <a16:creationId xmlns:a16="http://schemas.microsoft.com/office/drawing/2014/main" id="{0D85314C-5631-254E-88F8-27F797A671F3}"/>
                </a:ext>
              </a:extLst>
            </p:cNvPr>
            <p:cNvSpPr txBox="1"/>
            <p:nvPr/>
          </p:nvSpPr>
          <p:spPr>
            <a:xfrm>
              <a:off x="4993385" y="2764027"/>
              <a:ext cx="70485"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imes New Roman"/>
                  <a:cs typeface="Times New Roman"/>
                </a:rPr>
                <a:t>4</a:t>
              </a:r>
              <a:endParaRPr sz="700">
                <a:latin typeface="Times New Roman"/>
                <a:cs typeface="Times New Roman"/>
              </a:endParaRPr>
            </a:p>
          </p:txBody>
        </p:sp>
        <p:sp>
          <p:nvSpPr>
            <p:cNvPr id="67" name="object 298">
              <a:extLst>
                <a:ext uri="{FF2B5EF4-FFF2-40B4-BE49-F238E27FC236}">
                  <a16:creationId xmlns:a16="http://schemas.microsoft.com/office/drawing/2014/main" id="{B92F7306-DC97-A546-9752-DD834B4BB0B8}"/>
                </a:ext>
              </a:extLst>
            </p:cNvPr>
            <p:cNvSpPr txBox="1"/>
            <p:nvPr/>
          </p:nvSpPr>
          <p:spPr>
            <a:xfrm>
              <a:off x="2537714" y="2374900"/>
              <a:ext cx="31432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orbel"/>
                  <a:cs typeface="Corbel"/>
                </a:rPr>
                <a:t>0.8</a:t>
              </a:r>
              <a:endParaRPr sz="1800">
                <a:latin typeface="Corbel"/>
                <a:cs typeface="Corbel"/>
              </a:endParaRPr>
            </a:p>
          </p:txBody>
        </p:sp>
        <p:sp>
          <p:nvSpPr>
            <p:cNvPr id="68" name="object 299">
              <a:extLst>
                <a:ext uri="{FF2B5EF4-FFF2-40B4-BE49-F238E27FC236}">
                  <a16:creationId xmlns:a16="http://schemas.microsoft.com/office/drawing/2014/main" id="{8F2E6FCD-B230-F446-A542-F470B9868776}"/>
                </a:ext>
              </a:extLst>
            </p:cNvPr>
            <p:cNvSpPr txBox="1"/>
            <p:nvPr/>
          </p:nvSpPr>
          <p:spPr>
            <a:xfrm>
              <a:off x="4184141" y="2244344"/>
              <a:ext cx="3028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orbel"/>
                  <a:cs typeface="Corbel"/>
                </a:rPr>
                <a:t>1.</a:t>
              </a:r>
              <a:r>
                <a:rPr sz="1800" dirty="0">
                  <a:latin typeface="Corbel"/>
                  <a:cs typeface="Corbel"/>
                </a:rPr>
                <a:t>2</a:t>
              </a:r>
              <a:endParaRPr sz="1800">
                <a:latin typeface="Corbel"/>
                <a:cs typeface="Corbel"/>
              </a:endParaRPr>
            </a:p>
          </p:txBody>
        </p:sp>
      </p:grpSp>
      <p:grpSp>
        <p:nvGrpSpPr>
          <p:cNvPr id="69" name="Group 68">
            <a:extLst>
              <a:ext uri="{FF2B5EF4-FFF2-40B4-BE49-F238E27FC236}">
                <a16:creationId xmlns:a16="http://schemas.microsoft.com/office/drawing/2014/main" id="{786A7623-F6E9-2745-BDBF-ED21E5433EA3}"/>
              </a:ext>
            </a:extLst>
          </p:cNvPr>
          <p:cNvGrpSpPr/>
          <p:nvPr/>
        </p:nvGrpSpPr>
        <p:grpSpPr>
          <a:xfrm>
            <a:off x="838200" y="3861625"/>
            <a:ext cx="4276853" cy="2391154"/>
            <a:chOff x="5907785" y="550926"/>
            <a:chExt cx="4276853" cy="2391154"/>
          </a:xfrm>
        </p:grpSpPr>
        <p:sp>
          <p:nvSpPr>
            <p:cNvPr id="70" name="object 143">
              <a:extLst>
                <a:ext uri="{FF2B5EF4-FFF2-40B4-BE49-F238E27FC236}">
                  <a16:creationId xmlns:a16="http://schemas.microsoft.com/office/drawing/2014/main" id="{C89A2C1A-C632-B143-A390-8B091E5CBEEC}"/>
                </a:ext>
              </a:extLst>
            </p:cNvPr>
            <p:cNvSpPr/>
            <p:nvPr/>
          </p:nvSpPr>
          <p:spPr>
            <a:xfrm>
              <a:off x="5907785" y="2838450"/>
              <a:ext cx="96392" cy="103124"/>
            </a:xfrm>
            <a:prstGeom prst="rect">
              <a:avLst/>
            </a:prstGeom>
            <a:blipFill>
              <a:blip r:embed="rId19" cstate="print"/>
              <a:stretch>
                <a:fillRect/>
              </a:stretch>
            </a:blipFill>
          </p:spPr>
          <p:txBody>
            <a:bodyPr wrap="square" lIns="0" tIns="0" rIns="0" bIns="0" rtlCol="0"/>
            <a:lstStyle/>
            <a:p>
              <a:endParaRPr/>
            </a:p>
          </p:txBody>
        </p:sp>
        <p:sp>
          <p:nvSpPr>
            <p:cNvPr id="71" name="object 144">
              <a:extLst>
                <a:ext uri="{FF2B5EF4-FFF2-40B4-BE49-F238E27FC236}">
                  <a16:creationId xmlns:a16="http://schemas.microsoft.com/office/drawing/2014/main" id="{9CED4928-C572-A144-9FD8-AC569B60B22A}"/>
                </a:ext>
              </a:extLst>
            </p:cNvPr>
            <p:cNvSpPr/>
            <p:nvPr/>
          </p:nvSpPr>
          <p:spPr>
            <a:xfrm>
              <a:off x="5939794" y="2893695"/>
              <a:ext cx="838200" cy="0"/>
            </a:xfrm>
            <a:custGeom>
              <a:avLst/>
              <a:gdLst/>
              <a:ahLst/>
              <a:cxnLst/>
              <a:rect l="l" t="t" r="r" b="b"/>
              <a:pathLst>
                <a:path w="838200">
                  <a:moveTo>
                    <a:pt x="0" y="0"/>
                  </a:moveTo>
                  <a:lnTo>
                    <a:pt x="838195" y="0"/>
                  </a:lnTo>
                </a:path>
              </a:pathLst>
            </a:custGeom>
            <a:ln w="6350">
              <a:solidFill>
                <a:srgbClr val="4F81BB"/>
              </a:solidFill>
            </a:ln>
          </p:spPr>
          <p:txBody>
            <a:bodyPr wrap="square" lIns="0" tIns="0" rIns="0" bIns="0" rtlCol="0"/>
            <a:lstStyle/>
            <a:p>
              <a:endParaRPr/>
            </a:p>
          </p:txBody>
        </p:sp>
        <p:sp>
          <p:nvSpPr>
            <p:cNvPr id="72" name="object 145">
              <a:extLst>
                <a:ext uri="{FF2B5EF4-FFF2-40B4-BE49-F238E27FC236}">
                  <a16:creationId xmlns:a16="http://schemas.microsoft.com/office/drawing/2014/main" id="{AA75470E-02CD-7B44-A65C-6094D1837561}"/>
                </a:ext>
              </a:extLst>
            </p:cNvPr>
            <p:cNvSpPr/>
            <p:nvPr/>
          </p:nvSpPr>
          <p:spPr>
            <a:xfrm>
              <a:off x="5938041" y="2887345"/>
              <a:ext cx="840105" cy="0"/>
            </a:xfrm>
            <a:custGeom>
              <a:avLst/>
              <a:gdLst/>
              <a:ahLst/>
              <a:cxnLst/>
              <a:rect l="l" t="t" r="r" b="b"/>
              <a:pathLst>
                <a:path w="840104">
                  <a:moveTo>
                    <a:pt x="0" y="0"/>
                  </a:moveTo>
                  <a:lnTo>
                    <a:pt x="839948" y="0"/>
                  </a:lnTo>
                </a:path>
              </a:pathLst>
            </a:custGeom>
            <a:ln w="6350">
              <a:solidFill>
                <a:srgbClr val="4F81BB"/>
              </a:solidFill>
            </a:ln>
          </p:spPr>
          <p:txBody>
            <a:bodyPr wrap="square" lIns="0" tIns="0" rIns="0" bIns="0" rtlCol="0"/>
            <a:lstStyle/>
            <a:p>
              <a:endParaRPr/>
            </a:p>
          </p:txBody>
        </p:sp>
        <p:sp>
          <p:nvSpPr>
            <p:cNvPr id="73" name="object 146">
              <a:extLst>
                <a:ext uri="{FF2B5EF4-FFF2-40B4-BE49-F238E27FC236}">
                  <a16:creationId xmlns:a16="http://schemas.microsoft.com/office/drawing/2014/main" id="{483B070B-EDBC-C34B-B910-D1A08122E00C}"/>
                </a:ext>
              </a:extLst>
            </p:cNvPr>
            <p:cNvSpPr/>
            <p:nvPr/>
          </p:nvSpPr>
          <p:spPr>
            <a:xfrm>
              <a:off x="5923915" y="2884423"/>
              <a:ext cx="9525" cy="11430"/>
            </a:xfrm>
            <a:custGeom>
              <a:avLst/>
              <a:gdLst/>
              <a:ahLst/>
              <a:cxnLst/>
              <a:rect l="l" t="t" r="r" b="b"/>
              <a:pathLst>
                <a:path w="9525" h="11430">
                  <a:moveTo>
                    <a:pt x="0" y="0"/>
                  </a:moveTo>
                  <a:lnTo>
                    <a:pt x="0" y="11175"/>
                  </a:lnTo>
                  <a:lnTo>
                    <a:pt x="9525" y="5587"/>
                  </a:lnTo>
                  <a:lnTo>
                    <a:pt x="0" y="0"/>
                  </a:lnTo>
                  <a:close/>
                </a:path>
              </a:pathLst>
            </a:custGeom>
            <a:solidFill>
              <a:srgbClr val="4F81BB"/>
            </a:solidFill>
          </p:spPr>
          <p:txBody>
            <a:bodyPr wrap="square" lIns="0" tIns="0" rIns="0" bIns="0" rtlCol="0"/>
            <a:lstStyle/>
            <a:p>
              <a:endParaRPr/>
            </a:p>
          </p:txBody>
        </p:sp>
        <p:sp>
          <p:nvSpPr>
            <p:cNvPr id="74" name="object 147">
              <a:extLst>
                <a:ext uri="{FF2B5EF4-FFF2-40B4-BE49-F238E27FC236}">
                  <a16:creationId xmlns:a16="http://schemas.microsoft.com/office/drawing/2014/main" id="{7A1E0F7D-1907-6D45-BD15-78856D6D7E14}"/>
                </a:ext>
              </a:extLst>
            </p:cNvPr>
            <p:cNvSpPr/>
            <p:nvPr/>
          </p:nvSpPr>
          <p:spPr>
            <a:xfrm>
              <a:off x="5923915" y="2890011"/>
              <a:ext cx="19685" cy="5715"/>
            </a:xfrm>
            <a:custGeom>
              <a:avLst/>
              <a:gdLst/>
              <a:ahLst/>
              <a:cxnLst/>
              <a:rect l="l" t="t" r="r" b="b"/>
              <a:pathLst>
                <a:path w="19685" h="5714">
                  <a:moveTo>
                    <a:pt x="9525" y="0"/>
                  </a:moveTo>
                  <a:lnTo>
                    <a:pt x="0" y="5587"/>
                  </a:lnTo>
                  <a:lnTo>
                    <a:pt x="19176" y="5587"/>
                  </a:lnTo>
                  <a:lnTo>
                    <a:pt x="9525" y="0"/>
                  </a:lnTo>
                  <a:close/>
                </a:path>
              </a:pathLst>
            </a:custGeom>
            <a:solidFill>
              <a:srgbClr val="4F81BB"/>
            </a:solidFill>
          </p:spPr>
          <p:txBody>
            <a:bodyPr wrap="square" lIns="0" tIns="0" rIns="0" bIns="0" rtlCol="0"/>
            <a:lstStyle/>
            <a:p>
              <a:endParaRPr/>
            </a:p>
          </p:txBody>
        </p:sp>
        <p:sp>
          <p:nvSpPr>
            <p:cNvPr id="75" name="object 148">
              <a:extLst>
                <a:ext uri="{FF2B5EF4-FFF2-40B4-BE49-F238E27FC236}">
                  <a16:creationId xmlns:a16="http://schemas.microsoft.com/office/drawing/2014/main" id="{ABBD05C2-6244-E442-BC30-B6065B4DF731}"/>
                </a:ext>
              </a:extLst>
            </p:cNvPr>
            <p:cNvSpPr/>
            <p:nvPr/>
          </p:nvSpPr>
          <p:spPr>
            <a:xfrm>
              <a:off x="5923915" y="2884423"/>
              <a:ext cx="19685" cy="5715"/>
            </a:xfrm>
            <a:custGeom>
              <a:avLst/>
              <a:gdLst/>
              <a:ahLst/>
              <a:cxnLst/>
              <a:rect l="l" t="t" r="r" b="b"/>
              <a:pathLst>
                <a:path w="19685" h="5714">
                  <a:moveTo>
                    <a:pt x="19176" y="0"/>
                  </a:moveTo>
                  <a:lnTo>
                    <a:pt x="0" y="0"/>
                  </a:lnTo>
                  <a:lnTo>
                    <a:pt x="9525" y="5587"/>
                  </a:lnTo>
                  <a:lnTo>
                    <a:pt x="19176" y="0"/>
                  </a:lnTo>
                  <a:close/>
                </a:path>
              </a:pathLst>
            </a:custGeom>
            <a:solidFill>
              <a:srgbClr val="4F81BB"/>
            </a:solidFill>
          </p:spPr>
          <p:txBody>
            <a:bodyPr wrap="square" lIns="0" tIns="0" rIns="0" bIns="0" rtlCol="0"/>
            <a:lstStyle/>
            <a:p>
              <a:endParaRPr/>
            </a:p>
          </p:txBody>
        </p:sp>
        <p:sp>
          <p:nvSpPr>
            <p:cNvPr id="76" name="object 149">
              <a:extLst>
                <a:ext uri="{FF2B5EF4-FFF2-40B4-BE49-F238E27FC236}">
                  <a16:creationId xmlns:a16="http://schemas.microsoft.com/office/drawing/2014/main" id="{727CD322-2433-1342-AEF7-671A3BA13BA2}"/>
                </a:ext>
              </a:extLst>
            </p:cNvPr>
            <p:cNvSpPr/>
            <p:nvPr/>
          </p:nvSpPr>
          <p:spPr>
            <a:xfrm>
              <a:off x="7801864" y="2890011"/>
              <a:ext cx="85725" cy="52069"/>
            </a:xfrm>
            <a:custGeom>
              <a:avLst/>
              <a:gdLst/>
              <a:ahLst/>
              <a:cxnLst/>
              <a:rect l="l" t="t" r="r" b="b"/>
              <a:pathLst>
                <a:path w="85725" h="52069">
                  <a:moveTo>
                    <a:pt x="70611" y="0"/>
                  </a:moveTo>
                  <a:lnTo>
                    <a:pt x="1015" y="40386"/>
                  </a:lnTo>
                  <a:lnTo>
                    <a:pt x="0" y="44323"/>
                  </a:lnTo>
                  <a:lnTo>
                    <a:pt x="1777" y="47498"/>
                  </a:lnTo>
                  <a:lnTo>
                    <a:pt x="3555" y="50546"/>
                  </a:lnTo>
                  <a:lnTo>
                    <a:pt x="7492" y="51562"/>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77" name="object 150">
              <a:extLst>
                <a:ext uri="{FF2B5EF4-FFF2-40B4-BE49-F238E27FC236}">
                  <a16:creationId xmlns:a16="http://schemas.microsoft.com/office/drawing/2014/main" id="{C6E10383-761E-304A-9F74-253BD0B0E2C9}"/>
                </a:ext>
              </a:extLst>
            </p:cNvPr>
            <p:cNvSpPr/>
            <p:nvPr/>
          </p:nvSpPr>
          <p:spPr>
            <a:xfrm>
              <a:off x="7029450" y="2893695"/>
              <a:ext cx="836930" cy="0"/>
            </a:xfrm>
            <a:custGeom>
              <a:avLst/>
              <a:gdLst/>
              <a:ahLst/>
              <a:cxnLst/>
              <a:rect l="l" t="t" r="r" b="b"/>
              <a:pathLst>
                <a:path w="836929">
                  <a:moveTo>
                    <a:pt x="0" y="0"/>
                  </a:moveTo>
                  <a:lnTo>
                    <a:pt x="836671" y="0"/>
                  </a:lnTo>
                </a:path>
              </a:pathLst>
            </a:custGeom>
            <a:ln w="6350">
              <a:solidFill>
                <a:srgbClr val="4F81BB"/>
              </a:solidFill>
            </a:ln>
          </p:spPr>
          <p:txBody>
            <a:bodyPr wrap="square" lIns="0" tIns="0" rIns="0" bIns="0" rtlCol="0"/>
            <a:lstStyle/>
            <a:p>
              <a:endParaRPr/>
            </a:p>
          </p:txBody>
        </p:sp>
        <p:sp>
          <p:nvSpPr>
            <p:cNvPr id="78" name="object 151">
              <a:extLst>
                <a:ext uri="{FF2B5EF4-FFF2-40B4-BE49-F238E27FC236}">
                  <a16:creationId xmlns:a16="http://schemas.microsoft.com/office/drawing/2014/main" id="{585FC2AB-BF82-204C-8C32-C1C5C967EED8}"/>
                </a:ext>
              </a:extLst>
            </p:cNvPr>
            <p:cNvSpPr/>
            <p:nvPr/>
          </p:nvSpPr>
          <p:spPr>
            <a:xfrm>
              <a:off x="7029450" y="2887345"/>
              <a:ext cx="838835" cy="0"/>
            </a:xfrm>
            <a:custGeom>
              <a:avLst/>
              <a:gdLst/>
              <a:ahLst/>
              <a:cxnLst/>
              <a:rect l="l" t="t" r="r" b="b"/>
              <a:pathLst>
                <a:path w="838834">
                  <a:moveTo>
                    <a:pt x="0" y="0"/>
                  </a:moveTo>
                  <a:lnTo>
                    <a:pt x="838424" y="0"/>
                  </a:lnTo>
                </a:path>
              </a:pathLst>
            </a:custGeom>
            <a:ln w="6350">
              <a:solidFill>
                <a:srgbClr val="4F81BB"/>
              </a:solidFill>
            </a:ln>
          </p:spPr>
          <p:txBody>
            <a:bodyPr wrap="square" lIns="0" tIns="0" rIns="0" bIns="0" rtlCol="0"/>
            <a:lstStyle/>
            <a:p>
              <a:endParaRPr/>
            </a:p>
          </p:txBody>
        </p:sp>
        <p:sp>
          <p:nvSpPr>
            <p:cNvPr id="79" name="object 152">
              <a:extLst>
                <a:ext uri="{FF2B5EF4-FFF2-40B4-BE49-F238E27FC236}">
                  <a16:creationId xmlns:a16="http://schemas.microsoft.com/office/drawing/2014/main" id="{3AC616D8-766F-0E4A-BD6F-38CE1E345881}"/>
                </a:ext>
              </a:extLst>
            </p:cNvPr>
            <p:cNvSpPr/>
            <p:nvPr/>
          </p:nvSpPr>
          <p:spPr>
            <a:xfrm>
              <a:off x="7885303" y="2883535"/>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80" name="object 153">
              <a:extLst>
                <a:ext uri="{FF2B5EF4-FFF2-40B4-BE49-F238E27FC236}">
                  <a16:creationId xmlns:a16="http://schemas.microsoft.com/office/drawing/2014/main" id="{1438895C-336E-BA41-A094-2D1666BFEB36}"/>
                </a:ext>
              </a:extLst>
            </p:cNvPr>
            <p:cNvSpPr/>
            <p:nvPr/>
          </p:nvSpPr>
          <p:spPr>
            <a:xfrm>
              <a:off x="7872476" y="2884423"/>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81" name="object 154">
              <a:extLst>
                <a:ext uri="{FF2B5EF4-FFF2-40B4-BE49-F238E27FC236}">
                  <a16:creationId xmlns:a16="http://schemas.microsoft.com/office/drawing/2014/main" id="{27F35AB7-F982-C747-A2CC-1DFADB41B029}"/>
                </a:ext>
              </a:extLst>
            </p:cNvPr>
            <p:cNvSpPr/>
            <p:nvPr/>
          </p:nvSpPr>
          <p:spPr>
            <a:xfrm>
              <a:off x="7882001" y="2884478"/>
              <a:ext cx="3810" cy="11430"/>
            </a:xfrm>
            <a:custGeom>
              <a:avLst/>
              <a:gdLst/>
              <a:ahLst/>
              <a:cxnLst/>
              <a:rect l="l" t="t" r="r" b="b"/>
              <a:pathLst>
                <a:path w="3809" h="11430">
                  <a:moveTo>
                    <a:pt x="0" y="11121"/>
                  </a:moveTo>
                  <a:lnTo>
                    <a:pt x="3300" y="11121"/>
                  </a:lnTo>
                  <a:lnTo>
                    <a:pt x="3300" y="0"/>
                  </a:lnTo>
                  <a:lnTo>
                    <a:pt x="0" y="0"/>
                  </a:lnTo>
                  <a:lnTo>
                    <a:pt x="0" y="11121"/>
                  </a:lnTo>
                  <a:close/>
                </a:path>
              </a:pathLst>
            </a:custGeom>
            <a:solidFill>
              <a:srgbClr val="4F81BB"/>
            </a:solidFill>
          </p:spPr>
          <p:txBody>
            <a:bodyPr wrap="square" lIns="0" tIns="0" rIns="0" bIns="0" rtlCol="0"/>
            <a:lstStyle/>
            <a:p>
              <a:endParaRPr/>
            </a:p>
          </p:txBody>
        </p:sp>
        <p:sp>
          <p:nvSpPr>
            <p:cNvPr id="82" name="object 155">
              <a:extLst>
                <a:ext uri="{FF2B5EF4-FFF2-40B4-BE49-F238E27FC236}">
                  <a16:creationId xmlns:a16="http://schemas.microsoft.com/office/drawing/2014/main" id="{C0CF8713-EF32-E745-84B9-6A89FBBF20F3}"/>
                </a:ext>
              </a:extLst>
            </p:cNvPr>
            <p:cNvSpPr/>
            <p:nvPr/>
          </p:nvSpPr>
          <p:spPr>
            <a:xfrm>
              <a:off x="7801864" y="2838450"/>
              <a:ext cx="85725" cy="52069"/>
            </a:xfrm>
            <a:custGeom>
              <a:avLst/>
              <a:gdLst/>
              <a:ahLst/>
              <a:cxnLst/>
              <a:rect l="l" t="t" r="r" b="b"/>
              <a:pathLst>
                <a:path w="85725" h="52069">
                  <a:moveTo>
                    <a:pt x="7492" y="0"/>
                  </a:moveTo>
                  <a:lnTo>
                    <a:pt x="3555" y="1015"/>
                  </a:lnTo>
                  <a:lnTo>
                    <a:pt x="1777" y="4063"/>
                  </a:lnTo>
                  <a:lnTo>
                    <a:pt x="0" y="7238"/>
                  </a:lnTo>
                  <a:lnTo>
                    <a:pt x="1015" y="11175"/>
                  </a:lnTo>
                  <a:lnTo>
                    <a:pt x="70611" y="51562"/>
                  </a:lnTo>
                  <a:lnTo>
                    <a:pt x="80136" y="45974"/>
                  </a:lnTo>
                  <a:lnTo>
                    <a:pt x="83438" y="45974"/>
                  </a:lnTo>
                  <a:lnTo>
                    <a:pt x="83438" y="45085"/>
                  </a:lnTo>
                  <a:lnTo>
                    <a:pt x="85216" y="45085"/>
                  </a:lnTo>
                  <a:lnTo>
                    <a:pt x="7492" y="0"/>
                  </a:lnTo>
                  <a:close/>
                </a:path>
              </a:pathLst>
            </a:custGeom>
            <a:solidFill>
              <a:srgbClr val="4F81BB"/>
            </a:solidFill>
          </p:spPr>
          <p:txBody>
            <a:bodyPr wrap="square" lIns="0" tIns="0" rIns="0" bIns="0" rtlCol="0"/>
            <a:lstStyle/>
            <a:p>
              <a:endParaRPr/>
            </a:p>
          </p:txBody>
        </p:sp>
        <p:sp>
          <p:nvSpPr>
            <p:cNvPr id="83" name="object 156">
              <a:extLst>
                <a:ext uri="{FF2B5EF4-FFF2-40B4-BE49-F238E27FC236}">
                  <a16:creationId xmlns:a16="http://schemas.microsoft.com/office/drawing/2014/main" id="{11AD0D39-8E8C-124D-BCD0-609983AC4749}"/>
                </a:ext>
              </a:extLst>
            </p:cNvPr>
            <p:cNvSpPr/>
            <p:nvPr/>
          </p:nvSpPr>
          <p:spPr>
            <a:xfrm>
              <a:off x="8944864" y="2883916"/>
              <a:ext cx="85725" cy="52069"/>
            </a:xfrm>
            <a:custGeom>
              <a:avLst/>
              <a:gdLst/>
              <a:ahLst/>
              <a:cxnLst/>
              <a:rect l="l" t="t" r="r" b="b"/>
              <a:pathLst>
                <a:path w="85725" h="52069">
                  <a:moveTo>
                    <a:pt x="70611" y="0"/>
                  </a:moveTo>
                  <a:lnTo>
                    <a:pt x="1015" y="40386"/>
                  </a:lnTo>
                  <a:lnTo>
                    <a:pt x="0" y="44323"/>
                  </a:lnTo>
                  <a:lnTo>
                    <a:pt x="1777" y="47498"/>
                  </a:lnTo>
                  <a:lnTo>
                    <a:pt x="3555" y="50546"/>
                  </a:lnTo>
                  <a:lnTo>
                    <a:pt x="7365" y="51562"/>
                  </a:lnTo>
                  <a:lnTo>
                    <a:pt x="10540" y="49784"/>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84" name="object 157">
              <a:extLst>
                <a:ext uri="{FF2B5EF4-FFF2-40B4-BE49-F238E27FC236}">
                  <a16:creationId xmlns:a16="http://schemas.microsoft.com/office/drawing/2014/main" id="{5F9FCC85-D3D7-C547-A59A-DB7839FD8C8E}"/>
                </a:ext>
              </a:extLst>
            </p:cNvPr>
            <p:cNvSpPr/>
            <p:nvPr/>
          </p:nvSpPr>
          <p:spPr>
            <a:xfrm>
              <a:off x="8172450" y="2887345"/>
              <a:ext cx="837565" cy="0"/>
            </a:xfrm>
            <a:custGeom>
              <a:avLst/>
              <a:gdLst/>
              <a:ahLst/>
              <a:cxnLst/>
              <a:rect l="l" t="t" r="r" b="b"/>
              <a:pathLst>
                <a:path w="837565">
                  <a:moveTo>
                    <a:pt x="0" y="0"/>
                  </a:moveTo>
                  <a:lnTo>
                    <a:pt x="837109" y="0"/>
                  </a:lnTo>
                </a:path>
              </a:pathLst>
            </a:custGeom>
            <a:ln w="6350">
              <a:solidFill>
                <a:srgbClr val="4F81BB"/>
              </a:solidFill>
            </a:ln>
          </p:spPr>
          <p:txBody>
            <a:bodyPr wrap="square" lIns="0" tIns="0" rIns="0" bIns="0" rtlCol="0"/>
            <a:lstStyle/>
            <a:p>
              <a:endParaRPr/>
            </a:p>
          </p:txBody>
        </p:sp>
        <p:sp>
          <p:nvSpPr>
            <p:cNvPr id="85" name="object 158">
              <a:extLst>
                <a:ext uri="{FF2B5EF4-FFF2-40B4-BE49-F238E27FC236}">
                  <a16:creationId xmlns:a16="http://schemas.microsoft.com/office/drawing/2014/main" id="{1EC4AADC-FDEB-F041-86E2-6C9C873AA398}"/>
                </a:ext>
              </a:extLst>
            </p:cNvPr>
            <p:cNvSpPr/>
            <p:nvPr/>
          </p:nvSpPr>
          <p:spPr>
            <a:xfrm>
              <a:off x="8172450" y="2880995"/>
              <a:ext cx="838200" cy="0"/>
            </a:xfrm>
            <a:custGeom>
              <a:avLst/>
              <a:gdLst/>
              <a:ahLst/>
              <a:cxnLst/>
              <a:rect l="l" t="t" r="r" b="b"/>
              <a:pathLst>
                <a:path w="838200">
                  <a:moveTo>
                    <a:pt x="0" y="0"/>
                  </a:moveTo>
                  <a:lnTo>
                    <a:pt x="837985" y="0"/>
                  </a:lnTo>
                </a:path>
              </a:pathLst>
            </a:custGeom>
            <a:ln w="6350">
              <a:solidFill>
                <a:srgbClr val="4F81BB"/>
              </a:solidFill>
            </a:ln>
          </p:spPr>
          <p:txBody>
            <a:bodyPr wrap="square" lIns="0" tIns="0" rIns="0" bIns="0" rtlCol="0"/>
            <a:lstStyle/>
            <a:p>
              <a:endParaRPr/>
            </a:p>
          </p:txBody>
        </p:sp>
        <p:sp>
          <p:nvSpPr>
            <p:cNvPr id="86" name="object 159">
              <a:extLst>
                <a:ext uri="{FF2B5EF4-FFF2-40B4-BE49-F238E27FC236}">
                  <a16:creationId xmlns:a16="http://schemas.microsoft.com/office/drawing/2014/main" id="{4C48AC3A-9249-E04B-AA84-AAE3022CCF9A}"/>
                </a:ext>
              </a:extLst>
            </p:cNvPr>
            <p:cNvSpPr/>
            <p:nvPr/>
          </p:nvSpPr>
          <p:spPr>
            <a:xfrm>
              <a:off x="9028303" y="2877439"/>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87" name="object 160">
              <a:extLst>
                <a:ext uri="{FF2B5EF4-FFF2-40B4-BE49-F238E27FC236}">
                  <a16:creationId xmlns:a16="http://schemas.microsoft.com/office/drawing/2014/main" id="{C77928C2-F8D1-5B47-8ADC-AA96F9818C76}"/>
                </a:ext>
              </a:extLst>
            </p:cNvPr>
            <p:cNvSpPr/>
            <p:nvPr/>
          </p:nvSpPr>
          <p:spPr>
            <a:xfrm>
              <a:off x="9015476" y="2878327"/>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88" name="object 161">
              <a:extLst>
                <a:ext uri="{FF2B5EF4-FFF2-40B4-BE49-F238E27FC236}">
                  <a16:creationId xmlns:a16="http://schemas.microsoft.com/office/drawing/2014/main" id="{FC967A75-B54E-2F40-9454-1185EE048517}"/>
                </a:ext>
              </a:extLst>
            </p:cNvPr>
            <p:cNvSpPr/>
            <p:nvPr/>
          </p:nvSpPr>
          <p:spPr>
            <a:xfrm>
              <a:off x="9025001" y="2878382"/>
              <a:ext cx="3810" cy="11430"/>
            </a:xfrm>
            <a:custGeom>
              <a:avLst/>
              <a:gdLst/>
              <a:ahLst/>
              <a:cxnLst/>
              <a:rect l="l" t="t" r="r" b="b"/>
              <a:pathLst>
                <a:path w="3809" h="11430">
                  <a:moveTo>
                    <a:pt x="0" y="11121"/>
                  </a:moveTo>
                  <a:lnTo>
                    <a:pt x="3299" y="11121"/>
                  </a:lnTo>
                  <a:lnTo>
                    <a:pt x="3299" y="0"/>
                  </a:lnTo>
                  <a:lnTo>
                    <a:pt x="0" y="0"/>
                  </a:lnTo>
                  <a:lnTo>
                    <a:pt x="0" y="11121"/>
                  </a:lnTo>
                  <a:close/>
                </a:path>
              </a:pathLst>
            </a:custGeom>
            <a:solidFill>
              <a:srgbClr val="4F81BB"/>
            </a:solidFill>
          </p:spPr>
          <p:txBody>
            <a:bodyPr wrap="square" lIns="0" tIns="0" rIns="0" bIns="0" rtlCol="0"/>
            <a:lstStyle/>
            <a:p>
              <a:endParaRPr/>
            </a:p>
          </p:txBody>
        </p:sp>
        <p:sp>
          <p:nvSpPr>
            <p:cNvPr id="89" name="object 162">
              <a:extLst>
                <a:ext uri="{FF2B5EF4-FFF2-40B4-BE49-F238E27FC236}">
                  <a16:creationId xmlns:a16="http://schemas.microsoft.com/office/drawing/2014/main" id="{0D9AA73C-5DD3-B64C-88D2-94BC8D53AED3}"/>
                </a:ext>
              </a:extLst>
            </p:cNvPr>
            <p:cNvSpPr/>
            <p:nvPr/>
          </p:nvSpPr>
          <p:spPr>
            <a:xfrm>
              <a:off x="8944864" y="2832354"/>
              <a:ext cx="85725" cy="52069"/>
            </a:xfrm>
            <a:custGeom>
              <a:avLst/>
              <a:gdLst/>
              <a:ahLst/>
              <a:cxnLst/>
              <a:rect l="l" t="t" r="r" b="b"/>
              <a:pathLst>
                <a:path w="85725" h="52069">
                  <a:moveTo>
                    <a:pt x="7365" y="0"/>
                  </a:moveTo>
                  <a:lnTo>
                    <a:pt x="3555" y="1016"/>
                  </a:lnTo>
                  <a:lnTo>
                    <a:pt x="1777" y="4063"/>
                  </a:lnTo>
                  <a:lnTo>
                    <a:pt x="0" y="7238"/>
                  </a:lnTo>
                  <a:lnTo>
                    <a:pt x="1015" y="11175"/>
                  </a:lnTo>
                  <a:lnTo>
                    <a:pt x="70611" y="51562"/>
                  </a:lnTo>
                  <a:lnTo>
                    <a:pt x="80136" y="45974"/>
                  </a:lnTo>
                  <a:lnTo>
                    <a:pt x="83438" y="45974"/>
                  </a:lnTo>
                  <a:lnTo>
                    <a:pt x="83438" y="45085"/>
                  </a:lnTo>
                  <a:lnTo>
                    <a:pt x="85216" y="45085"/>
                  </a:lnTo>
                  <a:lnTo>
                    <a:pt x="10540" y="1778"/>
                  </a:lnTo>
                  <a:lnTo>
                    <a:pt x="7365" y="0"/>
                  </a:lnTo>
                  <a:close/>
                </a:path>
              </a:pathLst>
            </a:custGeom>
            <a:solidFill>
              <a:srgbClr val="4F81BB"/>
            </a:solidFill>
          </p:spPr>
          <p:txBody>
            <a:bodyPr wrap="square" lIns="0" tIns="0" rIns="0" bIns="0" rtlCol="0"/>
            <a:lstStyle/>
            <a:p>
              <a:endParaRPr/>
            </a:p>
          </p:txBody>
        </p:sp>
        <p:sp>
          <p:nvSpPr>
            <p:cNvPr id="90" name="object 163">
              <a:extLst>
                <a:ext uri="{FF2B5EF4-FFF2-40B4-BE49-F238E27FC236}">
                  <a16:creationId xmlns:a16="http://schemas.microsoft.com/office/drawing/2014/main" id="{37137142-16DE-6749-B62E-76339B3F54C7}"/>
                </a:ext>
              </a:extLst>
            </p:cNvPr>
            <p:cNvSpPr/>
            <p:nvPr/>
          </p:nvSpPr>
          <p:spPr>
            <a:xfrm>
              <a:off x="10087864" y="2883916"/>
              <a:ext cx="85725" cy="52069"/>
            </a:xfrm>
            <a:custGeom>
              <a:avLst/>
              <a:gdLst/>
              <a:ahLst/>
              <a:cxnLst/>
              <a:rect l="l" t="t" r="r" b="b"/>
              <a:pathLst>
                <a:path w="85725" h="52069">
                  <a:moveTo>
                    <a:pt x="70611" y="0"/>
                  </a:moveTo>
                  <a:lnTo>
                    <a:pt x="1015" y="40386"/>
                  </a:lnTo>
                  <a:lnTo>
                    <a:pt x="0" y="44323"/>
                  </a:lnTo>
                  <a:lnTo>
                    <a:pt x="1777" y="47498"/>
                  </a:lnTo>
                  <a:lnTo>
                    <a:pt x="3555" y="50546"/>
                  </a:lnTo>
                  <a:lnTo>
                    <a:pt x="7365" y="51562"/>
                  </a:lnTo>
                  <a:lnTo>
                    <a:pt x="10540" y="49784"/>
                  </a:lnTo>
                  <a:lnTo>
                    <a:pt x="85216" y="6476"/>
                  </a:lnTo>
                  <a:lnTo>
                    <a:pt x="83438" y="6476"/>
                  </a:lnTo>
                  <a:lnTo>
                    <a:pt x="83438" y="5587"/>
                  </a:lnTo>
                  <a:lnTo>
                    <a:pt x="80136" y="5587"/>
                  </a:lnTo>
                  <a:lnTo>
                    <a:pt x="70611" y="0"/>
                  </a:lnTo>
                  <a:close/>
                </a:path>
              </a:pathLst>
            </a:custGeom>
            <a:solidFill>
              <a:srgbClr val="4F81BB"/>
            </a:solidFill>
          </p:spPr>
          <p:txBody>
            <a:bodyPr wrap="square" lIns="0" tIns="0" rIns="0" bIns="0" rtlCol="0"/>
            <a:lstStyle/>
            <a:p>
              <a:endParaRPr/>
            </a:p>
          </p:txBody>
        </p:sp>
        <p:sp>
          <p:nvSpPr>
            <p:cNvPr id="91" name="object 164">
              <a:extLst>
                <a:ext uri="{FF2B5EF4-FFF2-40B4-BE49-F238E27FC236}">
                  <a16:creationId xmlns:a16="http://schemas.microsoft.com/office/drawing/2014/main" id="{2CE64D27-E086-4448-9038-EA2684EC5DB8}"/>
                </a:ext>
              </a:extLst>
            </p:cNvPr>
            <p:cNvSpPr/>
            <p:nvPr/>
          </p:nvSpPr>
          <p:spPr>
            <a:xfrm>
              <a:off x="9315450" y="2887345"/>
              <a:ext cx="837565" cy="0"/>
            </a:xfrm>
            <a:custGeom>
              <a:avLst/>
              <a:gdLst/>
              <a:ahLst/>
              <a:cxnLst/>
              <a:rect l="l" t="t" r="r" b="b"/>
              <a:pathLst>
                <a:path w="837565">
                  <a:moveTo>
                    <a:pt x="0" y="0"/>
                  </a:moveTo>
                  <a:lnTo>
                    <a:pt x="837109" y="0"/>
                  </a:lnTo>
                </a:path>
              </a:pathLst>
            </a:custGeom>
            <a:ln w="6350">
              <a:solidFill>
                <a:srgbClr val="4F81BB"/>
              </a:solidFill>
            </a:ln>
          </p:spPr>
          <p:txBody>
            <a:bodyPr wrap="square" lIns="0" tIns="0" rIns="0" bIns="0" rtlCol="0"/>
            <a:lstStyle/>
            <a:p>
              <a:endParaRPr/>
            </a:p>
          </p:txBody>
        </p:sp>
        <p:sp>
          <p:nvSpPr>
            <p:cNvPr id="92" name="object 165">
              <a:extLst>
                <a:ext uri="{FF2B5EF4-FFF2-40B4-BE49-F238E27FC236}">
                  <a16:creationId xmlns:a16="http://schemas.microsoft.com/office/drawing/2014/main" id="{AB5F7A55-1B53-8A47-AB52-3200134BC1C7}"/>
                </a:ext>
              </a:extLst>
            </p:cNvPr>
            <p:cNvSpPr/>
            <p:nvPr/>
          </p:nvSpPr>
          <p:spPr>
            <a:xfrm>
              <a:off x="9315450" y="2880995"/>
              <a:ext cx="838200" cy="0"/>
            </a:xfrm>
            <a:custGeom>
              <a:avLst/>
              <a:gdLst/>
              <a:ahLst/>
              <a:cxnLst/>
              <a:rect l="l" t="t" r="r" b="b"/>
              <a:pathLst>
                <a:path w="838200">
                  <a:moveTo>
                    <a:pt x="0" y="0"/>
                  </a:moveTo>
                  <a:lnTo>
                    <a:pt x="837985" y="0"/>
                  </a:lnTo>
                </a:path>
              </a:pathLst>
            </a:custGeom>
            <a:ln w="6350">
              <a:solidFill>
                <a:srgbClr val="4F81BB"/>
              </a:solidFill>
            </a:ln>
          </p:spPr>
          <p:txBody>
            <a:bodyPr wrap="square" lIns="0" tIns="0" rIns="0" bIns="0" rtlCol="0"/>
            <a:lstStyle/>
            <a:p>
              <a:endParaRPr/>
            </a:p>
          </p:txBody>
        </p:sp>
        <p:sp>
          <p:nvSpPr>
            <p:cNvPr id="93" name="object 166">
              <a:extLst>
                <a:ext uri="{FF2B5EF4-FFF2-40B4-BE49-F238E27FC236}">
                  <a16:creationId xmlns:a16="http://schemas.microsoft.com/office/drawing/2014/main" id="{C89B4069-7E49-A241-A89F-CE5F58A795A8}"/>
                </a:ext>
              </a:extLst>
            </p:cNvPr>
            <p:cNvSpPr/>
            <p:nvPr/>
          </p:nvSpPr>
          <p:spPr>
            <a:xfrm>
              <a:off x="10171303" y="2877439"/>
              <a:ext cx="13335" cy="13335"/>
            </a:xfrm>
            <a:custGeom>
              <a:avLst/>
              <a:gdLst/>
              <a:ahLst/>
              <a:cxnLst/>
              <a:rect l="l" t="t" r="r" b="b"/>
              <a:pathLst>
                <a:path w="13334" h="13335">
                  <a:moveTo>
                    <a:pt x="1777" y="0"/>
                  </a:moveTo>
                  <a:lnTo>
                    <a:pt x="0" y="0"/>
                  </a:lnTo>
                  <a:lnTo>
                    <a:pt x="0" y="12953"/>
                  </a:lnTo>
                  <a:lnTo>
                    <a:pt x="1777" y="12953"/>
                  </a:lnTo>
                  <a:lnTo>
                    <a:pt x="12826" y="6476"/>
                  </a:lnTo>
                  <a:lnTo>
                    <a:pt x="1777" y="0"/>
                  </a:lnTo>
                  <a:close/>
                </a:path>
              </a:pathLst>
            </a:custGeom>
            <a:solidFill>
              <a:srgbClr val="4F81BB"/>
            </a:solidFill>
          </p:spPr>
          <p:txBody>
            <a:bodyPr wrap="square" lIns="0" tIns="0" rIns="0" bIns="0" rtlCol="0"/>
            <a:lstStyle/>
            <a:p>
              <a:endParaRPr/>
            </a:p>
          </p:txBody>
        </p:sp>
        <p:sp>
          <p:nvSpPr>
            <p:cNvPr id="94" name="object 167">
              <a:extLst>
                <a:ext uri="{FF2B5EF4-FFF2-40B4-BE49-F238E27FC236}">
                  <a16:creationId xmlns:a16="http://schemas.microsoft.com/office/drawing/2014/main" id="{6F75CF31-857B-754F-AAFA-603E80F24A30}"/>
                </a:ext>
              </a:extLst>
            </p:cNvPr>
            <p:cNvSpPr/>
            <p:nvPr/>
          </p:nvSpPr>
          <p:spPr>
            <a:xfrm>
              <a:off x="10158476" y="2878327"/>
              <a:ext cx="9525" cy="11430"/>
            </a:xfrm>
            <a:custGeom>
              <a:avLst/>
              <a:gdLst/>
              <a:ahLst/>
              <a:cxnLst/>
              <a:rect l="l" t="t" r="r" b="b"/>
              <a:pathLst>
                <a:path w="9525" h="11430">
                  <a:moveTo>
                    <a:pt x="9525" y="0"/>
                  </a:moveTo>
                  <a:lnTo>
                    <a:pt x="0" y="5587"/>
                  </a:lnTo>
                  <a:lnTo>
                    <a:pt x="9525" y="11175"/>
                  </a:lnTo>
                  <a:lnTo>
                    <a:pt x="9525" y="0"/>
                  </a:lnTo>
                  <a:close/>
                </a:path>
              </a:pathLst>
            </a:custGeom>
            <a:solidFill>
              <a:srgbClr val="4F81BB"/>
            </a:solidFill>
          </p:spPr>
          <p:txBody>
            <a:bodyPr wrap="square" lIns="0" tIns="0" rIns="0" bIns="0" rtlCol="0"/>
            <a:lstStyle/>
            <a:p>
              <a:endParaRPr/>
            </a:p>
          </p:txBody>
        </p:sp>
        <p:sp>
          <p:nvSpPr>
            <p:cNvPr id="95" name="object 168">
              <a:extLst>
                <a:ext uri="{FF2B5EF4-FFF2-40B4-BE49-F238E27FC236}">
                  <a16:creationId xmlns:a16="http://schemas.microsoft.com/office/drawing/2014/main" id="{9A4A66E5-5D3A-6640-A958-2D66F18FD41D}"/>
                </a:ext>
              </a:extLst>
            </p:cNvPr>
            <p:cNvSpPr/>
            <p:nvPr/>
          </p:nvSpPr>
          <p:spPr>
            <a:xfrm>
              <a:off x="10168001" y="2878382"/>
              <a:ext cx="3810" cy="11430"/>
            </a:xfrm>
            <a:custGeom>
              <a:avLst/>
              <a:gdLst/>
              <a:ahLst/>
              <a:cxnLst/>
              <a:rect l="l" t="t" r="r" b="b"/>
              <a:pathLst>
                <a:path w="3809" h="11430">
                  <a:moveTo>
                    <a:pt x="0" y="11121"/>
                  </a:moveTo>
                  <a:lnTo>
                    <a:pt x="3299" y="11121"/>
                  </a:lnTo>
                  <a:lnTo>
                    <a:pt x="3299" y="0"/>
                  </a:lnTo>
                  <a:lnTo>
                    <a:pt x="0" y="0"/>
                  </a:lnTo>
                  <a:lnTo>
                    <a:pt x="0" y="11121"/>
                  </a:lnTo>
                  <a:close/>
                </a:path>
              </a:pathLst>
            </a:custGeom>
            <a:solidFill>
              <a:srgbClr val="4F81BB"/>
            </a:solidFill>
          </p:spPr>
          <p:txBody>
            <a:bodyPr wrap="square" lIns="0" tIns="0" rIns="0" bIns="0" rtlCol="0"/>
            <a:lstStyle/>
            <a:p>
              <a:endParaRPr/>
            </a:p>
          </p:txBody>
        </p:sp>
        <p:sp>
          <p:nvSpPr>
            <p:cNvPr id="96" name="object 169">
              <a:extLst>
                <a:ext uri="{FF2B5EF4-FFF2-40B4-BE49-F238E27FC236}">
                  <a16:creationId xmlns:a16="http://schemas.microsoft.com/office/drawing/2014/main" id="{F7A09756-2B5F-3346-B410-60C2AF1B2C98}"/>
                </a:ext>
              </a:extLst>
            </p:cNvPr>
            <p:cNvSpPr/>
            <p:nvPr/>
          </p:nvSpPr>
          <p:spPr>
            <a:xfrm>
              <a:off x="10087864" y="2832354"/>
              <a:ext cx="85725" cy="52069"/>
            </a:xfrm>
            <a:custGeom>
              <a:avLst/>
              <a:gdLst/>
              <a:ahLst/>
              <a:cxnLst/>
              <a:rect l="l" t="t" r="r" b="b"/>
              <a:pathLst>
                <a:path w="85725" h="52069">
                  <a:moveTo>
                    <a:pt x="7365" y="0"/>
                  </a:moveTo>
                  <a:lnTo>
                    <a:pt x="3555" y="1016"/>
                  </a:lnTo>
                  <a:lnTo>
                    <a:pt x="1777" y="4063"/>
                  </a:lnTo>
                  <a:lnTo>
                    <a:pt x="0" y="7238"/>
                  </a:lnTo>
                  <a:lnTo>
                    <a:pt x="1015" y="11175"/>
                  </a:lnTo>
                  <a:lnTo>
                    <a:pt x="70611" y="51562"/>
                  </a:lnTo>
                  <a:lnTo>
                    <a:pt x="80136" y="45974"/>
                  </a:lnTo>
                  <a:lnTo>
                    <a:pt x="83438" y="45974"/>
                  </a:lnTo>
                  <a:lnTo>
                    <a:pt x="83438" y="45085"/>
                  </a:lnTo>
                  <a:lnTo>
                    <a:pt x="85216" y="45085"/>
                  </a:lnTo>
                  <a:lnTo>
                    <a:pt x="10540" y="1778"/>
                  </a:lnTo>
                  <a:lnTo>
                    <a:pt x="7365" y="0"/>
                  </a:lnTo>
                  <a:close/>
                </a:path>
              </a:pathLst>
            </a:custGeom>
            <a:solidFill>
              <a:srgbClr val="4F81BB"/>
            </a:solidFill>
          </p:spPr>
          <p:txBody>
            <a:bodyPr wrap="square" lIns="0" tIns="0" rIns="0" bIns="0" rtlCol="0"/>
            <a:lstStyle/>
            <a:p>
              <a:endParaRPr/>
            </a:p>
          </p:txBody>
        </p:sp>
        <p:sp>
          <p:nvSpPr>
            <p:cNvPr id="97" name="object 170">
              <a:extLst>
                <a:ext uri="{FF2B5EF4-FFF2-40B4-BE49-F238E27FC236}">
                  <a16:creationId xmlns:a16="http://schemas.microsoft.com/office/drawing/2014/main" id="{AA611E6B-1D84-5B41-A665-EBC0D47F36D4}"/>
                </a:ext>
              </a:extLst>
            </p:cNvPr>
            <p:cNvSpPr/>
            <p:nvPr/>
          </p:nvSpPr>
          <p:spPr>
            <a:xfrm>
              <a:off x="6179058" y="1921764"/>
              <a:ext cx="627126" cy="986789"/>
            </a:xfrm>
            <a:prstGeom prst="rect">
              <a:avLst/>
            </a:prstGeom>
            <a:blipFill>
              <a:blip r:embed="rId20" cstate="print"/>
              <a:stretch>
                <a:fillRect/>
              </a:stretch>
            </a:blipFill>
          </p:spPr>
          <p:txBody>
            <a:bodyPr wrap="square" lIns="0" tIns="0" rIns="0" bIns="0" rtlCol="0"/>
            <a:lstStyle/>
            <a:p>
              <a:endParaRPr/>
            </a:p>
          </p:txBody>
        </p:sp>
        <p:sp>
          <p:nvSpPr>
            <p:cNvPr id="98" name="object 171">
              <a:extLst>
                <a:ext uri="{FF2B5EF4-FFF2-40B4-BE49-F238E27FC236}">
                  <a16:creationId xmlns:a16="http://schemas.microsoft.com/office/drawing/2014/main" id="{039E2C7C-05FF-F04C-BA7A-72BF772539B6}"/>
                </a:ext>
              </a:extLst>
            </p:cNvPr>
            <p:cNvSpPr/>
            <p:nvPr/>
          </p:nvSpPr>
          <p:spPr>
            <a:xfrm>
              <a:off x="6365494" y="2154808"/>
              <a:ext cx="396240" cy="734695"/>
            </a:xfrm>
            <a:custGeom>
              <a:avLst/>
              <a:gdLst/>
              <a:ahLst/>
              <a:cxnLst/>
              <a:rect l="l" t="t" r="r" b="b"/>
              <a:pathLst>
                <a:path w="396240" h="734694">
                  <a:moveTo>
                    <a:pt x="1142" y="0"/>
                  </a:moveTo>
                  <a:lnTo>
                    <a:pt x="0" y="24891"/>
                  </a:lnTo>
                  <a:lnTo>
                    <a:pt x="373760" y="734313"/>
                  </a:lnTo>
                  <a:lnTo>
                    <a:pt x="395985" y="722629"/>
                  </a:lnTo>
                  <a:lnTo>
                    <a:pt x="22351" y="13207"/>
                  </a:lnTo>
                  <a:lnTo>
                    <a:pt x="1142" y="0"/>
                  </a:lnTo>
                  <a:close/>
                </a:path>
              </a:pathLst>
            </a:custGeom>
            <a:solidFill>
              <a:srgbClr val="000000"/>
            </a:solidFill>
          </p:spPr>
          <p:txBody>
            <a:bodyPr wrap="square" lIns="0" tIns="0" rIns="0" bIns="0" rtlCol="0"/>
            <a:lstStyle/>
            <a:p>
              <a:endParaRPr/>
            </a:p>
          </p:txBody>
        </p:sp>
        <p:sp>
          <p:nvSpPr>
            <p:cNvPr id="99" name="object 172">
              <a:extLst>
                <a:ext uri="{FF2B5EF4-FFF2-40B4-BE49-F238E27FC236}">
                  <a16:creationId xmlns:a16="http://schemas.microsoft.com/office/drawing/2014/main" id="{6BFB2D9F-ABFA-C44F-9C4F-6D406782480C}"/>
                </a:ext>
              </a:extLst>
            </p:cNvPr>
            <p:cNvSpPr/>
            <p:nvPr/>
          </p:nvSpPr>
          <p:spPr>
            <a:xfrm>
              <a:off x="6338315" y="2110739"/>
              <a:ext cx="105918" cy="123062"/>
            </a:xfrm>
            <a:prstGeom prst="rect">
              <a:avLst/>
            </a:prstGeom>
            <a:blipFill>
              <a:blip r:embed="rId21" cstate="print"/>
              <a:stretch>
                <a:fillRect/>
              </a:stretch>
            </a:blipFill>
          </p:spPr>
          <p:txBody>
            <a:bodyPr wrap="square" lIns="0" tIns="0" rIns="0" bIns="0" rtlCol="0"/>
            <a:lstStyle/>
            <a:p>
              <a:endParaRPr/>
            </a:p>
          </p:txBody>
        </p:sp>
        <p:sp>
          <p:nvSpPr>
            <p:cNvPr id="100" name="object 173">
              <a:extLst>
                <a:ext uri="{FF2B5EF4-FFF2-40B4-BE49-F238E27FC236}">
                  <a16:creationId xmlns:a16="http://schemas.microsoft.com/office/drawing/2014/main" id="{AFAE9E5D-70AA-B245-94A0-9D18E8B27C5C}"/>
                </a:ext>
              </a:extLst>
            </p:cNvPr>
            <p:cNvSpPr/>
            <p:nvPr/>
          </p:nvSpPr>
          <p:spPr>
            <a:xfrm>
              <a:off x="6991350" y="1861566"/>
              <a:ext cx="683514" cy="1043939"/>
            </a:xfrm>
            <a:prstGeom prst="rect">
              <a:avLst/>
            </a:prstGeom>
            <a:blipFill>
              <a:blip r:embed="rId22" cstate="print"/>
              <a:stretch>
                <a:fillRect/>
              </a:stretch>
            </a:blipFill>
          </p:spPr>
          <p:txBody>
            <a:bodyPr wrap="square" lIns="0" tIns="0" rIns="0" bIns="0" rtlCol="0"/>
            <a:lstStyle/>
            <a:p>
              <a:endParaRPr/>
            </a:p>
          </p:txBody>
        </p:sp>
        <p:sp>
          <p:nvSpPr>
            <p:cNvPr id="101" name="object 174">
              <a:extLst>
                <a:ext uri="{FF2B5EF4-FFF2-40B4-BE49-F238E27FC236}">
                  <a16:creationId xmlns:a16="http://schemas.microsoft.com/office/drawing/2014/main" id="{8D82E28A-576B-E948-84AA-1B4EF13C72FA}"/>
                </a:ext>
              </a:extLst>
            </p:cNvPr>
            <p:cNvSpPr/>
            <p:nvPr/>
          </p:nvSpPr>
          <p:spPr>
            <a:xfrm>
              <a:off x="7043166" y="2094738"/>
              <a:ext cx="450850" cy="790575"/>
            </a:xfrm>
            <a:custGeom>
              <a:avLst/>
              <a:gdLst/>
              <a:ahLst/>
              <a:cxnLst/>
              <a:rect l="l" t="t" r="r" b="b"/>
              <a:pathLst>
                <a:path w="450850" h="790575">
                  <a:moveTo>
                    <a:pt x="450214" y="0"/>
                  </a:moveTo>
                  <a:lnTo>
                    <a:pt x="428625" y="12700"/>
                  </a:lnTo>
                  <a:lnTo>
                    <a:pt x="0" y="778383"/>
                  </a:lnTo>
                  <a:lnTo>
                    <a:pt x="21843" y="790575"/>
                  </a:lnTo>
                  <a:lnTo>
                    <a:pt x="450595" y="24891"/>
                  </a:lnTo>
                  <a:lnTo>
                    <a:pt x="450214" y="0"/>
                  </a:lnTo>
                  <a:close/>
                </a:path>
              </a:pathLst>
            </a:custGeom>
            <a:solidFill>
              <a:srgbClr val="000000"/>
            </a:solidFill>
          </p:spPr>
          <p:txBody>
            <a:bodyPr wrap="square" lIns="0" tIns="0" rIns="0" bIns="0" rtlCol="0"/>
            <a:lstStyle/>
            <a:p>
              <a:endParaRPr/>
            </a:p>
          </p:txBody>
        </p:sp>
        <p:sp>
          <p:nvSpPr>
            <p:cNvPr id="102" name="object 175">
              <a:extLst>
                <a:ext uri="{FF2B5EF4-FFF2-40B4-BE49-F238E27FC236}">
                  <a16:creationId xmlns:a16="http://schemas.microsoft.com/office/drawing/2014/main" id="{B2407003-A829-4443-A676-D8462F616EBE}"/>
                </a:ext>
              </a:extLst>
            </p:cNvPr>
            <p:cNvSpPr/>
            <p:nvPr/>
          </p:nvSpPr>
          <p:spPr>
            <a:xfrm>
              <a:off x="7415148" y="2051304"/>
              <a:ext cx="104648" cy="122555"/>
            </a:xfrm>
            <a:prstGeom prst="rect">
              <a:avLst/>
            </a:prstGeom>
            <a:blipFill>
              <a:blip r:embed="rId23" cstate="print"/>
              <a:stretch>
                <a:fillRect/>
              </a:stretch>
            </a:blipFill>
          </p:spPr>
          <p:txBody>
            <a:bodyPr wrap="square" lIns="0" tIns="0" rIns="0" bIns="0" rtlCol="0"/>
            <a:lstStyle/>
            <a:p>
              <a:endParaRPr/>
            </a:p>
          </p:txBody>
        </p:sp>
        <p:sp>
          <p:nvSpPr>
            <p:cNvPr id="103" name="object 176">
              <a:extLst>
                <a:ext uri="{FF2B5EF4-FFF2-40B4-BE49-F238E27FC236}">
                  <a16:creationId xmlns:a16="http://schemas.microsoft.com/office/drawing/2014/main" id="{B8389CDC-C4F2-9747-BAF5-264E73805980}"/>
                </a:ext>
              </a:extLst>
            </p:cNvPr>
            <p:cNvSpPr/>
            <p:nvPr/>
          </p:nvSpPr>
          <p:spPr>
            <a:xfrm>
              <a:off x="8110728" y="2008632"/>
              <a:ext cx="835151" cy="890015"/>
            </a:xfrm>
            <a:prstGeom prst="rect">
              <a:avLst/>
            </a:prstGeom>
            <a:blipFill>
              <a:blip r:embed="rId24" cstate="print"/>
              <a:stretch>
                <a:fillRect/>
              </a:stretch>
            </a:blipFill>
          </p:spPr>
          <p:txBody>
            <a:bodyPr wrap="square" lIns="0" tIns="0" rIns="0" bIns="0" rtlCol="0"/>
            <a:lstStyle/>
            <a:p>
              <a:endParaRPr/>
            </a:p>
          </p:txBody>
        </p:sp>
        <p:sp>
          <p:nvSpPr>
            <p:cNvPr id="104" name="object 177">
              <a:extLst>
                <a:ext uri="{FF2B5EF4-FFF2-40B4-BE49-F238E27FC236}">
                  <a16:creationId xmlns:a16="http://schemas.microsoft.com/office/drawing/2014/main" id="{1E576BE7-7F74-B54C-824D-21132E18CFE7}"/>
                </a:ext>
              </a:extLst>
            </p:cNvPr>
            <p:cNvSpPr/>
            <p:nvPr/>
          </p:nvSpPr>
          <p:spPr>
            <a:xfrm>
              <a:off x="8162543" y="2235073"/>
              <a:ext cx="592455" cy="644525"/>
            </a:xfrm>
            <a:custGeom>
              <a:avLst/>
              <a:gdLst/>
              <a:ahLst/>
              <a:cxnLst/>
              <a:rect l="l" t="t" r="r" b="b"/>
              <a:pathLst>
                <a:path w="592454" h="644525">
                  <a:moveTo>
                    <a:pt x="592454" y="0"/>
                  </a:moveTo>
                  <a:lnTo>
                    <a:pt x="568705" y="7365"/>
                  </a:lnTo>
                  <a:lnTo>
                    <a:pt x="0" y="627379"/>
                  </a:lnTo>
                  <a:lnTo>
                    <a:pt x="18541" y="644398"/>
                  </a:lnTo>
                  <a:lnTo>
                    <a:pt x="587121" y="24511"/>
                  </a:lnTo>
                  <a:lnTo>
                    <a:pt x="592454" y="0"/>
                  </a:lnTo>
                  <a:close/>
                </a:path>
              </a:pathLst>
            </a:custGeom>
            <a:solidFill>
              <a:srgbClr val="000000"/>
            </a:solidFill>
          </p:spPr>
          <p:txBody>
            <a:bodyPr wrap="square" lIns="0" tIns="0" rIns="0" bIns="0" rtlCol="0"/>
            <a:lstStyle/>
            <a:p>
              <a:endParaRPr/>
            </a:p>
          </p:txBody>
        </p:sp>
        <p:sp>
          <p:nvSpPr>
            <p:cNvPr id="105" name="object 178">
              <a:extLst>
                <a:ext uri="{FF2B5EF4-FFF2-40B4-BE49-F238E27FC236}">
                  <a16:creationId xmlns:a16="http://schemas.microsoft.com/office/drawing/2014/main" id="{134D436B-87D2-D14C-A737-EB1F2DEF4234}"/>
                </a:ext>
              </a:extLst>
            </p:cNvPr>
            <p:cNvSpPr/>
            <p:nvPr/>
          </p:nvSpPr>
          <p:spPr>
            <a:xfrm>
              <a:off x="8673465" y="2198370"/>
              <a:ext cx="115188" cy="118363"/>
            </a:xfrm>
            <a:prstGeom prst="rect">
              <a:avLst/>
            </a:prstGeom>
            <a:blipFill>
              <a:blip r:embed="rId25" cstate="print"/>
              <a:stretch>
                <a:fillRect/>
              </a:stretch>
            </a:blipFill>
          </p:spPr>
          <p:txBody>
            <a:bodyPr wrap="square" lIns="0" tIns="0" rIns="0" bIns="0" rtlCol="0"/>
            <a:lstStyle/>
            <a:p>
              <a:endParaRPr/>
            </a:p>
          </p:txBody>
        </p:sp>
        <p:sp>
          <p:nvSpPr>
            <p:cNvPr id="106" name="object 179">
              <a:extLst>
                <a:ext uri="{FF2B5EF4-FFF2-40B4-BE49-F238E27FC236}">
                  <a16:creationId xmlns:a16="http://schemas.microsoft.com/office/drawing/2014/main" id="{058C905E-7CDA-F245-A4E5-3C788A16FF1E}"/>
                </a:ext>
              </a:extLst>
            </p:cNvPr>
            <p:cNvSpPr/>
            <p:nvPr/>
          </p:nvSpPr>
          <p:spPr>
            <a:xfrm>
              <a:off x="9272778" y="1988820"/>
              <a:ext cx="774192" cy="909065"/>
            </a:xfrm>
            <a:prstGeom prst="rect">
              <a:avLst/>
            </a:prstGeom>
            <a:blipFill>
              <a:blip r:embed="rId26" cstate="print"/>
              <a:stretch>
                <a:fillRect/>
              </a:stretch>
            </a:blipFill>
          </p:spPr>
          <p:txBody>
            <a:bodyPr wrap="square" lIns="0" tIns="0" rIns="0" bIns="0" rtlCol="0"/>
            <a:lstStyle/>
            <a:p>
              <a:endParaRPr/>
            </a:p>
          </p:txBody>
        </p:sp>
        <p:sp>
          <p:nvSpPr>
            <p:cNvPr id="107" name="object 180">
              <a:extLst>
                <a:ext uri="{FF2B5EF4-FFF2-40B4-BE49-F238E27FC236}">
                  <a16:creationId xmlns:a16="http://schemas.microsoft.com/office/drawing/2014/main" id="{FF2466CB-46A1-694C-9FEB-C66688A466C9}"/>
                </a:ext>
              </a:extLst>
            </p:cNvPr>
            <p:cNvSpPr/>
            <p:nvPr/>
          </p:nvSpPr>
          <p:spPr>
            <a:xfrm>
              <a:off x="9324593" y="2217420"/>
              <a:ext cx="534035" cy="661035"/>
            </a:xfrm>
            <a:custGeom>
              <a:avLst/>
              <a:gdLst/>
              <a:ahLst/>
              <a:cxnLst/>
              <a:rect l="l" t="t" r="r" b="b"/>
              <a:pathLst>
                <a:path w="534034" h="661035">
                  <a:moveTo>
                    <a:pt x="533907" y="0"/>
                  </a:moveTo>
                  <a:lnTo>
                    <a:pt x="510666" y="8889"/>
                  </a:lnTo>
                  <a:lnTo>
                    <a:pt x="0" y="645159"/>
                  </a:lnTo>
                  <a:lnTo>
                    <a:pt x="19557" y="660907"/>
                  </a:lnTo>
                  <a:lnTo>
                    <a:pt x="530225" y="24764"/>
                  </a:lnTo>
                  <a:lnTo>
                    <a:pt x="533907" y="0"/>
                  </a:lnTo>
                  <a:close/>
                </a:path>
              </a:pathLst>
            </a:custGeom>
            <a:solidFill>
              <a:srgbClr val="000000"/>
            </a:solidFill>
          </p:spPr>
          <p:txBody>
            <a:bodyPr wrap="square" lIns="0" tIns="0" rIns="0" bIns="0" rtlCol="0"/>
            <a:lstStyle/>
            <a:p>
              <a:endParaRPr/>
            </a:p>
          </p:txBody>
        </p:sp>
        <p:sp>
          <p:nvSpPr>
            <p:cNvPr id="108" name="object 181">
              <a:extLst>
                <a:ext uri="{FF2B5EF4-FFF2-40B4-BE49-F238E27FC236}">
                  <a16:creationId xmlns:a16="http://schemas.microsoft.com/office/drawing/2014/main" id="{074FC5F5-056C-D94E-BB6F-2DC02B6C9BC2}"/>
                </a:ext>
              </a:extLst>
            </p:cNvPr>
            <p:cNvSpPr/>
            <p:nvPr/>
          </p:nvSpPr>
          <p:spPr>
            <a:xfrm>
              <a:off x="9777730" y="2178557"/>
              <a:ext cx="112014" cy="120141"/>
            </a:xfrm>
            <a:prstGeom prst="rect">
              <a:avLst/>
            </a:prstGeom>
            <a:blipFill>
              <a:blip r:embed="rId27" cstate="print"/>
              <a:stretch>
                <a:fillRect/>
              </a:stretch>
            </a:blipFill>
          </p:spPr>
          <p:txBody>
            <a:bodyPr wrap="square" lIns="0" tIns="0" rIns="0" bIns="0" rtlCol="0"/>
            <a:lstStyle/>
            <a:p>
              <a:endParaRPr/>
            </a:p>
          </p:txBody>
        </p:sp>
        <p:sp>
          <p:nvSpPr>
            <p:cNvPr id="109" name="object 186">
              <a:extLst>
                <a:ext uri="{FF2B5EF4-FFF2-40B4-BE49-F238E27FC236}">
                  <a16:creationId xmlns:a16="http://schemas.microsoft.com/office/drawing/2014/main" id="{901EE270-62E1-A74B-AA96-1CBA6B23EB6C}"/>
                </a:ext>
              </a:extLst>
            </p:cNvPr>
            <p:cNvSpPr/>
            <p:nvPr/>
          </p:nvSpPr>
          <p:spPr>
            <a:xfrm>
              <a:off x="6319265" y="2154173"/>
              <a:ext cx="483869" cy="761238"/>
            </a:xfrm>
            <a:prstGeom prst="rect">
              <a:avLst/>
            </a:prstGeom>
            <a:blipFill>
              <a:blip r:embed="rId28" cstate="print"/>
              <a:stretch>
                <a:fillRect/>
              </a:stretch>
            </a:blipFill>
          </p:spPr>
          <p:txBody>
            <a:bodyPr wrap="square" lIns="0" tIns="0" rIns="0" bIns="0" rtlCol="0"/>
            <a:lstStyle/>
            <a:p>
              <a:endParaRPr/>
            </a:p>
          </p:txBody>
        </p:sp>
        <p:sp>
          <p:nvSpPr>
            <p:cNvPr id="110" name="object 187">
              <a:extLst>
                <a:ext uri="{FF2B5EF4-FFF2-40B4-BE49-F238E27FC236}">
                  <a16:creationId xmlns:a16="http://schemas.microsoft.com/office/drawing/2014/main" id="{90DD4DD5-E1BD-6943-A32B-3A9A72CDC00A}"/>
                </a:ext>
              </a:extLst>
            </p:cNvPr>
            <p:cNvSpPr/>
            <p:nvPr/>
          </p:nvSpPr>
          <p:spPr>
            <a:xfrm>
              <a:off x="6471792" y="2370073"/>
              <a:ext cx="287020" cy="525780"/>
            </a:xfrm>
            <a:custGeom>
              <a:avLst/>
              <a:gdLst/>
              <a:ahLst/>
              <a:cxnLst/>
              <a:rect l="l" t="t" r="r" b="b"/>
              <a:pathLst>
                <a:path w="287020" h="525780">
                  <a:moveTo>
                    <a:pt x="22225" y="0"/>
                  </a:moveTo>
                  <a:lnTo>
                    <a:pt x="0" y="11429"/>
                  </a:lnTo>
                  <a:lnTo>
                    <a:pt x="264287" y="525779"/>
                  </a:lnTo>
                  <a:lnTo>
                    <a:pt x="286638" y="514350"/>
                  </a:lnTo>
                  <a:lnTo>
                    <a:pt x="22225" y="0"/>
                  </a:lnTo>
                  <a:close/>
                </a:path>
              </a:pathLst>
            </a:custGeom>
            <a:solidFill>
              <a:srgbClr val="4F81BB"/>
            </a:solidFill>
          </p:spPr>
          <p:txBody>
            <a:bodyPr wrap="square" lIns="0" tIns="0" rIns="0" bIns="0" rtlCol="0"/>
            <a:lstStyle/>
            <a:p>
              <a:endParaRPr/>
            </a:p>
          </p:txBody>
        </p:sp>
        <p:sp>
          <p:nvSpPr>
            <p:cNvPr id="111" name="object 188">
              <a:extLst>
                <a:ext uri="{FF2B5EF4-FFF2-40B4-BE49-F238E27FC236}">
                  <a16:creationId xmlns:a16="http://schemas.microsoft.com/office/drawing/2014/main" id="{5A5B9D6C-CC68-B545-BCDA-615F6D8BBED7}"/>
                </a:ext>
              </a:extLst>
            </p:cNvPr>
            <p:cNvSpPr/>
            <p:nvPr/>
          </p:nvSpPr>
          <p:spPr>
            <a:xfrm>
              <a:off x="6448044" y="2308098"/>
              <a:ext cx="68706" cy="85216"/>
            </a:xfrm>
            <a:prstGeom prst="rect">
              <a:avLst/>
            </a:prstGeom>
            <a:blipFill>
              <a:blip r:embed="rId29" cstate="print"/>
              <a:stretch>
                <a:fillRect/>
              </a:stretch>
            </a:blipFill>
          </p:spPr>
          <p:txBody>
            <a:bodyPr wrap="square" lIns="0" tIns="0" rIns="0" bIns="0" rtlCol="0"/>
            <a:lstStyle/>
            <a:p>
              <a:endParaRPr/>
            </a:p>
          </p:txBody>
        </p:sp>
        <p:sp>
          <p:nvSpPr>
            <p:cNvPr id="112" name="object 189">
              <a:extLst>
                <a:ext uri="{FF2B5EF4-FFF2-40B4-BE49-F238E27FC236}">
                  <a16:creationId xmlns:a16="http://schemas.microsoft.com/office/drawing/2014/main" id="{E541A8C2-A264-674E-A1BE-8956C0DEB1A0}"/>
                </a:ext>
              </a:extLst>
            </p:cNvPr>
            <p:cNvSpPr/>
            <p:nvPr/>
          </p:nvSpPr>
          <p:spPr>
            <a:xfrm>
              <a:off x="6412991" y="1591055"/>
              <a:ext cx="522732" cy="771906"/>
            </a:xfrm>
            <a:prstGeom prst="rect">
              <a:avLst/>
            </a:prstGeom>
            <a:blipFill>
              <a:blip r:embed="rId30" cstate="print"/>
              <a:stretch>
                <a:fillRect/>
              </a:stretch>
            </a:blipFill>
          </p:spPr>
          <p:txBody>
            <a:bodyPr wrap="square" lIns="0" tIns="0" rIns="0" bIns="0" rtlCol="0"/>
            <a:lstStyle/>
            <a:p>
              <a:endParaRPr/>
            </a:p>
          </p:txBody>
        </p:sp>
        <p:sp>
          <p:nvSpPr>
            <p:cNvPr id="113" name="object 190">
              <a:extLst>
                <a:ext uri="{FF2B5EF4-FFF2-40B4-BE49-F238E27FC236}">
                  <a16:creationId xmlns:a16="http://schemas.microsoft.com/office/drawing/2014/main" id="{FE783B93-11B8-AA4B-934C-1C9E89318DC7}"/>
                </a:ext>
              </a:extLst>
            </p:cNvPr>
            <p:cNvSpPr/>
            <p:nvPr/>
          </p:nvSpPr>
          <p:spPr>
            <a:xfrm>
              <a:off x="6464808" y="1804923"/>
              <a:ext cx="321945" cy="538480"/>
            </a:xfrm>
            <a:custGeom>
              <a:avLst/>
              <a:gdLst/>
              <a:ahLst/>
              <a:cxnLst/>
              <a:rect l="l" t="t" r="r" b="b"/>
              <a:pathLst>
                <a:path w="321945" h="538480">
                  <a:moveTo>
                    <a:pt x="299973" y="0"/>
                  </a:moveTo>
                  <a:lnTo>
                    <a:pt x="0" y="525399"/>
                  </a:lnTo>
                  <a:lnTo>
                    <a:pt x="21843" y="537972"/>
                  </a:lnTo>
                  <a:lnTo>
                    <a:pt x="321690" y="12318"/>
                  </a:lnTo>
                  <a:lnTo>
                    <a:pt x="299973" y="0"/>
                  </a:lnTo>
                  <a:close/>
                </a:path>
              </a:pathLst>
            </a:custGeom>
            <a:solidFill>
              <a:srgbClr val="4F81BB"/>
            </a:solidFill>
          </p:spPr>
          <p:txBody>
            <a:bodyPr wrap="square" lIns="0" tIns="0" rIns="0" bIns="0" rtlCol="0"/>
            <a:lstStyle/>
            <a:p>
              <a:endParaRPr/>
            </a:p>
          </p:txBody>
        </p:sp>
        <p:sp>
          <p:nvSpPr>
            <p:cNvPr id="114" name="object 191">
              <a:extLst>
                <a:ext uri="{FF2B5EF4-FFF2-40B4-BE49-F238E27FC236}">
                  <a16:creationId xmlns:a16="http://schemas.microsoft.com/office/drawing/2014/main" id="{7896E380-210D-664B-98CE-13C1A9F86349}"/>
                </a:ext>
              </a:extLst>
            </p:cNvPr>
            <p:cNvSpPr/>
            <p:nvPr/>
          </p:nvSpPr>
          <p:spPr>
            <a:xfrm>
              <a:off x="6742556" y="1744979"/>
              <a:ext cx="70866" cy="84962"/>
            </a:xfrm>
            <a:prstGeom prst="rect">
              <a:avLst/>
            </a:prstGeom>
            <a:blipFill>
              <a:blip r:embed="rId31" cstate="print"/>
              <a:stretch>
                <a:fillRect/>
              </a:stretch>
            </a:blipFill>
          </p:spPr>
          <p:txBody>
            <a:bodyPr wrap="square" lIns="0" tIns="0" rIns="0" bIns="0" rtlCol="0"/>
            <a:lstStyle/>
            <a:p>
              <a:endParaRPr/>
            </a:p>
          </p:txBody>
        </p:sp>
        <p:sp>
          <p:nvSpPr>
            <p:cNvPr id="115" name="object 192">
              <a:extLst>
                <a:ext uri="{FF2B5EF4-FFF2-40B4-BE49-F238E27FC236}">
                  <a16:creationId xmlns:a16="http://schemas.microsoft.com/office/drawing/2014/main" id="{BE3B0696-B319-134A-9789-ADCB8CD5F011}"/>
                </a:ext>
              </a:extLst>
            </p:cNvPr>
            <p:cNvSpPr/>
            <p:nvPr/>
          </p:nvSpPr>
          <p:spPr>
            <a:xfrm>
              <a:off x="6752843" y="1037844"/>
              <a:ext cx="686561" cy="742950"/>
            </a:xfrm>
            <a:prstGeom prst="rect">
              <a:avLst/>
            </a:prstGeom>
            <a:blipFill>
              <a:blip r:embed="rId32" cstate="print"/>
              <a:stretch>
                <a:fillRect/>
              </a:stretch>
            </a:blipFill>
          </p:spPr>
          <p:txBody>
            <a:bodyPr wrap="square" lIns="0" tIns="0" rIns="0" bIns="0" rtlCol="0"/>
            <a:lstStyle/>
            <a:p>
              <a:endParaRPr/>
            </a:p>
          </p:txBody>
        </p:sp>
        <p:sp>
          <p:nvSpPr>
            <p:cNvPr id="116" name="object 193">
              <a:extLst>
                <a:ext uri="{FF2B5EF4-FFF2-40B4-BE49-F238E27FC236}">
                  <a16:creationId xmlns:a16="http://schemas.microsoft.com/office/drawing/2014/main" id="{768437C6-5111-D249-91D1-CD621EE79F28}"/>
                </a:ext>
              </a:extLst>
            </p:cNvPr>
            <p:cNvSpPr/>
            <p:nvPr/>
          </p:nvSpPr>
          <p:spPr>
            <a:xfrm>
              <a:off x="6804659" y="1239392"/>
              <a:ext cx="471170" cy="521970"/>
            </a:xfrm>
            <a:custGeom>
              <a:avLst/>
              <a:gdLst/>
              <a:ahLst/>
              <a:cxnLst/>
              <a:rect l="l" t="t" r="r" b="b"/>
              <a:pathLst>
                <a:path w="471170" h="521969">
                  <a:moveTo>
                    <a:pt x="452247" y="0"/>
                  </a:moveTo>
                  <a:lnTo>
                    <a:pt x="0" y="505206"/>
                  </a:lnTo>
                  <a:lnTo>
                    <a:pt x="18796" y="521970"/>
                  </a:lnTo>
                  <a:lnTo>
                    <a:pt x="470916" y="16764"/>
                  </a:lnTo>
                  <a:lnTo>
                    <a:pt x="452247" y="0"/>
                  </a:lnTo>
                  <a:close/>
                </a:path>
              </a:pathLst>
            </a:custGeom>
            <a:solidFill>
              <a:srgbClr val="4F81BB"/>
            </a:solidFill>
          </p:spPr>
          <p:txBody>
            <a:bodyPr wrap="square" lIns="0" tIns="0" rIns="0" bIns="0" rtlCol="0"/>
            <a:lstStyle/>
            <a:p>
              <a:endParaRPr/>
            </a:p>
          </p:txBody>
        </p:sp>
        <p:sp>
          <p:nvSpPr>
            <p:cNvPr id="117" name="object 194">
              <a:extLst>
                <a:ext uri="{FF2B5EF4-FFF2-40B4-BE49-F238E27FC236}">
                  <a16:creationId xmlns:a16="http://schemas.microsoft.com/office/drawing/2014/main" id="{686E7605-5ABA-FB47-B582-0B0439E2F83C}"/>
                </a:ext>
              </a:extLst>
            </p:cNvPr>
            <p:cNvSpPr/>
            <p:nvPr/>
          </p:nvSpPr>
          <p:spPr>
            <a:xfrm>
              <a:off x="7237856" y="1191005"/>
              <a:ext cx="79248" cy="82296"/>
            </a:xfrm>
            <a:prstGeom prst="rect">
              <a:avLst/>
            </a:prstGeom>
            <a:blipFill>
              <a:blip r:embed="rId33" cstate="print"/>
              <a:stretch>
                <a:fillRect/>
              </a:stretch>
            </a:blipFill>
          </p:spPr>
          <p:txBody>
            <a:bodyPr wrap="square" lIns="0" tIns="0" rIns="0" bIns="0" rtlCol="0"/>
            <a:lstStyle/>
            <a:p>
              <a:endParaRPr/>
            </a:p>
          </p:txBody>
        </p:sp>
        <p:sp>
          <p:nvSpPr>
            <p:cNvPr id="118" name="object 200">
              <a:extLst>
                <a:ext uri="{FF2B5EF4-FFF2-40B4-BE49-F238E27FC236}">
                  <a16:creationId xmlns:a16="http://schemas.microsoft.com/office/drawing/2014/main" id="{4CF864B5-7F6D-0F47-B571-40B32BD1C630}"/>
                </a:ext>
              </a:extLst>
            </p:cNvPr>
            <p:cNvSpPr/>
            <p:nvPr/>
          </p:nvSpPr>
          <p:spPr>
            <a:xfrm>
              <a:off x="7215378" y="550926"/>
              <a:ext cx="556259" cy="711708"/>
            </a:xfrm>
            <a:prstGeom prst="rect">
              <a:avLst/>
            </a:prstGeom>
            <a:blipFill>
              <a:blip r:embed="rId17" cstate="print"/>
              <a:stretch>
                <a:fillRect/>
              </a:stretch>
            </a:blipFill>
          </p:spPr>
          <p:txBody>
            <a:bodyPr wrap="square" lIns="0" tIns="0" rIns="0" bIns="0" rtlCol="0"/>
            <a:lstStyle/>
            <a:p>
              <a:endParaRPr/>
            </a:p>
          </p:txBody>
        </p:sp>
        <p:sp>
          <p:nvSpPr>
            <p:cNvPr id="119" name="object 201">
              <a:extLst>
                <a:ext uri="{FF2B5EF4-FFF2-40B4-BE49-F238E27FC236}">
                  <a16:creationId xmlns:a16="http://schemas.microsoft.com/office/drawing/2014/main" id="{01DE1328-506E-A34B-8D21-0F3656475033}"/>
                </a:ext>
              </a:extLst>
            </p:cNvPr>
            <p:cNvSpPr/>
            <p:nvPr/>
          </p:nvSpPr>
          <p:spPr>
            <a:xfrm>
              <a:off x="7267193" y="759968"/>
              <a:ext cx="349885" cy="483870"/>
            </a:xfrm>
            <a:custGeom>
              <a:avLst/>
              <a:gdLst/>
              <a:ahLst/>
              <a:cxnLst/>
              <a:rect l="l" t="t" r="r" b="b"/>
              <a:pathLst>
                <a:path w="349884" h="483869">
                  <a:moveTo>
                    <a:pt x="328802" y="0"/>
                  </a:moveTo>
                  <a:lnTo>
                    <a:pt x="0" y="469011"/>
                  </a:lnTo>
                  <a:lnTo>
                    <a:pt x="20574" y="483362"/>
                  </a:lnTo>
                  <a:lnTo>
                    <a:pt x="349376" y="14478"/>
                  </a:lnTo>
                  <a:lnTo>
                    <a:pt x="328802" y="0"/>
                  </a:lnTo>
                  <a:close/>
                </a:path>
              </a:pathLst>
            </a:custGeom>
            <a:solidFill>
              <a:srgbClr val="4F81BB"/>
            </a:solidFill>
          </p:spPr>
          <p:txBody>
            <a:bodyPr wrap="square" lIns="0" tIns="0" rIns="0" bIns="0" rtlCol="0"/>
            <a:lstStyle/>
            <a:p>
              <a:endParaRPr/>
            </a:p>
          </p:txBody>
        </p:sp>
        <p:sp>
          <p:nvSpPr>
            <p:cNvPr id="120" name="object 202">
              <a:extLst>
                <a:ext uri="{FF2B5EF4-FFF2-40B4-BE49-F238E27FC236}">
                  <a16:creationId xmlns:a16="http://schemas.microsoft.com/office/drawing/2014/main" id="{2BE42072-D171-7740-B3E9-2E0A76F0CFEB}"/>
                </a:ext>
              </a:extLst>
            </p:cNvPr>
            <p:cNvSpPr/>
            <p:nvPr/>
          </p:nvSpPr>
          <p:spPr>
            <a:xfrm>
              <a:off x="7575042" y="704850"/>
              <a:ext cx="75056" cy="84327"/>
            </a:xfrm>
            <a:prstGeom prst="rect">
              <a:avLst/>
            </a:prstGeom>
            <a:blipFill>
              <a:blip r:embed="rId34" cstate="print"/>
              <a:stretch>
                <a:fillRect/>
              </a:stretch>
            </a:blipFill>
          </p:spPr>
          <p:txBody>
            <a:bodyPr wrap="square" lIns="0" tIns="0" rIns="0" bIns="0" rtlCol="0"/>
            <a:lstStyle/>
            <a:p>
              <a:endParaRPr/>
            </a:p>
          </p:txBody>
        </p:sp>
        <p:sp>
          <p:nvSpPr>
            <p:cNvPr id="121" name="object 203">
              <a:extLst>
                <a:ext uri="{FF2B5EF4-FFF2-40B4-BE49-F238E27FC236}">
                  <a16:creationId xmlns:a16="http://schemas.microsoft.com/office/drawing/2014/main" id="{F514A939-EC97-4C4E-BC73-EBB936B18285}"/>
                </a:ext>
              </a:extLst>
            </p:cNvPr>
            <p:cNvSpPr/>
            <p:nvPr/>
          </p:nvSpPr>
          <p:spPr>
            <a:xfrm>
              <a:off x="7688326" y="700277"/>
              <a:ext cx="0" cy="1865630"/>
            </a:xfrm>
            <a:custGeom>
              <a:avLst/>
              <a:gdLst/>
              <a:ahLst/>
              <a:cxnLst/>
              <a:rect l="l" t="t" r="r" b="b"/>
              <a:pathLst>
                <a:path h="1865630">
                  <a:moveTo>
                    <a:pt x="0" y="0"/>
                  </a:moveTo>
                  <a:lnTo>
                    <a:pt x="0" y="1865630"/>
                  </a:lnTo>
                </a:path>
              </a:pathLst>
            </a:custGeom>
            <a:ln w="13588">
              <a:solidFill>
                <a:srgbClr val="4F81BB"/>
              </a:solidFill>
              <a:prstDash val="sysDash"/>
            </a:ln>
          </p:spPr>
          <p:txBody>
            <a:bodyPr wrap="square" lIns="0" tIns="0" rIns="0" bIns="0" rtlCol="0"/>
            <a:lstStyle/>
            <a:p>
              <a:endParaRPr/>
            </a:p>
          </p:txBody>
        </p:sp>
        <p:sp>
          <p:nvSpPr>
            <p:cNvPr id="122" name="object 204">
              <a:extLst>
                <a:ext uri="{FF2B5EF4-FFF2-40B4-BE49-F238E27FC236}">
                  <a16:creationId xmlns:a16="http://schemas.microsoft.com/office/drawing/2014/main" id="{B3F64A45-5DBF-EF4A-B8C6-E8E120928108}"/>
                </a:ext>
              </a:extLst>
            </p:cNvPr>
            <p:cNvSpPr/>
            <p:nvPr/>
          </p:nvSpPr>
          <p:spPr>
            <a:xfrm>
              <a:off x="7696072" y="2604642"/>
              <a:ext cx="13970" cy="52069"/>
            </a:xfrm>
            <a:custGeom>
              <a:avLst/>
              <a:gdLst/>
              <a:ahLst/>
              <a:cxnLst/>
              <a:rect l="l" t="t" r="r" b="b"/>
              <a:pathLst>
                <a:path w="13970" h="52069">
                  <a:moveTo>
                    <a:pt x="12700" y="0"/>
                  </a:moveTo>
                  <a:lnTo>
                    <a:pt x="0" y="127"/>
                  </a:lnTo>
                  <a:lnTo>
                    <a:pt x="507" y="51943"/>
                  </a:lnTo>
                  <a:lnTo>
                    <a:pt x="13461" y="51816"/>
                  </a:lnTo>
                  <a:lnTo>
                    <a:pt x="12700" y="0"/>
                  </a:lnTo>
                  <a:close/>
                </a:path>
              </a:pathLst>
            </a:custGeom>
            <a:solidFill>
              <a:srgbClr val="4F81BB"/>
            </a:solidFill>
          </p:spPr>
          <p:txBody>
            <a:bodyPr wrap="square" lIns="0" tIns="0" rIns="0" bIns="0" rtlCol="0"/>
            <a:lstStyle/>
            <a:p>
              <a:endParaRPr/>
            </a:p>
          </p:txBody>
        </p:sp>
        <p:sp>
          <p:nvSpPr>
            <p:cNvPr id="123" name="object 205">
              <a:extLst>
                <a:ext uri="{FF2B5EF4-FFF2-40B4-BE49-F238E27FC236}">
                  <a16:creationId xmlns:a16="http://schemas.microsoft.com/office/drawing/2014/main" id="{8C2B7A96-8E1B-D549-A4D1-E704E81133D3}"/>
                </a:ext>
              </a:extLst>
            </p:cNvPr>
            <p:cNvSpPr/>
            <p:nvPr/>
          </p:nvSpPr>
          <p:spPr>
            <a:xfrm>
              <a:off x="7697216" y="2695320"/>
              <a:ext cx="13970" cy="52069"/>
            </a:xfrm>
            <a:custGeom>
              <a:avLst/>
              <a:gdLst/>
              <a:ahLst/>
              <a:cxnLst/>
              <a:rect l="l" t="t" r="r" b="b"/>
              <a:pathLst>
                <a:path w="13970" h="52069">
                  <a:moveTo>
                    <a:pt x="12953" y="0"/>
                  </a:moveTo>
                  <a:lnTo>
                    <a:pt x="0" y="126"/>
                  </a:lnTo>
                  <a:lnTo>
                    <a:pt x="761" y="52069"/>
                  </a:lnTo>
                  <a:lnTo>
                    <a:pt x="13715" y="51815"/>
                  </a:lnTo>
                  <a:lnTo>
                    <a:pt x="12953" y="0"/>
                  </a:lnTo>
                  <a:close/>
                </a:path>
              </a:pathLst>
            </a:custGeom>
            <a:solidFill>
              <a:srgbClr val="4F81BB"/>
            </a:solidFill>
          </p:spPr>
          <p:txBody>
            <a:bodyPr wrap="square" lIns="0" tIns="0" rIns="0" bIns="0" rtlCol="0"/>
            <a:lstStyle/>
            <a:p>
              <a:endParaRPr/>
            </a:p>
          </p:txBody>
        </p:sp>
        <p:sp>
          <p:nvSpPr>
            <p:cNvPr id="124" name="object 206">
              <a:extLst>
                <a:ext uri="{FF2B5EF4-FFF2-40B4-BE49-F238E27FC236}">
                  <a16:creationId xmlns:a16="http://schemas.microsoft.com/office/drawing/2014/main" id="{6F1A18D4-0DE0-8A45-82F7-20655D957FD4}"/>
                </a:ext>
              </a:extLst>
            </p:cNvPr>
            <p:cNvSpPr/>
            <p:nvPr/>
          </p:nvSpPr>
          <p:spPr>
            <a:xfrm>
              <a:off x="7698485" y="2786126"/>
              <a:ext cx="13970" cy="52069"/>
            </a:xfrm>
            <a:custGeom>
              <a:avLst/>
              <a:gdLst/>
              <a:ahLst/>
              <a:cxnLst/>
              <a:rect l="l" t="t" r="r" b="b"/>
              <a:pathLst>
                <a:path w="13970" h="52069">
                  <a:moveTo>
                    <a:pt x="12954" y="0"/>
                  </a:moveTo>
                  <a:lnTo>
                    <a:pt x="0" y="126"/>
                  </a:lnTo>
                  <a:lnTo>
                    <a:pt x="762" y="51943"/>
                  </a:lnTo>
                  <a:lnTo>
                    <a:pt x="13716" y="51688"/>
                  </a:lnTo>
                  <a:lnTo>
                    <a:pt x="12954" y="0"/>
                  </a:lnTo>
                  <a:close/>
                </a:path>
              </a:pathLst>
            </a:custGeom>
            <a:solidFill>
              <a:srgbClr val="4F81BB"/>
            </a:solidFill>
          </p:spPr>
          <p:txBody>
            <a:bodyPr wrap="square" lIns="0" tIns="0" rIns="0" bIns="0" rtlCol="0"/>
            <a:lstStyle/>
            <a:p>
              <a:endParaRPr/>
            </a:p>
          </p:txBody>
        </p:sp>
        <p:sp>
          <p:nvSpPr>
            <p:cNvPr id="125" name="object 207">
              <a:extLst>
                <a:ext uri="{FF2B5EF4-FFF2-40B4-BE49-F238E27FC236}">
                  <a16:creationId xmlns:a16="http://schemas.microsoft.com/office/drawing/2014/main" id="{86DC1D2E-A3E4-524D-89B6-A67EAC82D479}"/>
                </a:ext>
              </a:extLst>
            </p:cNvPr>
            <p:cNvSpPr/>
            <p:nvPr/>
          </p:nvSpPr>
          <p:spPr>
            <a:xfrm>
              <a:off x="7699882" y="2876676"/>
              <a:ext cx="13970" cy="52069"/>
            </a:xfrm>
            <a:custGeom>
              <a:avLst/>
              <a:gdLst/>
              <a:ahLst/>
              <a:cxnLst/>
              <a:rect l="l" t="t" r="r" b="b"/>
              <a:pathLst>
                <a:path w="13970" h="52069">
                  <a:moveTo>
                    <a:pt x="12953" y="0"/>
                  </a:moveTo>
                  <a:lnTo>
                    <a:pt x="0" y="253"/>
                  </a:lnTo>
                  <a:lnTo>
                    <a:pt x="762" y="52070"/>
                  </a:lnTo>
                  <a:lnTo>
                    <a:pt x="13716" y="51815"/>
                  </a:lnTo>
                  <a:lnTo>
                    <a:pt x="12953" y="0"/>
                  </a:lnTo>
                  <a:close/>
                </a:path>
              </a:pathLst>
            </a:custGeom>
            <a:solidFill>
              <a:srgbClr val="4F81BB"/>
            </a:solidFill>
          </p:spPr>
          <p:txBody>
            <a:bodyPr wrap="square" lIns="0" tIns="0" rIns="0" bIns="0" rtlCol="0"/>
            <a:lstStyle/>
            <a:p>
              <a:endParaRPr/>
            </a:p>
          </p:txBody>
        </p:sp>
        <p:sp>
          <p:nvSpPr>
            <p:cNvPr id="126" name="object 210">
              <a:extLst>
                <a:ext uri="{FF2B5EF4-FFF2-40B4-BE49-F238E27FC236}">
                  <a16:creationId xmlns:a16="http://schemas.microsoft.com/office/drawing/2014/main" id="{E8F9426D-1668-5B49-99D4-2EDC8B6AAB4F}"/>
                </a:ext>
              </a:extLst>
            </p:cNvPr>
            <p:cNvSpPr/>
            <p:nvPr/>
          </p:nvSpPr>
          <p:spPr>
            <a:xfrm>
              <a:off x="6992111" y="2190750"/>
              <a:ext cx="512825" cy="723138"/>
            </a:xfrm>
            <a:prstGeom prst="rect">
              <a:avLst/>
            </a:prstGeom>
            <a:blipFill>
              <a:blip r:embed="rId35" cstate="print"/>
              <a:stretch>
                <a:fillRect/>
              </a:stretch>
            </a:blipFill>
          </p:spPr>
          <p:txBody>
            <a:bodyPr wrap="square" lIns="0" tIns="0" rIns="0" bIns="0" rtlCol="0"/>
            <a:lstStyle/>
            <a:p>
              <a:endParaRPr/>
            </a:p>
          </p:txBody>
        </p:sp>
        <p:sp>
          <p:nvSpPr>
            <p:cNvPr id="127" name="object 211">
              <a:extLst>
                <a:ext uri="{FF2B5EF4-FFF2-40B4-BE49-F238E27FC236}">
                  <a16:creationId xmlns:a16="http://schemas.microsoft.com/office/drawing/2014/main" id="{0FB6CBF4-CAD3-0C41-8117-88882AF2468E}"/>
                </a:ext>
              </a:extLst>
            </p:cNvPr>
            <p:cNvSpPr/>
            <p:nvPr/>
          </p:nvSpPr>
          <p:spPr>
            <a:xfrm>
              <a:off x="7043928" y="2423667"/>
              <a:ext cx="278765" cy="471170"/>
            </a:xfrm>
            <a:custGeom>
              <a:avLst/>
              <a:gdLst/>
              <a:ahLst/>
              <a:cxnLst/>
              <a:rect l="l" t="t" r="r" b="b"/>
              <a:pathLst>
                <a:path w="278765" h="471169">
                  <a:moveTo>
                    <a:pt x="278511" y="0"/>
                  </a:moveTo>
                  <a:lnTo>
                    <a:pt x="256794" y="12446"/>
                  </a:lnTo>
                  <a:lnTo>
                    <a:pt x="0" y="458089"/>
                  </a:lnTo>
                  <a:lnTo>
                    <a:pt x="21844" y="470662"/>
                  </a:lnTo>
                  <a:lnTo>
                    <a:pt x="278638" y="24892"/>
                  </a:lnTo>
                  <a:lnTo>
                    <a:pt x="278511" y="0"/>
                  </a:lnTo>
                  <a:close/>
                </a:path>
              </a:pathLst>
            </a:custGeom>
            <a:solidFill>
              <a:srgbClr val="49ACC5"/>
            </a:solidFill>
          </p:spPr>
          <p:txBody>
            <a:bodyPr wrap="square" lIns="0" tIns="0" rIns="0" bIns="0" rtlCol="0"/>
            <a:lstStyle/>
            <a:p>
              <a:endParaRPr/>
            </a:p>
          </p:txBody>
        </p:sp>
        <p:sp>
          <p:nvSpPr>
            <p:cNvPr id="128" name="object 212">
              <a:extLst>
                <a:ext uri="{FF2B5EF4-FFF2-40B4-BE49-F238E27FC236}">
                  <a16:creationId xmlns:a16="http://schemas.microsoft.com/office/drawing/2014/main" id="{2DAA92BE-9E66-F841-91CD-CFDD4A884242}"/>
                </a:ext>
              </a:extLst>
            </p:cNvPr>
            <p:cNvSpPr/>
            <p:nvPr/>
          </p:nvSpPr>
          <p:spPr>
            <a:xfrm>
              <a:off x="7243953" y="2380488"/>
              <a:ext cx="104013" cy="122300"/>
            </a:xfrm>
            <a:prstGeom prst="rect">
              <a:avLst/>
            </a:prstGeom>
            <a:blipFill>
              <a:blip r:embed="rId36" cstate="print"/>
              <a:stretch>
                <a:fillRect/>
              </a:stretch>
            </a:blipFill>
          </p:spPr>
          <p:txBody>
            <a:bodyPr wrap="square" lIns="0" tIns="0" rIns="0" bIns="0" rtlCol="0"/>
            <a:lstStyle/>
            <a:p>
              <a:endParaRPr/>
            </a:p>
          </p:txBody>
        </p:sp>
        <p:sp>
          <p:nvSpPr>
            <p:cNvPr id="129" name="object 213">
              <a:extLst>
                <a:ext uri="{FF2B5EF4-FFF2-40B4-BE49-F238E27FC236}">
                  <a16:creationId xmlns:a16="http://schemas.microsoft.com/office/drawing/2014/main" id="{20C14A84-F86F-5341-949B-4616F04547CB}"/>
                </a:ext>
              </a:extLst>
            </p:cNvPr>
            <p:cNvSpPr/>
            <p:nvPr/>
          </p:nvSpPr>
          <p:spPr>
            <a:xfrm>
              <a:off x="7130160" y="2582545"/>
              <a:ext cx="46355" cy="46355"/>
            </a:xfrm>
            <a:custGeom>
              <a:avLst/>
              <a:gdLst/>
              <a:ahLst/>
              <a:cxnLst/>
              <a:rect l="l" t="t" r="r" b="b"/>
              <a:pathLst>
                <a:path w="46354" h="46355">
                  <a:moveTo>
                    <a:pt x="9271" y="0"/>
                  </a:moveTo>
                  <a:lnTo>
                    <a:pt x="0" y="9270"/>
                  </a:lnTo>
                  <a:lnTo>
                    <a:pt x="36703" y="45846"/>
                  </a:lnTo>
                  <a:lnTo>
                    <a:pt x="45847" y="36702"/>
                  </a:lnTo>
                  <a:lnTo>
                    <a:pt x="9271" y="0"/>
                  </a:lnTo>
                  <a:close/>
                </a:path>
              </a:pathLst>
            </a:custGeom>
            <a:solidFill>
              <a:srgbClr val="9BB957"/>
            </a:solidFill>
          </p:spPr>
          <p:txBody>
            <a:bodyPr wrap="square" lIns="0" tIns="0" rIns="0" bIns="0" rtlCol="0"/>
            <a:lstStyle/>
            <a:p>
              <a:endParaRPr/>
            </a:p>
          </p:txBody>
        </p:sp>
        <p:sp>
          <p:nvSpPr>
            <p:cNvPr id="130" name="object 214">
              <a:extLst>
                <a:ext uri="{FF2B5EF4-FFF2-40B4-BE49-F238E27FC236}">
                  <a16:creationId xmlns:a16="http://schemas.microsoft.com/office/drawing/2014/main" id="{12755E0F-6D78-654B-B3A8-217E5F42BD23}"/>
                </a:ext>
              </a:extLst>
            </p:cNvPr>
            <p:cNvSpPr/>
            <p:nvPr/>
          </p:nvSpPr>
          <p:spPr>
            <a:xfrm>
              <a:off x="7066153" y="2518664"/>
              <a:ext cx="45720" cy="45720"/>
            </a:xfrm>
            <a:custGeom>
              <a:avLst/>
              <a:gdLst/>
              <a:ahLst/>
              <a:cxnLst/>
              <a:rect l="l" t="t" r="r" b="b"/>
              <a:pathLst>
                <a:path w="45720" h="45719">
                  <a:moveTo>
                    <a:pt x="9144" y="0"/>
                  </a:moveTo>
                  <a:lnTo>
                    <a:pt x="0" y="9144"/>
                  </a:lnTo>
                  <a:lnTo>
                    <a:pt x="36575" y="45593"/>
                  </a:lnTo>
                  <a:lnTo>
                    <a:pt x="45720" y="36575"/>
                  </a:lnTo>
                  <a:lnTo>
                    <a:pt x="9144" y="0"/>
                  </a:lnTo>
                  <a:close/>
                </a:path>
              </a:pathLst>
            </a:custGeom>
            <a:solidFill>
              <a:srgbClr val="9BB957"/>
            </a:solidFill>
          </p:spPr>
          <p:txBody>
            <a:bodyPr wrap="square" lIns="0" tIns="0" rIns="0" bIns="0" rtlCol="0"/>
            <a:lstStyle/>
            <a:p>
              <a:endParaRPr/>
            </a:p>
          </p:txBody>
        </p:sp>
        <p:sp>
          <p:nvSpPr>
            <p:cNvPr id="131" name="object 215">
              <a:extLst>
                <a:ext uri="{FF2B5EF4-FFF2-40B4-BE49-F238E27FC236}">
                  <a16:creationId xmlns:a16="http://schemas.microsoft.com/office/drawing/2014/main" id="{6F3B6743-8E60-D44F-9930-B557C777996D}"/>
                </a:ext>
              </a:extLst>
            </p:cNvPr>
            <p:cNvSpPr/>
            <p:nvPr/>
          </p:nvSpPr>
          <p:spPr>
            <a:xfrm>
              <a:off x="7001891" y="2454529"/>
              <a:ext cx="46355" cy="45720"/>
            </a:xfrm>
            <a:custGeom>
              <a:avLst/>
              <a:gdLst/>
              <a:ahLst/>
              <a:cxnLst/>
              <a:rect l="l" t="t" r="r" b="b"/>
              <a:pathLst>
                <a:path w="46354" h="45719">
                  <a:moveTo>
                    <a:pt x="9143" y="0"/>
                  </a:moveTo>
                  <a:lnTo>
                    <a:pt x="0" y="9144"/>
                  </a:lnTo>
                  <a:lnTo>
                    <a:pt x="36575" y="45720"/>
                  </a:lnTo>
                  <a:lnTo>
                    <a:pt x="45847" y="36575"/>
                  </a:lnTo>
                  <a:lnTo>
                    <a:pt x="9143" y="0"/>
                  </a:lnTo>
                  <a:close/>
                </a:path>
              </a:pathLst>
            </a:custGeom>
            <a:solidFill>
              <a:srgbClr val="9BB957"/>
            </a:solidFill>
          </p:spPr>
          <p:txBody>
            <a:bodyPr wrap="square" lIns="0" tIns="0" rIns="0" bIns="0" rtlCol="0"/>
            <a:lstStyle/>
            <a:p>
              <a:endParaRPr/>
            </a:p>
          </p:txBody>
        </p:sp>
        <p:sp>
          <p:nvSpPr>
            <p:cNvPr id="132" name="object 216">
              <a:extLst>
                <a:ext uri="{FF2B5EF4-FFF2-40B4-BE49-F238E27FC236}">
                  <a16:creationId xmlns:a16="http://schemas.microsoft.com/office/drawing/2014/main" id="{2EEE3AB0-8ADF-B34E-989B-727F3A9371B3}"/>
                </a:ext>
              </a:extLst>
            </p:cNvPr>
            <p:cNvSpPr/>
            <p:nvPr/>
          </p:nvSpPr>
          <p:spPr>
            <a:xfrm>
              <a:off x="6937756" y="2390520"/>
              <a:ext cx="45720" cy="45720"/>
            </a:xfrm>
            <a:custGeom>
              <a:avLst/>
              <a:gdLst/>
              <a:ahLst/>
              <a:cxnLst/>
              <a:rect l="l" t="t" r="r" b="b"/>
              <a:pathLst>
                <a:path w="45720" h="45719">
                  <a:moveTo>
                    <a:pt x="9144" y="0"/>
                  </a:moveTo>
                  <a:lnTo>
                    <a:pt x="0" y="9143"/>
                  </a:lnTo>
                  <a:lnTo>
                    <a:pt x="36575" y="45592"/>
                  </a:lnTo>
                  <a:lnTo>
                    <a:pt x="45720" y="36449"/>
                  </a:lnTo>
                  <a:lnTo>
                    <a:pt x="9144" y="0"/>
                  </a:lnTo>
                  <a:close/>
                </a:path>
              </a:pathLst>
            </a:custGeom>
            <a:solidFill>
              <a:srgbClr val="9BB957"/>
            </a:solidFill>
          </p:spPr>
          <p:txBody>
            <a:bodyPr wrap="square" lIns="0" tIns="0" rIns="0" bIns="0" rtlCol="0"/>
            <a:lstStyle/>
            <a:p>
              <a:endParaRPr/>
            </a:p>
          </p:txBody>
        </p:sp>
        <p:sp>
          <p:nvSpPr>
            <p:cNvPr id="133" name="object 217">
              <a:extLst>
                <a:ext uri="{FF2B5EF4-FFF2-40B4-BE49-F238E27FC236}">
                  <a16:creationId xmlns:a16="http://schemas.microsoft.com/office/drawing/2014/main" id="{9DDF549B-C284-5543-9E0D-733BEA35B2DB}"/>
                </a:ext>
              </a:extLst>
            </p:cNvPr>
            <p:cNvSpPr/>
            <p:nvPr/>
          </p:nvSpPr>
          <p:spPr>
            <a:xfrm>
              <a:off x="6873620" y="2326385"/>
              <a:ext cx="46355" cy="46355"/>
            </a:xfrm>
            <a:custGeom>
              <a:avLst/>
              <a:gdLst/>
              <a:ahLst/>
              <a:cxnLst/>
              <a:rect l="l" t="t" r="r" b="b"/>
              <a:pathLst>
                <a:path w="46354" h="46355">
                  <a:moveTo>
                    <a:pt x="9144" y="0"/>
                  </a:moveTo>
                  <a:lnTo>
                    <a:pt x="0" y="9143"/>
                  </a:lnTo>
                  <a:lnTo>
                    <a:pt x="36575" y="45847"/>
                  </a:lnTo>
                  <a:lnTo>
                    <a:pt x="45847" y="36575"/>
                  </a:lnTo>
                  <a:lnTo>
                    <a:pt x="9144" y="0"/>
                  </a:lnTo>
                  <a:close/>
                </a:path>
              </a:pathLst>
            </a:custGeom>
            <a:solidFill>
              <a:srgbClr val="9BB957"/>
            </a:solidFill>
          </p:spPr>
          <p:txBody>
            <a:bodyPr wrap="square" lIns="0" tIns="0" rIns="0" bIns="0" rtlCol="0"/>
            <a:lstStyle/>
            <a:p>
              <a:endParaRPr/>
            </a:p>
          </p:txBody>
        </p:sp>
        <p:sp>
          <p:nvSpPr>
            <p:cNvPr id="134" name="object 218">
              <a:extLst>
                <a:ext uri="{FF2B5EF4-FFF2-40B4-BE49-F238E27FC236}">
                  <a16:creationId xmlns:a16="http://schemas.microsoft.com/office/drawing/2014/main" id="{30301EFD-DDC2-DF40-AF24-07941A259987}"/>
                </a:ext>
              </a:extLst>
            </p:cNvPr>
            <p:cNvSpPr/>
            <p:nvPr/>
          </p:nvSpPr>
          <p:spPr>
            <a:xfrm>
              <a:off x="6809485" y="2262377"/>
              <a:ext cx="46355" cy="45720"/>
            </a:xfrm>
            <a:custGeom>
              <a:avLst/>
              <a:gdLst/>
              <a:ahLst/>
              <a:cxnLst/>
              <a:rect l="l" t="t" r="r" b="b"/>
              <a:pathLst>
                <a:path w="46354" h="45719">
                  <a:moveTo>
                    <a:pt x="9144" y="0"/>
                  </a:moveTo>
                  <a:lnTo>
                    <a:pt x="0" y="9144"/>
                  </a:lnTo>
                  <a:lnTo>
                    <a:pt x="36703" y="45720"/>
                  </a:lnTo>
                  <a:lnTo>
                    <a:pt x="45847" y="36575"/>
                  </a:lnTo>
                  <a:lnTo>
                    <a:pt x="9144" y="0"/>
                  </a:lnTo>
                  <a:close/>
                </a:path>
              </a:pathLst>
            </a:custGeom>
            <a:solidFill>
              <a:srgbClr val="9BB957"/>
            </a:solidFill>
          </p:spPr>
          <p:txBody>
            <a:bodyPr wrap="square" lIns="0" tIns="0" rIns="0" bIns="0" rtlCol="0"/>
            <a:lstStyle/>
            <a:p>
              <a:endParaRPr/>
            </a:p>
          </p:txBody>
        </p:sp>
        <p:sp>
          <p:nvSpPr>
            <p:cNvPr id="135" name="object 219">
              <a:extLst>
                <a:ext uri="{FF2B5EF4-FFF2-40B4-BE49-F238E27FC236}">
                  <a16:creationId xmlns:a16="http://schemas.microsoft.com/office/drawing/2014/main" id="{188B7E75-5DB6-8D4D-8B0C-BAF58101BCE2}"/>
                </a:ext>
              </a:extLst>
            </p:cNvPr>
            <p:cNvSpPr/>
            <p:nvPr/>
          </p:nvSpPr>
          <p:spPr>
            <a:xfrm>
              <a:off x="6745223" y="2198242"/>
              <a:ext cx="46355" cy="46355"/>
            </a:xfrm>
            <a:custGeom>
              <a:avLst/>
              <a:gdLst/>
              <a:ahLst/>
              <a:cxnLst/>
              <a:rect l="l" t="t" r="r" b="b"/>
              <a:pathLst>
                <a:path w="46354" h="46355">
                  <a:moveTo>
                    <a:pt x="9144" y="0"/>
                  </a:moveTo>
                  <a:lnTo>
                    <a:pt x="0" y="9144"/>
                  </a:lnTo>
                  <a:lnTo>
                    <a:pt x="36829" y="45847"/>
                  </a:lnTo>
                  <a:lnTo>
                    <a:pt x="45974" y="36703"/>
                  </a:lnTo>
                  <a:lnTo>
                    <a:pt x="9144" y="0"/>
                  </a:lnTo>
                  <a:close/>
                </a:path>
              </a:pathLst>
            </a:custGeom>
            <a:solidFill>
              <a:srgbClr val="9BB957"/>
            </a:solidFill>
          </p:spPr>
          <p:txBody>
            <a:bodyPr wrap="square" lIns="0" tIns="0" rIns="0" bIns="0" rtlCol="0"/>
            <a:lstStyle/>
            <a:p>
              <a:endParaRPr/>
            </a:p>
          </p:txBody>
        </p:sp>
        <p:sp>
          <p:nvSpPr>
            <p:cNvPr id="136" name="object 220">
              <a:extLst>
                <a:ext uri="{FF2B5EF4-FFF2-40B4-BE49-F238E27FC236}">
                  <a16:creationId xmlns:a16="http://schemas.microsoft.com/office/drawing/2014/main" id="{E17A0EBB-0975-824D-A869-FEB898704EBA}"/>
                </a:ext>
              </a:extLst>
            </p:cNvPr>
            <p:cNvSpPr/>
            <p:nvPr/>
          </p:nvSpPr>
          <p:spPr>
            <a:xfrm>
              <a:off x="6681089" y="2134235"/>
              <a:ext cx="46355" cy="45720"/>
            </a:xfrm>
            <a:custGeom>
              <a:avLst/>
              <a:gdLst/>
              <a:ahLst/>
              <a:cxnLst/>
              <a:rect l="l" t="t" r="r" b="b"/>
              <a:pathLst>
                <a:path w="46354" h="45719">
                  <a:moveTo>
                    <a:pt x="9143" y="0"/>
                  </a:moveTo>
                  <a:lnTo>
                    <a:pt x="0" y="9143"/>
                  </a:lnTo>
                  <a:lnTo>
                    <a:pt x="36702" y="45719"/>
                  </a:lnTo>
                  <a:lnTo>
                    <a:pt x="45846" y="36575"/>
                  </a:lnTo>
                  <a:lnTo>
                    <a:pt x="9143" y="0"/>
                  </a:lnTo>
                  <a:close/>
                </a:path>
              </a:pathLst>
            </a:custGeom>
            <a:solidFill>
              <a:srgbClr val="9BB957"/>
            </a:solidFill>
          </p:spPr>
          <p:txBody>
            <a:bodyPr wrap="square" lIns="0" tIns="0" rIns="0" bIns="0" rtlCol="0"/>
            <a:lstStyle/>
            <a:p>
              <a:endParaRPr/>
            </a:p>
          </p:txBody>
        </p:sp>
        <p:sp>
          <p:nvSpPr>
            <p:cNvPr id="137" name="object 221">
              <a:extLst>
                <a:ext uri="{FF2B5EF4-FFF2-40B4-BE49-F238E27FC236}">
                  <a16:creationId xmlns:a16="http://schemas.microsoft.com/office/drawing/2014/main" id="{F0DED28E-8E74-4D4B-8F1B-345EF0E2FDCD}"/>
                </a:ext>
              </a:extLst>
            </p:cNvPr>
            <p:cNvSpPr/>
            <p:nvPr/>
          </p:nvSpPr>
          <p:spPr>
            <a:xfrm>
              <a:off x="6622542" y="2075688"/>
              <a:ext cx="38735" cy="101600"/>
            </a:xfrm>
            <a:custGeom>
              <a:avLst/>
              <a:gdLst/>
              <a:ahLst/>
              <a:cxnLst/>
              <a:rect l="l" t="t" r="r" b="b"/>
              <a:pathLst>
                <a:path w="38734" h="101600">
                  <a:moveTo>
                    <a:pt x="0" y="0"/>
                  </a:moveTo>
                  <a:lnTo>
                    <a:pt x="26161" y="99313"/>
                  </a:lnTo>
                  <a:lnTo>
                    <a:pt x="29717" y="101473"/>
                  </a:lnTo>
                  <a:lnTo>
                    <a:pt x="33147" y="100457"/>
                  </a:lnTo>
                  <a:lnTo>
                    <a:pt x="36575" y="99567"/>
                  </a:lnTo>
                  <a:lnTo>
                    <a:pt x="38734" y="96012"/>
                  </a:lnTo>
                  <a:lnTo>
                    <a:pt x="37718" y="92583"/>
                  </a:lnTo>
                  <a:lnTo>
                    <a:pt x="21462" y="30607"/>
                  </a:lnTo>
                  <a:lnTo>
                    <a:pt x="4444" y="13588"/>
                  </a:lnTo>
                  <a:lnTo>
                    <a:pt x="13588" y="4445"/>
                  </a:lnTo>
                  <a:lnTo>
                    <a:pt x="16890" y="4445"/>
                  </a:lnTo>
                  <a:lnTo>
                    <a:pt x="0" y="0"/>
                  </a:lnTo>
                  <a:close/>
                </a:path>
              </a:pathLst>
            </a:custGeom>
            <a:solidFill>
              <a:srgbClr val="9BB957"/>
            </a:solidFill>
          </p:spPr>
          <p:txBody>
            <a:bodyPr wrap="square" lIns="0" tIns="0" rIns="0" bIns="0" rtlCol="0"/>
            <a:lstStyle/>
            <a:p>
              <a:endParaRPr/>
            </a:p>
          </p:txBody>
        </p:sp>
        <p:sp>
          <p:nvSpPr>
            <p:cNvPr id="138" name="object 222">
              <a:extLst>
                <a:ext uri="{FF2B5EF4-FFF2-40B4-BE49-F238E27FC236}">
                  <a16:creationId xmlns:a16="http://schemas.microsoft.com/office/drawing/2014/main" id="{194C8A5B-3C9B-F24D-BFD4-26388A204018}"/>
                </a:ext>
              </a:extLst>
            </p:cNvPr>
            <p:cNvSpPr/>
            <p:nvPr/>
          </p:nvSpPr>
          <p:spPr>
            <a:xfrm>
              <a:off x="6640703" y="2093848"/>
              <a:ext cx="22225" cy="22225"/>
            </a:xfrm>
            <a:custGeom>
              <a:avLst/>
              <a:gdLst/>
              <a:ahLst/>
              <a:cxnLst/>
              <a:rect l="l" t="t" r="r" b="b"/>
              <a:pathLst>
                <a:path w="22225" h="22225">
                  <a:moveTo>
                    <a:pt x="0" y="0"/>
                  </a:moveTo>
                  <a:lnTo>
                    <a:pt x="3301" y="12446"/>
                  </a:lnTo>
                  <a:lnTo>
                    <a:pt x="12953" y="22098"/>
                  </a:lnTo>
                  <a:lnTo>
                    <a:pt x="22098" y="12953"/>
                  </a:lnTo>
                  <a:lnTo>
                    <a:pt x="12446" y="3301"/>
                  </a:lnTo>
                  <a:lnTo>
                    <a:pt x="0" y="0"/>
                  </a:lnTo>
                  <a:close/>
                </a:path>
              </a:pathLst>
            </a:custGeom>
            <a:solidFill>
              <a:srgbClr val="9BB957"/>
            </a:solidFill>
          </p:spPr>
          <p:txBody>
            <a:bodyPr wrap="square" lIns="0" tIns="0" rIns="0" bIns="0" rtlCol="0"/>
            <a:lstStyle/>
            <a:p>
              <a:endParaRPr/>
            </a:p>
          </p:txBody>
        </p:sp>
        <p:sp>
          <p:nvSpPr>
            <p:cNvPr id="139" name="object 223">
              <a:extLst>
                <a:ext uri="{FF2B5EF4-FFF2-40B4-BE49-F238E27FC236}">
                  <a16:creationId xmlns:a16="http://schemas.microsoft.com/office/drawing/2014/main" id="{737B8835-EF59-6346-81C8-B80E32E2B492}"/>
                </a:ext>
              </a:extLst>
            </p:cNvPr>
            <p:cNvSpPr/>
            <p:nvPr/>
          </p:nvSpPr>
          <p:spPr>
            <a:xfrm>
              <a:off x="6636131" y="2080132"/>
              <a:ext cx="88265" cy="34290"/>
            </a:xfrm>
            <a:custGeom>
              <a:avLst/>
              <a:gdLst/>
              <a:ahLst/>
              <a:cxnLst/>
              <a:rect l="l" t="t" r="r" b="b"/>
              <a:pathLst>
                <a:path w="88265" h="34289">
                  <a:moveTo>
                    <a:pt x="3301" y="0"/>
                  </a:moveTo>
                  <a:lnTo>
                    <a:pt x="0" y="0"/>
                  </a:lnTo>
                  <a:lnTo>
                    <a:pt x="17018" y="17017"/>
                  </a:lnTo>
                  <a:lnTo>
                    <a:pt x="82550" y="34289"/>
                  </a:lnTo>
                  <a:lnTo>
                    <a:pt x="86105" y="32130"/>
                  </a:lnTo>
                  <a:lnTo>
                    <a:pt x="86995" y="28701"/>
                  </a:lnTo>
                  <a:lnTo>
                    <a:pt x="88011" y="25272"/>
                  </a:lnTo>
                  <a:lnTo>
                    <a:pt x="85851" y="21716"/>
                  </a:lnTo>
                  <a:lnTo>
                    <a:pt x="3301" y="0"/>
                  </a:lnTo>
                  <a:close/>
                </a:path>
              </a:pathLst>
            </a:custGeom>
            <a:solidFill>
              <a:srgbClr val="9BB957"/>
            </a:solidFill>
          </p:spPr>
          <p:txBody>
            <a:bodyPr wrap="square" lIns="0" tIns="0" rIns="0" bIns="0" rtlCol="0"/>
            <a:lstStyle/>
            <a:p>
              <a:endParaRPr/>
            </a:p>
          </p:txBody>
        </p:sp>
        <p:sp>
          <p:nvSpPr>
            <p:cNvPr id="140" name="object 224">
              <a:extLst>
                <a:ext uri="{FF2B5EF4-FFF2-40B4-BE49-F238E27FC236}">
                  <a16:creationId xmlns:a16="http://schemas.microsoft.com/office/drawing/2014/main" id="{3D5C653F-9E8A-BD42-B513-746FB406B20F}"/>
                </a:ext>
              </a:extLst>
            </p:cNvPr>
            <p:cNvSpPr/>
            <p:nvPr/>
          </p:nvSpPr>
          <p:spPr>
            <a:xfrm>
              <a:off x="6626986" y="2080132"/>
              <a:ext cx="17145" cy="26670"/>
            </a:xfrm>
            <a:custGeom>
              <a:avLst/>
              <a:gdLst/>
              <a:ahLst/>
              <a:cxnLst/>
              <a:rect l="l" t="t" r="r" b="b"/>
              <a:pathLst>
                <a:path w="17145" h="26669">
                  <a:moveTo>
                    <a:pt x="9144" y="0"/>
                  </a:moveTo>
                  <a:lnTo>
                    <a:pt x="0" y="9143"/>
                  </a:lnTo>
                  <a:lnTo>
                    <a:pt x="17018" y="26162"/>
                  </a:lnTo>
                  <a:lnTo>
                    <a:pt x="13716" y="13715"/>
                  </a:lnTo>
                  <a:lnTo>
                    <a:pt x="2921" y="10921"/>
                  </a:lnTo>
                  <a:lnTo>
                    <a:pt x="10922" y="2920"/>
                  </a:lnTo>
                  <a:lnTo>
                    <a:pt x="12065" y="2920"/>
                  </a:lnTo>
                  <a:lnTo>
                    <a:pt x="9144" y="0"/>
                  </a:lnTo>
                  <a:close/>
                </a:path>
              </a:pathLst>
            </a:custGeom>
            <a:solidFill>
              <a:srgbClr val="9BB957"/>
            </a:solidFill>
          </p:spPr>
          <p:txBody>
            <a:bodyPr wrap="square" lIns="0" tIns="0" rIns="0" bIns="0" rtlCol="0"/>
            <a:lstStyle/>
            <a:p>
              <a:endParaRPr/>
            </a:p>
          </p:txBody>
        </p:sp>
        <p:sp>
          <p:nvSpPr>
            <p:cNvPr id="141" name="object 225">
              <a:extLst>
                <a:ext uri="{FF2B5EF4-FFF2-40B4-BE49-F238E27FC236}">
                  <a16:creationId xmlns:a16="http://schemas.microsoft.com/office/drawing/2014/main" id="{9ADAD5D1-2AD6-E74A-876C-57FE40C04126}"/>
                </a:ext>
              </a:extLst>
            </p:cNvPr>
            <p:cNvSpPr/>
            <p:nvPr/>
          </p:nvSpPr>
          <p:spPr>
            <a:xfrm>
              <a:off x="6637908" y="2083054"/>
              <a:ext cx="15240" cy="14604"/>
            </a:xfrm>
            <a:custGeom>
              <a:avLst/>
              <a:gdLst/>
              <a:ahLst/>
              <a:cxnLst/>
              <a:rect l="l" t="t" r="r" b="b"/>
              <a:pathLst>
                <a:path w="15240" h="14605">
                  <a:moveTo>
                    <a:pt x="1143" y="0"/>
                  </a:moveTo>
                  <a:lnTo>
                    <a:pt x="0" y="0"/>
                  </a:lnTo>
                  <a:lnTo>
                    <a:pt x="2794" y="10795"/>
                  </a:lnTo>
                  <a:lnTo>
                    <a:pt x="15240" y="14097"/>
                  </a:lnTo>
                  <a:lnTo>
                    <a:pt x="1143" y="0"/>
                  </a:lnTo>
                  <a:close/>
                </a:path>
              </a:pathLst>
            </a:custGeom>
            <a:solidFill>
              <a:srgbClr val="9BB957"/>
            </a:solidFill>
          </p:spPr>
          <p:txBody>
            <a:bodyPr wrap="square" lIns="0" tIns="0" rIns="0" bIns="0" rtlCol="0"/>
            <a:lstStyle/>
            <a:p>
              <a:endParaRPr/>
            </a:p>
          </p:txBody>
        </p:sp>
        <p:sp>
          <p:nvSpPr>
            <p:cNvPr id="142" name="object 226">
              <a:extLst>
                <a:ext uri="{FF2B5EF4-FFF2-40B4-BE49-F238E27FC236}">
                  <a16:creationId xmlns:a16="http://schemas.microsoft.com/office/drawing/2014/main" id="{D7703DBE-2CBC-1B4F-9187-29A3281D69AA}"/>
                </a:ext>
              </a:extLst>
            </p:cNvPr>
            <p:cNvSpPr/>
            <p:nvPr/>
          </p:nvSpPr>
          <p:spPr>
            <a:xfrm>
              <a:off x="6629907" y="2083054"/>
              <a:ext cx="10795" cy="10795"/>
            </a:xfrm>
            <a:custGeom>
              <a:avLst/>
              <a:gdLst/>
              <a:ahLst/>
              <a:cxnLst/>
              <a:rect l="l" t="t" r="r" b="b"/>
              <a:pathLst>
                <a:path w="10795" h="10794">
                  <a:moveTo>
                    <a:pt x="8000" y="0"/>
                  </a:moveTo>
                  <a:lnTo>
                    <a:pt x="0" y="8000"/>
                  </a:lnTo>
                  <a:lnTo>
                    <a:pt x="10795" y="10795"/>
                  </a:lnTo>
                  <a:lnTo>
                    <a:pt x="8000" y="0"/>
                  </a:lnTo>
                  <a:close/>
                </a:path>
              </a:pathLst>
            </a:custGeom>
            <a:solidFill>
              <a:srgbClr val="9BB957"/>
            </a:solidFill>
          </p:spPr>
          <p:txBody>
            <a:bodyPr wrap="square" lIns="0" tIns="0" rIns="0" bIns="0" rtlCol="0"/>
            <a:lstStyle/>
            <a:p>
              <a:endParaRPr/>
            </a:p>
          </p:txBody>
        </p:sp>
        <p:sp>
          <p:nvSpPr>
            <p:cNvPr id="143" name="object 227">
              <a:extLst>
                <a:ext uri="{FF2B5EF4-FFF2-40B4-BE49-F238E27FC236}">
                  <a16:creationId xmlns:a16="http://schemas.microsoft.com/office/drawing/2014/main" id="{69659DCB-67EB-0F45-A52A-353AF2B22EC2}"/>
                </a:ext>
              </a:extLst>
            </p:cNvPr>
            <p:cNvSpPr/>
            <p:nvPr/>
          </p:nvSpPr>
          <p:spPr>
            <a:xfrm>
              <a:off x="8103107" y="2196083"/>
              <a:ext cx="659129" cy="686562"/>
            </a:xfrm>
            <a:prstGeom prst="rect">
              <a:avLst/>
            </a:prstGeom>
            <a:blipFill>
              <a:blip r:embed="rId37" cstate="print"/>
              <a:stretch>
                <a:fillRect/>
              </a:stretch>
            </a:blipFill>
          </p:spPr>
          <p:txBody>
            <a:bodyPr wrap="square" lIns="0" tIns="0" rIns="0" bIns="0" rtlCol="0"/>
            <a:lstStyle/>
            <a:p>
              <a:endParaRPr/>
            </a:p>
          </p:txBody>
        </p:sp>
        <p:sp>
          <p:nvSpPr>
            <p:cNvPr id="144" name="object 228">
              <a:extLst>
                <a:ext uri="{FF2B5EF4-FFF2-40B4-BE49-F238E27FC236}">
                  <a16:creationId xmlns:a16="http://schemas.microsoft.com/office/drawing/2014/main" id="{2C54FFC9-9EFC-CD45-9894-0FE3C2D49224}"/>
                </a:ext>
              </a:extLst>
            </p:cNvPr>
            <p:cNvSpPr/>
            <p:nvPr/>
          </p:nvSpPr>
          <p:spPr>
            <a:xfrm>
              <a:off x="8155685" y="2396870"/>
              <a:ext cx="441959" cy="466725"/>
            </a:xfrm>
            <a:custGeom>
              <a:avLst/>
              <a:gdLst/>
              <a:ahLst/>
              <a:cxnLst/>
              <a:rect l="l" t="t" r="r" b="b"/>
              <a:pathLst>
                <a:path w="441959" h="466725">
                  <a:moveTo>
                    <a:pt x="423545" y="0"/>
                  </a:moveTo>
                  <a:lnTo>
                    <a:pt x="0" y="449071"/>
                  </a:lnTo>
                  <a:lnTo>
                    <a:pt x="18288" y="466343"/>
                  </a:lnTo>
                  <a:lnTo>
                    <a:pt x="441833" y="17144"/>
                  </a:lnTo>
                  <a:lnTo>
                    <a:pt x="423545" y="0"/>
                  </a:lnTo>
                  <a:close/>
                </a:path>
              </a:pathLst>
            </a:custGeom>
            <a:solidFill>
              <a:srgbClr val="4F81BB"/>
            </a:solidFill>
          </p:spPr>
          <p:txBody>
            <a:bodyPr wrap="square" lIns="0" tIns="0" rIns="0" bIns="0" rtlCol="0"/>
            <a:lstStyle/>
            <a:p>
              <a:endParaRPr/>
            </a:p>
          </p:txBody>
        </p:sp>
        <p:sp>
          <p:nvSpPr>
            <p:cNvPr id="145" name="object 229">
              <a:extLst>
                <a:ext uri="{FF2B5EF4-FFF2-40B4-BE49-F238E27FC236}">
                  <a16:creationId xmlns:a16="http://schemas.microsoft.com/office/drawing/2014/main" id="{95489F1D-4C39-EE45-AB06-CD8C9CF9C932}"/>
                </a:ext>
              </a:extLst>
            </p:cNvPr>
            <p:cNvSpPr/>
            <p:nvPr/>
          </p:nvSpPr>
          <p:spPr>
            <a:xfrm>
              <a:off x="8560561" y="2350007"/>
              <a:ext cx="80010" cy="81533"/>
            </a:xfrm>
            <a:prstGeom prst="rect">
              <a:avLst/>
            </a:prstGeom>
            <a:blipFill>
              <a:blip r:embed="rId38" cstate="print"/>
              <a:stretch>
                <a:fillRect/>
              </a:stretch>
            </a:blipFill>
          </p:spPr>
          <p:txBody>
            <a:bodyPr wrap="square" lIns="0" tIns="0" rIns="0" bIns="0" rtlCol="0"/>
            <a:lstStyle/>
            <a:p>
              <a:endParaRPr/>
            </a:p>
          </p:txBody>
        </p:sp>
        <p:sp>
          <p:nvSpPr>
            <p:cNvPr id="146" name="object 230">
              <a:extLst>
                <a:ext uri="{FF2B5EF4-FFF2-40B4-BE49-F238E27FC236}">
                  <a16:creationId xmlns:a16="http://schemas.microsoft.com/office/drawing/2014/main" id="{F96AC8DD-47CA-C246-A1F7-E1E1E06AE8A6}"/>
                </a:ext>
              </a:extLst>
            </p:cNvPr>
            <p:cNvSpPr/>
            <p:nvPr/>
          </p:nvSpPr>
          <p:spPr>
            <a:xfrm>
              <a:off x="8324088" y="2499614"/>
              <a:ext cx="48895" cy="42545"/>
            </a:xfrm>
            <a:custGeom>
              <a:avLst/>
              <a:gdLst/>
              <a:ahLst/>
              <a:cxnLst/>
              <a:rect l="l" t="t" r="r" b="b"/>
              <a:pathLst>
                <a:path w="48895" h="42544">
                  <a:moveTo>
                    <a:pt x="8000" y="0"/>
                  </a:moveTo>
                  <a:lnTo>
                    <a:pt x="0" y="10160"/>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7" name="object 231">
              <a:extLst>
                <a:ext uri="{FF2B5EF4-FFF2-40B4-BE49-F238E27FC236}">
                  <a16:creationId xmlns:a16="http://schemas.microsoft.com/office/drawing/2014/main" id="{BCB645F2-8B66-0143-B0FB-EB089E9A65F0}"/>
                </a:ext>
              </a:extLst>
            </p:cNvPr>
            <p:cNvSpPr/>
            <p:nvPr/>
          </p:nvSpPr>
          <p:spPr>
            <a:xfrm>
              <a:off x="8252841" y="2443607"/>
              <a:ext cx="48895" cy="42545"/>
            </a:xfrm>
            <a:custGeom>
              <a:avLst/>
              <a:gdLst/>
              <a:ahLst/>
              <a:cxnLst/>
              <a:rect l="l" t="t" r="r" b="b"/>
              <a:pathLst>
                <a:path w="48895" h="42544">
                  <a:moveTo>
                    <a:pt x="8000" y="0"/>
                  </a:moveTo>
                  <a:lnTo>
                    <a:pt x="0" y="10159"/>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8" name="object 232">
              <a:extLst>
                <a:ext uri="{FF2B5EF4-FFF2-40B4-BE49-F238E27FC236}">
                  <a16:creationId xmlns:a16="http://schemas.microsoft.com/office/drawing/2014/main" id="{F810377D-828B-314A-8952-F88C2C9256F5}"/>
                </a:ext>
              </a:extLst>
            </p:cNvPr>
            <p:cNvSpPr/>
            <p:nvPr/>
          </p:nvSpPr>
          <p:spPr>
            <a:xfrm>
              <a:off x="8181467" y="2387600"/>
              <a:ext cx="48895" cy="42545"/>
            </a:xfrm>
            <a:custGeom>
              <a:avLst/>
              <a:gdLst/>
              <a:ahLst/>
              <a:cxnLst/>
              <a:rect l="l" t="t" r="r" b="b"/>
              <a:pathLst>
                <a:path w="48895" h="42544">
                  <a:moveTo>
                    <a:pt x="8000" y="0"/>
                  </a:moveTo>
                  <a:lnTo>
                    <a:pt x="0" y="10160"/>
                  </a:lnTo>
                  <a:lnTo>
                    <a:pt x="40766" y="42163"/>
                  </a:lnTo>
                  <a:lnTo>
                    <a:pt x="48767" y="32003"/>
                  </a:lnTo>
                  <a:lnTo>
                    <a:pt x="8000" y="0"/>
                  </a:lnTo>
                  <a:close/>
                </a:path>
              </a:pathLst>
            </a:custGeom>
            <a:solidFill>
              <a:srgbClr val="9BB957"/>
            </a:solidFill>
          </p:spPr>
          <p:txBody>
            <a:bodyPr wrap="square" lIns="0" tIns="0" rIns="0" bIns="0" rtlCol="0"/>
            <a:lstStyle/>
            <a:p>
              <a:endParaRPr/>
            </a:p>
          </p:txBody>
        </p:sp>
        <p:sp>
          <p:nvSpPr>
            <p:cNvPr id="149" name="object 233">
              <a:extLst>
                <a:ext uri="{FF2B5EF4-FFF2-40B4-BE49-F238E27FC236}">
                  <a16:creationId xmlns:a16="http://schemas.microsoft.com/office/drawing/2014/main" id="{7A96F74B-56E2-D241-81C2-07819EC009F2}"/>
                </a:ext>
              </a:extLst>
            </p:cNvPr>
            <p:cNvSpPr/>
            <p:nvPr/>
          </p:nvSpPr>
          <p:spPr>
            <a:xfrm>
              <a:off x="8110219" y="2331592"/>
              <a:ext cx="48895" cy="42545"/>
            </a:xfrm>
            <a:custGeom>
              <a:avLst/>
              <a:gdLst/>
              <a:ahLst/>
              <a:cxnLst/>
              <a:rect l="l" t="t" r="r" b="b"/>
              <a:pathLst>
                <a:path w="48895" h="42544">
                  <a:moveTo>
                    <a:pt x="8000" y="0"/>
                  </a:moveTo>
                  <a:lnTo>
                    <a:pt x="0" y="10160"/>
                  </a:lnTo>
                  <a:lnTo>
                    <a:pt x="40766" y="42164"/>
                  </a:lnTo>
                  <a:lnTo>
                    <a:pt x="48768" y="32004"/>
                  </a:lnTo>
                  <a:lnTo>
                    <a:pt x="8000" y="0"/>
                  </a:lnTo>
                  <a:close/>
                </a:path>
              </a:pathLst>
            </a:custGeom>
            <a:solidFill>
              <a:srgbClr val="9BB957"/>
            </a:solidFill>
          </p:spPr>
          <p:txBody>
            <a:bodyPr wrap="square" lIns="0" tIns="0" rIns="0" bIns="0" rtlCol="0"/>
            <a:lstStyle/>
            <a:p>
              <a:endParaRPr/>
            </a:p>
          </p:txBody>
        </p:sp>
        <p:sp>
          <p:nvSpPr>
            <p:cNvPr id="150" name="object 234">
              <a:extLst>
                <a:ext uri="{FF2B5EF4-FFF2-40B4-BE49-F238E27FC236}">
                  <a16:creationId xmlns:a16="http://schemas.microsoft.com/office/drawing/2014/main" id="{01677F12-4F60-1048-8C05-FEF1020081CF}"/>
                </a:ext>
              </a:extLst>
            </p:cNvPr>
            <p:cNvSpPr/>
            <p:nvPr/>
          </p:nvSpPr>
          <p:spPr>
            <a:xfrm>
              <a:off x="8038845" y="2275585"/>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1" name="object 235">
              <a:extLst>
                <a:ext uri="{FF2B5EF4-FFF2-40B4-BE49-F238E27FC236}">
                  <a16:creationId xmlns:a16="http://schemas.microsoft.com/office/drawing/2014/main" id="{1D1A089C-0BD4-7744-8B8C-3777092A1D66}"/>
                </a:ext>
              </a:extLst>
            </p:cNvPr>
            <p:cNvSpPr/>
            <p:nvPr/>
          </p:nvSpPr>
          <p:spPr>
            <a:xfrm>
              <a:off x="7967598" y="2219579"/>
              <a:ext cx="48895" cy="42545"/>
            </a:xfrm>
            <a:custGeom>
              <a:avLst/>
              <a:gdLst/>
              <a:ahLst/>
              <a:cxnLst/>
              <a:rect l="l" t="t" r="r" b="b"/>
              <a:pathLst>
                <a:path w="48895" h="42544">
                  <a:moveTo>
                    <a:pt x="8000" y="0"/>
                  </a:moveTo>
                  <a:lnTo>
                    <a:pt x="0" y="10160"/>
                  </a:lnTo>
                  <a:lnTo>
                    <a:pt x="40767" y="42163"/>
                  </a:lnTo>
                  <a:lnTo>
                    <a:pt x="48768" y="32004"/>
                  </a:lnTo>
                  <a:lnTo>
                    <a:pt x="8000" y="0"/>
                  </a:lnTo>
                  <a:close/>
                </a:path>
              </a:pathLst>
            </a:custGeom>
            <a:solidFill>
              <a:srgbClr val="9BB957"/>
            </a:solidFill>
          </p:spPr>
          <p:txBody>
            <a:bodyPr wrap="square" lIns="0" tIns="0" rIns="0" bIns="0" rtlCol="0"/>
            <a:lstStyle/>
            <a:p>
              <a:endParaRPr/>
            </a:p>
          </p:txBody>
        </p:sp>
        <p:sp>
          <p:nvSpPr>
            <p:cNvPr id="152" name="object 236">
              <a:extLst>
                <a:ext uri="{FF2B5EF4-FFF2-40B4-BE49-F238E27FC236}">
                  <a16:creationId xmlns:a16="http://schemas.microsoft.com/office/drawing/2014/main" id="{182765FE-8B31-9B40-8ADF-DD13B750A7F5}"/>
                </a:ext>
              </a:extLst>
            </p:cNvPr>
            <p:cNvSpPr/>
            <p:nvPr/>
          </p:nvSpPr>
          <p:spPr>
            <a:xfrm>
              <a:off x="7896225" y="2163572"/>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3" name="object 237">
              <a:extLst>
                <a:ext uri="{FF2B5EF4-FFF2-40B4-BE49-F238E27FC236}">
                  <a16:creationId xmlns:a16="http://schemas.microsoft.com/office/drawing/2014/main" id="{E27F5967-A140-8B4A-803F-1F1774EE8EF3}"/>
                </a:ext>
              </a:extLst>
            </p:cNvPr>
            <p:cNvSpPr/>
            <p:nvPr/>
          </p:nvSpPr>
          <p:spPr>
            <a:xfrm>
              <a:off x="7824978" y="2107564"/>
              <a:ext cx="48895" cy="42545"/>
            </a:xfrm>
            <a:custGeom>
              <a:avLst/>
              <a:gdLst/>
              <a:ahLst/>
              <a:cxnLst/>
              <a:rect l="l" t="t" r="r" b="b"/>
              <a:pathLst>
                <a:path w="48895" h="42544">
                  <a:moveTo>
                    <a:pt x="8000" y="0"/>
                  </a:moveTo>
                  <a:lnTo>
                    <a:pt x="0" y="10160"/>
                  </a:lnTo>
                  <a:lnTo>
                    <a:pt x="40767" y="42163"/>
                  </a:lnTo>
                  <a:lnTo>
                    <a:pt x="48768" y="32004"/>
                  </a:lnTo>
                  <a:lnTo>
                    <a:pt x="8000" y="0"/>
                  </a:lnTo>
                  <a:close/>
                </a:path>
              </a:pathLst>
            </a:custGeom>
            <a:solidFill>
              <a:srgbClr val="9BB957"/>
            </a:solidFill>
          </p:spPr>
          <p:txBody>
            <a:bodyPr wrap="square" lIns="0" tIns="0" rIns="0" bIns="0" rtlCol="0"/>
            <a:lstStyle/>
            <a:p>
              <a:endParaRPr/>
            </a:p>
          </p:txBody>
        </p:sp>
        <p:sp>
          <p:nvSpPr>
            <p:cNvPr id="154" name="object 238">
              <a:extLst>
                <a:ext uri="{FF2B5EF4-FFF2-40B4-BE49-F238E27FC236}">
                  <a16:creationId xmlns:a16="http://schemas.microsoft.com/office/drawing/2014/main" id="{1A9832BC-06FB-9445-835B-E9E6CA210F87}"/>
                </a:ext>
              </a:extLst>
            </p:cNvPr>
            <p:cNvSpPr/>
            <p:nvPr/>
          </p:nvSpPr>
          <p:spPr>
            <a:xfrm>
              <a:off x="7753604" y="2051557"/>
              <a:ext cx="48895" cy="42545"/>
            </a:xfrm>
            <a:custGeom>
              <a:avLst/>
              <a:gdLst/>
              <a:ahLst/>
              <a:cxnLst/>
              <a:rect l="l" t="t" r="r" b="b"/>
              <a:pathLst>
                <a:path w="48895" h="42544">
                  <a:moveTo>
                    <a:pt x="8000" y="0"/>
                  </a:moveTo>
                  <a:lnTo>
                    <a:pt x="0" y="10159"/>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5" name="object 239">
              <a:extLst>
                <a:ext uri="{FF2B5EF4-FFF2-40B4-BE49-F238E27FC236}">
                  <a16:creationId xmlns:a16="http://schemas.microsoft.com/office/drawing/2014/main" id="{4CCBD186-A0FC-ED4F-958F-46D3139B1093}"/>
                </a:ext>
              </a:extLst>
            </p:cNvPr>
            <p:cNvSpPr/>
            <p:nvPr/>
          </p:nvSpPr>
          <p:spPr>
            <a:xfrm>
              <a:off x="7682356" y="1995551"/>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6" name="object 240">
              <a:extLst>
                <a:ext uri="{FF2B5EF4-FFF2-40B4-BE49-F238E27FC236}">
                  <a16:creationId xmlns:a16="http://schemas.microsoft.com/office/drawing/2014/main" id="{2E35F566-F42B-4743-8F0E-0C0AA1C45C47}"/>
                </a:ext>
              </a:extLst>
            </p:cNvPr>
            <p:cNvSpPr/>
            <p:nvPr/>
          </p:nvSpPr>
          <p:spPr>
            <a:xfrm>
              <a:off x="7610982" y="1939544"/>
              <a:ext cx="48895" cy="42545"/>
            </a:xfrm>
            <a:custGeom>
              <a:avLst/>
              <a:gdLst/>
              <a:ahLst/>
              <a:cxnLst/>
              <a:rect l="l" t="t" r="r" b="b"/>
              <a:pathLst>
                <a:path w="48895" h="42544">
                  <a:moveTo>
                    <a:pt x="8000" y="0"/>
                  </a:moveTo>
                  <a:lnTo>
                    <a:pt x="0" y="10159"/>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7" name="object 241">
              <a:extLst>
                <a:ext uri="{FF2B5EF4-FFF2-40B4-BE49-F238E27FC236}">
                  <a16:creationId xmlns:a16="http://schemas.microsoft.com/office/drawing/2014/main" id="{7B89C176-0B13-E249-9FD1-DB1CCDE5DB10}"/>
                </a:ext>
              </a:extLst>
            </p:cNvPr>
            <p:cNvSpPr/>
            <p:nvPr/>
          </p:nvSpPr>
          <p:spPr>
            <a:xfrm>
              <a:off x="7539735" y="1883536"/>
              <a:ext cx="48895" cy="42545"/>
            </a:xfrm>
            <a:custGeom>
              <a:avLst/>
              <a:gdLst/>
              <a:ahLst/>
              <a:cxnLst/>
              <a:rect l="l" t="t" r="r" b="b"/>
              <a:pathLst>
                <a:path w="48895" h="42544">
                  <a:moveTo>
                    <a:pt x="8000" y="0"/>
                  </a:moveTo>
                  <a:lnTo>
                    <a:pt x="0" y="10160"/>
                  </a:lnTo>
                  <a:lnTo>
                    <a:pt x="40767" y="42163"/>
                  </a:lnTo>
                  <a:lnTo>
                    <a:pt x="48768" y="32003"/>
                  </a:lnTo>
                  <a:lnTo>
                    <a:pt x="8000" y="0"/>
                  </a:lnTo>
                  <a:close/>
                </a:path>
              </a:pathLst>
            </a:custGeom>
            <a:solidFill>
              <a:srgbClr val="9BB957"/>
            </a:solidFill>
          </p:spPr>
          <p:txBody>
            <a:bodyPr wrap="square" lIns="0" tIns="0" rIns="0" bIns="0" rtlCol="0"/>
            <a:lstStyle/>
            <a:p>
              <a:endParaRPr/>
            </a:p>
          </p:txBody>
        </p:sp>
        <p:sp>
          <p:nvSpPr>
            <p:cNvPr id="158" name="object 242">
              <a:extLst>
                <a:ext uri="{FF2B5EF4-FFF2-40B4-BE49-F238E27FC236}">
                  <a16:creationId xmlns:a16="http://schemas.microsoft.com/office/drawing/2014/main" id="{74F75746-4827-594D-88F8-6CAF22AE0DAB}"/>
                </a:ext>
              </a:extLst>
            </p:cNvPr>
            <p:cNvSpPr/>
            <p:nvPr/>
          </p:nvSpPr>
          <p:spPr>
            <a:xfrm>
              <a:off x="7468361" y="1827529"/>
              <a:ext cx="48895" cy="42545"/>
            </a:xfrm>
            <a:custGeom>
              <a:avLst/>
              <a:gdLst/>
              <a:ahLst/>
              <a:cxnLst/>
              <a:rect l="l" t="t" r="r" b="b"/>
              <a:pathLst>
                <a:path w="48895" h="42544">
                  <a:moveTo>
                    <a:pt x="8001" y="0"/>
                  </a:moveTo>
                  <a:lnTo>
                    <a:pt x="0" y="10160"/>
                  </a:lnTo>
                  <a:lnTo>
                    <a:pt x="40767" y="42164"/>
                  </a:lnTo>
                  <a:lnTo>
                    <a:pt x="48768" y="32004"/>
                  </a:lnTo>
                  <a:lnTo>
                    <a:pt x="8001" y="0"/>
                  </a:lnTo>
                  <a:close/>
                </a:path>
              </a:pathLst>
            </a:custGeom>
            <a:solidFill>
              <a:srgbClr val="9BB957"/>
            </a:solidFill>
          </p:spPr>
          <p:txBody>
            <a:bodyPr wrap="square" lIns="0" tIns="0" rIns="0" bIns="0" rtlCol="0"/>
            <a:lstStyle/>
            <a:p>
              <a:endParaRPr/>
            </a:p>
          </p:txBody>
        </p:sp>
        <p:sp>
          <p:nvSpPr>
            <p:cNvPr id="159" name="object 243">
              <a:extLst>
                <a:ext uri="{FF2B5EF4-FFF2-40B4-BE49-F238E27FC236}">
                  <a16:creationId xmlns:a16="http://schemas.microsoft.com/office/drawing/2014/main" id="{D8E7574A-04BA-0A49-89A3-886B6993627F}"/>
                </a:ext>
              </a:extLst>
            </p:cNvPr>
            <p:cNvSpPr/>
            <p:nvPr/>
          </p:nvSpPr>
          <p:spPr>
            <a:xfrm>
              <a:off x="7397115" y="1771395"/>
              <a:ext cx="48895" cy="42545"/>
            </a:xfrm>
            <a:custGeom>
              <a:avLst/>
              <a:gdLst/>
              <a:ahLst/>
              <a:cxnLst/>
              <a:rect l="l" t="t" r="r" b="b"/>
              <a:pathLst>
                <a:path w="48895" h="42544">
                  <a:moveTo>
                    <a:pt x="8000" y="0"/>
                  </a:moveTo>
                  <a:lnTo>
                    <a:pt x="0" y="10287"/>
                  </a:lnTo>
                  <a:lnTo>
                    <a:pt x="40766" y="42290"/>
                  </a:lnTo>
                  <a:lnTo>
                    <a:pt x="48767" y="32003"/>
                  </a:lnTo>
                  <a:lnTo>
                    <a:pt x="8000" y="0"/>
                  </a:lnTo>
                  <a:close/>
                </a:path>
              </a:pathLst>
            </a:custGeom>
            <a:solidFill>
              <a:srgbClr val="9BB957"/>
            </a:solidFill>
          </p:spPr>
          <p:txBody>
            <a:bodyPr wrap="square" lIns="0" tIns="0" rIns="0" bIns="0" rtlCol="0"/>
            <a:lstStyle/>
            <a:p>
              <a:endParaRPr/>
            </a:p>
          </p:txBody>
        </p:sp>
        <p:sp>
          <p:nvSpPr>
            <p:cNvPr id="160" name="object 244">
              <a:extLst>
                <a:ext uri="{FF2B5EF4-FFF2-40B4-BE49-F238E27FC236}">
                  <a16:creationId xmlns:a16="http://schemas.microsoft.com/office/drawing/2014/main" id="{326B9C5B-C6A1-F945-81A4-B50B7A4B141C}"/>
                </a:ext>
              </a:extLst>
            </p:cNvPr>
            <p:cNvSpPr/>
            <p:nvPr/>
          </p:nvSpPr>
          <p:spPr>
            <a:xfrm>
              <a:off x="7325868" y="1715389"/>
              <a:ext cx="48895" cy="42545"/>
            </a:xfrm>
            <a:custGeom>
              <a:avLst/>
              <a:gdLst/>
              <a:ahLst/>
              <a:cxnLst/>
              <a:rect l="l" t="t" r="r" b="b"/>
              <a:pathLst>
                <a:path w="48895" h="42544">
                  <a:moveTo>
                    <a:pt x="8000" y="0"/>
                  </a:moveTo>
                  <a:lnTo>
                    <a:pt x="0" y="10287"/>
                  </a:lnTo>
                  <a:lnTo>
                    <a:pt x="40639" y="42290"/>
                  </a:lnTo>
                  <a:lnTo>
                    <a:pt x="48640" y="32003"/>
                  </a:lnTo>
                  <a:lnTo>
                    <a:pt x="8000" y="0"/>
                  </a:lnTo>
                  <a:close/>
                </a:path>
              </a:pathLst>
            </a:custGeom>
            <a:solidFill>
              <a:srgbClr val="9BB957"/>
            </a:solidFill>
          </p:spPr>
          <p:txBody>
            <a:bodyPr wrap="square" lIns="0" tIns="0" rIns="0" bIns="0" rtlCol="0"/>
            <a:lstStyle/>
            <a:p>
              <a:endParaRPr/>
            </a:p>
          </p:txBody>
        </p:sp>
        <p:sp>
          <p:nvSpPr>
            <p:cNvPr id="161" name="object 245">
              <a:extLst>
                <a:ext uri="{FF2B5EF4-FFF2-40B4-BE49-F238E27FC236}">
                  <a16:creationId xmlns:a16="http://schemas.microsoft.com/office/drawing/2014/main" id="{B152E704-93B9-E448-B875-CCE034082E47}"/>
                </a:ext>
              </a:extLst>
            </p:cNvPr>
            <p:cNvSpPr/>
            <p:nvPr/>
          </p:nvSpPr>
          <p:spPr>
            <a:xfrm>
              <a:off x="7254493" y="1659382"/>
              <a:ext cx="48895" cy="42545"/>
            </a:xfrm>
            <a:custGeom>
              <a:avLst/>
              <a:gdLst/>
              <a:ahLst/>
              <a:cxnLst/>
              <a:rect l="l" t="t" r="r" b="b"/>
              <a:pathLst>
                <a:path w="48895" h="42544">
                  <a:moveTo>
                    <a:pt x="8000" y="0"/>
                  </a:moveTo>
                  <a:lnTo>
                    <a:pt x="0" y="10287"/>
                  </a:lnTo>
                  <a:lnTo>
                    <a:pt x="40766" y="42290"/>
                  </a:lnTo>
                  <a:lnTo>
                    <a:pt x="48767" y="32003"/>
                  </a:lnTo>
                  <a:lnTo>
                    <a:pt x="8000" y="0"/>
                  </a:lnTo>
                  <a:close/>
                </a:path>
              </a:pathLst>
            </a:custGeom>
            <a:solidFill>
              <a:srgbClr val="9BB957"/>
            </a:solidFill>
          </p:spPr>
          <p:txBody>
            <a:bodyPr wrap="square" lIns="0" tIns="0" rIns="0" bIns="0" rtlCol="0"/>
            <a:lstStyle/>
            <a:p>
              <a:endParaRPr/>
            </a:p>
          </p:txBody>
        </p:sp>
        <p:sp>
          <p:nvSpPr>
            <p:cNvPr id="162" name="object 246">
              <a:extLst>
                <a:ext uri="{FF2B5EF4-FFF2-40B4-BE49-F238E27FC236}">
                  <a16:creationId xmlns:a16="http://schemas.microsoft.com/office/drawing/2014/main" id="{8022DE02-E8B8-D940-AF7F-D3FC7D45541B}"/>
                </a:ext>
              </a:extLst>
            </p:cNvPr>
            <p:cNvSpPr/>
            <p:nvPr/>
          </p:nvSpPr>
          <p:spPr>
            <a:xfrm>
              <a:off x="7183246" y="1603375"/>
              <a:ext cx="48895" cy="42545"/>
            </a:xfrm>
            <a:custGeom>
              <a:avLst/>
              <a:gdLst/>
              <a:ahLst/>
              <a:cxnLst/>
              <a:rect l="l" t="t" r="r" b="b"/>
              <a:pathLst>
                <a:path w="48895" h="42544">
                  <a:moveTo>
                    <a:pt x="8000" y="0"/>
                  </a:moveTo>
                  <a:lnTo>
                    <a:pt x="0" y="10160"/>
                  </a:lnTo>
                  <a:lnTo>
                    <a:pt x="40639" y="42290"/>
                  </a:lnTo>
                  <a:lnTo>
                    <a:pt x="48641" y="32003"/>
                  </a:lnTo>
                  <a:lnTo>
                    <a:pt x="8000" y="0"/>
                  </a:lnTo>
                  <a:close/>
                </a:path>
              </a:pathLst>
            </a:custGeom>
            <a:solidFill>
              <a:srgbClr val="9BB957"/>
            </a:solidFill>
          </p:spPr>
          <p:txBody>
            <a:bodyPr wrap="square" lIns="0" tIns="0" rIns="0" bIns="0" rtlCol="0"/>
            <a:lstStyle/>
            <a:p>
              <a:endParaRPr/>
            </a:p>
          </p:txBody>
        </p:sp>
        <p:sp>
          <p:nvSpPr>
            <p:cNvPr id="163" name="object 247">
              <a:extLst>
                <a:ext uri="{FF2B5EF4-FFF2-40B4-BE49-F238E27FC236}">
                  <a16:creationId xmlns:a16="http://schemas.microsoft.com/office/drawing/2014/main" id="{9392C1D7-737A-B04E-B072-5142EB23AFA0}"/>
                </a:ext>
              </a:extLst>
            </p:cNvPr>
            <p:cNvSpPr/>
            <p:nvPr/>
          </p:nvSpPr>
          <p:spPr>
            <a:xfrm>
              <a:off x="7111872" y="1547367"/>
              <a:ext cx="48895" cy="42545"/>
            </a:xfrm>
            <a:custGeom>
              <a:avLst/>
              <a:gdLst/>
              <a:ahLst/>
              <a:cxnLst/>
              <a:rect l="l" t="t" r="r" b="b"/>
              <a:pathLst>
                <a:path w="48895" h="42544">
                  <a:moveTo>
                    <a:pt x="8000" y="0"/>
                  </a:moveTo>
                  <a:lnTo>
                    <a:pt x="0" y="10160"/>
                  </a:lnTo>
                  <a:lnTo>
                    <a:pt x="40767" y="42164"/>
                  </a:lnTo>
                  <a:lnTo>
                    <a:pt x="48768" y="32004"/>
                  </a:lnTo>
                  <a:lnTo>
                    <a:pt x="8000" y="0"/>
                  </a:lnTo>
                  <a:close/>
                </a:path>
              </a:pathLst>
            </a:custGeom>
            <a:solidFill>
              <a:srgbClr val="9BB957"/>
            </a:solidFill>
          </p:spPr>
          <p:txBody>
            <a:bodyPr wrap="square" lIns="0" tIns="0" rIns="0" bIns="0" rtlCol="0"/>
            <a:lstStyle/>
            <a:p>
              <a:endParaRPr/>
            </a:p>
          </p:txBody>
        </p:sp>
        <p:sp>
          <p:nvSpPr>
            <p:cNvPr id="164" name="object 248">
              <a:extLst>
                <a:ext uri="{FF2B5EF4-FFF2-40B4-BE49-F238E27FC236}">
                  <a16:creationId xmlns:a16="http://schemas.microsoft.com/office/drawing/2014/main" id="{32574A3A-1BD4-664D-8DF3-9C5A80F79094}"/>
                </a:ext>
              </a:extLst>
            </p:cNvPr>
            <p:cNvSpPr/>
            <p:nvPr/>
          </p:nvSpPr>
          <p:spPr>
            <a:xfrm>
              <a:off x="7012685" y="1471422"/>
              <a:ext cx="104394" cy="97281"/>
            </a:xfrm>
            <a:prstGeom prst="rect">
              <a:avLst/>
            </a:prstGeom>
            <a:blipFill>
              <a:blip r:embed="rId39" cstate="print"/>
              <a:stretch>
                <a:fillRect/>
              </a:stretch>
            </a:blipFill>
          </p:spPr>
          <p:txBody>
            <a:bodyPr wrap="square" lIns="0" tIns="0" rIns="0" bIns="0" rtlCol="0"/>
            <a:lstStyle/>
            <a:p>
              <a:endParaRPr/>
            </a:p>
          </p:txBody>
        </p:sp>
        <p:sp>
          <p:nvSpPr>
            <p:cNvPr id="165" name="object 249">
              <a:extLst>
                <a:ext uri="{FF2B5EF4-FFF2-40B4-BE49-F238E27FC236}">
                  <a16:creationId xmlns:a16="http://schemas.microsoft.com/office/drawing/2014/main" id="{13262A13-6A64-AA46-8E30-CB7A188902CC}"/>
                </a:ext>
              </a:extLst>
            </p:cNvPr>
            <p:cNvSpPr/>
            <p:nvPr/>
          </p:nvSpPr>
          <p:spPr>
            <a:xfrm>
              <a:off x="9276588" y="2183892"/>
              <a:ext cx="594359" cy="701801"/>
            </a:xfrm>
            <a:prstGeom prst="rect">
              <a:avLst/>
            </a:prstGeom>
            <a:blipFill>
              <a:blip r:embed="rId40" cstate="print"/>
              <a:stretch>
                <a:fillRect/>
              </a:stretch>
            </a:blipFill>
          </p:spPr>
          <p:txBody>
            <a:bodyPr wrap="square" lIns="0" tIns="0" rIns="0" bIns="0" rtlCol="0"/>
            <a:lstStyle/>
            <a:p>
              <a:endParaRPr/>
            </a:p>
          </p:txBody>
        </p:sp>
        <p:sp>
          <p:nvSpPr>
            <p:cNvPr id="166" name="object 250">
              <a:extLst>
                <a:ext uri="{FF2B5EF4-FFF2-40B4-BE49-F238E27FC236}">
                  <a16:creationId xmlns:a16="http://schemas.microsoft.com/office/drawing/2014/main" id="{5100D555-3F4D-EC40-BC7E-B5C08B2FA60D}"/>
                </a:ext>
              </a:extLst>
            </p:cNvPr>
            <p:cNvSpPr/>
            <p:nvPr/>
          </p:nvSpPr>
          <p:spPr>
            <a:xfrm>
              <a:off x="9327642" y="2389758"/>
              <a:ext cx="384810" cy="477520"/>
            </a:xfrm>
            <a:custGeom>
              <a:avLst/>
              <a:gdLst/>
              <a:ahLst/>
              <a:cxnLst/>
              <a:rect l="l" t="t" r="r" b="b"/>
              <a:pathLst>
                <a:path w="384809" h="477519">
                  <a:moveTo>
                    <a:pt x="364871" y="0"/>
                  </a:moveTo>
                  <a:lnTo>
                    <a:pt x="0" y="461517"/>
                  </a:lnTo>
                  <a:lnTo>
                    <a:pt x="19811" y="477138"/>
                  </a:lnTo>
                  <a:lnTo>
                    <a:pt x="384682" y="15620"/>
                  </a:lnTo>
                  <a:lnTo>
                    <a:pt x="364871" y="0"/>
                  </a:lnTo>
                  <a:close/>
                </a:path>
              </a:pathLst>
            </a:custGeom>
            <a:solidFill>
              <a:srgbClr val="4F81BB"/>
            </a:solidFill>
          </p:spPr>
          <p:txBody>
            <a:bodyPr wrap="square" lIns="0" tIns="0" rIns="0" bIns="0" rtlCol="0"/>
            <a:lstStyle/>
            <a:p>
              <a:endParaRPr/>
            </a:p>
          </p:txBody>
        </p:sp>
        <p:sp>
          <p:nvSpPr>
            <p:cNvPr id="167" name="object 251">
              <a:extLst>
                <a:ext uri="{FF2B5EF4-FFF2-40B4-BE49-F238E27FC236}">
                  <a16:creationId xmlns:a16="http://schemas.microsoft.com/office/drawing/2014/main" id="{59FB8D8D-2846-D143-A4DB-875064568CD1}"/>
                </a:ext>
              </a:extLst>
            </p:cNvPr>
            <p:cNvSpPr/>
            <p:nvPr/>
          </p:nvSpPr>
          <p:spPr>
            <a:xfrm>
              <a:off x="9672446" y="2337816"/>
              <a:ext cx="77216" cy="83438"/>
            </a:xfrm>
            <a:prstGeom prst="rect">
              <a:avLst/>
            </a:prstGeom>
            <a:blipFill>
              <a:blip r:embed="rId41" cstate="print"/>
              <a:stretch>
                <a:fillRect/>
              </a:stretch>
            </a:blipFill>
          </p:spPr>
          <p:txBody>
            <a:bodyPr wrap="square" lIns="0" tIns="0" rIns="0" bIns="0" rtlCol="0"/>
            <a:lstStyle/>
            <a:p>
              <a:endParaRPr/>
            </a:p>
          </p:txBody>
        </p:sp>
        <p:sp>
          <p:nvSpPr>
            <p:cNvPr id="168" name="object 252">
              <a:extLst>
                <a:ext uri="{FF2B5EF4-FFF2-40B4-BE49-F238E27FC236}">
                  <a16:creationId xmlns:a16="http://schemas.microsoft.com/office/drawing/2014/main" id="{12381561-A3E7-C247-BE49-F1DBC2BEA0F1}"/>
                </a:ext>
              </a:extLst>
            </p:cNvPr>
            <p:cNvSpPr/>
            <p:nvPr/>
          </p:nvSpPr>
          <p:spPr>
            <a:xfrm>
              <a:off x="9567291" y="2499232"/>
              <a:ext cx="49530" cy="41275"/>
            </a:xfrm>
            <a:custGeom>
              <a:avLst/>
              <a:gdLst/>
              <a:ahLst/>
              <a:cxnLst/>
              <a:rect l="l" t="t" r="r" b="b"/>
              <a:pathLst>
                <a:path w="49529" h="41275">
                  <a:moveTo>
                    <a:pt x="7492" y="0"/>
                  </a:moveTo>
                  <a:lnTo>
                    <a:pt x="0" y="10413"/>
                  </a:lnTo>
                  <a:lnTo>
                    <a:pt x="41909" y="40766"/>
                  </a:lnTo>
                  <a:lnTo>
                    <a:pt x="49529" y="30352"/>
                  </a:lnTo>
                  <a:lnTo>
                    <a:pt x="7492" y="0"/>
                  </a:lnTo>
                  <a:close/>
                </a:path>
              </a:pathLst>
            </a:custGeom>
            <a:solidFill>
              <a:srgbClr val="9BB957"/>
            </a:solidFill>
          </p:spPr>
          <p:txBody>
            <a:bodyPr wrap="square" lIns="0" tIns="0" rIns="0" bIns="0" rtlCol="0"/>
            <a:lstStyle/>
            <a:p>
              <a:endParaRPr/>
            </a:p>
          </p:txBody>
        </p:sp>
        <p:sp>
          <p:nvSpPr>
            <p:cNvPr id="169" name="object 253">
              <a:extLst>
                <a:ext uri="{FF2B5EF4-FFF2-40B4-BE49-F238E27FC236}">
                  <a16:creationId xmlns:a16="http://schemas.microsoft.com/office/drawing/2014/main" id="{CD690571-9545-C34F-BB3D-F150A5192F36}"/>
                </a:ext>
              </a:extLst>
            </p:cNvPr>
            <p:cNvSpPr/>
            <p:nvPr/>
          </p:nvSpPr>
          <p:spPr>
            <a:xfrm>
              <a:off x="9493757" y="2446020"/>
              <a:ext cx="49530" cy="41275"/>
            </a:xfrm>
            <a:custGeom>
              <a:avLst/>
              <a:gdLst/>
              <a:ahLst/>
              <a:cxnLst/>
              <a:rect l="l" t="t" r="r" b="b"/>
              <a:pathLst>
                <a:path w="49529" h="41275">
                  <a:moveTo>
                    <a:pt x="7620" y="0"/>
                  </a:moveTo>
                  <a:lnTo>
                    <a:pt x="0" y="10540"/>
                  </a:lnTo>
                  <a:lnTo>
                    <a:pt x="42037" y="40893"/>
                  </a:lnTo>
                  <a:lnTo>
                    <a:pt x="49530" y="30352"/>
                  </a:lnTo>
                  <a:lnTo>
                    <a:pt x="7620" y="0"/>
                  </a:lnTo>
                  <a:close/>
                </a:path>
              </a:pathLst>
            </a:custGeom>
            <a:solidFill>
              <a:srgbClr val="9BB957"/>
            </a:solidFill>
          </p:spPr>
          <p:txBody>
            <a:bodyPr wrap="square" lIns="0" tIns="0" rIns="0" bIns="0" rtlCol="0"/>
            <a:lstStyle/>
            <a:p>
              <a:endParaRPr/>
            </a:p>
          </p:txBody>
        </p:sp>
        <p:sp>
          <p:nvSpPr>
            <p:cNvPr id="170" name="object 254">
              <a:extLst>
                <a:ext uri="{FF2B5EF4-FFF2-40B4-BE49-F238E27FC236}">
                  <a16:creationId xmlns:a16="http://schemas.microsoft.com/office/drawing/2014/main" id="{1143248D-9F1F-284A-9326-9E02CF0512F6}"/>
                </a:ext>
              </a:extLst>
            </p:cNvPr>
            <p:cNvSpPr/>
            <p:nvPr/>
          </p:nvSpPr>
          <p:spPr>
            <a:xfrm>
              <a:off x="9420225" y="2392933"/>
              <a:ext cx="50165" cy="41275"/>
            </a:xfrm>
            <a:custGeom>
              <a:avLst/>
              <a:gdLst/>
              <a:ahLst/>
              <a:cxnLst/>
              <a:rect l="l" t="t" r="r" b="b"/>
              <a:pathLst>
                <a:path w="50165" h="41275">
                  <a:moveTo>
                    <a:pt x="7620" y="0"/>
                  </a:moveTo>
                  <a:lnTo>
                    <a:pt x="0" y="10540"/>
                  </a:lnTo>
                  <a:lnTo>
                    <a:pt x="42036" y="40893"/>
                  </a:lnTo>
                  <a:lnTo>
                    <a:pt x="49656" y="30352"/>
                  </a:lnTo>
                  <a:lnTo>
                    <a:pt x="7620" y="0"/>
                  </a:lnTo>
                  <a:close/>
                </a:path>
              </a:pathLst>
            </a:custGeom>
            <a:solidFill>
              <a:srgbClr val="9BB957"/>
            </a:solidFill>
          </p:spPr>
          <p:txBody>
            <a:bodyPr wrap="square" lIns="0" tIns="0" rIns="0" bIns="0" rtlCol="0"/>
            <a:lstStyle/>
            <a:p>
              <a:endParaRPr/>
            </a:p>
          </p:txBody>
        </p:sp>
        <p:sp>
          <p:nvSpPr>
            <p:cNvPr id="171" name="object 255">
              <a:extLst>
                <a:ext uri="{FF2B5EF4-FFF2-40B4-BE49-F238E27FC236}">
                  <a16:creationId xmlns:a16="http://schemas.microsoft.com/office/drawing/2014/main" id="{ECA210DF-8F89-D74C-87E1-39B4D6A2CE69}"/>
                </a:ext>
              </a:extLst>
            </p:cNvPr>
            <p:cNvSpPr/>
            <p:nvPr/>
          </p:nvSpPr>
          <p:spPr>
            <a:xfrm>
              <a:off x="9346818" y="2339848"/>
              <a:ext cx="49530" cy="41275"/>
            </a:xfrm>
            <a:custGeom>
              <a:avLst/>
              <a:gdLst/>
              <a:ahLst/>
              <a:cxnLst/>
              <a:rect l="l" t="t" r="r" b="b"/>
              <a:pathLst>
                <a:path w="49529" h="41275">
                  <a:moveTo>
                    <a:pt x="7620" y="0"/>
                  </a:moveTo>
                  <a:lnTo>
                    <a:pt x="0" y="10413"/>
                  </a:lnTo>
                  <a:lnTo>
                    <a:pt x="41909" y="40766"/>
                  </a:lnTo>
                  <a:lnTo>
                    <a:pt x="49529" y="30352"/>
                  </a:lnTo>
                  <a:lnTo>
                    <a:pt x="7620" y="0"/>
                  </a:lnTo>
                  <a:close/>
                </a:path>
              </a:pathLst>
            </a:custGeom>
            <a:solidFill>
              <a:srgbClr val="9BB957"/>
            </a:solidFill>
          </p:spPr>
          <p:txBody>
            <a:bodyPr wrap="square" lIns="0" tIns="0" rIns="0" bIns="0" rtlCol="0"/>
            <a:lstStyle/>
            <a:p>
              <a:endParaRPr/>
            </a:p>
          </p:txBody>
        </p:sp>
        <p:sp>
          <p:nvSpPr>
            <p:cNvPr id="172" name="object 256">
              <a:extLst>
                <a:ext uri="{FF2B5EF4-FFF2-40B4-BE49-F238E27FC236}">
                  <a16:creationId xmlns:a16="http://schemas.microsoft.com/office/drawing/2014/main" id="{09D913F3-34F0-964B-B041-C0841DF96E0C}"/>
                </a:ext>
              </a:extLst>
            </p:cNvPr>
            <p:cNvSpPr/>
            <p:nvPr/>
          </p:nvSpPr>
          <p:spPr>
            <a:xfrm>
              <a:off x="9273285" y="2286635"/>
              <a:ext cx="50165" cy="41275"/>
            </a:xfrm>
            <a:custGeom>
              <a:avLst/>
              <a:gdLst/>
              <a:ahLst/>
              <a:cxnLst/>
              <a:rect l="l" t="t" r="r" b="b"/>
              <a:pathLst>
                <a:path w="50165" h="41275">
                  <a:moveTo>
                    <a:pt x="7620" y="0"/>
                  </a:moveTo>
                  <a:lnTo>
                    <a:pt x="0" y="10540"/>
                  </a:lnTo>
                  <a:lnTo>
                    <a:pt x="42037" y="40893"/>
                  </a:lnTo>
                  <a:lnTo>
                    <a:pt x="49657" y="30352"/>
                  </a:lnTo>
                  <a:lnTo>
                    <a:pt x="7620" y="0"/>
                  </a:lnTo>
                  <a:close/>
                </a:path>
              </a:pathLst>
            </a:custGeom>
            <a:solidFill>
              <a:srgbClr val="9BB957"/>
            </a:solidFill>
          </p:spPr>
          <p:txBody>
            <a:bodyPr wrap="square" lIns="0" tIns="0" rIns="0" bIns="0" rtlCol="0"/>
            <a:lstStyle/>
            <a:p>
              <a:endParaRPr/>
            </a:p>
          </p:txBody>
        </p:sp>
        <p:sp>
          <p:nvSpPr>
            <p:cNvPr id="173" name="object 257">
              <a:extLst>
                <a:ext uri="{FF2B5EF4-FFF2-40B4-BE49-F238E27FC236}">
                  <a16:creationId xmlns:a16="http://schemas.microsoft.com/office/drawing/2014/main" id="{593CE7E4-8212-AC4F-80C8-026278157CFD}"/>
                </a:ext>
              </a:extLst>
            </p:cNvPr>
            <p:cNvSpPr/>
            <p:nvPr/>
          </p:nvSpPr>
          <p:spPr>
            <a:xfrm>
              <a:off x="9199880" y="2233548"/>
              <a:ext cx="49530" cy="41275"/>
            </a:xfrm>
            <a:custGeom>
              <a:avLst/>
              <a:gdLst/>
              <a:ahLst/>
              <a:cxnLst/>
              <a:rect l="l" t="t" r="r" b="b"/>
              <a:pathLst>
                <a:path w="49529" h="41275">
                  <a:moveTo>
                    <a:pt x="7493" y="0"/>
                  </a:moveTo>
                  <a:lnTo>
                    <a:pt x="0" y="10540"/>
                  </a:lnTo>
                  <a:lnTo>
                    <a:pt x="41910" y="40893"/>
                  </a:lnTo>
                  <a:lnTo>
                    <a:pt x="49529" y="30352"/>
                  </a:lnTo>
                  <a:lnTo>
                    <a:pt x="7493" y="0"/>
                  </a:lnTo>
                  <a:close/>
                </a:path>
              </a:pathLst>
            </a:custGeom>
            <a:solidFill>
              <a:srgbClr val="9BB957"/>
            </a:solidFill>
          </p:spPr>
          <p:txBody>
            <a:bodyPr wrap="square" lIns="0" tIns="0" rIns="0" bIns="0" rtlCol="0"/>
            <a:lstStyle/>
            <a:p>
              <a:endParaRPr/>
            </a:p>
          </p:txBody>
        </p:sp>
        <p:sp>
          <p:nvSpPr>
            <p:cNvPr id="174" name="object 258">
              <a:extLst>
                <a:ext uri="{FF2B5EF4-FFF2-40B4-BE49-F238E27FC236}">
                  <a16:creationId xmlns:a16="http://schemas.microsoft.com/office/drawing/2014/main" id="{A70F8B4C-35CC-0545-87B9-58E53FC05DA9}"/>
                </a:ext>
              </a:extLst>
            </p:cNvPr>
            <p:cNvSpPr/>
            <p:nvPr/>
          </p:nvSpPr>
          <p:spPr>
            <a:xfrm>
              <a:off x="9126346" y="2180463"/>
              <a:ext cx="49530" cy="41275"/>
            </a:xfrm>
            <a:custGeom>
              <a:avLst/>
              <a:gdLst/>
              <a:ahLst/>
              <a:cxnLst/>
              <a:rect l="l" t="t" r="r" b="b"/>
              <a:pathLst>
                <a:path w="49529" h="41275">
                  <a:moveTo>
                    <a:pt x="7620" y="0"/>
                  </a:moveTo>
                  <a:lnTo>
                    <a:pt x="0" y="10413"/>
                  </a:lnTo>
                  <a:lnTo>
                    <a:pt x="42036" y="40766"/>
                  </a:lnTo>
                  <a:lnTo>
                    <a:pt x="49529" y="30352"/>
                  </a:lnTo>
                  <a:lnTo>
                    <a:pt x="7620" y="0"/>
                  </a:lnTo>
                  <a:close/>
                </a:path>
              </a:pathLst>
            </a:custGeom>
            <a:solidFill>
              <a:srgbClr val="9BB957"/>
            </a:solidFill>
          </p:spPr>
          <p:txBody>
            <a:bodyPr wrap="square" lIns="0" tIns="0" rIns="0" bIns="0" rtlCol="0"/>
            <a:lstStyle/>
            <a:p>
              <a:endParaRPr/>
            </a:p>
          </p:txBody>
        </p:sp>
        <p:sp>
          <p:nvSpPr>
            <p:cNvPr id="175" name="object 259">
              <a:extLst>
                <a:ext uri="{FF2B5EF4-FFF2-40B4-BE49-F238E27FC236}">
                  <a16:creationId xmlns:a16="http://schemas.microsoft.com/office/drawing/2014/main" id="{4ED4D891-B0B5-0041-8842-23E594A54182}"/>
                </a:ext>
              </a:extLst>
            </p:cNvPr>
            <p:cNvSpPr/>
            <p:nvPr/>
          </p:nvSpPr>
          <p:spPr>
            <a:xfrm>
              <a:off x="9052814" y="2127250"/>
              <a:ext cx="50165" cy="41275"/>
            </a:xfrm>
            <a:custGeom>
              <a:avLst/>
              <a:gdLst/>
              <a:ahLst/>
              <a:cxnLst/>
              <a:rect l="l" t="t" r="r" b="b"/>
              <a:pathLst>
                <a:path w="50165" h="41275">
                  <a:moveTo>
                    <a:pt x="7619" y="0"/>
                  </a:moveTo>
                  <a:lnTo>
                    <a:pt x="0" y="10540"/>
                  </a:lnTo>
                  <a:lnTo>
                    <a:pt x="42036" y="40894"/>
                  </a:lnTo>
                  <a:lnTo>
                    <a:pt x="49656" y="30352"/>
                  </a:lnTo>
                  <a:lnTo>
                    <a:pt x="7619" y="0"/>
                  </a:lnTo>
                  <a:close/>
                </a:path>
              </a:pathLst>
            </a:custGeom>
            <a:solidFill>
              <a:srgbClr val="9BB957"/>
            </a:solidFill>
          </p:spPr>
          <p:txBody>
            <a:bodyPr wrap="square" lIns="0" tIns="0" rIns="0" bIns="0" rtlCol="0"/>
            <a:lstStyle/>
            <a:p>
              <a:endParaRPr/>
            </a:p>
          </p:txBody>
        </p:sp>
        <p:sp>
          <p:nvSpPr>
            <p:cNvPr id="176" name="object 260">
              <a:extLst>
                <a:ext uri="{FF2B5EF4-FFF2-40B4-BE49-F238E27FC236}">
                  <a16:creationId xmlns:a16="http://schemas.microsoft.com/office/drawing/2014/main" id="{4BE0F26D-7C0F-824F-B42B-992EA9DCA4C6}"/>
                </a:ext>
              </a:extLst>
            </p:cNvPr>
            <p:cNvSpPr/>
            <p:nvPr/>
          </p:nvSpPr>
          <p:spPr>
            <a:xfrm>
              <a:off x="8979407" y="2074164"/>
              <a:ext cx="49530" cy="41275"/>
            </a:xfrm>
            <a:custGeom>
              <a:avLst/>
              <a:gdLst/>
              <a:ahLst/>
              <a:cxnLst/>
              <a:rect l="l" t="t" r="r" b="b"/>
              <a:pathLst>
                <a:path w="49529" h="41275">
                  <a:moveTo>
                    <a:pt x="7620" y="0"/>
                  </a:moveTo>
                  <a:lnTo>
                    <a:pt x="0" y="10413"/>
                  </a:lnTo>
                  <a:lnTo>
                    <a:pt x="41910" y="40894"/>
                  </a:lnTo>
                  <a:lnTo>
                    <a:pt x="49530" y="30352"/>
                  </a:lnTo>
                  <a:lnTo>
                    <a:pt x="7620" y="0"/>
                  </a:lnTo>
                  <a:close/>
                </a:path>
              </a:pathLst>
            </a:custGeom>
            <a:solidFill>
              <a:srgbClr val="9BB957"/>
            </a:solidFill>
          </p:spPr>
          <p:txBody>
            <a:bodyPr wrap="square" lIns="0" tIns="0" rIns="0" bIns="0" rtlCol="0"/>
            <a:lstStyle/>
            <a:p>
              <a:endParaRPr/>
            </a:p>
          </p:txBody>
        </p:sp>
        <p:sp>
          <p:nvSpPr>
            <p:cNvPr id="177" name="object 261">
              <a:extLst>
                <a:ext uri="{FF2B5EF4-FFF2-40B4-BE49-F238E27FC236}">
                  <a16:creationId xmlns:a16="http://schemas.microsoft.com/office/drawing/2014/main" id="{17487179-55F5-214D-B03E-AEE9D00C6156}"/>
                </a:ext>
              </a:extLst>
            </p:cNvPr>
            <p:cNvSpPr/>
            <p:nvPr/>
          </p:nvSpPr>
          <p:spPr>
            <a:xfrm>
              <a:off x="8905875" y="2020951"/>
              <a:ext cx="50165" cy="41275"/>
            </a:xfrm>
            <a:custGeom>
              <a:avLst/>
              <a:gdLst/>
              <a:ahLst/>
              <a:cxnLst/>
              <a:rect l="l" t="t" r="r" b="b"/>
              <a:pathLst>
                <a:path w="50165" h="41275">
                  <a:moveTo>
                    <a:pt x="7620" y="0"/>
                  </a:moveTo>
                  <a:lnTo>
                    <a:pt x="0" y="10540"/>
                  </a:lnTo>
                  <a:lnTo>
                    <a:pt x="42036" y="40894"/>
                  </a:lnTo>
                  <a:lnTo>
                    <a:pt x="49656" y="30479"/>
                  </a:lnTo>
                  <a:lnTo>
                    <a:pt x="7620" y="0"/>
                  </a:lnTo>
                  <a:close/>
                </a:path>
              </a:pathLst>
            </a:custGeom>
            <a:solidFill>
              <a:srgbClr val="9BB957"/>
            </a:solidFill>
          </p:spPr>
          <p:txBody>
            <a:bodyPr wrap="square" lIns="0" tIns="0" rIns="0" bIns="0" rtlCol="0"/>
            <a:lstStyle/>
            <a:p>
              <a:endParaRPr/>
            </a:p>
          </p:txBody>
        </p:sp>
        <p:sp>
          <p:nvSpPr>
            <p:cNvPr id="178" name="object 262">
              <a:extLst>
                <a:ext uri="{FF2B5EF4-FFF2-40B4-BE49-F238E27FC236}">
                  <a16:creationId xmlns:a16="http://schemas.microsoft.com/office/drawing/2014/main" id="{B9FB545F-B08A-654C-8CDE-CEDC9E49A2FE}"/>
                </a:ext>
              </a:extLst>
            </p:cNvPr>
            <p:cNvSpPr/>
            <p:nvPr/>
          </p:nvSpPr>
          <p:spPr>
            <a:xfrm>
              <a:off x="8832468" y="1967864"/>
              <a:ext cx="49530" cy="41275"/>
            </a:xfrm>
            <a:custGeom>
              <a:avLst/>
              <a:gdLst/>
              <a:ahLst/>
              <a:cxnLst/>
              <a:rect l="l" t="t" r="r" b="b"/>
              <a:pathLst>
                <a:path w="49529" h="41275">
                  <a:moveTo>
                    <a:pt x="7492" y="0"/>
                  </a:moveTo>
                  <a:lnTo>
                    <a:pt x="0" y="10540"/>
                  </a:lnTo>
                  <a:lnTo>
                    <a:pt x="41909" y="40894"/>
                  </a:lnTo>
                  <a:lnTo>
                    <a:pt x="49529" y="30352"/>
                  </a:lnTo>
                  <a:lnTo>
                    <a:pt x="7492" y="0"/>
                  </a:lnTo>
                  <a:close/>
                </a:path>
              </a:pathLst>
            </a:custGeom>
            <a:solidFill>
              <a:srgbClr val="9BB957"/>
            </a:solidFill>
          </p:spPr>
          <p:txBody>
            <a:bodyPr wrap="square" lIns="0" tIns="0" rIns="0" bIns="0" rtlCol="0"/>
            <a:lstStyle/>
            <a:p>
              <a:endParaRPr/>
            </a:p>
          </p:txBody>
        </p:sp>
        <p:sp>
          <p:nvSpPr>
            <p:cNvPr id="179" name="object 263">
              <a:extLst>
                <a:ext uri="{FF2B5EF4-FFF2-40B4-BE49-F238E27FC236}">
                  <a16:creationId xmlns:a16="http://schemas.microsoft.com/office/drawing/2014/main" id="{FBE8BAF1-5ED1-264E-A2D2-FCCDA47753B7}"/>
                </a:ext>
              </a:extLst>
            </p:cNvPr>
            <p:cNvSpPr/>
            <p:nvPr/>
          </p:nvSpPr>
          <p:spPr>
            <a:xfrm>
              <a:off x="8758935" y="1914779"/>
              <a:ext cx="49530" cy="41275"/>
            </a:xfrm>
            <a:custGeom>
              <a:avLst/>
              <a:gdLst/>
              <a:ahLst/>
              <a:cxnLst/>
              <a:rect l="l" t="t" r="r" b="b"/>
              <a:pathLst>
                <a:path w="49529" h="41275">
                  <a:moveTo>
                    <a:pt x="7620" y="0"/>
                  </a:moveTo>
                  <a:lnTo>
                    <a:pt x="0" y="10413"/>
                  </a:lnTo>
                  <a:lnTo>
                    <a:pt x="42037" y="40767"/>
                  </a:lnTo>
                  <a:lnTo>
                    <a:pt x="49530" y="30353"/>
                  </a:lnTo>
                  <a:lnTo>
                    <a:pt x="7620" y="0"/>
                  </a:lnTo>
                  <a:close/>
                </a:path>
              </a:pathLst>
            </a:custGeom>
            <a:solidFill>
              <a:srgbClr val="9BB957"/>
            </a:solidFill>
          </p:spPr>
          <p:txBody>
            <a:bodyPr wrap="square" lIns="0" tIns="0" rIns="0" bIns="0" rtlCol="0"/>
            <a:lstStyle/>
            <a:p>
              <a:endParaRPr/>
            </a:p>
          </p:txBody>
        </p:sp>
        <p:sp>
          <p:nvSpPr>
            <p:cNvPr id="180" name="object 264">
              <a:extLst>
                <a:ext uri="{FF2B5EF4-FFF2-40B4-BE49-F238E27FC236}">
                  <a16:creationId xmlns:a16="http://schemas.microsoft.com/office/drawing/2014/main" id="{E8720429-7CAA-8246-BD2B-95365AAE6824}"/>
                </a:ext>
              </a:extLst>
            </p:cNvPr>
            <p:cNvSpPr/>
            <p:nvPr/>
          </p:nvSpPr>
          <p:spPr>
            <a:xfrm>
              <a:off x="8685403" y="1861566"/>
              <a:ext cx="50165" cy="41275"/>
            </a:xfrm>
            <a:custGeom>
              <a:avLst/>
              <a:gdLst/>
              <a:ahLst/>
              <a:cxnLst/>
              <a:rect l="l" t="t" r="r" b="b"/>
              <a:pathLst>
                <a:path w="50165" h="41275">
                  <a:moveTo>
                    <a:pt x="7620" y="0"/>
                  </a:moveTo>
                  <a:lnTo>
                    <a:pt x="0" y="10541"/>
                  </a:lnTo>
                  <a:lnTo>
                    <a:pt x="42037" y="40894"/>
                  </a:lnTo>
                  <a:lnTo>
                    <a:pt x="49656" y="30353"/>
                  </a:lnTo>
                  <a:lnTo>
                    <a:pt x="7620" y="0"/>
                  </a:lnTo>
                  <a:close/>
                </a:path>
              </a:pathLst>
            </a:custGeom>
            <a:solidFill>
              <a:srgbClr val="9BB957"/>
            </a:solidFill>
          </p:spPr>
          <p:txBody>
            <a:bodyPr wrap="square" lIns="0" tIns="0" rIns="0" bIns="0" rtlCol="0"/>
            <a:lstStyle/>
            <a:p>
              <a:endParaRPr/>
            </a:p>
          </p:txBody>
        </p:sp>
        <p:sp>
          <p:nvSpPr>
            <p:cNvPr id="181" name="object 265">
              <a:extLst>
                <a:ext uri="{FF2B5EF4-FFF2-40B4-BE49-F238E27FC236}">
                  <a16:creationId xmlns:a16="http://schemas.microsoft.com/office/drawing/2014/main" id="{08A2D60A-F5AD-A34F-A25D-2B5EEF50FAAA}"/>
                </a:ext>
              </a:extLst>
            </p:cNvPr>
            <p:cNvSpPr/>
            <p:nvPr/>
          </p:nvSpPr>
          <p:spPr>
            <a:xfrm>
              <a:off x="8611996" y="1808479"/>
              <a:ext cx="49530" cy="41275"/>
            </a:xfrm>
            <a:custGeom>
              <a:avLst/>
              <a:gdLst/>
              <a:ahLst/>
              <a:cxnLst/>
              <a:rect l="l" t="t" r="r" b="b"/>
              <a:pathLst>
                <a:path w="49529" h="41275">
                  <a:moveTo>
                    <a:pt x="7620" y="0"/>
                  </a:moveTo>
                  <a:lnTo>
                    <a:pt x="0" y="10541"/>
                  </a:lnTo>
                  <a:lnTo>
                    <a:pt x="41909" y="40894"/>
                  </a:lnTo>
                  <a:lnTo>
                    <a:pt x="49529" y="30353"/>
                  </a:lnTo>
                  <a:lnTo>
                    <a:pt x="7620" y="0"/>
                  </a:lnTo>
                  <a:close/>
                </a:path>
              </a:pathLst>
            </a:custGeom>
            <a:solidFill>
              <a:srgbClr val="9BB957"/>
            </a:solidFill>
          </p:spPr>
          <p:txBody>
            <a:bodyPr wrap="square" lIns="0" tIns="0" rIns="0" bIns="0" rtlCol="0"/>
            <a:lstStyle/>
            <a:p>
              <a:endParaRPr/>
            </a:p>
          </p:txBody>
        </p:sp>
        <p:sp>
          <p:nvSpPr>
            <p:cNvPr id="182" name="object 266">
              <a:extLst>
                <a:ext uri="{FF2B5EF4-FFF2-40B4-BE49-F238E27FC236}">
                  <a16:creationId xmlns:a16="http://schemas.microsoft.com/office/drawing/2014/main" id="{02D811BF-7FAF-944F-8B26-BF361A741738}"/>
                </a:ext>
              </a:extLst>
            </p:cNvPr>
            <p:cNvSpPr/>
            <p:nvPr/>
          </p:nvSpPr>
          <p:spPr>
            <a:xfrm>
              <a:off x="8538464" y="1755394"/>
              <a:ext cx="50165" cy="41275"/>
            </a:xfrm>
            <a:custGeom>
              <a:avLst/>
              <a:gdLst/>
              <a:ahLst/>
              <a:cxnLst/>
              <a:rect l="l" t="t" r="r" b="b"/>
              <a:pathLst>
                <a:path w="50165" h="41275">
                  <a:moveTo>
                    <a:pt x="7619" y="0"/>
                  </a:moveTo>
                  <a:lnTo>
                    <a:pt x="0" y="10413"/>
                  </a:lnTo>
                  <a:lnTo>
                    <a:pt x="42036" y="40766"/>
                  </a:lnTo>
                  <a:lnTo>
                    <a:pt x="49656" y="30352"/>
                  </a:lnTo>
                  <a:lnTo>
                    <a:pt x="7619" y="0"/>
                  </a:lnTo>
                  <a:close/>
                </a:path>
              </a:pathLst>
            </a:custGeom>
            <a:solidFill>
              <a:srgbClr val="9BB957"/>
            </a:solidFill>
          </p:spPr>
          <p:txBody>
            <a:bodyPr wrap="square" lIns="0" tIns="0" rIns="0" bIns="0" rtlCol="0"/>
            <a:lstStyle/>
            <a:p>
              <a:endParaRPr/>
            </a:p>
          </p:txBody>
        </p:sp>
        <p:sp>
          <p:nvSpPr>
            <p:cNvPr id="183" name="object 267">
              <a:extLst>
                <a:ext uri="{FF2B5EF4-FFF2-40B4-BE49-F238E27FC236}">
                  <a16:creationId xmlns:a16="http://schemas.microsoft.com/office/drawing/2014/main" id="{297AAA6B-4F6E-7046-8BD7-C66B48EC4E60}"/>
                </a:ext>
              </a:extLst>
            </p:cNvPr>
            <p:cNvSpPr/>
            <p:nvPr/>
          </p:nvSpPr>
          <p:spPr>
            <a:xfrm>
              <a:off x="8465184" y="1702180"/>
              <a:ext cx="49530" cy="41275"/>
            </a:xfrm>
            <a:custGeom>
              <a:avLst/>
              <a:gdLst/>
              <a:ahLst/>
              <a:cxnLst/>
              <a:rect l="l" t="t" r="r" b="b"/>
              <a:pathLst>
                <a:path w="49529" h="41275">
                  <a:moveTo>
                    <a:pt x="7493" y="0"/>
                  </a:moveTo>
                  <a:lnTo>
                    <a:pt x="0" y="10541"/>
                  </a:lnTo>
                  <a:lnTo>
                    <a:pt x="41910" y="40894"/>
                  </a:lnTo>
                  <a:lnTo>
                    <a:pt x="49403" y="30353"/>
                  </a:lnTo>
                  <a:lnTo>
                    <a:pt x="7493" y="0"/>
                  </a:lnTo>
                  <a:close/>
                </a:path>
              </a:pathLst>
            </a:custGeom>
            <a:solidFill>
              <a:srgbClr val="9BB957"/>
            </a:solidFill>
          </p:spPr>
          <p:txBody>
            <a:bodyPr wrap="square" lIns="0" tIns="0" rIns="0" bIns="0" rtlCol="0"/>
            <a:lstStyle/>
            <a:p>
              <a:endParaRPr/>
            </a:p>
          </p:txBody>
        </p:sp>
        <p:sp>
          <p:nvSpPr>
            <p:cNvPr id="184" name="object 268">
              <a:extLst>
                <a:ext uri="{FF2B5EF4-FFF2-40B4-BE49-F238E27FC236}">
                  <a16:creationId xmlns:a16="http://schemas.microsoft.com/office/drawing/2014/main" id="{C590693E-CEE9-5B46-8FB2-A5FADB1C87BB}"/>
                </a:ext>
              </a:extLst>
            </p:cNvPr>
            <p:cNvSpPr/>
            <p:nvPr/>
          </p:nvSpPr>
          <p:spPr>
            <a:xfrm>
              <a:off x="8391652" y="1649095"/>
              <a:ext cx="49530" cy="41275"/>
            </a:xfrm>
            <a:custGeom>
              <a:avLst/>
              <a:gdLst/>
              <a:ahLst/>
              <a:cxnLst/>
              <a:rect l="l" t="t" r="r" b="b"/>
              <a:pathLst>
                <a:path w="49529" h="41275">
                  <a:moveTo>
                    <a:pt x="7620" y="0"/>
                  </a:moveTo>
                  <a:lnTo>
                    <a:pt x="0" y="10540"/>
                  </a:lnTo>
                  <a:lnTo>
                    <a:pt x="42037" y="40893"/>
                  </a:lnTo>
                  <a:lnTo>
                    <a:pt x="49529" y="30352"/>
                  </a:lnTo>
                  <a:lnTo>
                    <a:pt x="7620" y="0"/>
                  </a:lnTo>
                  <a:close/>
                </a:path>
              </a:pathLst>
            </a:custGeom>
            <a:solidFill>
              <a:srgbClr val="9BB957"/>
            </a:solidFill>
          </p:spPr>
          <p:txBody>
            <a:bodyPr wrap="square" lIns="0" tIns="0" rIns="0" bIns="0" rtlCol="0"/>
            <a:lstStyle/>
            <a:p>
              <a:endParaRPr/>
            </a:p>
          </p:txBody>
        </p:sp>
        <p:sp>
          <p:nvSpPr>
            <p:cNvPr id="185" name="object 269">
              <a:extLst>
                <a:ext uri="{FF2B5EF4-FFF2-40B4-BE49-F238E27FC236}">
                  <a16:creationId xmlns:a16="http://schemas.microsoft.com/office/drawing/2014/main" id="{6A4DC821-FE0D-0C4D-A4A5-A604A723BC14}"/>
                </a:ext>
              </a:extLst>
            </p:cNvPr>
            <p:cNvSpPr/>
            <p:nvPr/>
          </p:nvSpPr>
          <p:spPr>
            <a:xfrm>
              <a:off x="8318118" y="1596008"/>
              <a:ext cx="50165" cy="41275"/>
            </a:xfrm>
            <a:custGeom>
              <a:avLst/>
              <a:gdLst/>
              <a:ahLst/>
              <a:cxnLst/>
              <a:rect l="l" t="t" r="r" b="b"/>
              <a:pathLst>
                <a:path w="50165" h="41275">
                  <a:moveTo>
                    <a:pt x="7620" y="0"/>
                  </a:moveTo>
                  <a:lnTo>
                    <a:pt x="0" y="10413"/>
                  </a:lnTo>
                  <a:lnTo>
                    <a:pt x="42036" y="40766"/>
                  </a:lnTo>
                  <a:lnTo>
                    <a:pt x="49656" y="30352"/>
                  </a:lnTo>
                  <a:lnTo>
                    <a:pt x="7620" y="0"/>
                  </a:lnTo>
                  <a:close/>
                </a:path>
              </a:pathLst>
            </a:custGeom>
            <a:solidFill>
              <a:srgbClr val="9BB957"/>
            </a:solidFill>
          </p:spPr>
          <p:txBody>
            <a:bodyPr wrap="square" lIns="0" tIns="0" rIns="0" bIns="0" rtlCol="0"/>
            <a:lstStyle/>
            <a:p>
              <a:endParaRPr/>
            </a:p>
          </p:txBody>
        </p:sp>
        <p:sp>
          <p:nvSpPr>
            <p:cNvPr id="186" name="object 270">
              <a:extLst>
                <a:ext uri="{FF2B5EF4-FFF2-40B4-BE49-F238E27FC236}">
                  <a16:creationId xmlns:a16="http://schemas.microsoft.com/office/drawing/2014/main" id="{486CEA93-B038-7140-A54A-3FFCB2807EC1}"/>
                </a:ext>
              </a:extLst>
            </p:cNvPr>
            <p:cNvSpPr/>
            <p:nvPr/>
          </p:nvSpPr>
          <p:spPr>
            <a:xfrm>
              <a:off x="8244713" y="1542796"/>
              <a:ext cx="49530" cy="41275"/>
            </a:xfrm>
            <a:custGeom>
              <a:avLst/>
              <a:gdLst/>
              <a:ahLst/>
              <a:cxnLst/>
              <a:rect l="l" t="t" r="r" b="b"/>
              <a:pathLst>
                <a:path w="49529" h="41275">
                  <a:moveTo>
                    <a:pt x="7619" y="0"/>
                  </a:moveTo>
                  <a:lnTo>
                    <a:pt x="0" y="10540"/>
                  </a:lnTo>
                  <a:lnTo>
                    <a:pt x="41909" y="40893"/>
                  </a:lnTo>
                  <a:lnTo>
                    <a:pt x="49529" y="30352"/>
                  </a:lnTo>
                  <a:lnTo>
                    <a:pt x="7619" y="0"/>
                  </a:lnTo>
                  <a:close/>
                </a:path>
              </a:pathLst>
            </a:custGeom>
            <a:solidFill>
              <a:srgbClr val="9BB957"/>
            </a:solidFill>
          </p:spPr>
          <p:txBody>
            <a:bodyPr wrap="square" lIns="0" tIns="0" rIns="0" bIns="0" rtlCol="0"/>
            <a:lstStyle/>
            <a:p>
              <a:endParaRPr/>
            </a:p>
          </p:txBody>
        </p:sp>
        <p:sp>
          <p:nvSpPr>
            <p:cNvPr id="187" name="object 271">
              <a:extLst>
                <a:ext uri="{FF2B5EF4-FFF2-40B4-BE49-F238E27FC236}">
                  <a16:creationId xmlns:a16="http://schemas.microsoft.com/office/drawing/2014/main" id="{164DE93C-1050-FD48-808F-590644AC9627}"/>
                </a:ext>
              </a:extLst>
            </p:cNvPr>
            <p:cNvSpPr/>
            <p:nvPr/>
          </p:nvSpPr>
          <p:spPr>
            <a:xfrm>
              <a:off x="8171180" y="1489710"/>
              <a:ext cx="50165" cy="41275"/>
            </a:xfrm>
            <a:custGeom>
              <a:avLst/>
              <a:gdLst/>
              <a:ahLst/>
              <a:cxnLst/>
              <a:rect l="l" t="t" r="r" b="b"/>
              <a:pathLst>
                <a:path w="50165" h="41275">
                  <a:moveTo>
                    <a:pt x="7620" y="0"/>
                  </a:moveTo>
                  <a:lnTo>
                    <a:pt x="0" y="10540"/>
                  </a:lnTo>
                  <a:lnTo>
                    <a:pt x="42037" y="40893"/>
                  </a:lnTo>
                  <a:lnTo>
                    <a:pt x="49656" y="30352"/>
                  </a:lnTo>
                  <a:lnTo>
                    <a:pt x="7620" y="0"/>
                  </a:lnTo>
                  <a:close/>
                </a:path>
              </a:pathLst>
            </a:custGeom>
            <a:solidFill>
              <a:srgbClr val="9BB957"/>
            </a:solidFill>
          </p:spPr>
          <p:txBody>
            <a:bodyPr wrap="square" lIns="0" tIns="0" rIns="0" bIns="0" rtlCol="0"/>
            <a:lstStyle/>
            <a:p>
              <a:endParaRPr/>
            </a:p>
          </p:txBody>
        </p:sp>
        <p:sp>
          <p:nvSpPr>
            <p:cNvPr id="188" name="object 272">
              <a:extLst>
                <a:ext uri="{FF2B5EF4-FFF2-40B4-BE49-F238E27FC236}">
                  <a16:creationId xmlns:a16="http://schemas.microsoft.com/office/drawing/2014/main" id="{4A843FBB-FB2A-D449-A438-698A3C2FD02B}"/>
                </a:ext>
              </a:extLst>
            </p:cNvPr>
            <p:cNvSpPr/>
            <p:nvPr/>
          </p:nvSpPr>
          <p:spPr>
            <a:xfrm>
              <a:off x="8097773" y="1436624"/>
              <a:ext cx="49530" cy="41275"/>
            </a:xfrm>
            <a:custGeom>
              <a:avLst/>
              <a:gdLst/>
              <a:ahLst/>
              <a:cxnLst/>
              <a:rect l="l" t="t" r="r" b="b"/>
              <a:pathLst>
                <a:path w="49529" h="41275">
                  <a:moveTo>
                    <a:pt x="7493" y="0"/>
                  </a:moveTo>
                  <a:lnTo>
                    <a:pt x="0" y="10413"/>
                  </a:lnTo>
                  <a:lnTo>
                    <a:pt x="41909" y="40766"/>
                  </a:lnTo>
                  <a:lnTo>
                    <a:pt x="49529" y="30352"/>
                  </a:lnTo>
                  <a:lnTo>
                    <a:pt x="7493" y="0"/>
                  </a:lnTo>
                  <a:close/>
                </a:path>
              </a:pathLst>
            </a:custGeom>
            <a:solidFill>
              <a:srgbClr val="9BB957"/>
            </a:solidFill>
          </p:spPr>
          <p:txBody>
            <a:bodyPr wrap="square" lIns="0" tIns="0" rIns="0" bIns="0" rtlCol="0"/>
            <a:lstStyle/>
            <a:p>
              <a:endParaRPr/>
            </a:p>
          </p:txBody>
        </p:sp>
        <p:sp>
          <p:nvSpPr>
            <p:cNvPr id="189" name="object 273">
              <a:extLst>
                <a:ext uri="{FF2B5EF4-FFF2-40B4-BE49-F238E27FC236}">
                  <a16:creationId xmlns:a16="http://schemas.microsoft.com/office/drawing/2014/main" id="{D460EE55-71D8-9342-8489-E270D9152B5E}"/>
                </a:ext>
              </a:extLst>
            </p:cNvPr>
            <p:cNvSpPr/>
            <p:nvPr/>
          </p:nvSpPr>
          <p:spPr>
            <a:xfrm>
              <a:off x="8024241" y="1383411"/>
              <a:ext cx="49530" cy="41275"/>
            </a:xfrm>
            <a:custGeom>
              <a:avLst/>
              <a:gdLst/>
              <a:ahLst/>
              <a:cxnLst/>
              <a:rect l="l" t="t" r="r" b="b"/>
              <a:pathLst>
                <a:path w="49529" h="41275">
                  <a:moveTo>
                    <a:pt x="7619" y="0"/>
                  </a:moveTo>
                  <a:lnTo>
                    <a:pt x="0" y="10540"/>
                  </a:lnTo>
                  <a:lnTo>
                    <a:pt x="42036" y="40893"/>
                  </a:lnTo>
                  <a:lnTo>
                    <a:pt x="49529" y="30352"/>
                  </a:lnTo>
                  <a:lnTo>
                    <a:pt x="7619" y="0"/>
                  </a:lnTo>
                  <a:close/>
                </a:path>
              </a:pathLst>
            </a:custGeom>
            <a:solidFill>
              <a:srgbClr val="9BB957"/>
            </a:solidFill>
          </p:spPr>
          <p:txBody>
            <a:bodyPr wrap="square" lIns="0" tIns="0" rIns="0" bIns="0" rtlCol="0"/>
            <a:lstStyle/>
            <a:p>
              <a:endParaRPr/>
            </a:p>
          </p:txBody>
        </p:sp>
        <p:sp>
          <p:nvSpPr>
            <p:cNvPr id="190" name="object 274">
              <a:extLst>
                <a:ext uri="{FF2B5EF4-FFF2-40B4-BE49-F238E27FC236}">
                  <a16:creationId xmlns:a16="http://schemas.microsoft.com/office/drawing/2014/main" id="{AD1A48A8-CCEF-1545-9EB2-B8B99AAC5CD7}"/>
                </a:ext>
              </a:extLst>
            </p:cNvPr>
            <p:cNvSpPr/>
            <p:nvPr/>
          </p:nvSpPr>
          <p:spPr>
            <a:xfrm>
              <a:off x="7950707" y="1330325"/>
              <a:ext cx="50165" cy="41275"/>
            </a:xfrm>
            <a:custGeom>
              <a:avLst/>
              <a:gdLst/>
              <a:ahLst/>
              <a:cxnLst/>
              <a:rect l="l" t="t" r="r" b="b"/>
              <a:pathLst>
                <a:path w="50165" h="41275">
                  <a:moveTo>
                    <a:pt x="7620" y="0"/>
                  </a:moveTo>
                  <a:lnTo>
                    <a:pt x="0" y="10540"/>
                  </a:lnTo>
                  <a:lnTo>
                    <a:pt x="42037" y="40894"/>
                  </a:lnTo>
                  <a:lnTo>
                    <a:pt x="49657" y="30352"/>
                  </a:lnTo>
                  <a:lnTo>
                    <a:pt x="7620" y="0"/>
                  </a:lnTo>
                  <a:close/>
                </a:path>
              </a:pathLst>
            </a:custGeom>
            <a:solidFill>
              <a:srgbClr val="9BB957"/>
            </a:solidFill>
          </p:spPr>
          <p:txBody>
            <a:bodyPr wrap="square" lIns="0" tIns="0" rIns="0" bIns="0" rtlCol="0"/>
            <a:lstStyle/>
            <a:p>
              <a:endParaRPr/>
            </a:p>
          </p:txBody>
        </p:sp>
        <p:sp>
          <p:nvSpPr>
            <p:cNvPr id="191" name="object 275">
              <a:extLst>
                <a:ext uri="{FF2B5EF4-FFF2-40B4-BE49-F238E27FC236}">
                  <a16:creationId xmlns:a16="http://schemas.microsoft.com/office/drawing/2014/main" id="{0C8C21C2-8267-E94C-B6A4-370CAFE0D2D9}"/>
                </a:ext>
              </a:extLst>
            </p:cNvPr>
            <p:cNvSpPr/>
            <p:nvPr/>
          </p:nvSpPr>
          <p:spPr>
            <a:xfrm>
              <a:off x="7877302" y="1277238"/>
              <a:ext cx="49530" cy="41275"/>
            </a:xfrm>
            <a:custGeom>
              <a:avLst/>
              <a:gdLst/>
              <a:ahLst/>
              <a:cxnLst/>
              <a:rect l="l" t="t" r="r" b="b"/>
              <a:pathLst>
                <a:path w="49529" h="41275">
                  <a:moveTo>
                    <a:pt x="7620" y="0"/>
                  </a:moveTo>
                  <a:lnTo>
                    <a:pt x="0" y="10413"/>
                  </a:lnTo>
                  <a:lnTo>
                    <a:pt x="41909" y="40766"/>
                  </a:lnTo>
                  <a:lnTo>
                    <a:pt x="49529" y="30352"/>
                  </a:lnTo>
                  <a:lnTo>
                    <a:pt x="7620" y="0"/>
                  </a:lnTo>
                  <a:close/>
                </a:path>
              </a:pathLst>
            </a:custGeom>
            <a:solidFill>
              <a:srgbClr val="9BB957"/>
            </a:solidFill>
          </p:spPr>
          <p:txBody>
            <a:bodyPr wrap="square" lIns="0" tIns="0" rIns="0" bIns="0" rtlCol="0"/>
            <a:lstStyle/>
            <a:p>
              <a:endParaRPr/>
            </a:p>
          </p:txBody>
        </p:sp>
        <p:sp>
          <p:nvSpPr>
            <p:cNvPr id="192" name="object 276">
              <a:extLst>
                <a:ext uri="{FF2B5EF4-FFF2-40B4-BE49-F238E27FC236}">
                  <a16:creationId xmlns:a16="http://schemas.microsoft.com/office/drawing/2014/main" id="{5A71EBF1-2BA4-6D48-ABC1-6AB99B436102}"/>
                </a:ext>
              </a:extLst>
            </p:cNvPr>
            <p:cNvSpPr/>
            <p:nvPr/>
          </p:nvSpPr>
          <p:spPr>
            <a:xfrm>
              <a:off x="7803768" y="1224025"/>
              <a:ext cx="50165" cy="41275"/>
            </a:xfrm>
            <a:custGeom>
              <a:avLst/>
              <a:gdLst/>
              <a:ahLst/>
              <a:cxnLst/>
              <a:rect l="l" t="t" r="r" b="b"/>
              <a:pathLst>
                <a:path w="50165" h="41275">
                  <a:moveTo>
                    <a:pt x="7620" y="0"/>
                  </a:moveTo>
                  <a:lnTo>
                    <a:pt x="0" y="10540"/>
                  </a:lnTo>
                  <a:lnTo>
                    <a:pt x="42036" y="40894"/>
                  </a:lnTo>
                  <a:lnTo>
                    <a:pt x="49656" y="30352"/>
                  </a:lnTo>
                  <a:lnTo>
                    <a:pt x="7620" y="0"/>
                  </a:lnTo>
                  <a:close/>
                </a:path>
              </a:pathLst>
            </a:custGeom>
            <a:solidFill>
              <a:srgbClr val="9BB957"/>
            </a:solidFill>
          </p:spPr>
          <p:txBody>
            <a:bodyPr wrap="square" lIns="0" tIns="0" rIns="0" bIns="0" rtlCol="0"/>
            <a:lstStyle/>
            <a:p>
              <a:endParaRPr/>
            </a:p>
          </p:txBody>
        </p:sp>
        <p:sp>
          <p:nvSpPr>
            <p:cNvPr id="193" name="object 277">
              <a:extLst>
                <a:ext uri="{FF2B5EF4-FFF2-40B4-BE49-F238E27FC236}">
                  <a16:creationId xmlns:a16="http://schemas.microsoft.com/office/drawing/2014/main" id="{1A29D9DE-1F88-1B4C-B2AE-9B02B3F543EE}"/>
                </a:ext>
              </a:extLst>
            </p:cNvPr>
            <p:cNvSpPr/>
            <p:nvPr/>
          </p:nvSpPr>
          <p:spPr>
            <a:xfrm>
              <a:off x="7730363" y="1170939"/>
              <a:ext cx="49530" cy="41275"/>
            </a:xfrm>
            <a:custGeom>
              <a:avLst/>
              <a:gdLst/>
              <a:ahLst/>
              <a:cxnLst/>
              <a:rect l="l" t="t" r="r" b="b"/>
              <a:pathLst>
                <a:path w="49529" h="41275">
                  <a:moveTo>
                    <a:pt x="7492" y="0"/>
                  </a:moveTo>
                  <a:lnTo>
                    <a:pt x="0" y="10413"/>
                  </a:lnTo>
                  <a:lnTo>
                    <a:pt x="41909" y="40894"/>
                  </a:lnTo>
                  <a:lnTo>
                    <a:pt x="49529" y="30352"/>
                  </a:lnTo>
                  <a:lnTo>
                    <a:pt x="7492" y="0"/>
                  </a:lnTo>
                  <a:close/>
                </a:path>
              </a:pathLst>
            </a:custGeom>
            <a:solidFill>
              <a:srgbClr val="9BB957"/>
            </a:solidFill>
          </p:spPr>
          <p:txBody>
            <a:bodyPr wrap="square" lIns="0" tIns="0" rIns="0" bIns="0" rtlCol="0"/>
            <a:lstStyle/>
            <a:p>
              <a:endParaRPr/>
            </a:p>
          </p:txBody>
        </p:sp>
        <p:sp>
          <p:nvSpPr>
            <p:cNvPr id="194" name="object 278">
              <a:extLst>
                <a:ext uri="{FF2B5EF4-FFF2-40B4-BE49-F238E27FC236}">
                  <a16:creationId xmlns:a16="http://schemas.microsoft.com/office/drawing/2014/main" id="{2F04647A-AFC5-4940-97DB-B4FC92C043FD}"/>
                </a:ext>
              </a:extLst>
            </p:cNvPr>
            <p:cNvSpPr/>
            <p:nvPr/>
          </p:nvSpPr>
          <p:spPr>
            <a:xfrm>
              <a:off x="7656830" y="1117727"/>
              <a:ext cx="49530" cy="41275"/>
            </a:xfrm>
            <a:custGeom>
              <a:avLst/>
              <a:gdLst/>
              <a:ahLst/>
              <a:cxnLst/>
              <a:rect l="l" t="t" r="r" b="b"/>
              <a:pathLst>
                <a:path w="49529" h="41275">
                  <a:moveTo>
                    <a:pt x="7620" y="0"/>
                  </a:moveTo>
                  <a:lnTo>
                    <a:pt x="0" y="10540"/>
                  </a:lnTo>
                  <a:lnTo>
                    <a:pt x="42037" y="40894"/>
                  </a:lnTo>
                  <a:lnTo>
                    <a:pt x="49529" y="30480"/>
                  </a:lnTo>
                  <a:lnTo>
                    <a:pt x="7620" y="0"/>
                  </a:lnTo>
                  <a:close/>
                </a:path>
              </a:pathLst>
            </a:custGeom>
            <a:solidFill>
              <a:srgbClr val="9BB957"/>
            </a:solidFill>
          </p:spPr>
          <p:txBody>
            <a:bodyPr wrap="square" lIns="0" tIns="0" rIns="0" bIns="0" rtlCol="0"/>
            <a:lstStyle/>
            <a:p>
              <a:endParaRPr/>
            </a:p>
          </p:txBody>
        </p:sp>
        <p:sp>
          <p:nvSpPr>
            <p:cNvPr id="195" name="object 279">
              <a:extLst>
                <a:ext uri="{FF2B5EF4-FFF2-40B4-BE49-F238E27FC236}">
                  <a16:creationId xmlns:a16="http://schemas.microsoft.com/office/drawing/2014/main" id="{6BCD122F-873F-F743-8DC2-7F8975778679}"/>
                </a:ext>
              </a:extLst>
            </p:cNvPr>
            <p:cNvSpPr/>
            <p:nvPr/>
          </p:nvSpPr>
          <p:spPr>
            <a:xfrm>
              <a:off x="7583296" y="1064641"/>
              <a:ext cx="50165" cy="41275"/>
            </a:xfrm>
            <a:custGeom>
              <a:avLst/>
              <a:gdLst/>
              <a:ahLst/>
              <a:cxnLst/>
              <a:rect l="l" t="t" r="r" b="b"/>
              <a:pathLst>
                <a:path w="50165" h="41275">
                  <a:moveTo>
                    <a:pt x="7620" y="0"/>
                  </a:moveTo>
                  <a:lnTo>
                    <a:pt x="0" y="10541"/>
                  </a:lnTo>
                  <a:lnTo>
                    <a:pt x="42036" y="40894"/>
                  </a:lnTo>
                  <a:lnTo>
                    <a:pt x="49656" y="30353"/>
                  </a:lnTo>
                  <a:lnTo>
                    <a:pt x="7620" y="0"/>
                  </a:lnTo>
                  <a:close/>
                </a:path>
              </a:pathLst>
            </a:custGeom>
            <a:solidFill>
              <a:srgbClr val="9BB957"/>
            </a:solidFill>
          </p:spPr>
          <p:txBody>
            <a:bodyPr wrap="square" lIns="0" tIns="0" rIns="0" bIns="0" rtlCol="0"/>
            <a:lstStyle/>
            <a:p>
              <a:endParaRPr/>
            </a:p>
          </p:txBody>
        </p:sp>
        <p:sp>
          <p:nvSpPr>
            <p:cNvPr id="196" name="object 280">
              <a:extLst>
                <a:ext uri="{FF2B5EF4-FFF2-40B4-BE49-F238E27FC236}">
                  <a16:creationId xmlns:a16="http://schemas.microsoft.com/office/drawing/2014/main" id="{42C07B29-9751-8D44-8FE7-5EDCBBC4955E}"/>
                </a:ext>
              </a:extLst>
            </p:cNvPr>
            <p:cNvSpPr/>
            <p:nvPr/>
          </p:nvSpPr>
          <p:spPr>
            <a:xfrm>
              <a:off x="7450073" y="970788"/>
              <a:ext cx="109347" cy="95503"/>
            </a:xfrm>
            <a:prstGeom prst="rect">
              <a:avLst/>
            </a:prstGeom>
            <a:blipFill>
              <a:blip r:embed="rId42" cstate="print"/>
              <a:stretch>
                <a:fillRect/>
              </a:stretch>
            </a:blipFill>
          </p:spPr>
          <p:txBody>
            <a:bodyPr wrap="square" lIns="0" tIns="0" rIns="0" bIns="0" rtlCol="0"/>
            <a:lstStyle/>
            <a:p>
              <a:endParaRPr/>
            </a:p>
          </p:txBody>
        </p:sp>
        <p:sp>
          <p:nvSpPr>
            <p:cNvPr id="197" name="object 288">
              <a:extLst>
                <a:ext uri="{FF2B5EF4-FFF2-40B4-BE49-F238E27FC236}">
                  <a16:creationId xmlns:a16="http://schemas.microsoft.com/office/drawing/2014/main" id="{D11CF68D-0D58-0043-829D-1F9E74B31D04}"/>
                </a:ext>
              </a:extLst>
            </p:cNvPr>
            <p:cNvSpPr txBox="1"/>
            <p:nvPr/>
          </p:nvSpPr>
          <p:spPr>
            <a:xfrm>
              <a:off x="6607556" y="2338323"/>
              <a:ext cx="203200" cy="208279"/>
            </a:xfrm>
            <a:prstGeom prst="rect">
              <a:avLst/>
            </a:prstGeom>
          </p:spPr>
          <p:txBody>
            <a:bodyPr vert="horz" wrap="square" lIns="0" tIns="12700" rIns="0" bIns="0" rtlCol="0">
              <a:spAutoFit/>
            </a:bodyPr>
            <a:lstStyle/>
            <a:p>
              <a:pPr marL="38100">
                <a:lnSpc>
                  <a:spcPct val="100000"/>
                </a:lnSpc>
                <a:spcBef>
                  <a:spcPts val="100"/>
                </a:spcBef>
              </a:pPr>
              <a:r>
                <a:rPr sz="1200" b="1" spc="-5" dirty="0">
                  <a:latin typeface="Times New Roman"/>
                  <a:cs typeface="Times New Roman"/>
                </a:rPr>
                <a:t>x</a:t>
              </a:r>
              <a:r>
                <a:rPr sz="1200" spc="-7" baseline="-17361" dirty="0">
                  <a:latin typeface="Times New Roman"/>
                  <a:cs typeface="Times New Roman"/>
                </a:rPr>
                <a:t>1</a:t>
              </a:r>
              <a:endParaRPr sz="1200" baseline="-17361">
                <a:latin typeface="Times New Roman"/>
                <a:cs typeface="Times New Roman"/>
              </a:endParaRPr>
            </a:p>
          </p:txBody>
        </p:sp>
        <p:sp>
          <p:nvSpPr>
            <p:cNvPr id="198" name="object 289">
              <a:extLst>
                <a:ext uri="{FF2B5EF4-FFF2-40B4-BE49-F238E27FC236}">
                  <a16:creationId xmlns:a16="http://schemas.microsoft.com/office/drawing/2014/main" id="{07DE9339-C7DA-9646-B47A-26D02B39A018}"/>
                </a:ext>
              </a:extLst>
            </p:cNvPr>
            <p:cNvSpPr txBox="1"/>
            <p:nvPr/>
          </p:nvSpPr>
          <p:spPr>
            <a:xfrm>
              <a:off x="7336281" y="2339848"/>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2</a:t>
              </a:r>
              <a:endParaRPr sz="1050" baseline="-15873">
                <a:latin typeface="Times New Roman"/>
                <a:cs typeface="Times New Roman"/>
              </a:endParaRPr>
            </a:p>
          </p:txBody>
        </p:sp>
        <p:sp>
          <p:nvSpPr>
            <p:cNvPr id="199" name="object 290">
              <a:extLst>
                <a:ext uri="{FF2B5EF4-FFF2-40B4-BE49-F238E27FC236}">
                  <a16:creationId xmlns:a16="http://schemas.microsoft.com/office/drawing/2014/main" id="{6A7D2DE4-0313-1048-844E-ACF6199C1EEB}"/>
                </a:ext>
              </a:extLst>
            </p:cNvPr>
            <p:cNvSpPr txBox="1"/>
            <p:nvPr/>
          </p:nvSpPr>
          <p:spPr>
            <a:xfrm>
              <a:off x="8271764" y="2301239"/>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X</a:t>
              </a:r>
              <a:r>
                <a:rPr sz="1050" spc="-7" baseline="-15873" dirty="0">
                  <a:latin typeface="Times New Roman"/>
                  <a:cs typeface="Times New Roman"/>
                </a:rPr>
                <a:t>3</a:t>
              </a:r>
              <a:endParaRPr sz="1050" baseline="-15873">
                <a:latin typeface="Times New Roman"/>
                <a:cs typeface="Times New Roman"/>
              </a:endParaRPr>
            </a:p>
          </p:txBody>
        </p:sp>
        <p:sp>
          <p:nvSpPr>
            <p:cNvPr id="200" name="object 291">
              <a:extLst>
                <a:ext uri="{FF2B5EF4-FFF2-40B4-BE49-F238E27FC236}">
                  <a16:creationId xmlns:a16="http://schemas.microsoft.com/office/drawing/2014/main" id="{F00959A0-5847-F746-9114-10D43F107052}"/>
                </a:ext>
              </a:extLst>
            </p:cNvPr>
            <p:cNvSpPr txBox="1"/>
            <p:nvPr/>
          </p:nvSpPr>
          <p:spPr>
            <a:xfrm>
              <a:off x="9345930" y="2274824"/>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X</a:t>
              </a:r>
              <a:r>
                <a:rPr sz="1050" spc="-15" baseline="-15873" dirty="0">
                  <a:latin typeface="Times New Roman"/>
                  <a:cs typeface="Times New Roman"/>
                </a:rPr>
                <a:t>4</a:t>
              </a:r>
              <a:endParaRPr sz="1050" baseline="-15873">
                <a:latin typeface="Times New Roman"/>
                <a:cs typeface="Times New Roman"/>
              </a:endParaRPr>
            </a:p>
          </p:txBody>
        </p:sp>
        <p:sp>
          <p:nvSpPr>
            <p:cNvPr id="201" name="object 292">
              <a:extLst>
                <a:ext uri="{FF2B5EF4-FFF2-40B4-BE49-F238E27FC236}">
                  <a16:creationId xmlns:a16="http://schemas.microsoft.com/office/drawing/2014/main" id="{BBE25C74-3649-034C-B253-765A82BF529B}"/>
                </a:ext>
              </a:extLst>
            </p:cNvPr>
            <p:cNvSpPr txBox="1"/>
            <p:nvPr/>
          </p:nvSpPr>
          <p:spPr>
            <a:xfrm>
              <a:off x="6329426" y="2589275"/>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1</a:t>
              </a:r>
              <a:endParaRPr sz="1050" baseline="-15873">
                <a:latin typeface="Times New Roman"/>
                <a:cs typeface="Times New Roman"/>
              </a:endParaRPr>
            </a:p>
          </p:txBody>
        </p:sp>
        <p:sp>
          <p:nvSpPr>
            <p:cNvPr id="202" name="object 293">
              <a:extLst>
                <a:ext uri="{FF2B5EF4-FFF2-40B4-BE49-F238E27FC236}">
                  <a16:creationId xmlns:a16="http://schemas.microsoft.com/office/drawing/2014/main" id="{10A681FA-8BEE-6348-BD1D-FCBFDECFB6A2}"/>
                </a:ext>
              </a:extLst>
            </p:cNvPr>
            <p:cNvSpPr txBox="1"/>
            <p:nvPr/>
          </p:nvSpPr>
          <p:spPr>
            <a:xfrm>
              <a:off x="7181088" y="2589275"/>
              <a:ext cx="220345" cy="193040"/>
            </a:xfrm>
            <a:prstGeom prst="rect">
              <a:avLst/>
            </a:prstGeom>
          </p:spPr>
          <p:txBody>
            <a:bodyPr vert="horz" wrap="square" lIns="0" tIns="12065" rIns="0" bIns="0" rtlCol="0">
              <a:spAutoFit/>
            </a:bodyPr>
            <a:lstStyle/>
            <a:p>
              <a:pPr marL="38100">
                <a:lnSpc>
                  <a:spcPct val="100000"/>
                </a:lnSpc>
                <a:spcBef>
                  <a:spcPts val="95"/>
                </a:spcBef>
              </a:pPr>
              <a:r>
                <a:rPr sz="1100" spc="-10" dirty="0">
                  <a:latin typeface="Times New Roman"/>
                  <a:cs typeface="Times New Roman"/>
                </a:rPr>
                <a:t>Q</a:t>
              </a:r>
              <a:r>
                <a:rPr sz="1050" spc="-15" baseline="-15873" dirty="0">
                  <a:latin typeface="Times New Roman"/>
                  <a:cs typeface="Times New Roman"/>
                </a:rPr>
                <a:t>2</a:t>
              </a:r>
              <a:endParaRPr sz="1050" baseline="-15873">
                <a:latin typeface="Times New Roman"/>
                <a:cs typeface="Times New Roman"/>
              </a:endParaRPr>
            </a:p>
          </p:txBody>
        </p:sp>
        <p:sp>
          <p:nvSpPr>
            <p:cNvPr id="203" name="object 294">
              <a:extLst>
                <a:ext uri="{FF2B5EF4-FFF2-40B4-BE49-F238E27FC236}">
                  <a16:creationId xmlns:a16="http://schemas.microsoft.com/office/drawing/2014/main" id="{A711D7E3-4122-254E-BB5D-79D8CD883AC5}"/>
                </a:ext>
              </a:extLst>
            </p:cNvPr>
            <p:cNvSpPr txBox="1"/>
            <p:nvPr/>
          </p:nvSpPr>
          <p:spPr>
            <a:xfrm>
              <a:off x="8359902" y="2621025"/>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Q</a:t>
              </a:r>
              <a:r>
                <a:rPr sz="1050" spc="-7" baseline="-15873" dirty="0">
                  <a:latin typeface="Times New Roman"/>
                  <a:cs typeface="Times New Roman"/>
                </a:rPr>
                <a:t>3</a:t>
              </a:r>
              <a:endParaRPr sz="1050" baseline="-15873">
                <a:latin typeface="Times New Roman"/>
                <a:cs typeface="Times New Roman"/>
              </a:endParaRPr>
            </a:p>
          </p:txBody>
        </p:sp>
        <p:sp>
          <p:nvSpPr>
            <p:cNvPr id="204" name="object 295">
              <a:extLst>
                <a:ext uri="{FF2B5EF4-FFF2-40B4-BE49-F238E27FC236}">
                  <a16:creationId xmlns:a16="http://schemas.microsoft.com/office/drawing/2014/main" id="{CBC7A5AF-5591-8841-822E-1F589251B2C0}"/>
                </a:ext>
              </a:extLst>
            </p:cNvPr>
            <p:cNvSpPr txBox="1"/>
            <p:nvPr/>
          </p:nvSpPr>
          <p:spPr>
            <a:xfrm>
              <a:off x="9555480" y="2621533"/>
              <a:ext cx="221615" cy="193040"/>
            </a:xfrm>
            <a:prstGeom prst="rect">
              <a:avLst/>
            </a:prstGeom>
          </p:spPr>
          <p:txBody>
            <a:bodyPr vert="horz" wrap="square" lIns="0" tIns="12065" rIns="0" bIns="0" rtlCol="0">
              <a:spAutoFit/>
            </a:bodyPr>
            <a:lstStyle/>
            <a:p>
              <a:pPr marL="38100">
                <a:lnSpc>
                  <a:spcPct val="100000"/>
                </a:lnSpc>
                <a:spcBef>
                  <a:spcPts val="95"/>
                </a:spcBef>
              </a:pPr>
              <a:r>
                <a:rPr sz="1100" spc="-5" dirty="0">
                  <a:latin typeface="Times New Roman"/>
                  <a:cs typeface="Times New Roman"/>
                </a:rPr>
                <a:t>Q</a:t>
              </a:r>
              <a:r>
                <a:rPr sz="1050" spc="-7" baseline="-15873" dirty="0">
                  <a:latin typeface="Times New Roman"/>
                  <a:cs typeface="Times New Roman"/>
                </a:rPr>
                <a:t>4</a:t>
              </a:r>
              <a:endParaRPr sz="1050" baseline="-15873">
                <a:latin typeface="Times New Roman"/>
                <a:cs typeface="Times New Roman"/>
              </a:endParaRPr>
            </a:p>
          </p:txBody>
        </p:sp>
        <p:sp>
          <p:nvSpPr>
            <p:cNvPr id="205" name="object 296">
              <a:extLst>
                <a:ext uri="{FF2B5EF4-FFF2-40B4-BE49-F238E27FC236}">
                  <a16:creationId xmlns:a16="http://schemas.microsoft.com/office/drawing/2014/main" id="{533549D1-7683-2C47-BAE9-567F32D31AD8}"/>
                </a:ext>
              </a:extLst>
            </p:cNvPr>
            <p:cNvSpPr txBox="1"/>
            <p:nvPr/>
          </p:nvSpPr>
          <p:spPr>
            <a:xfrm>
              <a:off x="6417309" y="1470659"/>
              <a:ext cx="859790" cy="558800"/>
            </a:xfrm>
            <a:prstGeom prst="rect">
              <a:avLst/>
            </a:prstGeom>
          </p:spPr>
          <p:txBody>
            <a:bodyPr vert="horz" wrap="square" lIns="0" tIns="12065" rIns="0" bIns="0" rtlCol="0">
              <a:spAutoFit/>
            </a:bodyPr>
            <a:lstStyle/>
            <a:p>
              <a:pPr marR="43180" algn="r">
                <a:lnSpc>
                  <a:spcPct val="100000"/>
                </a:lnSpc>
                <a:spcBef>
                  <a:spcPts val="95"/>
                </a:spcBef>
              </a:pPr>
              <a:r>
                <a:rPr sz="1100" b="1" spc="-15" dirty="0">
                  <a:latin typeface="Times New Roman"/>
                  <a:cs typeface="Times New Roman"/>
                </a:rPr>
                <a:t>x</a:t>
              </a:r>
              <a:r>
                <a:rPr sz="1050" baseline="-15873" dirty="0">
                  <a:latin typeface="Times New Roman"/>
                  <a:cs typeface="Times New Roman"/>
                </a:rPr>
                <a:t>3</a:t>
              </a:r>
              <a:endParaRPr sz="1050" baseline="-15873">
                <a:latin typeface="Times New Roman"/>
                <a:cs typeface="Times New Roman"/>
              </a:endParaRPr>
            </a:p>
            <a:p>
              <a:pPr>
                <a:lnSpc>
                  <a:spcPct val="100000"/>
                </a:lnSpc>
                <a:spcBef>
                  <a:spcPts val="10"/>
                </a:spcBef>
              </a:pPr>
              <a:endParaRPr sz="1350">
                <a:latin typeface="Times New Roman"/>
                <a:cs typeface="Times New Roman"/>
              </a:endParaRPr>
            </a:p>
            <a:p>
              <a:pPr marL="50800">
                <a:lnSpc>
                  <a:spcPct val="100000"/>
                </a:lnSpc>
              </a:pPr>
              <a:r>
                <a:rPr sz="1100" b="1" spc="-5" dirty="0">
                  <a:latin typeface="Times New Roman"/>
                  <a:cs typeface="Times New Roman"/>
                </a:rPr>
                <a:t>x</a:t>
              </a:r>
              <a:r>
                <a:rPr sz="1050" spc="-7" baseline="-15873" dirty="0">
                  <a:latin typeface="Times New Roman"/>
                  <a:cs typeface="Times New Roman"/>
                </a:rPr>
                <a:t>2</a:t>
              </a:r>
              <a:endParaRPr sz="1050" baseline="-15873">
                <a:latin typeface="Times New Roman"/>
                <a:cs typeface="Times New Roman"/>
              </a:endParaRPr>
            </a:p>
          </p:txBody>
        </p:sp>
        <p:sp>
          <p:nvSpPr>
            <p:cNvPr id="206" name="object 297">
              <a:extLst>
                <a:ext uri="{FF2B5EF4-FFF2-40B4-BE49-F238E27FC236}">
                  <a16:creationId xmlns:a16="http://schemas.microsoft.com/office/drawing/2014/main" id="{BD6AECD0-229D-3645-9318-4ED9FC58482D}"/>
                </a:ext>
              </a:extLst>
            </p:cNvPr>
            <p:cNvSpPr txBox="1"/>
            <p:nvPr/>
          </p:nvSpPr>
          <p:spPr>
            <a:xfrm>
              <a:off x="7576311" y="954786"/>
              <a:ext cx="189865" cy="193040"/>
            </a:xfrm>
            <a:prstGeom prst="rect">
              <a:avLst/>
            </a:prstGeom>
          </p:spPr>
          <p:txBody>
            <a:bodyPr vert="horz" wrap="square" lIns="0" tIns="12065" rIns="0" bIns="0" rtlCol="0">
              <a:spAutoFit/>
            </a:bodyPr>
            <a:lstStyle/>
            <a:p>
              <a:pPr marL="38100">
                <a:lnSpc>
                  <a:spcPct val="100000"/>
                </a:lnSpc>
                <a:spcBef>
                  <a:spcPts val="95"/>
                </a:spcBef>
              </a:pPr>
              <a:r>
                <a:rPr sz="1100" b="1" spc="-5" dirty="0">
                  <a:latin typeface="Times New Roman"/>
                  <a:cs typeface="Times New Roman"/>
                </a:rPr>
                <a:t>x</a:t>
              </a:r>
              <a:r>
                <a:rPr sz="1050" spc="-7" baseline="-15873" dirty="0">
                  <a:latin typeface="Times New Roman"/>
                  <a:cs typeface="Times New Roman"/>
                </a:rPr>
                <a:t>4</a:t>
              </a:r>
              <a:endParaRPr sz="1050" baseline="-15873">
                <a:latin typeface="Times New Roman"/>
                <a:cs typeface="Times New Roman"/>
              </a:endParaRPr>
            </a:p>
          </p:txBody>
        </p:sp>
      </p:grpSp>
      <p:sp>
        <p:nvSpPr>
          <p:cNvPr id="207" name="Down Arrow 206">
            <a:extLst>
              <a:ext uri="{FF2B5EF4-FFF2-40B4-BE49-F238E27FC236}">
                <a16:creationId xmlns:a16="http://schemas.microsoft.com/office/drawing/2014/main" id="{2E47AB85-6BAC-2440-B087-859538C57693}"/>
              </a:ext>
            </a:extLst>
          </p:cNvPr>
          <p:cNvSpPr/>
          <p:nvPr/>
        </p:nvSpPr>
        <p:spPr>
          <a:xfrm>
            <a:off x="2974341" y="3422396"/>
            <a:ext cx="317500" cy="4892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8" name="Down Arrow 207">
            <a:extLst>
              <a:ext uri="{FF2B5EF4-FFF2-40B4-BE49-F238E27FC236}">
                <a16:creationId xmlns:a16="http://schemas.microsoft.com/office/drawing/2014/main" id="{746B8A2F-0BDF-0A46-981F-374AC74999C4}"/>
              </a:ext>
            </a:extLst>
          </p:cNvPr>
          <p:cNvSpPr/>
          <p:nvPr/>
        </p:nvSpPr>
        <p:spPr>
          <a:xfrm rot="16200000">
            <a:off x="5937250" y="4146296"/>
            <a:ext cx="317500" cy="4892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9" name="Group 208">
            <a:extLst>
              <a:ext uri="{FF2B5EF4-FFF2-40B4-BE49-F238E27FC236}">
                <a16:creationId xmlns:a16="http://schemas.microsoft.com/office/drawing/2014/main" id="{0828A035-F234-C240-88AD-6F48D73D17CB}"/>
              </a:ext>
            </a:extLst>
          </p:cNvPr>
          <p:cNvGrpSpPr/>
          <p:nvPr/>
        </p:nvGrpSpPr>
        <p:grpSpPr>
          <a:xfrm>
            <a:off x="6890767" y="2521464"/>
            <a:ext cx="4018787" cy="3421366"/>
            <a:chOff x="6621018" y="3253740"/>
            <a:chExt cx="4018787" cy="3421366"/>
          </a:xfrm>
        </p:grpSpPr>
        <p:sp>
          <p:nvSpPr>
            <p:cNvPr id="210" name="object 2">
              <a:extLst>
                <a:ext uri="{FF2B5EF4-FFF2-40B4-BE49-F238E27FC236}">
                  <a16:creationId xmlns:a16="http://schemas.microsoft.com/office/drawing/2014/main" id="{F1F590BB-ED6C-7E41-93F8-0792A54B58DC}"/>
                </a:ext>
              </a:extLst>
            </p:cNvPr>
            <p:cNvSpPr/>
            <p:nvPr/>
          </p:nvSpPr>
          <p:spPr>
            <a:xfrm>
              <a:off x="6630161" y="4603241"/>
              <a:ext cx="4009644" cy="326898"/>
            </a:xfrm>
            <a:prstGeom prst="rect">
              <a:avLst/>
            </a:prstGeom>
            <a:blipFill>
              <a:blip r:embed="rId43" cstate="print"/>
              <a:stretch>
                <a:fillRect/>
              </a:stretch>
            </a:blipFill>
          </p:spPr>
          <p:txBody>
            <a:bodyPr wrap="square" lIns="0" tIns="0" rIns="0" bIns="0" rtlCol="0"/>
            <a:lstStyle/>
            <a:p>
              <a:endParaRPr/>
            </a:p>
          </p:txBody>
        </p:sp>
        <p:sp>
          <p:nvSpPr>
            <p:cNvPr id="211" name="object 9">
              <a:extLst>
                <a:ext uri="{FF2B5EF4-FFF2-40B4-BE49-F238E27FC236}">
                  <a16:creationId xmlns:a16="http://schemas.microsoft.com/office/drawing/2014/main" id="{4C6E6787-F0F9-FE4A-A6C6-F76F1587E4E5}"/>
                </a:ext>
              </a:extLst>
            </p:cNvPr>
            <p:cNvSpPr/>
            <p:nvPr/>
          </p:nvSpPr>
          <p:spPr>
            <a:xfrm>
              <a:off x="8528304" y="3253740"/>
              <a:ext cx="121920" cy="3306317"/>
            </a:xfrm>
            <a:prstGeom prst="rect">
              <a:avLst/>
            </a:prstGeom>
            <a:blipFill>
              <a:blip r:embed="rId44" cstate="print"/>
              <a:stretch>
                <a:fillRect/>
              </a:stretch>
            </a:blipFill>
          </p:spPr>
          <p:txBody>
            <a:bodyPr wrap="square" lIns="0" tIns="0" rIns="0" bIns="0" rtlCol="0"/>
            <a:lstStyle/>
            <a:p>
              <a:endParaRPr/>
            </a:p>
          </p:txBody>
        </p:sp>
        <p:sp>
          <p:nvSpPr>
            <p:cNvPr id="212" name="object 10">
              <a:extLst>
                <a:ext uri="{FF2B5EF4-FFF2-40B4-BE49-F238E27FC236}">
                  <a16:creationId xmlns:a16="http://schemas.microsoft.com/office/drawing/2014/main" id="{FF6A440F-2BC6-3F40-918D-F6420B343629}"/>
                </a:ext>
              </a:extLst>
            </p:cNvPr>
            <p:cNvSpPr/>
            <p:nvPr/>
          </p:nvSpPr>
          <p:spPr>
            <a:xfrm>
              <a:off x="7996428" y="3316478"/>
              <a:ext cx="518795" cy="157480"/>
            </a:xfrm>
            <a:custGeom>
              <a:avLst/>
              <a:gdLst/>
              <a:ahLst/>
              <a:cxnLst/>
              <a:rect l="l" t="t" r="r" b="b"/>
              <a:pathLst>
                <a:path w="518795" h="157479">
                  <a:moveTo>
                    <a:pt x="505460" y="0"/>
                  </a:moveTo>
                  <a:lnTo>
                    <a:pt x="0" y="144399"/>
                  </a:lnTo>
                  <a:lnTo>
                    <a:pt x="3810" y="157352"/>
                  </a:lnTo>
                  <a:lnTo>
                    <a:pt x="509016" y="12954"/>
                  </a:lnTo>
                  <a:lnTo>
                    <a:pt x="518287" y="3301"/>
                  </a:lnTo>
                  <a:lnTo>
                    <a:pt x="505460" y="0"/>
                  </a:lnTo>
                  <a:close/>
                </a:path>
              </a:pathLst>
            </a:custGeom>
            <a:solidFill>
              <a:srgbClr val="487CB9"/>
            </a:solidFill>
          </p:spPr>
          <p:txBody>
            <a:bodyPr wrap="square" lIns="0" tIns="0" rIns="0" bIns="0" rtlCol="0"/>
            <a:lstStyle/>
            <a:p>
              <a:endParaRPr/>
            </a:p>
          </p:txBody>
        </p:sp>
        <p:sp>
          <p:nvSpPr>
            <p:cNvPr id="213" name="object 11">
              <a:extLst>
                <a:ext uri="{FF2B5EF4-FFF2-40B4-BE49-F238E27FC236}">
                  <a16:creationId xmlns:a16="http://schemas.microsoft.com/office/drawing/2014/main" id="{F145A60B-B01A-6D4A-B141-17CFD25E8686}"/>
                </a:ext>
              </a:extLst>
            </p:cNvPr>
            <p:cNvSpPr/>
            <p:nvPr/>
          </p:nvSpPr>
          <p:spPr>
            <a:xfrm>
              <a:off x="8429625" y="3285744"/>
              <a:ext cx="110744" cy="105028"/>
            </a:xfrm>
            <a:prstGeom prst="rect">
              <a:avLst/>
            </a:prstGeom>
            <a:blipFill>
              <a:blip r:embed="rId45" cstate="print"/>
              <a:stretch>
                <a:fillRect/>
              </a:stretch>
            </a:blipFill>
          </p:spPr>
          <p:txBody>
            <a:bodyPr wrap="square" lIns="0" tIns="0" rIns="0" bIns="0" rtlCol="0"/>
            <a:lstStyle/>
            <a:p>
              <a:endParaRPr/>
            </a:p>
          </p:txBody>
        </p:sp>
        <p:sp>
          <p:nvSpPr>
            <p:cNvPr id="214" name="object 12">
              <a:extLst>
                <a:ext uri="{FF2B5EF4-FFF2-40B4-BE49-F238E27FC236}">
                  <a16:creationId xmlns:a16="http://schemas.microsoft.com/office/drawing/2014/main" id="{779186DB-22E4-7144-B54F-82DEA9185EA5}"/>
                </a:ext>
              </a:extLst>
            </p:cNvPr>
            <p:cNvSpPr/>
            <p:nvPr/>
          </p:nvSpPr>
          <p:spPr>
            <a:xfrm>
              <a:off x="8530970" y="3312795"/>
              <a:ext cx="0" cy="1440815"/>
            </a:xfrm>
            <a:custGeom>
              <a:avLst/>
              <a:gdLst/>
              <a:ahLst/>
              <a:cxnLst/>
              <a:rect l="l" t="t" r="r" b="b"/>
              <a:pathLst>
                <a:path h="1440814">
                  <a:moveTo>
                    <a:pt x="0" y="0"/>
                  </a:moveTo>
                  <a:lnTo>
                    <a:pt x="0" y="1440687"/>
                  </a:lnTo>
                </a:path>
              </a:pathLst>
            </a:custGeom>
            <a:ln w="9906">
              <a:solidFill>
                <a:srgbClr val="487CB9"/>
              </a:solidFill>
              <a:prstDash val="sysDash"/>
            </a:ln>
          </p:spPr>
          <p:txBody>
            <a:bodyPr wrap="square" lIns="0" tIns="0" rIns="0" bIns="0" rtlCol="0"/>
            <a:lstStyle/>
            <a:p>
              <a:endParaRPr/>
            </a:p>
          </p:txBody>
        </p:sp>
        <p:sp>
          <p:nvSpPr>
            <p:cNvPr id="215" name="object 13">
              <a:extLst>
                <a:ext uri="{FF2B5EF4-FFF2-40B4-BE49-F238E27FC236}">
                  <a16:creationId xmlns:a16="http://schemas.microsoft.com/office/drawing/2014/main" id="{6F7E07FB-ACBF-644B-8E50-9C417615CC2D}"/>
                </a:ext>
              </a:extLst>
            </p:cNvPr>
            <p:cNvSpPr/>
            <p:nvPr/>
          </p:nvSpPr>
          <p:spPr>
            <a:xfrm>
              <a:off x="6671309" y="4520057"/>
              <a:ext cx="587375" cy="232410"/>
            </a:xfrm>
            <a:custGeom>
              <a:avLst/>
              <a:gdLst/>
              <a:ahLst/>
              <a:cxnLst/>
              <a:rect l="l" t="t" r="r" b="b"/>
              <a:pathLst>
                <a:path w="587375" h="232410">
                  <a:moveTo>
                    <a:pt x="574167" y="0"/>
                  </a:moveTo>
                  <a:lnTo>
                    <a:pt x="0" y="219583"/>
                  </a:lnTo>
                  <a:lnTo>
                    <a:pt x="4825" y="232029"/>
                  </a:lnTo>
                  <a:lnTo>
                    <a:pt x="578993" y="12573"/>
                  </a:lnTo>
                  <a:lnTo>
                    <a:pt x="587248" y="2159"/>
                  </a:lnTo>
                  <a:lnTo>
                    <a:pt x="574167" y="0"/>
                  </a:lnTo>
                  <a:close/>
                </a:path>
              </a:pathLst>
            </a:custGeom>
            <a:solidFill>
              <a:srgbClr val="487CB9"/>
            </a:solidFill>
          </p:spPr>
          <p:txBody>
            <a:bodyPr wrap="square" lIns="0" tIns="0" rIns="0" bIns="0" rtlCol="0"/>
            <a:lstStyle/>
            <a:p>
              <a:endParaRPr/>
            </a:p>
          </p:txBody>
        </p:sp>
        <p:sp>
          <p:nvSpPr>
            <p:cNvPr id="216" name="object 14">
              <a:extLst>
                <a:ext uri="{FF2B5EF4-FFF2-40B4-BE49-F238E27FC236}">
                  <a16:creationId xmlns:a16="http://schemas.microsoft.com/office/drawing/2014/main" id="{FEB2ADAA-5434-B642-BF88-406B3BFD7DBB}"/>
                </a:ext>
              </a:extLst>
            </p:cNvPr>
            <p:cNvSpPr/>
            <p:nvPr/>
          </p:nvSpPr>
          <p:spPr>
            <a:xfrm>
              <a:off x="7171690" y="4495038"/>
              <a:ext cx="111886" cy="102743"/>
            </a:xfrm>
            <a:prstGeom prst="rect">
              <a:avLst/>
            </a:prstGeom>
            <a:blipFill>
              <a:blip r:embed="rId46" cstate="print"/>
              <a:stretch>
                <a:fillRect/>
              </a:stretch>
            </a:blipFill>
          </p:spPr>
          <p:txBody>
            <a:bodyPr wrap="square" lIns="0" tIns="0" rIns="0" bIns="0" rtlCol="0"/>
            <a:lstStyle/>
            <a:p>
              <a:endParaRPr/>
            </a:p>
          </p:txBody>
        </p:sp>
        <p:sp>
          <p:nvSpPr>
            <p:cNvPr id="217" name="object 15">
              <a:extLst>
                <a:ext uri="{FF2B5EF4-FFF2-40B4-BE49-F238E27FC236}">
                  <a16:creationId xmlns:a16="http://schemas.microsoft.com/office/drawing/2014/main" id="{3E521502-2018-0A4E-9F1E-CE6984196652}"/>
                </a:ext>
              </a:extLst>
            </p:cNvPr>
            <p:cNvSpPr/>
            <p:nvPr/>
          </p:nvSpPr>
          <p:spPr>
            <a:xfrm>
              <a:off x="7278623" y="4066413"/>
              <a:ext cx="461009" cy="451484"/>
            </a:xfrm>
            <a:custGeom>
              <a:avLst/>
              <a:gdLst/>
              <a:ahLst/>
              <a:cxnLst/>
              <a:rect l="l" t="t" r="r" b="b"/>
              <a:pathLst>
                <a:path w="461009" h="451485">
                  <a:moveTo>
                    <a:pt x="460755" y="0"/>
                  </a:moveTo>
                  <a:lnTo>
                    <a:pt x="447801" y="3301"/>
                  </a:lnTo>
                  <a:lnTo>
                    <a:pt x="0" y="441832"/>
                  </a:lnTo>
                  <a:lnTo>
                    <a:pt x="9398" y="451357"/>
                  </a:lnTo>
                  <a:lnTo>
                    <a:pt x="457200" y="12954"/>
                  </a:lnTo>
                  <a:lnTo>
                    <a:pt x="460755" y="0"/>
                  </a:lnTo>
                  <a:close/>
                </a:path>
              </a:pathLst>
            </a:custGeom>
            <a:solidFill>
              <a:srgbClr val="487CB9"/>
            </a:solidFill>
          </p:spPr>
          <p:txBody>
            <a:bodyPr wrap="square" lIns="0" tIns="0" rIns="0" bIns="0" rtlCol="0"/>
            <a:lstStyle/>
            <a:p>
              <a:endParaRPr/>
            </a:p>
          </p:txBody>
        </p:sp>
        <p:sp>
          <p:nvSpPr>
            <p:cNvPr id="218" name="object 16">
              <a:extLst>
                <a:ext uri="{FF2B5EF4-FFF2-40B4-BE49-F238E27FC236}">
                  <a16:creationId xmlns:a16="http://schemas.microsoft.com/office/drawing/2014/main" id="{6482167E-97C1-0040-BCC7-0D88A185A3DA}"/>
                </a:ext>
              </a:extLst>
            </p:cNvPr>
            <p:cNvSpPr/>
            <p:nvPr/>
          </p:nvSpPr>
          <p:spPr>
            <a:xfrm>
              <a:off x="7650733" y="4047744"/>
              <a:ext cx="107696" cy="106806"/>
            </a:xfrm>
            <a:prstGeom prst="rect">
              <a:avLst/>
            </a:prstGeom>
            <a:blipFill>
              <a:blip r:embed="rId47" cstate="print"/>
              <a:stretch>
                <a:fillRect/>
              </a:stretch>
            </a:blipFill>
          </p:spPr>
          <p:txBody>
            <a:bodyPr wrap="square" lIns="0" tIns="0" rIns="0" bIns="0" rtlCol="0"/>
            <a:lstStyle/>
            <a:p>
              <a:endParaRPr/>
            </a:p>
          </p:txBody>
        </p:sp>
        <p:sp>
          <p:nvSpPr>
            <p:cNvPr id="219" name="object 17">
              <a:extLst>
                <a:ext uri="{FF2B5EF4-FFF2-40B4-BE49-F238E27FC236}">
                  <a16:creationId xmlns:a16="http://schemas.microsoft.com/office/drawing/2014/main" id="{8844CBCC-022D-D445-BD35-DFF3B65CD23B}"/>
                </a:ext>
              </a:extLst>
            </p:cNvPr>
            <p:cNvSpPr/>
            <p:nvPr/>
          </p:nvSpPr>
          <p:spPr>
            <a:xfrm>
              <a:off x="7722869" y="3491610"/>
              <a:ext cx="268605" cy="599440"/>
            </a:xfrm>
            <a:custGeom>
              <a:avLst/>
              <a:gdLst/>
              <a:ahLst/>
              <a:cxnLst/>
              <a:rect l="l" t="t" r="r" b="b"/>
              <a:pathLst>
                <a:path w="268604" h="599439">
                  <a:moveTo>
                    <a:pt x="266700" y="0"/>
                  </a:moveTo>
                  <a:lnTo>
                    <a:pt x="255904" y="7874"/>
                  </a:lnTo>
                  <a:lnTo>
                    <a:pt x="0" y="594106"/>
                  </a:lnTo>
                  <a:lnTo>
                    <a:pt x="12319" y="599439"/>
                  </a:lnTo>
                  <a:lnTo>
                    <a:pt x="268224" y="13080"/>
                  </a:lnTo>
                  <a:lnTo>
                    <a:pt x="266700" y="0"/>
                  </a:lnTo>
                  <a:close/>
                </a:path>
              </a:pathLst>
            </a:custGeom>
            <a:solidFill>
              <a:srgbClr val="487CB9"/>
            </a:solidFill>
          </p:spPr>
          <p:txBody>
            <a:bodyPr wrap="square" lIns="0" tIns="0" rIns="0" bIns="0" rtlCol="0"/>
            <a:lstStyle/>
            <a:p>
              <a:endParaRPr/>
            </a:p>
          </p:txBody>
        </p:sp>
        <p:sp>
          <p:nvSpPr>
            <p:cNvPr id="220" name="object 18">
              <a:extLst>
                <a:ext uri="{FF2B5EF4-FFF2-40B4-BE49-F238E27FC236}">
                  <a16:creationId xmlns:a16="http://schemas.microsoft.com/office/drawing/2014/main" id="{F09A0D6E-531A-C442-B04A-73EAAD94FF3B}"/>
                </a:ext>
              </a:extLst>
            </p:cNvPr>
            <p:cNvSpPr/>
            <p:nvPr/>
          </p:nvSpPr>
          <p:spPr>
            <a:xfrm>
              <a:off x="7911845" y="3467100"/>
              <a:ext cx="101092" cy="112140"/>
            </a:xfrm>
            <a:prstGeom prst="rect">
              <a:avLst/>
            </a:prstGeom>
            <a:blipFill>
              <a:blip r:embed="rId48" cstate="print"/>
              <a:stretch>
                <a:fillRect/>
              </a:stretch>
            </a:blipFill>
          </p:spPr>
          <p:txBody>
            <a:bodyPr wrap="square" lIns="0" tIns="0" rIns="0" bIns="0" rtlCol="0"/>
            <a:lstStyle/>
            <a:p>
              <a:endParaRPr/>
            </a:p>
          </p:txBody>
        </p:sp>
        <p:sp>
          <p:nvSpPr>
            <p:cNvPr id="221" name="object 19">
              <a:extLst>
                <a:ext uri="{FF2B5EF4-FFF2-40B4-BE49-F238E27FC236}">
                  <a16:creationId xmlns:a16="http://schemas.microsoft.com/office/drawing/2014/main" id="{EC5183E9-FEDB-1A48-A2A5-440A9F9D3B1B}"/>
                </a:ext>
              </a:extLst>
            </p:cNvPr>
            <p:cNvSpPr/>
            <p:nvPr/>
          </p:nvSpPr>
          <p:spPr>
            <a:xfrm>
              <a:off x="6673595" y="4745525"/>
              <a:ext cx="107950" cy="0"/>
            </a:xfrm>
            <a:custGeom>
              <a:avLst/>
              <a:gdLst/>
              <a:ahLst/>
              <a:cxnLst/>
              <a:rect l="l" t="t" r="r" b="b"/>
              <a:pathLst>
                <a:path w="107950">
                  <a:moveTo>
                    <a:pt x="0" y="0"/>
                  </a:moveTo>
                  <a:lnTo>
                    <a:pt x="107590" y="0"/>
                  </a:lnTo>
                </a:path>
              </a:pathLst>
            </a:custGeom>
            <a:ln w="26836">
              <a:solidFill>
                <a:srgbClr val="000000"/>
              </a:solidFill>
            </a:ln>
          </p:spPr>
          <p:txBody>
            <a:bodyPr wrap="square" lIns="0" tIns="0" rIns="0" bIns="0" rtlCol="0"/>
            <a:lstStyle/>
            <a:p>
              <a:endParaRPr/>
            </a:p>
          </p:txBody>
        </p:sp>
        <p:sp>
          <p:nvSpPr>
            <p:cNvPr id="222" name="object 20">
              <a:extLst>
                <a:ext uri="{FF2B5EF4-FFF2-40B4-BE49-F238E27FC236}">
                  <a16:creationId xmlns:a16="http://schemas.microsoft.com/office/drawing/2014/main" id="{12E4C0B3-1CD8-AF46-B67C-5C55AA9685D2}"/>
                </a:ext>
              </a:extLst>
            </p:cNvPr>
            <p:cNvSpPr/>
            <p:nvPr/>
          </p:nvSpPr>
          <p:spPr>
            <a:xfrm>
              <a:off x="6861936" y="4745525"/>
              <a:ext cx="107950" cy="0"/>
            </a:xfrm>
            <a:custGeom>
              <a:avLst/>
              <a:gdLst/>
              <a:ahLst/>
              <a:cxnLst/>
              <a:rect l="l" t="t" r="r" b="b"/>
              <a:pathLst>
                <a:path w="107950">
                  <a:moveTo>
                    <a:pt x="0" y="0"/>
                  </a:moveTo>
                  <a:lnTo>
                    <a:pt x="107590" y="0"/>
                  </a:lnTo>
                </a:path>
              </a:pathLst>
            </a:custGeom>
            <a:ln w="26836">
              <a:solidFill>
                <a:srgbClr val="000000"/>
              </a:solidFill>
            </a:ln>
          </p:spPr>
          <p:txBody>
            <a:bodyPr wrap="square" lIns="0" tIns="0" rIns="0" bIns="0" rtlCol="0"/>
            <a:lstStyle/>
            <a:p>
              <a:endParaRPr/>
            </a:p>
          </p:txBody>
        </p:sp>
        <p:sp>
          <p:nvSpPr>
            <p:cNvPr id="223" name="object 21">
              <a:extLst>
                <a:ext uri="{FF2B5EF4-FFF2-40B4-BE49-F238E27FC236}">
                  <a16:creationId xmlns:a16="http://schemas.microsoft.com/office/drawing/2014/main" id="{165A2A11-2E56-AA48-9045-2312214EE31F}"/>
                </a:ext>
              </a:extLst>
            </p:cNvPr>
            <p:cNvSpPr/>
            <p:nvPr/>
          </p:nvSpPr>
          <p:spPr>
            <a:xfrm>
              <a:off x="7050151" y="4745525"/>
              <a:ext cx="107950" cy="0"/>
            </a:xfrm>
            <a:custGeom>
              <a:avLst/>
              <a:gdLst/>
              <a:ahLst/>
              <a:cxnLst/>
              <a:rect l="l" t="t" r="r" b="b"/>
              <a:pathLst>
                <a:path w="107950">
                  <a:moveTo>
                    <a:pt x="0" y="0"/>
                  </a:moveTo>
                  <a:lnTo>
                    <a:pt x="107593" y="0"/>
                  </a:lnTo>
                </a:path>
              </a:pathLst>
            </a:custGeom>
            <a:ln w="26836">
              <a:solidFill>
                <a:srgbClr val="000000"/>
              </a:solidFill>
            </a:ln>
          </p:spPr>
          <p:txBody>
            <a:bodyPr wrap="square" lIns="0" tIns="0" rIns="0" bIns="0" rtlCol="0"/>
            <a:lstStyle/>
            <a:p>
              <a:endParaRPr/>
            </a:p>
          </p:txBody>
        </p:sp>
        <p:sp>
          <p:nvSpPr>
            <p:cNvPr id="224" name="object 22">
              <a:extLst>
                <a:ext uri="{FF2B5EF4-FFF2-40B4-BE49-F238E27FC236}">
                  <a16:creationId xmlns:a16="http://schemas.microsoft.com/office/drawing/2014/main" id="{390BC299-4403-2247-83BA-858E5205A85D}"/>
                </a:ext>
              </a:extLst>
            </p:cNvPr>
            <p:cNvSpPr/>
            <p:nvPr/>
          </p:nvSpPr>
          <p:spPr>
            <a:xfrm>
              <a:off x="7238492"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25" name="object 23">
              <a:extLst>
                <a:ext uri="{FF2B5EF4-FFF2-40B4-BE49-F238E27FC236}">
                  <a16:creationId xmlns:a16="http://schemas.microsoft.com/office/drawing/2014/main" id="{7C07264F-EEA1-8F49-A4CE-2BE24594A921}"/>
                </a:ext>
              </a:extLst>
            </p:cNvPr>
            <p:cNvSpPr/>
            <p:nvPr/>
          </p:nvSpPr>
          <p:spPr>
            <a:xfrm>
              <a:off x="7426706"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26" name="object 24">
              <a:extLst>
                <a:ext uri="{FF2B5EF4-FFF2-40B4-BE49-F238E27FC236}">
                  <a16:creationId xmlns:a16="http://schemas.microsoft.com/office/drawing/2014/main" id="{40A4EB23-F1C2-3245-AA61-44FCE8A33380}"/>
                </a:ext>
              </a:extLst>
            </p:cNvPr>
            <p:cNvSpPr/>
            <p:nvPr/>
          </p:nvSpPr>
          <p:spPr>
            <a:xfrm>
              <a:off x="7615046" y="4745525"/>
              <a:ext cx="107950" cy="0"/>
            </a:xfrm>
            <a:custGeom>
              <a:avLst/>
              <a:gdLst/>
              <a:ahLst/>
              <a:cxnLst/>
              <a:rect l="l" t="t" r="r" b="b"/>
              <a:pathLst>
                <a:path w="107950">
                  <a:moveTo>
                    <a:pt x="0" y="0"/>
                  </a:moveTo>
                  <a:lnTo>
                    <a:pt x="107590" y="0"/>
                  </a:lnTo>
                </a:path>
              </a:pathLst>
            </a:custGeom>
            <a:ln w="26836">
              <a:solidFill>
                <a:srgbClr val="000000"/>
              </a:solidFill>
            </a:ln>
          </p:spPr>
          <p:txBody>
            <a:bodyPr wrap="square" lIns="0" tIns="0" rIns="0" bIns="0" rtlCol="0"/>
            <a:lstStyle/>
            <a:p>
              <a:endParaRPr/>
            </a:p>
          </p:txBody>
        </p:sp>
        <p:sp>
          <p:nvSpPr>
            <p:cNvPr id="227" name="object 25">
              <a:extLst>
                <a:ext uri="{FF2B5EF4-FFF2-40B4-BE49-F238E27FC236}">
                  <a16:creationId xmlns:a16="http://schemas.microsoft.com/office/drawing/2014/main" id="{F7B06C65-2454-3044-A6DD-22FDA2164ED4}"/>
                </a:ext>
              </a:extLst>
            </p:cNvPr>
            <p:cNvSpPr/>
            <p:nvPr/>
          </p:nvSpPr>
          <p:spPr>
            <a:xfrm>
              <a:off x="7803260" y="4745525"/>
              <a:ext cx="107950" cy="0"/>
            </a:xfrm>
            <a:custGeom>
              <a:avLst/>
              <a:gdLst/>
              <a:ahLst/>
              <a:cxnLst/>
              <a:rect l="l" t="t" r="r" b="b"/>
              <a:pathLst>
                <a:path w="107950">
                  <a:moveTo>
                    <a:pt x="0" y="0"/>
                  </a:moveTo>
                  <a:lnTo>
                    <a:pt x="107593" y="0"/>
                  </a:lnTo>
                </a:path>
              </a:pathLst>
            </a:custGeom>
            <a:ln w="26836">
              <a:solidFill>
                <a:srgbClr val="000000"/>
              </a:solidFill>
            </a:ln>
          </p:spPr>
          <p:txBody>
            <a:bodyPr wrap="square" lIns="0" tIns="0" rIns="0" bIns="0" rtlCol="0"/>
            <a:lstStyle/>
            <a:p>
              <a:endParaRPr/>
            </a:p>
          </p:txBody>
        </p:sp>
        <p:sp>
          <p:nvSpPr>
            <p:cNvPr id="228" name="object 26">
              <a:extLst>
                <a:ext uri="{FF2B5EF4-FFF2-40B4-BE49-F238E27FC236}">
                  <a16:creationId xmlns:a16="http://schemas.microsoft.com/office/drawing/2014/main" id="{55402960-09D1-F342-9D73-B4E1064131C0}"/>
                </a:ext>
              </a:extLst>
            </p:cNvPr>
            <p:cNvSpPr/>
            <p:nvPr/>
          </p:nvSpPr>
          <p:spPr>
            <a:xfrm>
              <a:off x="7991602"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29" name="object 27">
              <a:extLst>
                <a:ext uri="{FF2B5EF4-FFF2-40B4-BE49-F238E27FC236}">
                  <a16:creationId xmlns:a16="http://schemas.microsoft.com/office/drawing/2014/main" id="{84542D62-2DAC-B44C-88DB-7BE46CE8633E}"/>
                </a:ext>
              </a:extLst>
            </p:cNvPr>
            <p:cNvSpPr/>
            <p:nvPr/>
          </p:nvSpPr>
          <p:spPr>
            <a:xfrm>
              <a:off x="8179943"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0" name="object 28">
              <a:extLst>
                <a:ext uri="{FF2B5EF4-FFF2-40B4-BE49-F238E27FC236}">
                  <a16:creationId xmlns:a16="http://schemas.microsoft.com/office/drawing/2014/main" id="{968D3894-A48F-CA42-A1FF-F933FD2E69A3}"/>
                </a:ext>
              </a:extLst>
            </p:cNvPr>
            <p:cNvSpPr/>
            <p:nvPr/>
          </p:nvSpPr>
          <p:spPr>
            <a:xfrm>
              <a:off x="8368156" y="4745525"/>
              <a:ext cx="107950" cy="0"/>
            </a:xfrm>
            <a:custGeom>
              <a:avLst/>
              <a:gdLst/>
              <a:ahLst/>
              <a:cxnLst/>
              <a:rect l="l" t="t" r="r" b="b"/>
              <a:pathLst>
                <a:path w="107950">
                  <a:moveTo>
                    <a:pt x="0" y="0"/>
                  </a:moveTo>
                  <a:lnTo>
                    <a:pt x="107590" y="0"/>
                  </a:lnTo>
                </a:path>
              </a:pathLst>
            </a:custGeom>
            <a:ln w="26836">
              <a:solidFill>
                <a:srgbClr val="000000"/>
              </a:solidFill>
            </a:ln>
          </p:spPr>
          <p:txBody>
            <a:bodyPr wrap="square" lIns="0" tIns="0" rIns="0" bIns="0" rtlCol="0"/>
            <a:lstStyle/>
            <a:p>
              <a:endParaRPr/>
            </a:p>
          </p:txBody>
        </p:sp>
        <p:sp>
          <p:nvSpPr>
            <p:cNvPr id="231" name="object 29">
              <a:extLst>
                <a:ext uri="{FF2B5EF4-FFF2-40B4-BE49-F238E27FC236}">
                  <a16:creationId xmlns:a16="http://schemas.microsoft.com/office/drawing/2014/main" id="{F25923C9-6BCD-4146-ADC1-3C26CDAC301F}"/>
                </a:ext>
              </a:extLst>
            </p:cNvPr>
            <p:cNvSpPr/>
            <p:nvPr/>
          </p:nvSpPr>
          <p:spPr>
            <a:xfrm>
              <a:off x="8556497"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2" name="object 30">
              <a:extLst>
                <a:ext uri="{FF2B5EF4-FFF2-40B4-BE49-F238E27FC236}">
                  <a16:creationId xmlns:a16="http://schemas.microsoft.com/office/drawing/2014/main" id="{7A9797CD-A9AF-1A44-B757-317F87E84F9E}"/>
                </a:ext>
              </a:extLst>
            </p:cNvPr>
            <p:cNvSpPr/>
            <p:nvPr/>
          </p:nvSpPr>
          <p:spPr>
            <a:xfrm>
              <a:off x="8744711"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3" name="object 31">
              <a:extLst>
                <a:ext uri="{FF2B5EF4-FFF2-40B4-BE49-F238E27FC236}">
                  <a16:creationId xmlns:a16="http://schemas.microsoft.com/office/drawing/2014/main" id="{62151BC7-675F-4E43-BB44-92C791AB2C12}"/>
                </a:ext>
              </a:extLst>
            </p:cNvPr>
            <p:cNvSpPr/>
            <p:nvPr/>
          </p:nvSpPr>
          <p:spPr>
            <a:xfrm>
              <a:off x="8933053"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4" name="object 32">
              <a:extLst>
                <a:ext uri="{FF2B5EF4-FFF2-40B4-BE49-F238E27FC236}">
                  <a16:creationId xmlns:a16="http://schemas.microsoft.com/office/drawing/2014/main" id="{B5775B44-C226-3D41-A046-2AF35B147595}"/>
                </a:ext>
              </a:extLst>
            </p:cNvPr>
            <p:cNvSpPr/>
            <p:nvPr/>
          </p:nvSpPr>
          <p:spPr>
            <a:xfrm>
              <a:off x="9121267"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5" name="object 33">
              <a:extLst>
                <a:ext uri="{FF2B5EF4-FFF2-40B4-BE49-F238E27FC236}">
                  <a16:creationId xmlns:a16="http://schemas.microsoft.com/office/drawing/2014/main" id="{33E9D1A0-9417-8240-961C-71CD60D75BAB}"/>
                </a:ext>
              </a:extLst>
            </p:cNvPr>
            <p:cNvSpPr/>
            <p:nvPr/>
          </p:nvSpPr>
          <p:spPr>
            <a:xfrm>
              <a:off x="9309607"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6" name="object 34">
              <a:extLst>
                <a:ext uri="{FF2B5EF4-FFF2-40B4-BE49-F238E27FC236}">
                  <a16:creationId xmlns:a16="http://schemas.microsoft.com/office/drawing/2014/main" id="{FD98D3D2-0E66-3549-A43B-C2D4D58B322A}"/>
                </a:ext>
              </a:extLst>
            </p:cNvPr>
            <p:cNvSpPr/>
            <p:nvPr/>
          </p:nvSpPr>
          <p:spPr>
            <a:xfrm>
              <a:off x="9497821"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7" name="object 35">
              <a:extLst>
                <a:ext uri="{FF2B5EF4-FFF2-40B4-BE49-F238E27FC236}">
                  <a16:creationId xmlns:a16="http://schemas.microsoft.com/office/drawing/2014/main" id="{4EFD40E3-B67A-5C4C-B8C0-BE1E0274831B}"/>
                </a:ext>
              </a:extLst>
            </p:cNvPr>
            <p:cNvSpPr/>
            <p:nvPr/>
          </p:nvSpPr>
          <p:spPr>
            <a:xfrm>
              <a:off x="9686163"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38" name="object 36">
              <a:extLst>
                <a:ext uri="{FF2B5EF4-FFF2-40B4-BE49-F238E27FC236}">
                  <a16:creationId xmlns:a16="http://schemas.microsoft.com/office/drawing/2014/main" id="{324A56E3-2D2B-1044-949A-05D112236B5F}"/>
                </a:ext>
              </a:extLst>
            </p:cNvPr>
            <p:cNvSpPr/>
            <p:nvPr/>
          </p:nvSpPr>
          <p:spPr>
            <a:xfrm>
              <a:off x="9874504" y="4745525"/>
              <a:ext cx="107950" cy="0"/>
            </a:xfrm>
            <a:custGeom>
              <a:avLst/>
              <a:gdLst/>
              <a:ahLst/>
              <a:cxnLst/>
              <a:rect l="l" t="t" r="r" b="b"/>
              <a:pathLst>
                <a:path w="107950">
                  <a:moveTo>
                    <a:pt x="0" y="0"/>
                  </a:moveTo>
                  <a:lnTo>
                    <a:pt x="107590" y="0"/>
                  </a:lnTo>
                </a:path>
              </a:pathLst>
            </a:custGeom>
            <a:ln w="26836">
              <a:solidFill>
                <a:srgbClr val="000000"/>
              </a:solidFill>
            </a:ln>
          </p:spPr>
          <p:txBody>
            <a:bodyPr wrap="square" lIns="0" tIns="0" rIns="0" bIns="0" rtlCol="0"/>
            <a:lstStyle/>
            <a:p>
              <a:endParaRPr/>
            </a:p>
          </p:txBody>
        </p:sp>
        <p:sp>
          <p:nvSpPr>
            <p:cNvPr id="239" name="object 37">
              <a:extLst>
                <a:ext uri="{FF2B5EF4-FFF2-40B4-BE49-F238E27FC236}">
                  <a16:creationId xmlns:a16="http://schemas.microsoft.com/office/drawing/2014/main" id="{1BD2B141-1BA5-E946-BE89-F8924A1FB9FB}"/>
                </a:ext>
              </a:extLst>
            </p:cNvPr>
            <p:cNvSpPr/>
            <p:nvPr/>
          </p:nvSpPr>
          <p:spPr>
            <a:xfrm>
              <a:off x="10062718" y="4745525"/>
              <a:ext cx="107950" cy="0"/>
            </a:xfrm>
            <a:custGeom>
              <a:avLst/>
              <a:gdLst/>
              <a:ahLst/>
              <a:cxnLst/>
              <a:rect l="l" t="t" r="r" b="b"/>
              <a:pathLst>
                <a:path w="107950">
                  <a:moveTo>
                    <a:pt x="0" y="0"/>
                  </a:moveTo>
                  <a:lnTo>
                    <a:pt x="107591" y="0"/>
                  </a:lnTo>
                </a:path>
              </a:pathLst>
            </a:custGeom>
            <a:ln w="26836">
              <a:solidFill>
                <a:srgbClr val="000000"/>
              </a:solidFill>
            </a:ln>
          </p:spPr>
          <p:txBody>
            <a:bodyPr wrap="square" lIns="0" tIns="0" rIns="0" bIns="0" rtlCol="0"/>
            <a:lstStyle/>
            <a:p>
              <a:endParaRPr/>
            </a:p>
          </p:txBody>
        </p:sp>
        <p:sp>
          <p:nvSpPr>
            <p:cNvPr id="240" name="object 38">
              <a:extLst>
                <a:ext uri="{FF2B5EF4-FFF2-40B4-BE49-F238E27FC236}">
                  <a16:creationId xmlns:a16="http://schemas.microsoft.com/office/drawing/2014/main" id="{A20069BD-BF15-334E-B111-A934F669AE99}"/>
                </a:ext>
              </a:extLst>
            </p:cNvPr>
            <p:cNvSpPr/>
            <p:nvPr/>
          </p:nvSpPr>
          <p:spPr>
            <a:xfrm>
              <a:off x="10251058" y="4683252"/>
              <a:ext cx="226187" cy="124460"/>
            </a:xfrm>
            <a:prstGeom prst="rect">
              <a:avLst/>
            </a:prstGeom>
            <a:blipFill>
              <a:blip r:embed="rId49" cstate="print"/>
              <a:stretch>
                <a:fillRect/>
              </a:stretch>
            </a:blipFill>
          </p:spPr>
          <p:txBody>
            <a:bodyPr wrap="square" lIns="0" tIns="0" rIns="0" bIns="0" rtlCol="0"/>
            <a:lstStyle/>
            <a:p>
              <a:endParaRPr/>
            </a:p>
          </p:txBody>
        </p:sp>
        <p:sp>
          <p:nvSpPr>
            <p:cNvPr id="241" name="object 39">
              <a:extLst>
                <a:ext uri="{FF2B5EF4-FFF2-40B4-BE49-F238E27FC236}">
                  <a16:creationId xmlns:a16="http://schemas.microsoft.com/office/drawing/2014/main" id="{0FF9365B-6890-1D4B-830B-85C4D778A561}"/>
                </a:ext>
              </a:extLst>
            </p:cNvPr>
            <p:cNvSpPr/>
            <p:nvPr/>
          </p:nvSpPr>
          <p:spPr>
            <a:xfrm>
              <a:off x="6621018" y="4712970"/>
              <a:ext cx="758190" cy="682752"/>
            </a:xfrm>
            <a:prstGeom prst="rect">
              <a:avLst/>
            </a:prstGeom>
            <a:blipFill>
              <a:blip r:embed="rId50" cstate="print"/>
              <a:stretch>
                <a:fillRect/>
              </a:stretch>
            </a:blipFill>
          </p:spPr>
          <p:txBody>
            <a:bodyPr wrap="square" lIns="0" tIns="0" rIns="0" bIns="0" rtlCol="0"/>
            <a:lstStyle/>
            <a:p>
              <a:endParaRPr/>
            </a:p>
          </p:txBody>
        </p:sp>
        <p:sp>
          <p:nvSpPr>
            <p:cNvPr id="242" name="object 40">
              <a:extLst>
                <a:ext uri="{FF2B5EF4-FFF2-40B4-BE49-F238E27FC236}">
                  <a16:creationId xmlns:a16="http://schemas.microsoft.com/office/drawing/2014/main" id="{69FE4F95-E986-8040-983F-0C1F85C397AC}"/>
                </a:ext>
              </a:extLst>
            </p:cNvPr>
            <p:cNvSpPr/>
            <p:nvPr/>
          </p:nvSpPr>
          <p:spPr>
            <a:xfrm>
              <a:off x="7089267" y="5090921"/>
              <a:ext cx="126618" cy="120650"/>
            </a:xfrm>
            <a:prstGeom prst="rect">
              <a:avLst/>
            </a:prstGeom>
            <a:blipFill>
              <a:blip r:embed="rId51" cstate="print"/>
              <a:stretch>
                <a:fillRect/>
              </a:stretch>
            </a:blipFill>
          </p:spPr>
          <p:txBody>
            <a:bodyPr wrap="square" lIns="0" tIns="0" rIns="0" bIns="0" rtlCol="0"/>
            <a:lstStyle/>
            <a:p>
              <a:endParaRPr/>
            </a:p>
          </p:txBody>
        </p:sp>
        <p:sp>
          <p:nvSpPr>
            <p:cNvPr id="243" name="object 41">
              <a:extLst>
                <a:ext uri="{FF2B5EF4-FFF2-40B4-BE49-F238E27FC236}">
                  <a16:creationId xmlns:a16="http://schemas.microsoft.com/office/drawing/2014/main" id="{712B6483-4233-A345-B727-EBACE7D46F9E}"/>
                </a:ext>
              </a:extLst>
            </p:cNvPr>
            <p:cNvSpPr/>
            <p:nvPr/>
          </p:nvSpPr>
          <p:spPr>
            <a:xfrm>
              <a:off x="6665214" y="4735829"/>
              <a:ext cx="510540" cy="441325"/>
            </a:xfrm>
            <a:custGeom>
              <a:avLst/>
              <a:gdLst/>
              <a:ahLst/>
              <a:cxnLst/>
              <a:rect l="l" t="t" r="r" b="b"/>
              <a:pathLst>
                <a:path w="510540" h="441325">
                  <a:moveTo>
                    <a:pt x="17525" y="0"/>
                  </a:moveTo>
                  <a:lnTo>
                    <a:pt x="0" y="20447"/>
                  </a:lnTo>
                  <a:lnTo>
                    <a:pt x="483996" y="436245"/>
                  </a:lnTo>
                  <a:lnTo>
                    <a:pt x="510285" y="441071"/>
                  </a:lnTo>
                  <a:lnTo>
                    <a:pt x="501522" y="415798"/>
                  </a:lnTo>
                  <a:lnTo>
                    <a:pt x="17525" y="0"/>
                  </a:lnTo>
                  <a:close/>
                </a:path>
              </a:pathLst>
            </a:custGeom>
            <a:solidFill>
              <a:srgbClr val="C0504D"/>
            </a:solidFill>
          </p:spPr>
          <p:txBody>
            <a:bodyPr wrap="square" lIns="0" tIns="0" rIns="0" bIns="0" rtlCol="0"/>
            <a:lstStyle/>
            <a:p>
              <a:endParaRPr/>
            </a:p>
          </p:txBody>
        </p:sp>
        <p:sp>
          <p:nvSpPr>
            <p:cNvPr id="244" name="object 42">
              <a:extLst>
                <a:ext uri="{FF2B5EF4-FFF2-40B4-BE49-F238E27FC236}">
                  <a16:creationId xmlns:a16="http://schemas.microsoft.com/office/drawing/2014/main" id="{AECC0155-13E5-D441-9E88-8AA9B85512D0}"/>
                </a:ext>
              </a:extLst>
            </p:cNvPr>
            <p:cNvSpPr/>
            <p:nvPr/>
          </p:nvSpPr>
          <p:spPr>
            <a:xfrm>
              <a:off x="7146797" y="5142738"/>
              <a:ext cx="556259" cy="603504"/>
            </a:xfrm>
            <a:prstGeom prst="rect">
              <a:avLst/>
            </a:prstGeom>
            <a:blipFill>
              <a:blip r:embed="rId52" cstate="print"/>
              <a:stretch>
                <a:fillRect/>
              </a:stretch>
            </a:blipFill>
          </p:spPr>
          <p:txBody>
            <a:bodyPr wrap="square" lIns="0" tIns="0" rIns="0" bIns="0" rtlCol="0"/>
            <a:lstStyle/>
            <a:p>
              <a:endParaRPr/>
            </a:p>
          </p:txBody>
        </p:sp>
        <p:sp>
          <p:nvSpPr>
            <p:cNvPr id="245" name="object 43">
              <a:extLst>
                <a:ext uri="{FF2B5EF4-FFF2-40B4-BE49-F238E27FC236}">
                  <a16:creationId xmlns:a16="http://schemas.microsoft.com/office/drawing/2014/main" id="{1EAA0792-0F27-BA41-A12D-193E67B9945C}"/>
                </a:ext>
              </a:extLst>
            </p:cNvPr>
            <p:cNvSpPr/>
            <p:nvPr/>
          </p:nvSpPr>
          <p:spPr>
            <a:xfrm>
              <a:off x="7418451" y="5435472"/>
              <a:ext cx="121284" cy="126238"/>
            </a:xfrm>
            <a:prstGeom prst="rect">
              <a:avLst/>
            </a:prstGeom>
            <a:blipFill>
              <a:blip r:embed="rId53" cstate="print"/>
              <a:stretch>
                <a:fillRect/>
              </a:stretch>
            </a:blipFill>
          </p:spPr>
          <p:txBody>
            <a:bodyPr wrap="square" lIns="0" tIns="0" rIns="0" bIns="0" rtlCol="0"/>
            <a:lstStyle/>
            <a:p>
              <a:endParaRPr/>
            </a:p>
          </p:txBody>
        </p:sp>
        <p:sp>
          <p:nvSpPr>
            <p:cNvPr id="246" name="object 44">
              <a:extLst>
                <a:ext uri="{FF2B5EF4-FFF2-40B4-BE49-F238E27FC236}">
                  <a16:creationId xmlns:a16="http://schemas.microsoft.com/office/drawing/2014/main" id="{00604ABF-1466-6B41-BFBF-1048790FB504}"/>
                </a:ext>
              </a:extLst>
            </p:cNvPr>
            <p:cNvSpPr/>
            <p:nvPr/>
          </p:nvSpPr>
          <p:spPr>
            <a:xfrm>
              <a:off x="7190231" y="5164835"/>
              <a:ext cx="314960" cy="356870"/>
            </a:xfrm>
            <a:custGeom>
              <a:avLst/>
              <a:gdLst/>
              <a:ahLst/>
              <a:cxnLst/>
              <a:rect l="l" t="t" r="r" b="b"/>
              <a:pathLst>
                <a:path w="314959" h="356870">
                  <a:moveTo>
                    <a:pt x="20320" y="0"/>
                  </a:moveTo>
                  <a:lnTo>
                    <a:pt x="0" y="17652"/>
                  </a:lnTo>
                  <a:lnTo>
                    <a:pt x="289178" y="348233"/>
                  </a:lnTo>
                  <a:lnTo>
                    <a:pt x="314451" y="356742"/>
                  </a:lnTo>
                  <a:lnTo>
                    <a:pt x="309372" y="330580"/>
                  </a:lnTo>
                  <a:lnTo>
                    <a:pt x="20320" y="0"/>
                  </a:lnTo>
                  <a:close/>
                </a:path>
              </a:pathLst>
            </a:custGeom>
            <a:solidFill>
              <a:srgbClr val="C0504D"/>
            </a:solidFill>
          </p:spPr>
          <p:txBody>
            <a:bodyPr wrap="square" lIns="0" tIns="0" rIns="0" bIns="0" rtlCol="0"/>
            <a:lstStyle/>
            <a:p>
              <a:endParaRPr/>
            </a:p>
          </p:txBody>
        </p:sp>
        <p:sp>
          <p:nvSpPr>
            <p:cNvPr id="247" name="object 45">
              <a:extLst>
                <a:ext uri="{FF2B5EF4-FFF2-40B4-BE49-F238E27FC236}">
                  <a16:creationId xmlns:a16="http://schemas.microsoft.com/office/drawing/2014/main" id="{290BD446-CAE6-1547-836D-F0CF72EB8145}"/>
                </a:ext>
              </a:extLst>
            </p:cNvPr>
            <p:cNvSpPr/>
            <p:nvPr/>
          </p:nvSpPr>
          <p:spPr>
            <a:xfrm>
              <a:off x="7507223" y="5526785"/>
              <a:ext cx="685800" cy="374141"/>
            </a:xfrm>
            <a:prstGeom prst="rect">
              <a:avLst/>
            </a:prstGeom>
            <a:blipFill>
              <a:blip r:embed="rId54" cstate="print"/>
              <a:stretch>
                <a:fillRect/>
              </a:stretch>
            </a:blipFill>
          </p:spPr>
          <p:txBody>
            <a:bodyPr wrap="square" lIns="0" tIns="0" rIns="0" bIns="0" rtlCol="0"/>
            <a:lstStyle/>
            <a:p>
              <a:endParaRPr/>
            </a:p>
          </p:txBody>
        </p:sp>
        <p:sp>
          <p:nvSpPr>
            <p:cNvPr id="248" name="object 46">
              <a:extLst>
                <a:ext uri="{FF2B5EF4-FFF2-40B4-BE49-F238E27FC236}">
                  <a16:creationId xmlns:a16="http://schemas.microsoft.com/office/drawing/2014/main" id="{66BDA931-4F3F-434E-AEA1-29B0A63E3A86}"/>
                </a:ext>
              </a:extLst>
            </p:cNvPr>
            <p:cNvSpPr/>
            <p:nvPr/>
          </p:nvSpPr>
          <p:spPr>
            <a:xfrm>
              <a:off x="7897621" y="5623826"/>
              <a:ext cx="131318" cy="118948"/>
            </a:xfrm>
            <a:prstGeom prst="rect">
              <a:avLst/>
            </a:prstGeom>
            <a:blipFill>
              <a:blip r:embed="rId55" cstate="print"/>
              <a:stretch>
                <a:fillRect/>
              </a:stretch>
            </a:blipFill>
          </p:spPr>
          <p:txBody>
            <a:bodyPr wrap="square" lIns="0" tIns="0" rIns="0" bIns="0" rtlCol="0"/>
            <a:lstStyle/>
            <a:p>
              <a:endParaRPr/>
            </a:p>
          </p:txBody>
        </p:sp>
        <p:sp>
          <p:nvSpPr>
            <p:cNvPr id="249" name="object 47">
              <a:extLst>
                <a:ext uri="{FF2B5EF4-FFF2-40B4-BE49-F238E27FC236}">
                  <a16:creationId xmlns:a16="http://schemas.microsoft.com/office/drawing/2014/main" id="{821C3BC5-4DD8-D24C-8EA2-F8635B7539D9}"/>
                </a:ext>
              </a:extLst>
            </p:cNvPr>
            <p:cNvSpPr/>
            <p:nvPr/>
          </p:nvSpPr>
          <p:spPr>
            <a:xfrm>
              <a:off x="7550657" y="5548884"/>
              <a:ext cx="427990" cy="157480"/>
            </a:xfrm>
            <a:custGeom>
              <a:avLst/>
              <a:gdLst/>
              <a:ahLst/>
              <a:cxnLst/>
              <a:rect l="l" t="t" r="r" b="b"/>
              <a:pathLst>
                <a:path w="427990" h="157479">
                  <a:moveTo>
                    <a:pt x="8382" y="0"/>
                  </a:moveTo>
                  <a:lnTo>
                    <a:pt x="0" y="25526"/>
                  </a:lnTo>
                  <a:lnTo>
                    <a:pt x="401574" y="156908"/>
                  </a:lnTo>
                  <a:lnTo>
                    <a:pt x="427736" y="151307"/>
                  </a:lnTo>
                  <a:lnTo>
                    <a:pt x="409956" y="131394"/>
                  </a:lnTo>
                  <a:lnTo>
                    <a:pt x="8382" y="0"/>
                  </a:lnTo>
                  <a:close/>
                </a:path>
              </a:pathLst>
            </a:custGeom>
            <a:solidFill>
              <a:srgbClr val="C0504D"/>
            </a:solidFill>
          </p:spPr>
          <p:txBody>
            <a:bodyPr wrap="square" lIns="0" tIns="0" rIns="0" bIns="0" rtlCol="0"/>
            <a:lstStyle/>
            <a:p>
              <a:endParaRPr/>
            </a:p>
          </p:txBody>
        </p:sp>
        <p:sp>
          <p:nvSpPr>
            <p:cNvPr id="250" name="object 48">
              <a:extLst>
                <a:ext uri="{FF2B5EF4-FFF2-40B4-BE49-F238E27FC236}">
                  <a16:creationId xmlns:a16="http://schemas.microsoft.com/office/drawing/2014/main" id="{667409B7-E49F-084F-9CBB-A8776F34AD40}"/>
                </a:ext>
              </a:extLst>
            </p:cNvPr>
            <p:cNvSpPr/>
            <p:nvPr/>
          </p:nvSpPr>
          <p:spPr>
            <a:xfrm>
              <a:off x="7960614" y="5680278"/>
              <a:ext cx="46355" cy="20320"/>
            </a:xfrm>
            <a:custGeom>
              <a:avLst/>
              <a:gdLst/>
              <a:ahLst/>
              <a:cxnLst/>
              <a:rect l="l" t="t" r="r" b="b"/>
              <a:pathLst>
                <a:path w="46354" h="20320">
                  <a:moveTo>
                    <a:pt x="0" y="0"/>
                  </a:moveTo>
                  <a:lnTo>
                    <a:pt x="17779" y="19913"/>
                  </a:lnTo>
                  <a:lnTo>
                    <a:pt x="40258" y="15074"/>
                  </a:lnTo>
                  <a:lnTo>
                    <a:pt x="46100" y="15074"/>
                  </a:lnTo>
                  <a:lnTo>
                    <a:pt x="0" y="0"/>
                  </a:lnTo>
                  <a:close/>
                </a:path>
              </a:pathLst>
            </a:custGeom>
            <a:solidFill>
              <a:srgbClr val="C0504D"/>
            </a:solidFill>
          </p:spPr>
          <p:txBody>
            <a:bodyPr wrap="square" lIns="0" tIns="0" rIns="0" bIns="0" rtlCol="0"/>
            <a:lstStyle/>
            <a:p>
              <a:endParaRPr/>
            </a:p>
          </p:txBody>
        </p:sp>
        <p:sp>
          <p:nvSpPr>
            <p:cNvPr id="251" name="object 49">
              <a:extLst>
                <a:ext uri="{FF2B5EF4-FFF2-40B4-BE49-F238E27FC236}">
                  <a16:creationId xmlns:a16="http://schemas.microsoft.com/office/drawing/2014/main" id="{681E0646-1195-454B-BC07-1080A710A816}"/>
                </a:ext>
              </a:extLst>
            </p:cNvPr>
            <p:cNvSpPr/>
            <p:nvPr/>
          </p:nvSpPr>
          <p:spPr>
            <a:xfrm>
              <a:off x="7957566" y="5682234"/>
              <a:ext cx="890016" cy="529590"/>
            </a:xfrm>
            <a:prstGeom prst="rect">
              <a:avLst/>
            </a:prstGeom>
            <a:blipFill>
              <a:blip r:embed="rId56" cstate="print"/>
              <a:stretch>
                <a:fillRect/>
              </a:stretch>
            </a:blipFill>
          </p:spPr>
          <p:txBody>
            <a:bodyPr wrap="square" lIns="0" tIns="0" rIns="0" bIns="0" rtlCol="0"/>
            <a:lstStyle/>
            <a:p>
              <a:endParaRPr/>
            </a:p>
          </p:txBody>
        </p:sp>
        <p:sp>
          <p:nvSpPr>
            <p:cNvPr id="252" name="object 50">
              <a:extLst>
                <a:ext uri="{FF2B5EF4-FFF2-40B4-BE49-F238E27FC236}">
                  <a16:creationId xmlns:a16="http://schemas.microsoft.com/office/drawing/2014/main" id="{4C41A580-2EAE-BF45-B30A-5E2667F652A2}"/>
                </a:ext>
              </a:extLst>
            </p:cNvPr>
            <p:cNvSpPr/>
            <p:nvPr/>
          </p:nvSpPr>
          <p:spPr>
            <a:xfrm>
              <a:off x="8553450" y="5924232"/>
              <a:ext cx="131318" cy="114808"/>
            </a:xfrm>
            <a:prstGeom prst="rect">
              <a:avLst/>
            </a:prstGeom>
            <a:blipFill>
              <a:blip r:embed="rId57" cstate="print"/>
              <a:stretch>
                <a:fillRect/>
              </a:stretch>
            </a:blipFill>
          </p:spPr>
          <p:txBody>
            <a:bodyPr wrap="square" lIns="0" tIns="0" rIns="0" bIns="0" rtlCol="0"/>
            <a:lstStyle/>
            <a:p>
              <a:endParaRPr/>
            </a:p>
          </p:txBody>
        </p:sp>
        <p:sp>
          <p:nvSpPr>
            <p:cNvPr id="253" name="object 51">
              <a:extLst>
                <a:ext uri="{FF2B5EF4-FFF2-40B4-BE49-F238E27FC236}">
                  <a16:creationId xmlns:a16="http://schemas.microsoft.com/office/drawing/2014/main" id="{1BE2E8FC-50F9-E644-A0CB-19F55787D8D8}"/>
                </a:ext>
              </a:extLst>
            </p:cNvPr>
            <p:cNvSpPr/>
            <p:nvPr/>
          </p:nvSpPr>
          <p:spPr>
            <a:xfrm>
              <a:off x="8001761" y="5704332"/>
              <a:ext cx="635000" cy="303530"/>
            </a:xfrm>
            <a:custGeom>
              <a:avLst/>
              <a:gdLst/>
              <a:ahLst/>
              <a:cxnLst/>
              <a:rect l="l" t="t" r="r" b="b"/>
              <a:pathLst>
                <a:path w="635000" h="303529">
                  <a:moveTo>
                    <a:pt x="11176" y="0"/>
                  </a:moveTo>
                  <a:lnTo>
                    <a:pt x="0" y="24422"/>
                  </a:lnTo>
                  <a:lnTo>
                    <a:pt x="607822" y="302971"/>
                  </a:lnTo>
                  <a:lnTo>
                    <a:pt x="634492" y="300355"/>
                  </a:lnTo>
                  <a:lnTo>
                    <a:pt x="619125" y="278523"/>
                  </a:lnTo>
                  <a:lnTo>
                    <a:pt x="11176" y="0"/>
                  </a:lnTo>
                  <a:close/>
                </a:path>
              </a:pathLst>
            </a:custGeom>
            <a:solidFill>
              <a:srgbClr val="C0504D"/>
            </a:solidFill>
          </p:spPr>
          <p:txBody>
            <a:bodyPr wrap="square" lIns="0" tIns="0" rIns="0" bIns="0" rtlCol="0"/>
            <a:lstStyle/>
            <a:p>
              <a:endParaRPr/>
            </a:p>
          </p:txBody>
        </p:sp>
        <p:sp>
          <p:nvSpPr>
            <p:cNvPr id="254" name="object 52">
              <a:extLst>
                <a:ext uri="{FF2B5EF4-FFF2-40B4-BE49-F238E27FC236}">
                  <a16:creationId xmlns:a16="http://schemas.microsoft.com/office/drawing/2014/main" id="{4220FF49-4033-4B47-BD0E-DEFB657BCEE5}"/>
                </a:ext>
              </a:extLst>
            </p:cNvPr>
            <p:cNvSpPr/>
            <p:nvPr/>
          </p:nvSpPr>
          <p:spPr>
            <a:xfrm>
              <a:off x="8620886" y="5982855"/>
              <a:ext cx="43180" cy="22225"/>
            </a:xfrm>
            <a:custGeom>
              <a:avLst/>
              <a:gdLst/>
              <a:ahLst/>
              <a:cxnLst/>
              <a:rect l="l" t="t" r="r" b="b"/>
              <a:pathLst>
                <a:path w="43179" h="22225">
                  <a:moveTo>
                    <a:pt x="0" y="0"/>
                  </a:moveTo>
                  <a:lnTo>
                    <a:pt x="15367" y="21831"/>
                  </a:lnTo>
                  <a:lnTo>
                    <a:pt x="38227" y="19570"/>
                  </a:lnTo>
                  <a:lnTo>
                    <a:pt x="42672" y="19570"/>
                  </a:lnTo>
                  <a:lnTo>
                    <a:pt x="0" y="0"/>
                  </a:lnTo>
                  <a:close/>
                </a:path>
              </a:pathLst>
            </a:custGeom>
            <a:solidFill>
              <a:srgbClr val="C0504D"/>
            </a:solidFill>
          </p:spPr>
          <p:txBody>
            <a:bodyPr wrap="square" lIns="0" tIns="0" rIns="0" bIns="0" rtlCol="0"/>
            <a:lstStyle/>
            <a:p>
              <a:endParaRPr/>
            </a:p>
          </p:txBody>
        </p:sp>
        <p:sp>
          <p:nvSpPr>
            <p:cNvPr id="255" name="object 53">
              <a:extLst>
                <a:ext uri="{FF2B5EF4-FFF2-40B4-BE49-F238E27FC236}">
                  <a16:creationId xmlns:a16="http://schemas.microsoft.com/office/drawing/2014/main" id="{ED6A0AE6-7977-AC4A-882F-1D9988F1E9B8}"/>
                </a:ext>
              </a:extLst>
            </p:cNvPr>
            <p:cNvSpPr/>
            <p:nvPr/>
          </p:nvSpPr>
          <p:spPr>
            <a:xfrm>
              <a:off x="8668893" y="4765928"/>
              <a:ext cx="0" cy="1227455"/>
            </a:xfrm>
            <a:custGeom>
              <a:avLst/>
              <a:gdLst/>
              <a:ahLst/>
              <a:cxnLst/>
              <a:rect l="l" t="t" r="r" b="b"/>
              <a:pathLst>
                <a:path h="1227454">
                  <a:moveTo>
                    <a:pt x="0" y="1227074"/>
                  </a:moveTo>
                  <a:lnTo>
                    <a:pt x="0" y="0"/>
                  </a:lnTo>
                </a:path>
              </a:pathLst>
            </a:custGeom>
            <a:ln w="9906">
              <a:solidFill>
                <a:srgbClr val="BC4946"/>
              </a:solidFill>
              <a:prstDash val="sysDash"/>
            </a:ln>
          </p:spPr>
          <p:txBody>
            <a:bodyPr wrap="square" lIns="0" tIns="0" rIns="0" bIns="0" rtlCol="0"/>
            <a:lstStyle/>
            <a:p>
              <a:endParaRPr/>
            </a:p>
          </p:txBody>
        </p:sp>
        <p:sp>
          <p:nvSpPr>
            <p:cNvPr id="256" name="object 54">
              <a:extLst>
                <a:ext uri="{FF2B5EF4-FFF2-40B4-BE49-F238E27FC236}">
                  <a16:creationId xmlns:a16="http://schemas.microsoft.com/office/drawing/2014/main" id="{5CE8E249-C8A5-4C4D-BFBC-E4D71BBE978B}"/>
                </a:ext>
              </a:extLst>
            </p:cNvPr>
            <p:cNvSpPr/>
            <p:nvPr/>
          </p:nvSpPr>
          <p:spPr>
            <a:xfrm>
              <a:off x="6625590" y="4463796"/>
              <a:ext cx="598931" cy="359663"/>
            </a:xfrm>
            <a:prstGeom prst="rect">
              <a:avLst/>
            </a:prstGeom>
            <a:blipFill>
              <a:blip r:embed="rId58" cstate="print"/>
              <a:stretch>
                <a:fillRect/>
              </a:stretch>
            </a:blipFill>
          </p:spPr>
          <p:txBody>
            <a:bodyPr wrap="square" lIns="0" tIns="0" rIns="0" bIns="0" rtlCol="0"/>
            <a:lstStyle/>
            <a:p>
              <a:endParaRPr/>
            </a:p>
          </p:txBody>
        </p:sp>
        <p:sp>
          <p:nvSpPr>
            <p:cNvPr id="257" name="object 55">
              <a:extLst>
                <a:ext uri="{FF2B5EF4-FFF2-40B4-BE49-F238E27FC236}">
                  <a16:creationId xmlns:a16="http://schemas.microsoft.com/office/drawing/2014/main" id="{524EF048-2593-9143-9C49-50D2E9FF73C7}"/>
                </a:ext>
              </a:extLst>
            </p:cNvPr>
            <p:cNvSpPr/>
            <p:nvPr/>
          </p:nvSpPr>
          <p:spPr>
            <a:xfrm>
              <a:off x="6669023" y="4619116"/>
              <a:ext cx="342265" cy="139065"/>
            </a:xfrm>
            <a:custGeom>
              <a:avLst/>
              <a:gdLst/>
              <a:ahLst/>
              <a:cxnLst/>
              <a:rect l="l" t="t" r="r" b="b"/>
              <a:pathLst>
                <a:path w="342265" h="139064">
                  <a:moveTo>
                    <a:pt x="315468" y="0"/>
                  </a:moveTo>
                  <a:lnTo>
                    <a:pt x="0" y="113791"/>
                  </a:lnTo>
                  <a:lnTo>
                    <a:pt x="9144" y="139064"/>
                  </a:lnTo>
                  <a:lnTo>
                    <a:pt x="324611" y="25272"/>
                  </a:lnTo>
                  <a:lnTo>
                    <a:pt x="341756" y="4825"/>
                  </a:lnTo>
                  <a:lnTo>
                    <a:pt x="315468" y="0"/>
                  </a:lnTo>
                  <a:close/>
                </a:path>
              </a:pathLst>
            </a:custGeom>
            <a:solidFill>
              <a:srgbClr val="4F81BB"/>
            </a:solidFill>
          </p:spPr>
          <p:txBody>
            <a:bodyPr wrap="square" lIns="0" tIns="0" rIns="0" bIns="0" rtlCol="0"/>
            <a:lstStyle/>
            <a:p>
              <a:endParaRPr/>
            </a:p>
          </p:txBody>
        </p:sp>
        <p:sp>
          <p:nvSpPr>
            <p:cNvPr id="258" name="object 56">
              <a:extLst>
                <a:ext uri="{FF2B5EF4-FFF2-40B4-BE49-F238E27FC236}">
                  <a16:creationId xmlns:a16="http://schemas.microsoft.com/office/drawing/2014/main" id="{E77861B4-CF9E-C942-9703-3F1321CBEB58}"/>
                </a:ext>
              </a:extLst>
            </p:cNvPr>
            <p:cNvSpPr/>
            <p:nvPr/>
          </p:nvSpPr>
          <p:spPr>
            <a:xfrm>
              <a:off x="6929373" y="4583429"/>
              <a:ext cx="131572" cy="118109"/>
            </a:xfrm>
            <a:prstGeom prst="rect">
              <a:avLst/>
            </a:prstGeom>
            <a:blipFill>
              <a:blip r:embed="rId59" cstate="print"/>
              <a:stretch>
                <a:fillRect/>
              </a:stretch>
            </a:blipFill>
          </p:spPr>
          <p:txBody>
            <a:bodyPr wrap="square" lIns="0" tIns="0" rIns="0" bIns="0" rtlCol="0"/>
            <a:lstStyle/>
            <a:p>
              <a:endParaRPr/>
            </a:p>
          </p:txBody>
        </p:sp>
        <p:sp>
          <p:nvSpPr>
            <p:cNvPr id="259" name="object 57">
              <a:extLst>
                <a:ext uri="{FF2B5EF4-FFF2-40B4-BE49-F238E27FC236}">
                  <a16:creationId xmlns:a16="http://schemas.microsoft.com/office/drawing/2014/main" id="{C3834A07-7E29-8C49-8000-02238B0B80A7}"/>
                </a:ext>
              </a:extLst>
            </p:cNvPr>
            <p:cNvSpPr/>
            <p:nvPr/>
          </p:nvSpPr>
          <p:spPr>
            <a:xfrm>
              <a:off x="7007352" y="4068317"/>
              <a:ext cx="604266" cy="611886"/>
            </a:xfrm>
            <a:prstGeom prst="rect">
              <a:avLst/>
            </a:prstGeom>
            <a:blipFill>
              <a:blip r:embed="rId60" cstate="print"/>
              <a:stretch>
                <a:fillRect/>
              </a:stretch>
            </a:blipFill>
          </p:spPr>
          <p:txBody>
            <a:bodyPr wrap="square" lIns="0" tIns="0" rIns="0" bIns="0" rtlCol="0"/>
            <a:lstStyle/>
            <a:p>
              <a:endParaRPr/>
            </a:p>
          </p:txBody>
        </p:sp>
        <p:sp>
          <p:nvSpPr>
            <p:cNvPr id="260" name="object 58">
              <a:extLst>
                <a:ext uri="{FF2B5EF4-FFF2-40B4-BE49-F238E27FC236}">
                  <a16:creationId xmlns:a16="http://schemas.microsoft.com/office/drawing/2014/main" id="{DFFD2853-77C7-7D40-96DF-039D765FA31E}"/>
                </a:ext>
              </a:extLst>
            </p:cNvPr>
            <p:cNvSpPr/>
            <p:nvPr/>
          </p:nvSpPr>
          <p:spPr>
            <a:xfrm>
              <a:off x="7051547" y="4248277"/>
              <a:ext cx="359410" cy="367030"/>
            </a:xfrm>
            <a:custGeom>
              <a:avLst/>
              <a:gdLst/>
              <a:ahLst/>
              <a:cxnLst/>
              <a:rect l="l" t="t" r="r" b="b"/>
              <a:pathLst>
                <a:path w="359409" h="367029">
                  <a:moveTo>
                    <a:pt x="359155" y="0"/>
                  </a:moveTo>
                  <a:lnTo>
                    <a:pt x="333375" y="7112"/>
                  </a:lnTo>
                  <a:lnTo>
                    <a:pt x="0" y="348106"/>
                  </a:lnTo>
                  <a:lnTo>
                    <a:pt x="19176" y="367030"/>
                  </a:lnTo>
                  <a:lnTo>
                    <a:pt x="352678" y="25781"/>
                  </a:lnTo>
                  <a:lnTo>
                    <a:pt x="359155" y="0"/>
                  </a:lnTo>
                  <a:close/>
                </a:path>
              </a:pathLst>
            </a:custGeom>
            <a:solidFill>
              <a:srgbClr val="4F81BB"/>
            </a:solidFill>
          </p:spPr>
          <p:txBody>
            <a:bodyPr wrap="square" lIns="0" tIns="0" rIns="0" bIns="0" rtlCol="0"/>
            <a:lstStyle/>
            <a:p>
              <a:endParaRPr/>
            </a:p>
          </p:txBody>
        </p:sp>
        <p:sp>
          <p:nvSpPr>
            <p:cNvPr id="261" name="object 59">
              <a:extLst>
                <a:ext uri="{FF2B5EF4-FFF2-40B4-BE49-F238E27FC236}">
                  <a16:creationId xmlns:a16="http://schemas.microsoft.com/office/drawing/2014/main" id="{B7EF4958-02E5-104C-B99A-FCF9347E5948}"/>
                </a:ext>
              </a:extLst>
            </p:cNvPr>
            <p:cNvSpPr/>
            <p:nvPr/>
          </p:nvSpPr>
          <p:spPr>
            <a:xfrm>
              <a:off x="7324470" y="4210050"/>
              <a:ext cx="123444" cy="124460"/>
            </a:xfrm>
            <a:prstGeom prst="rect">
              <a:avLst/>
            </a:prstGeom>
            <a:blipFill>
              <a:blip r:embed="rId61" cstate="print"/>
              <a:stretch>
                <a:fillRect/>
              </a:stretch>
            </a:blipFill>
          </p:spPr>
          <p:txBody>
            <a:bodyPr wrap="square" lIns="0" tIns="0" rIns="0" bIns="0" rtlCol="0"/>
            <a:lstStyle/>
            <a:p>
              <a:endParaRPr/>
            </a:p>
          </p:txBody>
        </p:sp>
        <p:sp>
          <p:nvSpPr>
            <p:cNvPr id="262" name="object 60">
              <a:extLst>
                <a:ext uri="{FF2B5EF4-FFF2-40B4-BE49-F238E27FC236}">
                  <a16:creationId xmlns:a16="http://schemas.microsoft.com/office/drawing/2014/main" id="{DDE32255-21F1-404A-9C50-37BCDD62577D}"/>
                </a:ext>
              </a:extLst>
            </p:cNvPr>
            <p:cNvSpPr/>
            <p:nvPr/>
          </p:nvSpPr>
          <p:spPr>
            <a:xfrm>
              <a:off x="7392161" y="3677411"/>
              <a:ext cx="357377" cy="577595"/>
            </a:xfrm>
            <a:prstGeom prst="rect">
              <a:avLst/>
            </a:prstGeom>
            <a:blipFill>
              <a:blip r:embed="rId62" cstate="print"/>
              <a:stretch>
                <a:fillRect/>
              </a:stretch>
            </a:blipFill>
          </p:spPr>
          <p:txBody>
            <a:bodyPr wrap="square" lIns="0" tIns="0" rIns="0" bIns="0" rtlCol="0"/>
            <a:lstStyle/>
            <a:p>
              <a:endParaRPr/>
            </a:p>
          </p:txBody>
        </p:sp>
        <p:sp>
          <p:nvSpPr>
            <p:cNvPr id="263" name="object 61">
              <a:extLst>
                <a:ext uri="{FF2B5EF4-FFF2-40B4-BE49-F238E27FC236}">
                  <a16:creationId xmlns:a16="http://schemas.microsoft.com/office/drawing/2014/main" id="{7F70741E-F50F-3446-85D6-4AF9E9E4355F}"/>
                </a:ext>
              </a:extLst>
            </p:cNvPr>
            <p:cNvSpPr/>
            <p:nvPr/>
          </p:nvSpPr>
          <p:spPr>
            <a:xfrm>
              <a:off x="7435595" y="3869054"/>
              <a:ext cx="136525" cy="321310"/>
            </a:xfrm>
            <a:custGeom>
              <a:avLst/>
              <a:gdLst/>
              <a:ahLst/>
              <a:cxnLst/>
              <a:rect l="l" t="t" r="r" b="b"/>
              <a:pathLst>
                <a:path w="136525" h="321310">
                  <a:moveTo>
                    <a:pt x="131825" y="0"/>
                  </a:moveTo>
                  <a:lnTo>
                    <a:pt x="111125" y="16891"/>
                  </a:lnTo>
                  <a:lnTo>
                    <a:pt x="0" y="311785"/>
                  </a:lnTo>
                  <a:lnTo>
                    <a:pt x="25146" y="321310"/>
                  </a:lnTo>
                  <a:lnTo>
                    <a:pt x="136271" y="26289"/>
                  </a:lnTo>
                  <a:lnTo>
                    <a:pt x="131825" y="0"/>
                  </a:lnTo>
                  <a:close/>
                </a:path>
              </a:pathLst>
            </a:custGeom>
            <a:solidFill>
              <a:srgbClr val="4F81BB"/>
            </a:solidFill>
          </p:spPr>
          <p:txBody>
            <a:bodyPr wrap="square" lIns="0" tIns="0" rIns="0" bIns="0" rtlCol="0"/>
            <a:lstStyle/>
            <a:p>
              <a:endParaRPr/>
            </a:p>
          </p:txBody>
        </p:sp>
        <p:sp>
          <p:nvSpPr>
            <p:cNvPr id="264" name="object 62">
              <a:extLst>
                <a:ext uri="{FF2B5EF4-FFF2-40B4-BE49-F238E27FC236}">
                  <a16:creationId xmlns:a16="http://schemas.microsoft.com/office/drawing/2014/main" id="{6AF46297-0352-FE4A-990F-A8E4F25CB308}"/>
                </a:ext>
              </a:extLst>
            </p:cNvPr>
            <p:cNvSpPr/>
            <p:nvPr/>
          </p:nvSpPr>
          <p:spPr>
            <a:xfrm>
              <a:off x="7489190" y="3819144"/>
              <a:ext cx="117728" cy="131444"/>
            </a:xfrm>
            <a:prstGeom prst="rect">
              <a:avLst/>
            </a:prstGeom>
            <a:blipFill>
              <a:blip r:embed="rId63" cstate="print"/>
              <a:stretch>
                <a:fillRect/>
              </a:stretch>
            </a:blipFill>
          </p:spPr>
          <p:txBody>
            <a:bodyPr wrap="square" lIns="0" tIns="0" rIns="0" bIns="0" rtlCol="0"/>
            <a:lstStyle/>
            <a:p>
              <a:endParaRPr/>
            </a:p>
          </p:txBody>
        </p:sp>
        <p:sp>
          <p:nvSpPr>
            <p:cNvPr id="265" name="object 63">
              <a:extLst>
                <a:ext uri="{FF2B5EF4-FFF2-40B4-BE49-F238E27FC236}">
                  <a16:creationId xmlns:a16="http://schemas.microsoft.com/office/drawing/2014/main" id="{FC2D68F6-99BA-364C-961A-B9B59DC39C8F}"/>
                </a:ext>
              </a:extLst>
            </p:cNvPr>
            <p:cNvSpPr/>
            <p:nvPr/>
          </p:nvSpPr>
          <p:spPr>
            <a:xfrm>
              <a:off x="7543038" y="3534155"/>
              <a:ext cx="752855" cy="374903"/>
            </a:xfrm>
            <a:prstGeom prst="rect">
              <a:avLst/>
            </a:prstGeom>
            <a:blipFill>
              <a:blip r:embed="rId64" cstate="print"/>
              <a:stretch>
                <a:fillRect/>
              </a:stretch>
            </a:blipFill>
          </p:spPr>
          <p:txBody>
            <a:bodyPr wrap="square" lIns="0" tIns="0" rIns="0" bIns="0" rtlCol="0"/>
            <a:lstStyle/>
            <a:p>
              <a:endParaRPr/>
            </a:p>
          </p:txBody>
        </p:sp>
        <p:sp>
          <p:nvSpPr>
            <p:cNvPr id="266" name="object 64">
              <a:extLst>
                <a:ext uri="{FF2B5EF4-FFF2-40B4-BE49-F238E27FC236}">
                  <a16:creationId xmlns:a16="http://schemas.microsoft.com/office/drawing/2014/main" id="{5A2F217D-389A-4443-ADA9-D5F315630536}"/>
                </a:ext>
              </a:extLst>
            </p:cNvPr>
            <p:cNvSpPr/>
            <p:nvPr/>
          </p:nvSpPr>
          <p:spPr>
            <a:xfrm>
              <a:off x="7586471" y="3684142"/>
              <a:ext cx="495300" cy="160020"/>
            </a:xfrm>
            <a:custGeom>
              <a:avLst/>
              <a:gdLst/>
              <a:ahLst/>
              <a:cxnLst/>
              <a:rect l="l" t="t" r="r" b="b"/>
              <a:pathLst>
                <a:path w="495300" h="160020">
                  <a:moveTo>
                    <a:pt x="468883" y="0"/>
                  </a:moveTo>
                  <a:lnTo>
                    <a:pt x="0" y="133984"/>
                  </a:lnTo>
                  <a:lnTo>
                    <a:pt x="7366" y="159765"/>
                  </a:lnTo>
                  <a:lnTo>
                    <a:pt x="476503" y="25653"/>
                  </a:lnTo>
                  <a:lnTo>
                    <a:pt x="494792" y="6476"/>
                  </a:lnTo>
                  <a:lnTo>
                    <a:pt x="468883" y="0"/>
                  </a:lnTo>
                  <a:close/>
                </a:path>
              </a:pathLst>
            </a:custGeom>
            <a:solidFill>
              <a:srgbClr val="4F81BB"/>
            </a:solidFill>
          </p:spPr>
          <p:txBody>
            <a:bodyPr wrap="square" lIns="0" tIns="0" rIns="0" bIns="0" rtlCol="0"/>
            <a:lstStyle/>
            <a:p>
              <a:endParaRPr/>
            </a:p>
          </p:txBody>
        </p:sp>
        <p:sp>
          <p:nvSpPr>
            <p:cNvPr id="267" name="object 65">
              <a:extLst>
                <a:ext uri="{FF2B5EF4-FFF2-40B4-BE49-F238E27FC236}">
                  <a16:creationId xmlns:a16="http://schemas.microsoft.com/office/drawing/2014/main" id="{51427FDB-FC6B-7048-8825-CA17E8C44477}"/>
                </a:ext>
              </a:extLst>
            </p:cNvPr>
            <p:cNvSpPr/>
            <p:nvPr/>
          </p:nvSpPr>
          <p:spPr>
            <a:xfrm>
              <a:off x="8001507" y="3645408"/>
              <a:ext cx="131064" cy="120142"/>
            </a:xfrm>
            <a:prstGeom prst="rect">
              <a:avLst/>
            </a:prstGeom>
            <a:blipFill>
              <a:blip r:embed="rId65" cstate="print"/>
              <a:stretch>
                <a:fillRect/>
              </a:stretch>
            </a:blipFill>
          </p:spPr>
          <p:txBody>
            <a:bodyPr wrap="square" lIns="0" tIns="0" rIns="0" bIns="0" rtlCol="0"/>
            <a:lstStyle/>
            <a:p>
              <a:endParaRPr/>
            </a:p>
          </p:txBody>
        </p:sp>
        <p:sp>
          <p:nvSpPr>
            <p:cNvPr id="268" name="object 66">
              <a:extLst>
                <a:ext uri="{FF2B5EF4-FFF2-40B4-BE49-F238E27FC236}">
                  <a16:creationId xmlns:a16="http://schemas.microsoft.com/office/drawing/2014/main" id="{FA97FF93-944D-0542-B7D1-585D2BB6F072}"/>
                </a:ext>
              </a:extLst>
            </p:cNvPr>
            <p:cNvSpPr/>
            <p:nvPr/>
          </p:nvSpPr>
          <p:spPr>
            <a:xfrm>
              <a:off x="8133206" y="3676269"/>
              <a:ext cx="0" cy="1069340"/>
            </a:xfrm>
            <a:custGeom>
              <a:avLst/>
              <a:gdLst/>
              <a:ahLst/>
              <a:cxnLst/>
              <a:rect l="l" t="t" r="r" b="b"/>
              <a:pathLst>
                <a:path h="1069339">
                  <a:moveTo>
                    <a:pt x="0" y="0"/>
                  </a:moveTo>
                  <a:lnTo>
                    <a:pt x="0" y="1068958"/>
                  </a:lnTo>
                </a:path>
              </a:pathLst>
            </a:custGeom>
            <a:ln w="9906">
              <a:solidFill>
                <a:srgbClr val="487CB9"/>
              </a:solidFill>
              <a:prstDash val="sysDash"/>
            </a:ln>
          </p:spPr>
          <p:txBody>
            <a:bodyPr wrap="square" lIns="0" tIns="0" rIns="0" bIns="0" rtlCol="0"/>
            <a:lstStyle/>
            <a:p>
              <a:endParaRPr/>
            </a:p>
          </p:txBody>
        </p:sp>
        <p:sp>
          <p:nvSpPr>
            <p:cNvPr id="269" name="object 67">
              <a:extLst>
                <a:ext uri="{FF2B5EF4-FFF2-40B4-BE49-F238E27FC236}">
                  <a16:creationId xmlns:a16="http://schemas.microsoft.com/office/drawing/2014/main" id="{7C0F4DA1-A1FB-3D4F-A375-EE638979F6AF}"/>
                </a:ext>
              </a:extLst>
            </p:cNvPr>
            <p:cNvSpPr/>
            <p:nvPr/>
          </p:nvSpPr>
          <p:spPr>
            <a:xfrm>
              <a:off x="7485253" y="5411723"/>
              <a:ext cx="109474" cy="104012"/>
            </a:xfrm>
            <a:prstGeom prst="rect">
              <a:avLst/>
            </a:prstGeom>
            <a:blipFill>
              <a:blip r:embed="rId66" cstate="print"/>
              <a:stretch>
                <a:fillRect/>
              </a:stretch>
            </a:blipFill>
          </p:spPr>
          <p:txBody>
            <a:bodyPr wrap="square" lIns="0" tIns="0" rIns="0" bIns="0" rtlCol="0"/>
            <a:lstStyle/>
            <a:p>
              <a:endParaRPr/>
            </a:p>
          </p:txBody>
        </p:sp>
        <p:sp>
          <p:nvSpPr>
            <p:cNvPr id="270" name="object 68">
              <a:extLst>
                <a:ext uri="{FF2B5EF4-FFF2-40B4-BE49-F238E27FC236}">
                  <a16:creationId xmlns:a16="http://schemas.microsoft.com/office/drawing/2014/main" id="{5E6520EC-70B4-CD40-998A-B39C886930A1}"/>
                </a:ext>
              </a:extLst>
            </p:cNvPr>
            <p:cNvSpPr/>
            <p:nvPr/>
          </p:nvSpPr>
          <p:spPr>
            <a:xfrm>
              <a:off x="6669023" y="4735067"/>
              <a:ext cx="905510" cy="763905"/>
            </a:xfrm>
            <a:custGeom>
              <a:avLst/>
              <a:gdLst/>
              <a:ahLst/>
              <a:cxnLst/>
              <a:rect l="l" t="t" r="r" b="b"/>
              <a:pathLst>
                <a:path w="905509" h="763904">
                  <a:moveTo>
                    <a:pt x="8635" y="0"/>
                  </a:moveTo>
                  <a:lnTo>
                    <a:pt x="0" y="10286"/>
                  </a:lnTo>
                  <a:lnTo>
                    <a:pt x="892048" y="761110"/>
                  </a:lnTo>
                  <a:lnTo>
                    <a:pt x="905255" y="763523"/>
                  </a:lnTo>
                  <a:lnTo>
                    <a:pt x="900810" y="750950"/>
                  </a:lnTo>
                  <a:lnTo>
                    <a:pt x="8635" y="0"/>
                  </a:lnTo>
                  <a:close/>
                </a:path>
              </a:pathLst>
            </a:custGeom>
            <a:solidFill>
              <a:srgbClr val="BC4946"/>
            </a:solidFill>
          </p:spPr>
          <p:txBody>
            <a:bodyPr wrap="square" lIns="0" tIns="0" rIns="0" bIns="0" rtlCol="0"/>
            <a:lstStyle/>
            <a:p>
              <a:endParaRPr/>
            </a:p>
          </p:txBody>
        </p:sp>
        <p:sp>
          <p:nvSpPr>
            <p:cNvPr id="271" name="object 69">
              <a:extLst>
                <a:ext uri="{FF2B5EF4-FFF2-40B4-BE49-F238E27FC236}">
                  <a16:creationId xmlns:a16="http://schemas.microsoft.com/office/drawing/2014/main" id="{E7D33CA5-A222-2E40-986D-A0C8BAA979BB}"/>
                </a:ext>
              </a:extLst>
            </p:cNvPr>
            <p:cNvSpPr/>
            <p:nvPr/>
          </p:nvSpPr>
          <p:spPr>
            <a:xfrm>
              <a:off x="7820406" y="5799073"/>
              <a:ext cx="104901" cy="108953"/>
            </a:xfrm>
            <a:prstGeom prst="rect">
              <a:avLst/>
            </a:prstGeom>
            <a:blipFill>
              <a:blip r:embed="rId67" cstate="print"/>
              <a:stretch>
                <a:fillRect/>
              </a:stretch>
            </a:blipFill>
          </p:spPr>
          <p:txBody>
            <a:bodyPr wrap="square" lIns="0" tIns="0" rIns="0" bIns="0" rtlCol="0"/>
            <a:lstStyle/>
            <a:p>
              <a:endParaRPr/>
            </a:p>
          </p:txBody>
        </p:sp>
        <p:sp>
          <p:nvSpPr>
            <p:cNvPr id="272" name="object 70">
              <a:extLst>
                <a:ext uri="{FF2B5EF4-FFF2-40B4-BE49-F238E27FC236}">
                  <a16:creationId xmlns:a16="http://schemas.microsoft.com/office/drawing/2014/main" id="{40E374C9-2CF5-9849-9EAC-B8E302B58225}"/>
                </a:ext>
              </a:extLst>
            </p:cNvPr>
            <p:cNvSpPr/>
            <p:nvPr/>
          </p:nvSpPr>
          <p:spPr>
            <a:xfrm>
              <a:off x="7581138" y="5516117"/>
              <a:ext cx="327025" cy="372110"/>
            </a:xfrm>
            <a:custGeom>
              <a:avLst/>
              <a:gdLst/>
              <a:ahLst/>
              <a:cxnLst/>
              <a:rect l="l" t="t" r="r" b="b"/>
              <a:pathLst>
                <a:path w="327025" h="372110">
                  <a:moveTo>
                    <a:pt x="10159" y="0"/>
                  </a:moveTo>
                  <a:lnTo>
                    <a:pt x="0" y="8889"/>
                  </a:lnTo>
                  <a:lnTo>
                    <a:pt x="313816" y="367550"/>
                  </a:lnTo>
                  <a:lnTo>
                    <a:pt x="326643" y="371843"/>
                  </a:lnTo>
                  <a:lnTo>
                    <a:pt x="324103" y="358711"/>
                  </a:lnTo>
                  <a:lnTo>
                    <a:pt x="10159" y="0"/>
                  </a:lnTo>
                  <a:close/>
                </a:path>
              </a:pathLst>
            </a:custGeom>
            <a:solidFill>
              <a:srgbClr val="BC4946"/>
            </a:solidFill>
          </p:spPr>
          <p:txBody>
            <a:bodyPr wrap="square" lIns="0" tIns="0" rIns="0" bIns="0" rtlCol="0"/>
            <a:lstStyle/>
            <a:p>
              <a:endParaRPr/>
            </a:p>
          </p:txBody>
        </p:sp>
        <p:sp>
          <p:nvSpPr>
            <p:cNvPr id="273" name="object 71">
              <a:extLst>
                <a:ext uri="{FF2B5EF4-FFF2-40B4-BE49-F238E27FC236}">
                  <a16:creationId xmlns:a16="http://schemas.microsoft.com/office/drawing/2014/main" id="{86ACAF1B-B2A7-114A-8C65-6916397C256E}"/>
                </a:ext>
              </a:extLst>
            </p:cNvPr>
            <p:cNvSpPr/>
            <p:nvPr/>
          </p:nvSpPr>
          <p:spPr>
            <a:xfrm>
              <a:off x="8889110" y="6215456"/>
              <a:ext cx="111760" cy="103225"/>
            </a:xfrm>
            <a:prstGeom prst="rect">
              <a:avLst/>
            </a:prstGeom>
            <a:blipFill>
              <a:blip r:embed="rId68" cstate="print"/>
              <a:stretch>
                <a:fillRect/>
              </a:stretch>
            </a:blipFill>
          </p:spPr>
          <p:txBody>
            <a:bodyPr wrap="square" lIns="0" tIns="0" rIns="0" bIns="0" rtlCol="0"/>
            <a:lstStyle/>
            <a:p>
              <a:endParaRPr/>
            </a:p>
          </p:txBody>
        </p:sp>
        <p:sp>
          <p:nvSpPr>
            <p:cNvPr id="274" name="object 72">
              <a:extLst>
                <a:ext uri="{FF2B5EF4-FFF2-40B4-BE49-F238E27FC236}">
                  <a16:creationId xmlns:a16="http://schemas.microsoft.com/office/drawing/2014/main" id="{F2FB776D-518B-A141-BDB2-D135AAAAB947}"/>
                </a:ext>
              </a:extLst>
            </p:cNvPr>
            <p:cNvSpPr/>
            <p:nvPr/>
          </p:nvSpPr>
          <p:spPr>
            <a:xfrm>
              <a:off x="7909559" y="5900928"/>
              <a:ext cx="1066165" cy="391795"/>
            </a:xfrm>
            <a:custGeom>
              <a:avLst/>
              <a:gdLst/>
              <a:ahLst/>
              <a:cxnLst/>
              <a:rect l="l" t="t" r="r" b="b"/>
              <a:pathLst>
                <a:path w="1066165" h="391795">
                  <a:moveTo>
                    <a:pt x="4572" y="0"/>
                  </a:moveTo>
                  <a:lnTo>
                    <a:pt x="0" y="12636"/>
                  </a:lnTo>
                  <a:lnTo>
                    <a:pt x="1052957" y="391477"/>
                  </a:lnTo>
                  <a:lnTo>
                    <a:pt x="1066165" y="389051"/>
                  </a:lnTo>
                  <a:lnTo>
                    <a:pt x="1057656" y="378853"/>
                  </a:lnTo>
                  <a:lnTo>
                    <a:pt x="4572" y="0"/>
                  </a:lnTo>
                  <a:close/>
                </a:path>
              </a:pathLst>
            </a:custGeom>
            <a:solidFill>
              <a:srgbClr val="BC4946"/>
            </a:solidFill>
          </p:spPr>
          <p:txBody>
            <a:bodyPr wrap="square" lIns="0" tIns="0" rIns="0" bIns="0" rtlCol="0"/>
            <a:lstStyle/>
            <a:p>
              <a:endParaRPr/>
            </a:p>
          </p:txBody>
        </p:sp>
        <p:sp>
          <p:nvSpPr>
            <p:cNvPr id="275" name="object 73">
              <a:extLst>
                <a:ext uri="{FF2B5EF4-FFF2-40B4-BE49-F238E27FC236}">
                  <a16:creationId xmlns:a16="http://schemas.microsoft.com/office/drawing/2014/main" id="{54234463-BE29-F74B-809F-986202CE5631}"/>
                </a:ext>
              </a:extLst>
            </p:cNvPr>
            <p:cNvSpPr/>
            <p:nvPr/>
          </p:nvSpPr>
          <p:spPr>
            <a:xfrm>
              <a:off x="8967216" y="6279781"/>
              <a:ext cx="22860" cy="10795"/>
            </a:xfrm>
            <a:custGeom>
              <a:avLst/>
              <a:gdLst/>
              <a:ahLst/>
              <a:cxnLst/>
              <a:rect l="l" t="t" r="r" b="b"/>
              <a:pathLst>
                <a:path w="22859" h="10795">
                  <a:moveTo>
                    <a:pt x="0" y="0"/>
                  </a:moveTo>
                  <a:lnTo>
                    <a:pt x="8508" y="10198"/>
                  </a:lnTo>
                  <a:lnTo>
                    <a:pt x="19811" y="8115"/>
                  </a:lnTo>
                  <a:lnTo>
                    <a:pt x="22478" y="8115"/>
                  </a:lnTo>
                  <a:lnTo>
                    <a:pt x="0" y="0"/>
                  </a:lnTo>
                  <a:close/>
                </a:path>
              </a:pathLst>
            </a:custGeom>
            <a:solidFill>
              <a:srgbClr val="BC4946"/>
            </a:solidFill>
          </p:spPr>
          <p:txBody>
            <a:bodyPr wrap="square" lIns="0" tIns="0" rIns="0" bIns="0" rtlCol="0"/>
            <a:lstStyle/>
            <a:p>
              <a:endParaRPr/>
            </a:p>
          </p:txBody>
        </p:sp>
        <p:sp>
          <p:nvSpPr>
            <p:cNvPr id="276" name="object 74">
              <a:extLst>
                <a:ext uri="{FF2B5EF4-FFF2-40B4-BE49-F238E27FC236}">
                  <a16:creationId xmlns:a16="http://schemas.microsoft.com/office/drawing/2014/main" id="{6941791E-765C-504A-B6B9-5A8F6D9B4865}"/>
                </a:ext>
              </a:extLst>
            </p:cNvPr>
            <p:cNvSpPr/>
            <p:nvPr/>
          </p:nvSpPr>
          <p:spPr>
            <a:xfrm>
              <a:off x="9745471" y="6573913"/>
              <a:ext cx="112013" cy="101193"/>
            </a:xfrm>
            <a:prstGeom prst="rect">
              <a:avLst/>
            </a:prstGeom>
            <a:blipFill>
              <a:blip r:embed="rId69" cstate="print"/>
              <a:stretch>
                <a:fillRect/>
              </a:stretch>
            </a:blipFill>
          </p:spPr>
          <p:txBody>
            <a:bodyPr wrap="square" lIns="0" tIns="0" rIns="0" bIns="0" rtlCol="0"/>
            <a:lstStyle/>
            <a:p>
              <a:endParaRPr/>
            </a:p>
          </p:txBody>
        </p:sp>
        <p:sp>
          <p:nvSpPr>
            <p:cNvPr id="277" name="object 75">
              <a:extLst>
                <a:ext uri="{FF2B5EF4-FFF2-40B4-BE49-F238E27FC236}">
                  <a16:creationId xmlns:a16="http://schemas.microsoft.com/office/drawing/2014/main" id="{441BF567-671A-C149-8911-2599714FA3CE}"/>
                </a:ext>
              </a:extLst>
            </p:cNvPr>
            <p:cNvSpPr/>
            <p:nvPr/>
          </p:nvSpPr>
          <p:spPr>
            <a:xfrm>
              <a:off x="9007602" y="6291834"/>
              <a:ext cx="825500" cy="361315"/>
            </a:xfrm>
            <a:custGeom>
              <a:avLst/>
              <a:gdLst/>
              <a:ahLst/>
              <a:cxnLst/>
              <a:rect l="l" t="t" r="r" b="b"/>
              <a:pathLst>
                <a:path w="825500" h="361315">
                  <a:moveTo>
                    <a:pt x="5206" y="0"/>
                  </a:moveTo>
                  <a:lnTo>
                    <a:pt x="0" y="12357"/>
                  </a:lnTo>
                  <a:lnTo>
                    <a:pt x="812165" y="361137"/>
                  </a:lnTo>
                  <a:lnTo>
                    <a:pt x="825500" y="359498"/>
                  </a:lnTo>
                  <a:lnTo>
                    <a:pt x="817499" y="348780"/>
                  </a:lnTo>
                  <a:lnTo>
                    <a:pt x="5206" y="0"/>
                  </a:lnTo>
                  <a:close/>
                </a:path>
              </a:pathLst>
            </a:custGeom>
            <a:solidFill>
              <a:srgbClr val="BC4946"/>
            </a:solidFill>
          </p:spPr>
          <p:txBody>
            <a:bodyPr wrap="square" lIns="0" tIns="0" rIns="0" bIns="0" rtlCol="0"/>
            <a:lstStyle/>
            <a:p>
              <a:endParaRPr/>
            </a:p>
          </p:txBody>
        </p:sp>
        <p:sp>
          <p:nvSpPr>
            <p:cNvPr id="278" name="object 76">
              <a:extLst>
                <a:ext uri="{FF2B5EF4-FFF2-40B4-BE49-F238E27FC236}">
                  <a16:creationId xmlns:a16="http://schemas.microsoft.com/office/drawing/2014/main" id="{394397D3-B936-EF4E-A6FD-620108EBC1CF}"/>
                </a:ext>
              </a:extLst>
            </p:cNvPr>
            <p:cNvSpPr/>
            <p:nvPr/>
          </p:nvSpPr>
          <p:spPr>
            <a:xfrm>
              <a:off x="9825101" y="6640614"/>
              <a:ext cx="22225" cy="10795"/>
            </a:xfrm>
            <a:custGeom>
              <a:avLst/>
              <a:gdLst/>
              <a:ahLst/>
              <a:cxnLst/>
              <a:rect l="l" t="t" r="r" b="b"/>
              <a:pathLst>
                <a:path w="22225" h="10795">
                  <a:moveTo>
                    <a:pt x="0" y="0"/>
                  </a:moveTo>
                  <a:lnTo>
                    <a:pt x="8000" y="10718"/>
                  </a:lnTo>
                  <a:lnTo>
                    <a:pt x="19303" y="9321"/>
                  </a:lnTo>
                  <a:lnTo>
                    <a:pt x="21717" y="9321"/>
                  </a:lnTo>
                  <a:lnTo>
                    <a:pt x="0" y="0"/>
                  </a:lnTo>
                  <a:close/>
                </a:path>
              </a:pathLst>
            </a:custGeom>
            <a:solidFill>
              <a:srgbClr val="BC4946"/>
            </a:solidFill>
          </p:spPr>
          <p:txBody>
            <a:bodyPr wrap="square" lIns="0" tIns="0" rIns="0" bIns="0" rtlCol="0"/>
            <a:lstStyle/>
            <a:p>
              <a:endParaRPr/>
            </a:p>
          </p:txBody>
        </p:sp>
        <p:sp>
          <p:nvSpPr>
            <p:cNvPr id="279" name="object 77">
              <a:extLst>
                <a:ext uri="{FF2B5EF4-FFF2-40B4-BE49-F238E27FC236}">
                  <a16:creationId xmlns:a16="http://schemas.microsoft.com/office/drawing/2014/main" id="{E0DB5B66-A242-8543-B0F7-D9E866749A16}"/>
                </a:ext>
              </a:extLst>
            </p:cNvPr>
            <p:cNvSpPr/>
            <p:nvPr/>
          </p:nvSpPr>
          <p:spPr>
            <a:xfrm>
              <a:off x="9872091" y="4753736"/>
              <a:ext cx="0" cy="1908175"/>
            </a:xfrm>
            <a:custGeom>
              <a:avLst/>
              <a:gdLst/>
              <a:ahLst/>
              <a:cxnLst/>
              <a:rect l="l" t="t" r="r" b="b"/>
              <a:pathLst>
                <a:path h="1908175">
                  <a:moveTo>
                    <a:pt x="0" y="1907679"/>
                  </a:moveTo>
                  <a:lnTo>
                    <a:pt x="0" y="0"/>
                  </a:lnTo>
                </a:path>
              </a:pathLst>
            </a:custGeom>
            <a:ln w="9906">
              <a:solidFill>
                <a:srgbClr val="487CB9"/>
              </a:solidFill>
              <a:prstDash val="sysDash"/>
            </a:ln>
          </p:spPr>
          <p:txBody>
            <a:bodyPr wrap="square" lIns="0" tIns="0" rIns="0" bIns="0" rtlCol="0"/>
            <a:lstStyle/>
            <a:p>
              <a:endParaRPr/>
            </a:p>
          </p:txBody>
        </p:sp>
        <p:sp>
          <p:nvSpPr>
            <p:cNvPr id="280" name="object 78">
              <a:extLst>
                <a:ext uri="{FF2B5EF4-FFF2-40B4-BE49-F238E27FC236}">
                  <a16:creationId xmlns:a16="http://schemas.microsoft.com/office/drawing/2014/main" id="{880B358E-7D19-DF42-9753-ACDF707A8DCA}"/>
                </a:ext>
              </a:extLst>
            </p:cNvPr>
            <p:cNvSpPr/>
            <p:nvPr/>
          </p:nvSpPr>
          <p:spPr>
            <a:xfrm>
              <a:off x="8095106" y="4722495"/>
              <a:ext cx="79375" cy="0"/>
            </a:xfrm>
            <a:custGeom>
              <a:avLst/>
              <a:gdLst/>
              <a:ahLst/>
              <a:cxnLst/>
              <a:rect l="l" t="t" r="r" b="b"/>
              <a:pathLst>
                <a:path w="79375">
                  <a:moveTo>
                    <a:pt x="0" y="0"/>
                  </a:moveTo>
                  <a:lnTo>
                    <a:pt x="78994" y="0"/>
                  </a:lnTo>
                </a:path>
              </a:pathLst>
            </a:custGeom>
            <a:ln w="49530">
              <a:solidFill>
                <a:srgbClr val="4F81BB"/>
              </a:solidFill>
            </a:ln>
          </p:spPr>
          <p:txBody>
            <a:bodyPr wrap="square" lIns="0" tIns="0" rIns="0" bIns="0" rtlCol="0"/>
            <a:lstStyle/>
            <a:p>
              <a:endParaRPr/>
            </a:p>
          </p:txBody>
        </p:sp>
        <p:sp>
          <p:nvSpPr>
            <p:cNvPr id="281" name="object 79">
              <a:extLst>
                <a:ext uri="{FF2B5EF4-FFF2-40B4-BE49-F238E27FC236}">
                  <a16:creationId xmlns:a16="http://schemas.microsoft.com/office/drawing/2014/main" id="{8DA25CDF-0405-0D4D-A674-60D1E71E4AE9}"/>
                </a:ext>
              </a:extLst>
            </p:cNvPr>
            <p:cNvSpPr/>
            <p:nvPr/>
          </p:nvSpPr>
          <p:spPr>
            <a:xfrm>
              <a:off x="8095106" y="4698149"/>
              <a:ext cx="79375" cy="48260"/>
            </a:xfrm>
            <a:custGeom>
              <a:avLst/>
              <a:gdLst/>
              <a:ahLst/>
              <a:cxnLst/>
              <a:rect l="l" t="t" r="r" b="b"/>
              <a:pathLst>
                <a:path w="79375" h="48260">
                  <a:moveTo>
                    <a:pt x="0" y="48221"/>
                  </a:moveTo>
                  <a:lnTo>
                    <a:pt x="79056" y="48221"/>
                  </a:lnTo>
                  <a:lnTo>
                    <a:pt x="79056" y="0"/>
                  </a:lnTo>
                  <a:lnTo>
                    <a:pt x="0" y="0"/>
                  </a:lnTo>
                  <a:lnTo>
                    <a:pt x="0" y="48221"/>
                  </a:lnTo>
                  <a:close/>
                </a:path>
              </a:pathLst>
            </a:custGeom>
            <a:ln w="26670">
              <a:solidFill>
                <a:srgbClr val="4F81BB"/>
              </a:solidFill>
            </a:ln>
          </p:spPr>
          <p:txBody>
            <a:bodyPr wrap="square" lIns="0" tIns="0" rIns="0" bIns="0" rtlCol="0"/>
            <a:lstStyle/>
            <a:p>
              <a:endParaRPr/>
            </a:p>
          </p:txBody>
        </p:sp>
        <p:sp>
          <p:nvSpPr>
            <p:cNvPr id="282" name="object 80">
              <a:extLst>
                <a:ext uri="{FF2B5EF4-FFF2-40B4-BE49-F238E27FC236}">
                  <a16:creationId xmlns:a16="http://schemas.microsoft.com/office/drawing/2014/main" id="{F66578F4-5DD8-364F-B55A-ADCB180545D3}"/>
                </a:ext>
              </a:extLst>
            </p:cNvPr>
            <p:cNvSpPr/>
            <p:nvPr/>
          </p:nvSpPr>
          <p:spPr>
            <a:xfrm>
              <a:off x="8479535" y="4721352"/>
              <a:ext cx="78740" cy="0"/>
            </a:xfrm>
            <a:custGeom>
              <a:avLst/>
              <a:gdLst/>
              <a:ahLst/>
              <a:cxnLst/>
              <a:rect l="l" t="t" r="r" b="b"/>
              <a:pathLst>
                <a:path w="78740">
                  <a:moveTo>
                    <a:pt x="0" y="0"/>
                  </a:moveTo>
                  <a:lnTo>
                    <a:pt x="78359" y="0"/>
                  </a:lnTo>
                </a:path>
              </a:pathLst>
            </a:custGeom>
            <a:ln w="48768">
              <a:solidFill>
                <a:srgbClr val="4F81BB"/>
              </a:solidFill>
            </a:ln>
          </p:spPr>
          <p:txBody>
            <a:bodyPr wrap="square" lIns="0" tIns="0" rIns="0" bIns="0" rtlCol="0"/>
            <a:lstStyle/>
            <a:p>
              <a:endParaRPr/>
            </a:p>
          </p:txBody>
        </p:sp>
        <p:sp>
          <p:nvSpPr>
            <p:cNvPr id="283" name="object 81">
              <a:extLst>
                <a:ext uri="{FF2B5EF4-FFF2-40B4-BE49-F238E27FC236}">
                  <a16:creationId xmlns:a16="http://schemas.microsoft.com/office/drawing/2014/main" id="{E5CAC844-3EC1-6B4A-AC15-5A4C2DAFE0B6}"/>
                </a:ext>
              </a:extLst>
            </p:cNvPr>
            <p:cNvSpPr/>
            <p:nvPr/>
          </p:nvSpPr>
          <p:spPr>
            <a:xfrm>
              <a:off x="8479917" y="4698056"/>
              <a:ext cx="78740" cy="47625"/>
            </a:xfrm>
            <a:custGeom>
              <a:avLst/>
              <a:gdLst/>
              <a:ahLst/>
              <a:cxnLst/>
              <a:rect l="l" t="t" r="r" b="b"/>
              <a:pathLst>
                <a:path w="78740" h="47625">
                  <a:moveTo>
                    <a:pt x="0" y="47425"/>
                  </a:moveTo>
                  <a:lnTo>
                    <a:pt x="78409" y="47425"/>
                  </a:lnTo>
                  <a:lnTo>
                    <a:pt x="78409" y="0"/>
                  </a:lnTo>
                  <a:lnTo>
                    <a:pt x="0" y="0"/>
                  </a:lnTo>
                  <a:lnTo>
                    <a:pt x="0" y="47425"/>
                  </a:lnTo>
                  <a:close/>
                </a:path>
              </a:pathLst>
            </a:custGeom>
            <a:ln w="26670">
              <a:solidFill>
                <a:srgbClr val="4F81BB"/>
              </a:solidFill>
            </a:ln>
          </p:spPr>
          <p:txBody>
            <a:bodyPr wrap="square" lIns="0" tIns="0" rIns="0" bIns="0" rtlCol="0"/>
            <a:lstStyle/>
            <a:p>
              <a:endParaRPr/>
            </a:p>
          </p:txBody>
        </p:sp>
        <p:sp>
          <p:nvSpPr>
            <p:cNvPr id="284" name="object 82">
              <a:extLst>
                <a:ext uri="{FF2B5EF4-FFF2-40B4-BE49-F238E27FC236}">
                  <a16:creationId xmlns:a16="http://schemas.microsoft.com/office/drawing/2014/main" id="{BE4DAFEB-D9DD-7444-BBA9-C8CEFD4F625E}"/>
                </a:ext>
              </a:extLst>
            </p:cNvPr>
            <p:cNvSpPr/>
            <p:nvPr/>
          </p:nvSpPr>
          <p:spPr>
            <a:xfrm>
              <a:off x="8617077" y="4771263"/>
              <a:ext cx="79375" cy="0"/>
            </a:xfrm>
            <a:custGeom>
              <a:avLst/>
              <a:gdLst/>
              <a:ahLst/>
              <a:cxnLst/>
              <a:rect l="l" t="t" r="r" b="b"/>
              <a:pathLst>
                <a:path w="79375">
                  <a:moveTo>
                    <a:pt x="0" y="0"/>
                  </a:moveTo>
                  <a:lnTo>
                    <a:pt x="79121" y="0"/>
                  </a:lnTo>
                </a:path>
              </a:pathLst>
            </a:custGeom>
            <a:ln w="48006">
              <a:solidFill>
                <a:srgbClr val="C0504D"/>
              </a:solidFill>
            </a:ln>
          </p:spPr>
          <p:txBody>
            <a:bodyPr wrap="square" lIns="0" tIns="0" rIns="0" bIns="0" rtlCol="0"/>
            <a:lstStyle/>
            <a:p>
              <a:endParaRPr/>
            </a:p>
          </p:txBody>
        </p:sp>
        <p:sp>
          <p:nvSpPr>
            <p:cNvPr id="285" name="object 83">
              <a:extLst>
                <a:ext uri="{FF2B5EF4-FFF2-40B4-BE49-F238E27FC236}">
                  <a16:creationId xmlns:a16="http://schemas.microsoft.com/office/drawing/2014/main" id="{8CF2716D-2D7B-DA45-BD49-42DFABC595DA}"/>
                </a:ext>
              </a:extLst>
            </p:cNvPr>
            <p:cNvSpPr/>
            <p:nvPr/>
          </p:nvSpPr>
          <p:spPr>
            <a:xfrm>
              <a:off x="8617077" y="4747620"/>
              <a:ext cx="79375" cy="46990"/>
            </a:xfrm>
            <a:custGeom>
              <a:avLst/>
              <a:gdLst/>
              <a:ahLst/>
              <a:cxnLst/>
              <a:rect l="l" t="t" r="r" b="b"/>
              <a:pathLst>
                <a:path w="79375" h="46989">
                  <a:moveTo>
                    <a:pt x="0" y="46629"/>
                  </a:moveTo>
                  <a:lnTo>
                    <a:pt x="79170" y="46629"/>
                  </a:lnTo>
                  <a:lnTo>
                    <a:pt x="79170" y="0"/>
                  </a:lnTo>
                  <a:lnTo>
                    <a:pt x="0" y="0"/>
                  </a:lnTo>
                  <a:lnTo>
                    <a:pt x="0" y="46629"/>
                  </a:lnTo>
                  <a:close/>
                </a:path>
              </a:pathLst>
            </a:custGeom>
            <a:ln w="26670">
              <a:solidFill>
                <a:srgbClr val="C0504D"/>
              </a:solidFill>
            </a:ln>
          </p:spPr>
          <p:txBody>
            <a:bodyPr wrap="square" lIns="0" tIns="0" rIns="0" bIns="0" rtlCol="0"/>
            <a:lstStyle/>
            <a:p>
              <a:endParaRPr/>
            </a:p>
          </p:txBody>
        </p:sp>
        <p:sp>
          <p:nvSpPr>
            <p:cNvPr id="286" name="object 84">
              <a:extLst>
                <a:ext uri="{FF2B5EF4-FFF2-40B4-BE49-F238E27FC236}">
                  <a16:creationId xmlns:a16="http://schemas.microsoft.com/office/drawing/2014/main" id="{669BFBA3-110B-7E47-B2D2-CF15E9F69DD8}"/>
                </a:ext>
              </a:extLst>
            </p:cNvPr>
            <p:cNvSpPr/>
            <p:nvPr/>
          </p:nvSpPr>
          <p:spPr>
            <a:xfrm>
              <a:off x="9822560" y="4763642"/>
              <a:ext cx="78740" cy="0"/>
            </a:xfrm>
            <a:custGeom>
              <a:avLst/>
              <a:gdLst/>
              <a:ahLst/>
              <a:cxnLst/>
              <a:rect l="l" t="t" r="r" b="b"/>
              <a:pathLst>
                <a:path w="78740">
                  <a:moveTo>
                    <a:pt x="0" y="0"/>
                  </a:moveTo>
                  <a:lnTo>
                    <a:pt x="78359" y="0"/>
                  </a:lnTo>
                </a:path>
              </a:pathLst>
            </a:custGeom>
            <a:ln w="48006">
              <a:solidFill>
                <a:srgbClr val="C0504D"/>
              </a:solidFill>
            </a:ln>
          </p:spPr>
          <p:txBody>
            <a:bodyPr wrap="square" lIns="0" tIns="0" rIns="0" bIns="0" rtlCol="0"/>
            <a:lstStyle/>
            <a:p>
              <a:endParaRPr/>
            </a:p>
          </p:txBody>
        </p:sp>
        <p:sp>
          <p:nvSpPr>
            <p:cNvPr id="287" name="object 85">
              <a:extLst>
                <a:ext uri="{FF2B5EF4-FFF2-40B4-BE49-F238E27FC236}">
                  <a16:creationId xmlns:a16="http://schemas.microsoft.com/office/drawing/2014/main" id="{4561A557-1147-BE4A-87A4-822D2F6ADA26}"/>
                </a:ext>
              </a:extLst>
            </p:cNvPr>
            <p:cNvSpPr/>
            <p:nvPr/>
          </p:nvSpPr>
          <p:spPr>
            <a:xfrm>
              <a:off x="9822560" y="4740010"/>
              <a:ext cx="78740" cy="47625"/>
            </a:xfrm>
            <a:custGeom>
              <a:avLst/>
              <a:gdLst/>
              <a:ahLst/>
              <a:cxnLst/>
              <a:rect l="l" t="t" r="r" b="b"/>
              <a:pathLst>
                <a:path w="78740" h="47625">
                  <a:moveTo>
                    <a:pt x="0" y="47381"/>
                  </a:moveTo>
                  <a:lnTo>
                    <a:pt x="78409" y="47381"/>
                  </a:lnTo>
                  <a:lnTo>
                    <a:pt x="78409" y="0"/>
                  </a:lnTo>
                  <a:lnTo>
                    <a:pt x="0" y="0"/>
                  </a:lnTo>
                  <a:lnTo>
                    <a:pt x="0" y="47381"/>
                  </a:lnTo>
                  <a:close/>
                </a:path>
              </a:pathLst>
            </a:custGeom>
            <a:ln w="26670">
              <a:solidFill>
                <a:srgbClr val="C0504D"/>
              </a:solidFill>
            </a:ln>
          </p:spPr>
          <p:txBody>
            <a:bodyPr wrap="square" lIns="0" tIns="0" rIns="0" bIns="0" rtlCol="0"/>
            <a:lstStyle/>
            <a:p>
              <a:endParaRPr/>
            </a:p>
          </p:txBody>
        </p:sp>
        <p:sp>
          <p:nvSpPr>
            <p:cNvPr id="288" name="object 86">
              <a:extLst>
                <a:ext uri="{FF2B5EF4-FFF2-40B4-BE49-F238E27FC236}">
                  <a16:creationId xmlns:a16="http://schemas.microsoft.com/office/drawing/2014/main" id="{03AECDC0-AE3D-0149-BB2D-7D571ABCEDD3}"/>
                </a:ext>
              </a:extLst>
            </p:cNvPr>
            <p:cNvSpPr/>
            <p:nvPr/>
          </p:nvSpPr>
          <p:spPr>
            <a:xfrm>
              <a:off x="8593455" y="3280790"/>
              <a:ext cx="0" cy="3196590"/>
            </a:xfrm>
            <a:custGeom>
              <a:avLst/>
              <a:gdLst/>
              <a:ahLst/>
              <a:cxnLst/>
              <a:rect l="l" t="t" r="r" b="b"/>
              <a:pathLst>
                <a:path h="3196590">
                  <a:moveTo>
                    <a:pt x="0" y="0"/>
                  </a:moveTo>
                  <a:lnTo>
                    <a:pt x="0" y="3196577"/>
                  </a:lnTo>
                </a:path>
              </a:pathLst>
            </a:custGeom>
            <a:ln w="25146">
              <a:solidFill>
                <a:srgbClr val="FFC000"/>
              </a:solidFill>
            </a:ln>
          </p:spPr>
          <p:txBody>
            <a:bodyPr wrap="square" lIns="0" tIns="0" rIns="0" bIns="0" rtlCol="0"/>
            <a:lstStyle/>
            <a:p>
              <a:endParaRPr/>
            </a:p>
          </p:txBody>
        </p:sp>
      </p:grpSp>
    </p:spTree>
    <p:extLst>
      <p:ext uri="{BB962C8B-B14F-4D97-AF65-F5344CB8AC3E}">
        <p14:creationId xmlns:p14="http://schemas.microsoft.com/office/powerpoint/2010/main" val="3414652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1877B53-343A-2240-A315-EE7C0FF010B9}"/>
              </a:ext>
            </a:extLst>
          </p:cNvPr>
          <p:cNvGrpSpPr/>
          <p:nvPr/>
        </p:nvGrpSpPr>
        <p:grpSpPr>
          <a:xfrm>
            <a:off x="4197858" y="884300"/>
            <a:ext cx="7696581" cy="5803392"/>
            <a:chOff x="4197858" y="884300"/>
            <a:chExt cx="7696581" cy="5803392"/>
          </a:xfrm>
        </p:grpSpPr>
        <p:sp>
          <p:nvSpPr>
            <p:cNvPr id="7" name="object 6">
              <a:extLst>
                <a:ext uri="{FF2B5EF4-FFF2-40B4-BE49-F238E27FC236}">
                  <a16:creationId xmlns:a16="http://schemas.microsoft.com/office/drawing/2014/main" id="{25265EBD-C9BF-7C4B-8DB7-DA0A2F666C30}"/>
                </a:ext>
              </a:extLst>
            </p:cNvPr>
            <p:cNvSpPr/>
            <p:nvPr/>
          </p:nvSpPr>
          <p:spPr>
            <a:xfrm>
              <a:off x="8701658" y="6245733"/>
              <a:ext cx="533400" cy="441959"/>
            </a:xfrm>
            <a:custGeom>
              <a:avLst/>
              <a:gdLst/>
              <a:ahLst/>
              <a:cxnLst/>
              <a:rect l="l" t="t" r="r" b="b"/>
              <a:pathLst>
                <a:path w="533400" h="441959">
                  <a:moveTo>
                    <a:pt x="0" y="73659"/>
                  </a:moveTo>
                  <a:lnTo>
                    <a:pt x="12065" y="33350"/>
                  </a:lnTo>
                  <a:lnTo>
                    <a:pt x="43052" y="6642"/>
                  </a:lnTo>
                  <a:lnTo>
                    <a:pt x="459740" y="0"/>
                  </a:lnTo>
                  <a:lnTo>
                    <a:pt x="474218" y="1422"/>
                  </a:lnTo>
                  <a:lnTo>
                    <a:pt x="510794" y="20599"/>
                  </a:lnTo>
                  <a:lnTo>
                    <a:pt x="531368" y="56349"/>
                  </a:lnTo>
                  <a:lnTo>
                    <a:pt x="533400" y="368299"/>
                  </a:lnTo>
                  <a:lnTo>
                    <a:pt x="532002" y="382790"/>
                  </a:lnTo>
                  <a:lnTo>
                    <a:pt x="512825" y="419392"/>
                  </a:lnTo>
                  <a:lnTo>
                    <a:pt x="477012" y="439915"/>
                  </a:lnTo>
                  <a:lnTo>
                    <a:pt x="73660" y="441959"/>
                  </a:lnTo>
                  <a:lnTo>
                    <a:pt x="59182" y="440537"/>
                  </a:lnTo>
                  <a:lnTo>
                    <a:pt x="22606" y="421360"/>
                  </a:lnTo>
                  <a:lnTo>
                    <a:pt x="2032" y="385610"/>
                  </a:lnTo>
                  <a:lnTo>
                    <a:pt x="0" y="73659"/>
                  </a:lnTo>
                  <a:close/>
                </a:path>
              </a:pathLst>
            </a:custGeom>
            <a:ln w="25146">
              <a:solidFill>
                <a:srgbClr val="00AE50"/>
              </a:solidFill>
            </a:ln>
          </p:spPr>
          <p:txBody>
            <a:bodyPr wrap="square" lIns="0" tIns="0" rIns="0" bIns="0" rtlCol="0"/>
            <a:lstStyle/>
            <a:p>
              <a:endParaRPr/>
            </a:p>
          </p:txBody>
        </p:sp>
        <p:sp>
          <p:nvSpPr>
            <p:cNvPr id="8" name="object 7">
              <a:extLst>
                <a:ext uri="{FF2B5EF4-FFF2-40B4-BE49-F238E27FC236}">
                  <a16:creationId xmlns:a16="http://schemas.microsoft.com/office/drawing/2014/main" id="{6F77E660-36A2-7845-B181-AE9F642E17AD}"/>
                </a:ext>
              </a:extLst>
            </p:cNvPr>
            <p:cNvSpPr/>
            <p:nvPr/>
          </p:nvSpPr>
          <p:spPr>
            <a:xfrm>
              <a:off x="4197858" y="906780"/>
              <a:ext cx="7669530" cy="5772150"/>
            </a:xfrm>
            <a:prstGeom prst="rect">
              <a:avLst/>
            </a:prstGeom>
            <a:blipFill>
              <a:blip r:embed="rId3" cstate="print"/>
              <a:stretch>
                <a:fillRect/>
              </a:stretch>
            </a:blipFill>
          </p:spPr>
          <p:txBody>
            <a:bodyPr wrap="square" lIns="0" tIns="0" rIns="0" bIns="0" rtlCol="0"/>
            <a:lstStyle/>
            <a:p>
              <a:endParaRPr/>
            </a:p>
          </p:txBody>
        </p:sp>
        <p:sp>
          <p:nvSpPr>
            <p:cNvPr id="9" name="object 8">
              <a:extLst>
                <a:ext uri="{FF2B5EF4-FFF2-40B4-BE49-F238E27FC236}">
                  <a16:creationId xmlns:a16="http://schemas.microsoft.com/office/drawing/2014/main" id="{649E88C3-8F7E-8D43-A43C-AD3E5B962E30}"/>
                </a:ext>
              </a:extLst>
            </p:cNvPr>
            <p:cNvSpPr/>
            <p:nvPr/>
          </p:nvSpPr>
          <p:spPr>
            <a:xfrm>
              <a:off x="5722620" y="4626189"/>
              <a:ext cx="2547366" cy="838200"/>
            </a:xfrm>
            <a:prstGeom prst="rect">
              <a:avLst/>
            </a:prstGeom>
            <a:blipFill>
              <a:blip r:embed="rId4"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1096C7B9-B590-5A4C-88DF-BF3646470A1D}"/>
                </a:ext>
              </a:extLst>
            </p:cNvPr>
            <p:cNvSpPr/>
            <p:nvPr/>
          </p:nvSpPr>
          <p:spPr>
            <a:xfrm>
              <a:off x="8767953" y="884300"/>
              <a:ext cx="76200" cy="5314950"/>
            </a:xfrm>
            <a:custGeom>
              <a:avLst/>
              <a:gdLst/>
              <a:ahLst/>
              <a:cxnLst/>
              <a:rect l="l" t="t" r="r" b="b"/>
              <a:pathLst>
                <a:path w="76200" h="5314950">
                  <a:moveTo>
                    <a:pt x="76200" y="5314378"/>
                  </a:moveTo>
                  <a:lnTo>
                    <a:pt x="0" y="0"/>
                  </a:lnTo>
                </a:path>
              </a:pathLst>
            </a:custGeom>
            <a:ln w="12954">
              <a:solidFill>
                <a:srgbClr val="FFC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35D0780E-D2F6-CE4D-877E-F54524EF6CBA}"/>
                </a:ext>
              </a:extLst>
            </p:cNvPr>
            <p:cNvSpPr/>
            <p:nvPr/>
          </p:nvSpPr>
          <p:spPr>
            <a:xfrm>
              <a:off x="5001386" y="6199251"/>
              <a:ext cx="3505200" cy="472440"/>
            </a:xfrm>
            <a:custGeom>
              <a:avLst/>
              <a:gdLst/>
              <a:ahLst/>
              <a:cxnLst/>
              <a:rect l="l" t="t" r="r" b="b"/>
              <a:pathLst>
                <a:path w="3505200" h="472440">
                  <a:moveTo>
                    <a:pt x="0" y="78714"/>
                  </a:moveTo>
                  <a:lnTo>
                    <a:pt x="11302" y="38011"/>
                  </a:lnTo>
                  <a:lnTo>
                    <a:pt x="40893" y="9626"/>
                  </a:lnTo>
                  <a:lnTo>
                    <a:pt x="3426587" y="0"/>
                  </a:lnTo>
                  <a:lnTo>
                    <a:pt x="3441065" y="1333"/>
                  </a:lnTo>
                  <a:lnTo>
                    <a:pt x="3478403" y="19494"/>
                  </a:lnTo>
                  <a:lnTo>
                    <a:pt x="3501136" y="53797"/>
                  </a:lnTo>
                  <a:lnTo>
                    <a:pt x="3505199" y="393598"/>
                  </a:lnTo>
                  <a:lnTo>
                    <a:pt x="3503803" y="408127"/>
                  </a:lnTo>
                  <a:lnTo>
                    <a:pt x="3485768" y="445452"/>
                  </a:lnTo>
                  <a:lnTo>
                    <a:pt x="3451479" y="468287"/>
                  </a:lnTo>
                  <a:lnTo>
                    <a:pt x="78612" y="472313"/>
                  </a:lnTo>
                  <a:lnTo>
                    <a:pt x="64135" y="470979"/>
                  </a:lnTo>
                  <a:lnTo>
                    <a:pt x="26797" y="452818"/>
                  </a:lnTo>
                  <a:lnTo>
                    <a:pt x="4063" y="418515"/>
                  </a:lnTo>
                  <a:lnTo>
                    <a:pt x="0" y="78714"/>
                  </a:lnTo>
                  <a:close/>
                </a:path>
              </a:pathLst>
            </a:custGeom>
            <a:ln w="25146">
              <a:solidFill>
                <a:srgbClr val="FFC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DE789C04-F5AC-B44C-87E3-E0A77422DA81}"/>
                </a:ext>
              </a:extLst>
            </p:cNvPr>
            <p:cNvSpPr/>
            <p:nvPr/>
          </p:nvSpPr>
          <p:spPr>
            <a:xfrm>
              <a:off x="4225671" y="6229730"/>
              <a:ext cx="533400" cy="441959"/>
            </a:xfrm>
            <a:custGeom>
              <a:avLst/>
              <a:gdLst/>
              <a:ahLst/>
              <a:cxnLst/>
              <a:rect l="l" t="t" r="r" b="b"/>
              <a:pathLst>
                <a:path w="533400" h="441959">
                  <a:moveTo>
                    <a:pt x="0" y="73660"/>
                  </a:moveTo>
                  <a:lnTo>
                    <a:pt x="11937" y="33350"/>
                  </a:lnTo>
                  <a:lnTo>
                    <a:pt x="43052" y="6642"/>
                  </a:lnTo>
                  <a:lnTo>
                    <a:pt x="459739" y="0"/>
                  </a:lnTo>
                  <a:lnTo>
                    <a:pt x="474217" y="1422"/>
                  </a:lnTo>
                  <a:lnTo>
                    <a:pt x="510793" y="20599"/>
                  </a:lnTo>
                  <a:lnTo>
                    <a:pt x="531367" y="56349"/>
                  </a:lnTo>
                  <a:lnTo>
                    <a:pt x="533400" y="368300"/>
                  </a:lnTo>
                  <a:lnTo>
                    <a:pt x="532002" y="382790"/>
                  </a:lnTo>
                  <a:lnTo>
                    <a:pt x="512825" y="419392"/>
                  </a:lnTo>
                  <a:lnTo>
                    <a:pt x="477012" y="439915"/>
                  </a:lnTo>
                  <a:lnTo>
                    <a:pt x="73659" y="441960"/>
                  </a:lnTo>
                  <a:lnTo>
                    <a:pt x="59181" y="440537"/>
                  </a:lnTo>
                  <a:lnTo>
                    <a:pt x="22605" y="421360"/>
                  </a:lnTo>
                  <a:lnTo>
                    <a:pt x="2031" y="385610"/>
                  </a:lnTo>
                  <a:lnTo>
                    <a:pt x="0" y="73660"/>
                  </a:lnTo>
                  <a:close/>
                </a:path>
              </a:pathLst>
            </a:custGeom>
            <a:ln w="25145">
              <a:solidFill>
                <a:srgbClr val="00AE50"/>
              </a:solidFill>
            </a:ln>
          </p:spPr>
          <p:txBody>
            <a:bodyPr wrap="square" lIns="0" tIns="0" rIns="0" bIns="0" rtlCol="0"/>
            <a:lstStyle/>
            <a:p>
              <a:endParaRPr/>
            </a:p>
          </p:txBody>
        </p:sp>
        <p:sp>
          <p:nvSpPr>
            <p:cNvPr id="14" name="object 13">
              <a:extLst>
                <a:ext uri="{FF2B5EF4-FFF2-40B4-BE49-F238E27FC236}">
                  <a16:creationId xmlns:a16="http://schemas.microsoft.com/office/drawing/2014/main" id="{B1967915-6DE0-614E-B3C7-E0362DA1619F}"/>
                </a:ext>
              </a:extLst>
            </p:cNvPr>
            <p:cNvSpPr/>
            <p:nvPr/>
          </p:nvSpPr>
          <p:spPr>
            <a:xfrm>
              <a:off x="9529953" y="6259448"/>
              <a:ext cx="762000" cy="398780"/>
            </a:xfrm>
            <a:custGeom>
              <a:avLst/>
              <a:gdLst/>
              <a:ahLst/>
              <a:cxnLst/>
              <a:rect l="l" t="t" r="r" b="b"/>
              <a:pathLst>
                <a:path w="762000" h="398779">
                  <a:moveTo>
                    <a:pt x="0" y="66382"/>
                  </a:moveTo>
                  <a:lnTo>
                    <a:pt x="13207" y="26720"/>
                  </a:lnTo>
                  <a:lnTo>
                    <a:pt x="46481" y="3022"/>
                  </a:lnTo>
                  <a:lnTo>
                    <a:pt x="695578" y="0"/>
                  </a:lnTo>
                  <a:lnTo>
                    <a:pt x="710056" y="1574"/>
                  </a:lnTo>
                  <a:lnTo>
                    <a:pt x="745363" y="22478"/>
                  </a:lnTo>
                  <a:lnTo>
                    <a:pt x="761746" y="60553"/>
                  </a:lnTo>
                  <a:lnTo>
                    <a:pt x="762000" y="331889"/>
                  </a:lnTo>
                  <a:lnTo>
                    <a:pt x="760476" y="346328"/>
                  </a:lnTo>
                  <a:lnTo>
                    <a:pt x="739521" y="381673"/>
                  </a:lnTo>
                  <a:lnTo>
                    <a:pt x="701421" y="398017"/>
                  </a:lnTo>
                  <a:lnTo>
                    <a:pt x="66421" y="398271"/>
                  </a:lnTo>
                  <a:lnTo>
                    <a:pt x="51943" y="396697"/>
                  </a:lnTo>
                  <a:lnTo>
                    <a:pt x="16637" y="375792"/>
                  </a:lnTo>
                  <a:lnTo>
                    <a:pt x="253" y="337718"/>
                  </a:lnTo>
                  <a:lnTo>
                    <a:pt x="0" y="66382"/>
                  </a:lnTo>
                  <a:close/>
                </a:path>
              </a:pathLst>
            </a:custGeom>
            <a:ln w="25146">
              <a:solidFill>
                <a:srgbClr val="FFC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C62C4DFF-2A1B-D046-A8C0-21C0BE944E1C}"/>
                </a:ext>
              </a:extLst>
            </p:cNvPr>
            <p:cNvSpPr/>
            <p:nvPr/>
          </p:nvSpPr>
          <p:spPr>
            <a:xfrm>
              <a:off x="11132439" y="6251066"/>
              <a:ext cx="762000" cy="398780"/>
            </a:xfrm>
            <a:custGeom>
              <a:avLst/>
              <a:gdLst/>
              <a:ahLst/>
              <a:cxnLst/>
              <a:rect l="l" t="t" r="r" b="b"/>
              <a:pathLst>
                <a:path w="762000" h="398779">
                  <a:moveTo>
                    <a:pt x="0" y="66382"/>
                  </a:moveTo>
                  <a:lnTo>
                    <a:pt x="13207" y="26720"/>
                  </a:lnTo>
                  <a:lnTo>
                    <a:pt x="46481" y="3022"/>
                  </a:lnTo>
                  <a:lnTo>
                    <a:pt x="695578" y="0"/>
                  </a:lnTo>
                  <a:lnTo>
                    <a:pt x="710056" y="1574"/>
                  </a:lnTo>
                  <a:lnTo>
                    <a:pt x="745362" y="22479"/>
                  </a:lnTo>
                  <a:lnTo>
                    <a:pt x="761745" y="60553"/>
                  </a:lnTo>
                  <a:lnTo>
                    <a:pt x="762000" y="331889"/>
                  </a:lnTo>
                  <a:lnTo>
                    <a:pt x="760476" y="346329"/>
                  </a:lnTo>
                  <a:lnTo>
                    <a:pt x="739520" y="381673"/>
                  </a:lnTo>
                  <a:lnTo>
                    <a:pt x="701420" y="398018"/>
                  </a:lnTo>
                  <a:lnTo>
                    <a:pt x="66420" y="398272"/>
                  </a:lnTo>
                  <a:lnTo>
                    <a:pt x="51942" y="396697"/>
                  </a:lnTo>
                  <a:lnTo>
                    <a:pt x="16636" y="375793"/>
                  </a:lnTo>
                  <a:lnTo>
                    <a:pt x="253" y="337718"/>
                  </a:lnTo>
                  <a:lnTo>
                    <a:pt x="0" y="66382"/>
                  </a:lnTo>
                  <a:close/>
                </a:path>
              </a:pathLst>
            </a:custGeom>
            <a:ln w="25146">
              <a:solidFill>
                <a:srgbClr val="FFC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8C01E634-8F86-5A44-BC40-29DC4C0721D9}"/>
                </a:ext>
              </a:extLst>
            </p:cNvPr>
            <p:cNvSpPr txBox="1"/>
            <p:nvPr/>
          </p:nvSpPr>
          <p:spPr>
            <a:xfrm>
              <a:off x="5722620" y="3675633"/>
              <a:ext cx="2783966" cy="289823"/>
            </a:xfrm>
            <a:prstGeom prst="rect">
              <a:avLst/>
            </a:prstGeom>
          </p:spPr>
          <p:txBody>
            <a:bodyPr vert="horz" wrap="square" lIns="0" tIns="12700" rIns="0" bIns="0" rtlCol="0">
              <a:spAutoFit/>
            </a:bodyPr>
            <a:lstStyle/>
            <a:p>
              <a:pPr marL="12700">
                <a:lnSpc>
                  <a:spcPct val="100000"/>
                </a:lnSpc>
                <a:spcBef>
                  <a:spcPts val="100"/>
                </a:spcBef>
              </a:pPr>
              <a:r>
                <a:rPr sz="1800" dirty="0">
                  <a:cs typeface="Times New Roman"/>
                </a:rPr>
                <a:t>239 </a:t>
              </a:r>
              <a:r>
                <a:rPr sz="1800" spc="-5" dirty="0">
                  <a:cs typeface="Times New Roman"/>
                </a:rPr>
                <a:t>malignant </a:t>
              </a:r>
              <a:r>
                <a:rPr sz="1800" dirty="0">
                  <a:cs typeface="Times New Roman"/>
                </a:rPr>
                <a:t>(red)</a:t>
              </a:r>
              <a:r>
                <a:rPr sz="1800" spc="-30" dirty="0">
                  <a:cs typeface="Times New Roman"/>
                </a:rPr>
                <a:t> </a:t>
              </a:r>
              <a:r>
                <a:rPr sz="1800" spc="-5" dirty="0">
                  <a:cs typeface="Times New Roman"/>
                </a:rPr>
                <a:t>cases</a:t>
              </a:r>
              <a:endParaRPr sz="1800" dirty="0">
                <a:cs typeface="Times New Roman"/>
              </a:endParaRPr>
            </a:p>
          </p:txBody>
        </p:sp>
        <p:sp>
          <p:nvSpPr>
            <p:cNvPr id="18" name="object 17">
              <a:extLst>
                <a:ext uri="{FF2B5EF4-FFF2-40B4-BE49-F238E27FC236}">
                  <a16:creationId xmlns:a16="http://schemas.microsoft.com/office/drawing/2014/main" id="{5D51FE19-7847-A349-B346-35580F3F4FB4}"/>
                </a:ext>
              </a:extLst>
            </p:cNvPr>
            <p:cNvSpPr txBox="1"/>
            <p:nvPr/>
          </p:nvSpPr>
          <p:spPr>
            <a:xfrm>
              <a:off x="5814822" y="1641951"/>
              <a:ext cx="2190750" cy="299720"/>
            </a:xfrm>
            <a:prstGeom prst="rect">
              <a:avLst/>
            </a:prstGeom>
          </p:spPr>
          <p:txBody>
            <a:bodyPr vert="horz" wrap="square" lIns="0" tIns="12700" rIns="0" bIns="0" rtlCol="0">
              <a:spAutoFit/>
            </a:bodyPr>
            <a:lstStyle/>
            <a:p>
              <a:pPr marL="12700">
                <a:lnSpc>
                  <a:spcPct val="100000"/>
                </a:lnSpc>
                <a:spcBef>
                  <a:spcPts val="100"/>
                </a:spcBef>
              </a:pPr>
              <a:r>
                <a:rPr sz="1800" dirty="0">
                  <a:cs typeface="Times New Roman"/>
                </a:rPr>
                <a:t>444 benign (blue)</a:t>
              </a:r>
              <a:r>
                <a:rPr sz="1800" spc="-75" dirty="0">
                  <a:cs typeface="Times New Roman"/>
                </a:rPr>
                <a:t> </a:t>
              </a:r>
              <a:r>
                <a:rPr sz="1800" spc="-5" dirty="0">
                  <a:cs typeface="Times New Roman"/>
                </a:rPr>
                <a:t>cases</a:t>
              </a:r>
              <a:endParaRPr sz="1800" dirty="0">
                <a:cs typeface="Times New Roman"/>
              </a:endParaRPr>
            </a:p>
          </p:txBody>
        </p:sp>
      </p:grpSp>
      <p:sp>
        <p:nvSpPr>
          <p:cNvPr id="2" name="Title 1">
            <a:extLst>
              <a:ext uri="{FF2B5EF4-FFF2-40B4-BE49-F238E27FC236}">
                <a16:creationId xmlns:a16="http://schemas.microsoft.com/office/drawing/2014/main" id="{3D58C885-F74F-7D41-9664-504775B3A25B}"/>
              </a:ext>
            </a:extLst>
          </p:cNvPr>
          <p:cNvSpPr>
            <a:spLocks noGrp="1"/>
          </p:cNvSpPr>
          <p:nvPr>
            <p:ph type="title"/>
          </p:nvPr>
        </p:nvSpPr>
        <p:spPr/>
        <p:txBody>
          <a:bodyPr/>
          <a:lstStyle/>
          <a:p>
            <a:r>
              <a:rPr lang="en-US" spc="-5" dirty="0">
                <a:solidFill>
                  <a:srgbClr val="000000"/>
                </a:solidFill>
                <a:cs typeface="Corbel"/>
              </a:rPr>
              <a:t>9-D</a:t>
            </a:r>
            <a:r>
              <a:rPr lang="en-US" spc="-165" dirty="0">
                <a:solidFill>
                  <a:srgbClr val="000000"/>
                </a:solidFill>
                <a:cs typeface="Corbel"/>
              </a:rPr>
              <a:t> </a:t>
            </a:r>
            <a:r>
              <a:rPr lang="en-US" dirty="0">
                <a:solidFill>
                  <a:srgbClr val="000000"/>
                </a:solidFill>
                <a:cs typeface="Corbel"/>
              </a:rPr>
              <a:t>Wisconsin</a:t>
            </a:r>
            <a:r>
              <a:rPr lang="en-US" spc="-20" dirty="0">
                <a:solidFill>
                  <a:srgbClr val="000000"/>
                </a:solidFill>
                <a:cs typeface="Corbel"/>
              </a:rPr>
              <a:t> </a:t>
            </a:r>
            <a:r>
              <a:rPr lang="en-US" spc="-10" dirty="0">
                <a:solidFill>
                  <a:srgbClr val="000000"/>
                </a:solidFill>
                <a:cs typeface="Corbel"/>
              </a:rPr>
              <a:t>Breast</a:t>
            </a:r>
            <a:r>
              <a:rPr lang="en-US" spc="-90" dirty="0">
                <a:solidFill>
                  <a:srgbClr val="000000"/>
                </a:solidFill>
                <a:cs typeface="Corbel"/>
              </a:rPr>
              <a:t> </a:t>
            </a:r>
            <a:r>
              <a:rPr lang="en-US" spc="-5" dirty="0">
                <a:solidFill>
                  <a:srgbClr val="000000"/>
                </a:solidFill>
                <a:cs typeface="Corbel"/>
              </a:rPr>
              <a:t>Cancer</a:t>
            </a:r>
            <a:endParaRPr lang="en-US" dirty="0"/>
          </a:p>
        </p:txBody>
      </p:sp>
      <p:sp>
        <p:nvSpPr>
          <p:cNvPr id="3" name="Content Placeholder 2">
            <a:extLst>
              <a:ext uri="{FF2B5EF4-FFF2-40B4-BE49-F238E27FC236}">
                <a16:creationId xmlns:a16="http://schemas.microsoft.com/office/drawing/2014/main" id="{AFB5CEA0-A8C6-A54E-907F-5DF1622C6234}"/>
              </a:ext>
            </a:extLst>
          </p:cNvPr>
          <p:cNvSpPr>
            <a:spLocks noGrp="1"/>
          </p:cNvSpPr>
          <p:nvPr>
            <p:ph idx="1"/>
          </p:nvPr>
        </p:nvSpPr>
        <p:spPr>
          <a:xfrm>
            <a:off x="838200" y="1825625"/>
            <a:ext cx="4310253" cy="4351338"/>
          </a:xfrm>
        </p:spPr>
        <p:txBody>
          <a:bodyPr>
            <a:normAutofit/>
          </a:bodyPr>
          <a:lstStyle/>
          <a:p>
            <a:r>
              <a:rPr lang="en-US" sz="2400" dirty="0"/>
              <a:t>Critical in Medical diagnostics  and many other fields</a:t>
            </a:r>
          </a:p>
          <a:p>
            <a:r>
              <a:rPr lang="en-US" sz="2400" dirty="0"/>
              <a:t>Explanation of patterns and understanding patterns</a:t>
            </a:r>
          </a:p>
          <a:p>
            <a:r>
              <a:rPr lang="en-US" sz="2400" dirty="0"/>
              <a:t>Lossless visual means Reversible/restorable</a:t>
            </a:r>
          </a:p>
          <a:p>
            <a:r>
              <a:rPr lang="en-US" sz="2400" dirty="0"/>
              <a:t>Only one malignant (red case)  on the wrong side</a:t>
            </a:r>
          </a:p>
          <a:p>
            <a:endParaRPr lang="en-US" sz="2400" dirty="0"/>
          </a:p>
        </p:txBody>
      </p:sp>
    </p:spTree>
    <p:extLst>
      <p:ext uri="{BB962C8B-B14F-4D97-AF65-F5344CB8AC3E}">
        <p14:creationId xmlns:p14="http://schemas.microsoft.com/office/powerpoint/2010/main" val="3330583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08FC-43D9-6547-BB70-CF5174D26F38}"/>
              </a:ext>
            </a:extLst>
          </p:cNvPr>
          <p:cNvSpPr>
            <a:spLocks noGrp="1"/>
          </p:cNvSpPr>
          <p:nvPr>
            <p:ph type="title"/>
          </p:nvPr>
        </p:nvSpPr>
        <p:spPr/>
        <p:txBody>
          <a:bodyPr/>
          <a:lstStyle/>
          <a:p>
            <a:r>
              <a:rPr lang="en-US" dirty="0"/>
              <a:t>Avoiding Occlusion with Deep Learning on WBC data</a:t>
            </a:r>
          </a:p>
        </p:txBody>
      </p:sp>
      <p:sp>
        <p:nvSpPr>
          <p:cNvPr id="4" name="object 2">
            <a:extLst>
              <a:ext uri="{FF2B5EF4-FFF2-40B4-BE49-F238E27FC236}">
                <a16:creationId xmlns:a16="http://schemas.microsoft.com/office/drawing/2014/main" id="{EEB22E9E-F790-AA48-BAA0-30882C8EE15B}"/>
              </a:ext>
            </a:extLst>
          </p:cNvPr>
          <p:cNvSpPr/>
          <p:nvPr/>
        </p:nvSpPr>
        <p:spPr>
          <a:xfrm>
            <a:off x="8070849" y="1825625"/>
            <a:ext cx="3751326" cy="2379726"/>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B5A95077-FA3C-7642-B3E2-22D6296CCDF8}"/>
              </a:ext>
            </a:extLst>
          </p:cNvPr>
          <p:cNvSpPr txBox="1"/>
          <p:nvPr/>
        </p:nvSpPr>
        <p:spPr>
          <a:xfrm>
            <a:off x="8394190" y="4423536"/>
            <a:ext cx="3103880" cy="452120"/>
          </a:xfrm>
          <a:prstGeom prst="rect">
            <a:avLst/>
          </a:prstGeom>
        </p:spPr>
        <p:txBody>
          <a:bodyPr vert="horz" wrap="square" lIns="0" tIns="12065" rIns="0" bIns="0" rtlCol="0">
            <a:spAutoFit/>
          </a:bodyPr>
          <a:lstStyle/>
          <a:p>
            <a:pPr marL="12700" marR="5080">
              <a:lnSpc>
                <a:spcPct val="100000"/>
              </a:lnSpc>
              <a:spcBef>
                <a:spcPts val="95"/>
              </a:spcBef>
            </a:pPr>
            <a:r>
              <a:rPr sz="1400" spc="-15" dirty="0">
                <a:latin typeface="Times New Roman"/>
                <a:cs typeface="Times New Roman"/>
              </a:rPr>
              <a:t>WBC data samples visualized </a:t>
            </a:r>
            <a:r>
              <a:rPr sz="1400" spc="-10" dirty="0">
                <a:latin typeface="Times New Roman"/>
                <a:cs typeface="Times New Roman"/>
              </a:rPr>
              <a:t>in </a:t>
            </a:r>
            <a:r>
              <a:rPr sz="1400" spc="-15" dirty="0">
                <a:latin typeface="Times New Roman"/>
                <a:cs typeface="Times New Roman"/>
              </a:rPr>
              <a:t>GLC-L for  CNN </a:t>
            </a:r>
            <a:r>
              <a:rPr sz="1400" spc="-20" dirty="0">
                <a:latin typeface="Times New Roman"/>
                <a:cs typeface="Times New Roman"/>
              </a:rPr>
              <a:t>model </a:t>
            </a:r>
            <a:r>
              <a:rPr sz="1400" spc="-15" dirty="0">
                <a:latin typeface="Times New Roman"/>
                <a:cs typeface="Times New Roman"/>
              </a:rPr>
              <a:t>with </a:t>
            </a:r>
            <a:r>
              <a:rPr sz="1400" spc="-10" dirty="0">
                <a:latin typeface="Times New Roman"/>
                <a:cs typeface="Times New Roman"/>
              </a:rPr>
              <a:t>the </a:t>
            </a:r>
            <a:r>
              <a:rPr sz="1400" spc="-15" dirty="0">
                <a:latin typeface="Times New Roman"/>
                <a:cs typeface="Times New Roman"/>
              </a:rPr>
              <a:t>best</a:t>
            </a:r>
            <a:r>
              <a:rPr sz="1400" spc="75" dirty="0">
                <a:latin typeface="Times New Roman"/>
                <a:cs typeface="Times New Roman"/>
              </a:rPr>
              <a:t> </a:t>
            </a:r>
            <a:r>
              <a:rPr sz="1400" spc="-35" dirty="0">
                <a:latin typeface="Times New Roman"/>
                <a:cs typeface="Times New Roman"/>
              </a:rPr>
              <a:t>accuracy.</a:t>
            </a:r>
            <a:endParaRPr sz="1400">
              <a:latin typeface="Times New Roman"/>
              <a:cs typeface="Times New Roman"/>
            </a:endParaRPr>
          </a:p>
        </p:txBody>
      </p:sp>
      <p:sp>
        <p:nvSpPr>
          <p:cNvPr id="7" name="object 23">
            <a:extLst>
              <a:ext uri="{FF2B5EF4-FFF2-40B4-BE49-F238E27FC236}">
                <a16:creationId xmlns:a16="http://schemas.microsoft.com/office/drawing/2014/main" id="{B1453B25-D268-BA4B-9F08-5A77B2271829}"/>
              </a:ext>
            </a:extLst>
          </p:cNvPr>
          <p:cNvSpPr txBox="1"/>
          <p:nvPr/>
        </p:nvSpPr>
        <p:spPr>
          <a:xfrm>
            <a:off x="9030588" y="5464555"/>
            <a:ext cx="1439545" cy="554990"/>
          </a:xfrm>
          <a:prstGeom prst="rect">
            <a:avLst/>
          </a:prstGeom>
          <a:solidFill>
            <a:schemeClr val="tx2">
              <a:lumMod val="20000"/>
              <a:lumOff val="80000"/>
            </a:schemeClr>
          </a:solidFill>
          <a:ln w="9905">
            <a:solidFill>
              <a:srgbClr val="4F81BB"/>
            </a:solidFill>
          </a:ln>
        </p:spPr>
        <p:txBody>
          <a:bodyPr vert="horz" wrap="square" lIns="0" tIns="0" rIns="0" bIns="0" rtlCol="0">
            <a:spAutoFit/>
          </a:bodyPr>
          <a:lstStyle/>
          <a:p>
            <a:pPr marL="86360">
              <a:lnSpc>
                <a:spcPts val="2050"/>
              </a:lnSpc>
            </a:pPr>
            <a:r>
              <a:rPr sz="1800" dirty="0">
                <a:latin typeface="Corbel"/>
                <a:cs typeface="Corbel"/>
              </a:rPr>
              <a:t>Visualization</a:t>
            </a:r>
            <a:endParaRPr sz="1800">
              <a:latin typeface="Corbel"/>
              <a:cs typeface="Corbel"/>
            </a:endParaRPr>
          </a:p>
          <a:p>
            <a:pPr marL="86360">
              <a:lnSpc>
                <a:spcPct val="100000"/>
              </a:lnSpc>
            </a:pPr>
            <a:r>
              <a:rPr sz="1800" spc="-10" dirty="0">
                <a:latin typeface="Corbel"/>
                <a:cs typeface="Corbel"/>
              </a:rPr>
              <a:t>optimization</a:t>
            </a:r>
            <a:endParaRPr sz="1800">
              <a:latin typeface="Corbel"/>
              <a:cs typeface="Corbel"/>
            </a:endParaRPr>
          </a:p>
        </p:txBody>
      </p:sp>
      <p:sp>
        <p:nvSpPr>
          <p:cNvPr id="8" name="object 24">
            <a:extLst>
              <a:ext uri="{FF2B5EF4-FFF2-40B4-BE49-F238E27FC236}">
                <a16:creationId xmlns:a16="http://schemas.microsoft.com/office/drawing/2014/main" id="{1D0C9B3F-B214-7540-BB9B-498715051F17}"/>
              </a:ext>
            </a:extLst>
          </p:cNvPr>
          <p:cNvSpPr/>
          <p:nvPr/>
        </p:nvSpPr>
        <p:spPr>
          <a:xfrm>
            <a:off x="8845832" y="5858128"/>
            <a:ext cx="184247" cy="104012"/>
          </a:xfrm>
          <a:prstGeom prst="rect">
            <a:avLst/>
          </a:prstGeom>
          <a:blipFill>
            <a:blip r:embed="rId3" cstate="print"/>
            <a:stretch>
              <a:fillRect/>
            </a:stretch>
          </a:blipFill>
        </p:spPr>
        <p:txBody>
          <a:bodyPr wrap="square" lIns="0" tIns="0" rIns="0" bIns="0" rtlCol="0"/>
          <a:lstStyle/>
          <a:p>
            <a:endParaRPr/>
          </a:p>
        </p:txBody>
      </p:sp>
      <p:sp>
        <p:nvSpPr>
          <p:cNvPr id="9" name="object 25">
            <a:extLst>
              <a:ext uri="{FF2B5EF4-FFF2-40B4-BE49-F238E27FC236}">
                <a16:creationId xmlns:a16="http://schemas.microsoft.com/office/drawing/2014/main" id="{C9B77C38-F6D2-144C-B91B-8BB702656CE5}"/>
              </a:ext>
            </a:extLst>
          </p:cNvPr>
          <p:cNvSpPr/>
          <p:nvPr/>
        </p:nvSpPr>
        <p:spPr>
          <a:xfrm>
            <a:off x="7444230" y="4641341"/>
            <a:ext cx="2307590" cy="829944"/>
          </a:xfrm>
          <a:custGeom>
            <a:avLst/>
            <a:gdLst/>
            <a:ahLst/>
            <a:cxnLst/>
            <a:rect l="l" t="t" r="r" b="b"/>
            <a:pathLst>
              <a:path w="2307590" h="829945">
                <a:moveTo>
                  <a:pt x="12700" y="0"/>
                </a:moveTo>
                <a:lnTo>
                  <a:pt x="0" y="2412"/>
                </a:lnTo>
                <a:lnTo>
                  <a:pt x="8381" y="12192"/>
                </a:lnTo>
                <a:lnTo>
                  <a:pt x="2303145" y="829564"/>
                </a:lnTo>
                <a:lnTo>
                  <a:pt x="2307590" y="817372"/>
                </a:lnTo>
                <a:lnTo>
                  <a:pt x="12700" y="0"/>
                </a:lnTo>
                <a:close/>
              </a:path>
            </a:pathLst>
          </a:custGeom>
          <a:solidFill>
            <a:srgbClr val="4F81BB"/>
          </a:solidFill>
        </p:spPr>
        <p:txBody>
          <a:bodyPr wrap="square" lIns="0" tIns="0" rIns="0" bIns="0" rtlCol="0"/>
          <a:lstStyle/>
          <a:p>
            <a:endParaRPr/>
          </a:p>
        </p:txBody>
      </p:sp>
      <p:sp>
        <p:nvSpPr>
          <p:cNvPr id="10" name="object 26">
            <a:extLst>
              <a:ext uri="{FF2B5EF4-FFF2-40B4-BE49-F238E27FC236}">
                <a16:creationId xmlns:a16="http://schemas.microsoft.com/office/drawing/2014/main" id="{486C9F3E-4594-B849-9559-14ED701429A0}"/>
              </a:ext>
            </a:extLst>
          </p:cNvPr>
          <p:cNvSpPr/>
          <p:nvPr/>
        </p:nvSpPr>
        <p:spPr>
          <a:xfrm>
            <a:off x="7420101" y="4616068"/>
            <a:ext cx="105790" cy="98044"/>
          </a:xfrm>
          <a:prstGeom prst="rect">
            <a:avLst/>
          </a:prstGeom>
          <a:solidFill>
            <a:schemeClr val="tx2">
              <a:lumMod val="20000"/>
              <a:lumOff val="80000"/>
            </a:schemeClr>
          </a:solidFill>
        </p:spPr>
        <p:txBody>
          <a:bodyPr wrap="square" lIns="0" tIns="0" rIns="0" bIns="0" rtlCol="0"/>
          <a:lstStyle/>
          <a:p>
            <a:endParaRPr/>
          </a:p>
        </p:txBody>
      </p:sp>
      <p:sp>
        <p:nvSpPr>
          <p:cNvPr id="11" name="object 27">
            <a:extLst>
              <a:ext uri="{FF2B5EF4-FFF2-40B4-BE49-F238E27FC236}">
                <a16:creationId xmlns:a16="http://schemas.microsoft.com/office/drawing/2014/main" id="{94327DDE-5FB6-C14F-988B-7EA0594630AE}"/>
              </a:ext>
            </a:extLst>
          </p:cNvPr>
          <p:cNvSpPr txBox="1"/>
          <p:nvPr/>
        </p:nvSpPr>
        <p:spPr>
          <a:xfrm>
            <a:off x="3536060" y="3949827"/>
            <a:ext cx="3686175" cy="1108075"/>
          </a:xfrm>
          <a:prstGeom prst="rect">
            <a:avLst/>
          </a:prstGeom>
          <a:solidFill>
            <a:schemeClr val="tx2">
              <a:lumMod val="20000"/>
              <a:lumOff val="80000"/>
            </a:schemeClr>
          </a:solidFill>
          <a:ln w="9905">
            <a:solidFill>
              <a:srgbClr val="4F81BB"/>
            </a:solidFill>
          </a:ln>
        </p:spPr>
        <p:txBody>
          <a:bodyPr vert="horz" wrap="square" lIns="0" tIns="0" rIns="0" bIns="0" rtlCol="0">
            <a:spAutoFit/>
          </a:bodyPr>
          <a:lstStyle/>
          <a:p>
            <a:pPr marR="455930" algn="ctr">
              <a:lnSpc>
                <a:spcPts val="2045"/>
              </a:lnSpc>
            </a:pPr>
            <a:r>
              <a:rPr sz="1800" spc="-15" dirty="0">
                <a:cs typeface="Corbel"/>
              </a:rPr>
              <a:t>Deep</a:t>
            </a:r>
            <a:r>
              <a:rPr sz="1800" spc="10" dirty="0">
                <a:cs typeface="Corbel"/>
              </a:rPr>
              <a:t> </a:t>
            </a:r>
            <a:r>
              <a:rPr sz="1800" spc="-15" dirty="0">
                <a:cs typeface="Corbel"/>
              </a:rPr>
              <a:t>Learning</a:t>
            </a:r>
            <a:endParaRPr sz="1800">
              <a:cs typeface="Corbel"/>
            </a:endParaRPr>
          </a:p>
          <a:p>
            <a:pPr marL="103505" marR="824230" indent="-1270" algn="ctr">
              <a:lnSpc>
                <a:spcPct val="100000"/>
              </a:lnSpc>
            </a:pPr>
            <a:r>
              <a:rPr sz="1800" spc="-10" dirty="0">
                <a:cs typeface="Corbel"/>
              </a:rPr>
              <a:t>Convolutional </a:t>
            </a:r>
            <a:r>
              <a:rPr sz="1800" spc="-20" dirty="0">
                <a:cs typeface="Corbel"/>
              </a:rPr>
              <a:t>Neural  Network </a:t>
            </a:r>
            <a:r>
              <a:rPr sz="1800" spc="-40" dirty="0">
                <a:cs typeface="Corbel"/>
              </a:rPr>
              <a:t>(CNN) </a:t>
            </a:r>
            <a:r>
              <a:rPr sz="1800" spc="-5" dirty="0">
                <a:cs typeface="Corbel"/>
              </a:rPr>
              <a:t>on </a:t>
            </a:r>
            <a:r>
              <a:rPr sz="1800" b="1" spc="-15" dirty="0">
                <a:cs typeface="Corbel"/>
              </a:rPr>
              <a:t>images  </a:t>
            </a:r>
            <a:r>
              <a:rPr sz="1800" spc="-60" dirty="0">
                <a:cs typeface="Corbel"/>
              </a:rPr>
              <a:t>(GLC-L </a:t>
            </a:r>
            <a:r>
              <a:rPr sz="1800" b="1" spc="-20" dirty="0">
                <a:cs typeface="Corbel"/>
              </a:rPr>
              <a:t>visualization</a:t>
            </a:r>
            <a:r>
              <a:rPr sz="1800" spc="-20" dirty="0">
                <a:cs typeface="Corbel"/>
              </a:rPr>
              <a:t>) </a:t>
            </a:r>
            <a:r>
              <a:rPr sz="1800" dirty="0">
                <a:cs typeface="Corbel"/>
              </a:rPr>
              <a:t>as</a:t>
            </a:r>
            <a:r>
              <a:rPr sz="1800" spc="25" dirty="0">
                <a:cs typeface="Corbel"/>
              </a:rPr>
              <a:t> </a:t>
            </a:r>
            <a:r>
              <a:rPr sz="1800" dirty="0">
                <a:cs typeface="Corbel"/>
              </a:rPr>
              <a:t>input</a:t>
            </a:r>
            <a:endParaRPr sz="1800">
              <a:cs typeface="Corbel"/>
            </a:endParaRPr>
          </a:p>
        </p:txBody>
      </p:sp>
      <p:sp>
        <p:nvSpPr>
          <p:cNvPr id="12" name="object 28">
            <a:extLst>
              <a:ext uri="{FF2B5EF4-FFF2-40B4-BE49-F238E27FC236}">
                <a16:creationId xmlns:a16="http://schemas.microsoft.com/office/drawing/2014/main" id="{78D2982D-B3E5-4041-BB43-1D797AE28843}"/>
              </a:ext>
            </a:extLst>
          </p:cNvPr>
          <p:cNvSpPr txBox="1"/>
          <p:nvPr/>
        </p:nvSpPr>
        <p:spPr>
          <a:xfrm>
            <a:off x="4086225" y="1768220"/>
            <a:ext cx="2494280" cy="830580"/>
          </a:xfrm>
          <a:prstGeom prst="rect">
            <a:avLst/>
          </a:prstGeom>
          <a:solidFill>
            <a:schemeClr val="tx2">
              <a:lumMod val="20000"/>
              <a:lumOff val="80000"/>
            </a:schemeClr>
          </a:solidFill>
          <a:ln w="9905">
            <a:solidFill>
              <a:srgbClr val="4F81BB"/>
            </a:solidFill>
          </a:ln>
        </p:spPr>
        <p:txBody>
          <a:bodyPr vert="horz" wrap="square" lIns="0" tIns="0" rIns="0" bIns="0" rtlCol="0">
            <a:spAutoFit/>
          </a:bodyPr>
          <a:lstStyle/>
          <a:p>
            <a:pPr marR="52069" algn="ctr">
              <a:lnSpc>
                <a:spcPts val="2039"/>
              </a:lnSpc>
            </a:pPr>
            <a:r>
              <a:rPr sz="1800" spc="-20" dirty="0">
                <a:cs typeface="Corbel"/>
              </a:rPr>
              <a:t>Numeric</a:t>
            </a:r>
            <a:r>
              <a:rPr sz="1800" spc="-5" dirty="0">
                <a:cs typeface="Corbel"/>
              </a:rPr>
              <a:t> </a:t>
            </a:r>
            <a:r>
              <a:rPr sz="1800" spc="10" dirty="0">
                <a:cs typeface="Corbel"/>
              </a:rPr>
              <a:t>9-DWisconsin</a:t>
            </a:r>
            <a:endParaRPr sz="1800">
              <a:cs typeface="Corbel"/>
            </a:endParaRPr>
          </a:p>
          <a:p>
            <a:pPr marL="245110" marR="299085" algn="ctr">
              <a:lnSpc>
                <a:spcPct val="100000"/>
              </a:lnSpc>
            </a:pPr>
            <a:r>
              <a:rPr sz="1800" spc="-20" dirty="0">
                <a:cs typeface="Corbel"/>
              </a:rPr>
              <a:t>Breast </a:t>
            </a:r>
            <a:r>
              <a:rPr sz="1800" spc="-10" dirty="0">
                <a:cs typeface="Corbel"/>
              </a:rPr>
              <a:t>Cancer</a:t>
            </a:r>
            <a:r>
              <a:rPr sz="1800" spc="-145" dirty="0">
                <a:cs typeface="Corbel"/>
              </a:rPr>
              <a:t> </a:t>
            </a:r>
            <a:r>
              <a:rPr sz="1800" dirty="0">
                <a:cs typeface="Corbel"/>
              </a:rPr>
              <a:t>(WBC)  </a:t>
            </a:r>
            <a:r>
              <a:rPr sz="1800" spc="-15" dirty="0">
                <a:cs typeface="Corbel"/>
              </a:rPr>
              <a:t>Data</a:t>
            </a:r>
            <a:endParaRPr sz="1800">
              <a:cs typeface="Corbel"/>
            </a:endParaRPr>
          </a:p>
        </p:txBody>
      </p:sp>
      <p:sp>
        <p:nvSpPr>
          <p:cNvPr id="13" name="object 29">
            <a:extLst>
              <a:ext uri="{FF2B5EF4-FFF2-40B4-BE49-F238E27FC236}">
                <a16:creationId xmlns:a16="http://schemas.microsoft.com/office/drawing/2014/main" id="{6F8F109D-0230-F04D-A5D9-CD7246FD7EA4}"/>
              </a:ext>
            </a:extLst>
          </p:cNvPr>
          <p:cNvSpPr txBox="1"/>
          <p:nvPr/>
        </p:nvSpPr>
        <p:spPr>
          <a:xfrm>
            <a:off x="3304413" y="2985135"/>
            <a:ext cx="4148454" cy="554355"/>
          </a:xfrm>
          <a:prstGeom prst="rect">
            <a:avLst/>
          </a:prstGeom>
          <a:solidFill>
            <a:schemeClr val="tx2">
              <a:lumMod val="20000"/>
              <a:lumOff val="80000"/>
            </a:schemeClr>
          </a:solidFill>
          <a:ln w="9905">
            <a:solidFill>
              <a:srgbClr val="4F81BB"/>
            </a:solidFill>
          </a:ln>
        </p:spPr>
        <p:txBody>
          <a:bodyPr vert="horz" wrap="square" lIns="0" tIns="0" rIns="0" bIns="0" rtlCol="0">
            <a:spAutoFit/>
          </a:bodyPr>
          <a:lstStyle/>
          <a:p>
            <a:pPr marL="85725">
              <a:lnSpc>
                <a:spcPts val="2045"/>
              </a:lnSpc>
            </a:pPr>
            <a:r>
              <a:rPr sz="1800" spc="-15" dirty="0">
                <a:cs typeface="Corbel"/>
              </a:rPr>
              <a:t>Visualized numeric data </a:t>
            </a:r>
            <a:r>
              <a:rPr sz="1800" dirty="0">
                <a:cs typeface="Corbel"/>
              </a:rPr>
              <a:t>as</a:t>
            </a:r>
            <a:r>
              <a:rPr sz="1800" spc="45" dirty="0">
                <a:cs typeface="Corbel"/>
              </a:rPr>
              <a:t> </a:t>
            </a:r>
            <a:r>
              <a:rPr sz="1800" spc="-10" dirty="0">
                <a:cs typeface="Corbel"/>
              </a:rPr>
              <a:t>downscaled</a:t>
            </a:r>
            <a:endParaRPr sz="1800">
              <a:cs typeface="Corbel"/>
            </a:endParaRPr>
          </a:p>
          <a:p>
            <a:pPr marL="85725">
              <a:lnSpc>
                <a:spcPct val="100000"/>
              </a:lnSpc>
            </a:pPr>
            <a:r>
              <a:rPr sz="1800" spc="-60" dirty="0">
                <a:cs typeface="Corbel"/>
              </a:rPr>
              <a:t>25x25 </a:t>
            </a:r>
            <a:r>
              <a:rPr sz="1800" spc="-10" dirty="0">
                <a:cs typeface="Corbel"/>
              </a:rPr>
              <a:t>pixels </a:t>
            </a:r>
            <a:r>
              <a:rPr sz="1800" spc="-15" dirty="0">
                <a:cs typeface="Corbel"/>
              </a:rPr>
              <a:t>images using </a:t>
            </a:r>
            <a:r>
              <a:rPr sz="1800" spc="-40" dirty="0">
                <a:cs typeface="Corbel"/>
              </a:rPr>
              <a:t>GLC-L</a:t>
            </a:r>
            <a:r>
              <a:rPr sz="1800" spc="-85" dirty="0">
                <a:cs typeface="Corbel"/>
              </a:rPr>
              <a:t> </a:t>
            </a:r>
            <a:r>
              <a:rPr sz="1800" spc="-15" dirty="0">
                <a:cs typeface="Corbel"/>
              </a:rPr>
              <a:t>method</a:t>
            </a:r>
            <a:endParaRPr sz="1800">
              <a:cs typeface="Corbel"/>
            </a:endParaRPr>
          </a:p>
        </p:txBody>
      </p:sp>
      <p:sp>
        <p:nvSpPr>
          <p:cNvPr id="14" name="object 30">
            <a:extLst>
              <a:ext uri="{FF2B5EF4-FFF2-40B4-BE49-F238E27FC236}">
                <a16:creationId xmlns:a16="http://schemas.microsoft.com/office/drawing/2014/main" id="{4E66C3B1-4D4C-4F48-BDDA-F991B89227AE}"/>
              </a:ext>
            </a:extLst>
          </p:cNvPr>
          <p:cNvSpPr txBox="1"/>
          <p:nvPr/>
        </p:nvSpPr>
        <p:spPr>
          <a:xfrm>
            <a:off x="3098673" y="5419725"/>
            <a:ext cx="4541520" cy="554355"/>
          </a:xfrm>
          <a:prstGeom prst="rect">
            <a:avLst/>
          </a:prstGeom>
          <a:solidFill>
            <a:schemeClr val="tx2">
              <a:lumMod val="20000"/>
              <a:lumOff val="80000"/>
            </a:schemeClr>
          </a:solidFill>
          <a:ln w="9905">
            <a:solidFill>
              <a:srgbClr val="4F81BB"/>
            </a:solidFill>
          </a:ln>
        </p:spPr>
        <p:txBody>
          <a:bodyPr vert="horz" wrap="square" lIns="0" tIns="0" rIns="0" bIns="0" rtlCol="0">
            <a:spAutoFit/>
          </a:bodyPr>
          <a:lstStyle/>
          <a:p>
            <a:pPr marL="85090" algn="ctr">
              <a:lnSpc>
                <a:spcPts val="2050"/>
              </a:lnSpc>
            </a:pPr>
            <a:r>
              <a:rPr sz="1800" spc="-5" dirty="0">
                <a:cs typeface="Corbel"/>
              </a:rPr>
              <a:t>Classification </a:t>
            </a:r>
            <a:r>
              <a:rPr sz="1800" spc="-15" dirty="0">
                <a:cs typeface="Corbel"/>
              </a:rPr>
              <a:t>accuracy</a:t>
            </a:r>
            <a:r>
              <a:rPr sz="1800" spc="-10" dirty="0">
                <a:cs typeface="Corbel"/>
              </a:rPr>
              <a:t> </a:t>
            </a:r>
            <a:r>
              <a:rPr sz="1800" spc="-40" dirty="0">
                <a:cs typeface="Corbel"/>
              </a:rPr>
              <a:t>97.22%</a:t>
            </a:r>
            <a:endParaRPr sz="1800">
              <a:cs typeface="Corbel"/>
            </a:endParaRPr>
          </a:p>
          <a:p>
            <a:pPr marR="242570" algn="ctr">
              <a:lnSpc>
                <a:spcPct val="100000"/>
              </a:lnSpc>
            </a:pPr>
            <a:r>
              <a:rPr sz="1800" spc="-10" dirty="0">
                <a:cs typeface="Corbel"/>
              </a:rPr>
              <a:t>at </a:t>
            </a:r>
            <a:r>
              <a:rPr sz="1800" spc="-15" dirty="0">
                <a:cs typeface="Corbel"/>
              </a:rPr>
              <a:t>the level </a:t>
            </a:r>
            <a:r>
              <a:rPr sz="1800" spc="-10" dirty="0">
                <a:cs typeface="Corbel"/>
              </a:rPr>
              <a:t>and </a:t>
            </a:r>
            <a:r>
              <a:rPr sz="1800" spc="-15" dirty="0">
                <a:cs typeface="Corbel"/>
              </a:rPr>
              <a:t>above published </a:t>
            </a:r>
            <a:r>
              <a:rPr sz="1800" dirty="0">
                <a:cs typeface="Corbel"/>
              </a:rPr>
              <a:t>in</a:t>
            </a:r>
            <a:r>
              <a:rPr sz="1800" spc="75" dirty="0">
                <a:cs typeface="Corbel"/>
              </a:rPr>
              <a:t> </a:t>
            </a:r>
            <a:r>
              <a:rPr sz="1800" spc="-15" dirty="0">
                <a:cs typeface="Corbel"/>
              </a:rPr>
              <a:t>literature</a:t>
            </a:r>
            <a:endParaRPr sz="1800">
              <a:cs typeface="Corbel"/>
            </a:endParaRPr>
          </a:p>
        </p:txBody>
      </p:sp>
      <p:sp>
        <p:nvSpPr>
          <p:cNvPr id="15" name="object 31">
            <a:extLst>
              <a:ext uri="{FF2B5EF4-FFF2-40B4-BE49-F238E27FC236}">
                <a16:creationId xmlns:a16="http://schemas.microsoft.com/office/drawing/2014/main" id="{CAF6667E-08BF-5948-A96F-7B3D30067D47}"/>
              </a:ext>
            </a:extLst>
          </p:cNvPr>
          <p:cNvSpPr/>
          <p:nvPr/>
        </p:nvSpPr>
        <p:spPr>
          <a:xfrm>
            <a:off x="8076183" y="5558663"/>
            <a:ext cx="666750" cy="884682"/>
          </a:xfrm>
          <a:prstGeom prst="rect">
            <a:avLst/>
          </a:prstGeom>
          <a:blipFill>
            <a:blip r:embed="rId4" cstate="print"/>
            <a:stretch>
              <a:fillRect/>
            </a:stretch>
          </a:blipFill>
        </p:spPr>
        <p:txBody>
          <a:bodyPr wrap="square" lIns="0" tIns="0" rIns="0" bIns="0" rtlCol="0"/>
          <a:lstStyle/>
          <a:p>
            <a:endParaRPr/>
          </a:p>
        </p:txBody>
      </p:sp>
      <p:sp>
        <p:nvSpPr>
          <p:cNvPr id="16" name="object 32">
            <a:extLst>
              <a:ext uri="{FF2B5EF4-FFF2-40B4-BE49-F238E27FC236}">
                <a16:creationId xmlns:a16="http://schemas.microsoft.com/office/drawing/2014/main" id="{A473BA42-4787-3342-9FCB-66ACEA3B15CF}"/>
              </a:ext>
            </a:extLst>
          </p:cNvPr>
          <p:cNvSpPr/>
          <p:nvPr/>
        </p:nvSpPr>
        <p:spPr>
          <a:xfrm>
            <a:off x="8071229" y="5554472"/>
            <a:ext cx="677545" cy="894715"/>
          </a:xfrm>
          <a:custGeom>
            <a:avLst/>
            <a:gdLst/>
            <a:ahLst/>
            <a:cxnLst/>
            <a:rect l="l" t="t" r="r" b="b"/>
            <a:pathLst>
              <a:path w="677545" h="894714">
                <a:moveTo>
                  <a:pt x="0" y="894461"/>
                </a:moveTo>
                <a:lnTo>
                  <a:pt x="677164" y="894461"/>
                </a:lnTo>
                <a:lnTo>
                  <a:pt x="677164" y="0"/>
                </a:lnTo>
                <a:lnTo>
                  <a:pt x="0" y="0"/>
                </a:lnTo>
                <a:lnTo>
                  <a:pt x="0" y="894461"/>
                </a:lnTo>
                <a:close/>
              </a:path>
            </a:pathLst>
          </a:custGeom>
          <a:ln w="9906">
            <a:solidFill>
              <a:srgbClr val="4F81BB"/>
            </a:solidFill>
          </a:ln>
        </p:spPr>
        <p:txBody>
          <a:bodyPr wrap="square" lIns="0" tIns="0" rIns="0" bIns="0" rtlCol="0"/>
          <a:lstStyle/>
          <a:p>
            <a:endParaRPr/>
          </a:p>
        </p:txBody>
      </p:sp>
      <p:sp>
        <p:nvSpPr>
          <p:cNvPr id="17" name="object 33">
            <a:extLst>
              <a:ext uri="{FF2B5EF4-FFF2-40B4-BE49-F238E27FC236}">
                <a16:creationId xmlns:a16="http://schemas.microsoft.com/office/drawing/2014/main" id="{37037824-AE92-0D47-BDC4-5B6BD359D411}"/>
              </a:ext>
            </a:extLst>
          </p:cNvPr>
          <p:cNvSpPr/>
          <p:nvPr/>
        </p:nvSpPr>
        <p:spPr>
          <a:xfrm>
            <a:off x="5191505" y="2631948"/>
            <a:ext cx="250825" cy="273685"/>
          </a:xfrm>
          <a:custGeom>
            <a:avLst/>
            <a:gdLst/>
            <a:ahLst/>
            <a:cxnLst/>
            <a:rect l="l" t="t" r="r" b="b"/>
            <a:pathLst>
              <a:path w="250825" h="273685">
                <a:moveTo>
                  <a:pt x="250698" y="148209"/>
                </a:moveTo>
                <a:lnTo>
                  <a:pt x="0" y="148209"/>
                </a:lnTo>
                <a:lnTo>
                  <a:pt x="125349" y="273557"/>
                </a:lnTo>
                <a:lnTo>
                  <a:pt x="250698" y="148209"/>
                </a:lnTo>
                <a:close/>
              </a:path>
              <a:path w="250825" h="273685">
                <a:moveTo>
                  <a:pt x="187960" y="0"/>
                </a:moveTo>
                <a:lnTo>
                  <a:pt x="62611" y="0"/>
                </a:lnTo>
                <a:lnTo>
                  <a:pt x="62611" y="148209"/>
                </a:lnTo>
                <a:lnTo>
                  <a:pt x="187960" y="148209"/>
                </a:lnTo>
                <a:lnTo>
                  <a:pt x="187960" y="0"/>
                </a:lnTo>
                <a:close/>
              </a:path>
            </a:pathLst>
          </a:custGeom>
          <a:solidFill>
            <a:schemeClr val="tx2">
              <a:lumMod val="20000"/>
              <a:lumOff val="80000"/>
            </a:schemeClr>
          </a:solidFill>
        </p:spPr>
        <p:txBody>
          <a:bodyPr wrap="square" lIns="0" tIns="0" rIns="0" bIns="0" rtlCol="0"/>
          <a:lstStyle/>
          <a:p>
            <a:endParaRPr/>
          </a:p>
        </p:txBody>
      </p:sp>
      <p:sp>
        <p:nvSpPr>
          <p:cNvPr id="18" name="object 34">
            <a:extLst>
              <a:ext uri="{FF2B5EF4-FFF2-40B4-BE49-F238E27FC236}">
                <a16:creationId xmlns:a16="http://schemas.microsoft.com/office/drawing/2014/main" id="{0838EC01-C81B-EB46-80C3-E8A6E43AE800}"/>
              </a:ext>
            </a:extLst>
          </p:cNvPr>
          <p:cNvSpPr/>
          <p:nvPr/>
        </p:nvSpPr>
        <p:spPr>
          <a:xfrm>
            <a:off x="5191505" y="3617976"/>
            <a:ext cx="250825" cy="292100"/>
          </a:xfrm>
          <a:custGeom>
            <a:avLst/>
            <a:gdLst/>
            <a:ahLst/>
            <a:cxnLst/>
            <a:rect l="l" t="t" r="r" b="b"/>
            <a:pathLst>
              <a:path w="250825" h="292100">
                <a:moveTo>
                  <a:pt x="250698" y="166497"/>
                </a:moveTo>
                <a:lnTo>
                  <a:pt x="0" y="166497"/>
                </a:lnTo>
                <a:lnTo>
                  <a:pt x="125349" y="291846"/>
                </a:lnTo>
                <a:lnTo>
                  <a:pt x="250698" y="166497"/>
                </a:lnTo>
                <a:close/>
              </a:path>
              <a:path w="250825" h="292100">
                <a:moveTo>
                  <a:pt x="187960" y="0"/>
                </a:moveTo>
                <a:lnTo>
                  <a:pt x="62611" y="0"/>
                </a:lnTo>
                <a:lnTo>
                  <a:pt x="62611" y="166497"/>
                </a:lnTo>
                <a:lnTo>
                  <a:pt x="187960" y="166497"/>
                </a:lnTo>
                <a:lnTo>
                  <a:pt x="187960" y="0"/>
                </a:lnTo>
                <a:close/>
              </a:path>
            </a:pathLst>
          </a:custGeom>
          <a:solidFill>
            <a:schemeClr val="tx2">
              <a:lumMod val="20000"/>
              <a:lumOff val="80000"/>
            </a:schemeClr>
          </a:solidFill>
        </p:spPr>
        <p:txBody>
          <a:bodyPr wrap="square" lIns="0" tIns="0" rIns="0" bIns="0" rtlCol="0"/>
          <a:lstStyle/>
          <a:p>
            <a:endParaRPr/>
          </a:p>
        </p:txBody>
      </p:sp>
      <p:sp>
        <p:nvSpPr>
          <p:cNvPr id="19" name="object 35">
            <a:extLst>
              <a:ext uri="{FF2B5EF4-FFF2-40B4-BE49-F238E27FC236}">
                <a16:creationId xmlns:a16="http://schemas.microsoft.com/office/drawing/2014/main" id="{89D4CB6A-E127-BF48-AECD-E020BE8DA6D1}"/>
              </a:ext>
            </a:extLst>
          </p:cNvPr>
          <p:cNvSpPr/>
          <p:nvPr/>
        </p:nvSpPr>
        <p:spPr>
          <a:xfrm>
            <a:off x="5207508" y="5136641"/>
            <a:ext cx="250825" cy="285750"/>
          </a:xfrm>
          <a:custGeom>
            <a:avLst/>
            <a:gdLst/>
            <a:ahLst/>
            <a:cxnLst/>
            <a:rect l="l" t="t" r="r" b="b"/>
            <a:pathLst>
              <a:path w="250825" h="285750">
                <a:moveTo>
                  <a:pt x="250697" y="160400"/>
                </a:moveTo>
                <a:lnTo>
                  <a:pt x="0" y="160400"/>
                </a:lnTo>
                <a:lnTo>
                  <a:pt x="125349" y="285749"/>
                </a:lnTo>
                <a:lnTo>
                  <a:pt x="250697" y="160400"/>
                </a:lnTo>
                <a:close/>
              </a:path>
              <a:path w="250825" h="285750">
                <a:moveTo>
                  <a:pt x="187959" y="0"/>
                </a:moveTo>
                <a:lnTo>
                  <a:pt x="62611" y="0"/>
                </a:lnTo>
                <a:lnTo>
                  <a:pt x="62611" y="160400"/>
                </a:lnTo>
                <a:lnTo>
                  <a:pt x="187959" y="160400"/>
                </a:lnTo>
                <a:lnTo>
                  <a:pt x="187959" y="0"/>
                </a:lnTo>
                <a:close/>
              </a:path>
            </a:pathLst>
          </a:custGeom>
          <a:solidFill>
            <a:schemeClr val="tx2">
              <a:lumMod val="20000"/>
              <a:lumOff val="80000"/>
            </a:schemeClr>
          </a:solidFill>
        </p:spPr>
        <p:txBody>
          <a:bodyPr wrap="square" lIns="0" tIns="0" rIns="0" bIns="0" rtlCol="0"/>
          <a:lstStyle/>
          <a:p>
            <a:endParaRPr/>
          </a:p>
        </p:txBody>
      </p:sp>
    </p:spTree>
    <p:extLst>
      <p:ext uri="{BB962C8B-B14F-4D97-AF65-F5344CB8AC3E}">
        <p14:creationId xmlns:p14="http://schemas.microsoft.com/office/powerpoint/2010/main" val="1392544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1893" y="559388"/>
            <a:ext cx="5179247" cy="566822"/>
          </a:xfrm>
          <a:prstGeom prst="rect">
            <a:avLst/>
          </a:prstGeom>
        </p:spPr>
        <p:txBody>
          <a:bodyPr vert="horz" wrap="square" lIns="0" tIns="12700" rIns="0" bIns="0" rtlCol="0">
            <a:spAutoFit/>
          </a:bodyPr>
          <a:lstStyle/>
          <a:p>
            <a:pPr marL="12700">
              <a:lnSpc>
                <a:spcPct val="100000"/>
              </a:lnSpc>
              <a:spcBef>
                <a:spcPts val="100"/>
              </a:spcBef>
            </a:pPr>
            <a:r>
              <a:rPr sz="3600" spc="-5" dirty="0"/>
              <a:t>General </a:t>
            </a:r>
            <a:r>
              <a:rPr sz="3600" dirty="0"/>
              <a:t>Line</a:t>
            </a:r>
            <a:r>
              <a:rPr sz="3600" spc="-55" dirty="0"/>
              <a:t> </a:t>
            </a:r>
            <a:r>
              <a:rPr sz="3600" spc="-15" dirty="0"/>
              <a:t>Coordinates</a:t>
            </a:r>
            <a:endParaRPr sz="3600" dirty="0"/>
          </a:p>
        </p:txBody>
      </p:sp>
      <p:sp>
        <p:nvSpPr>
          <p:cNvPr id="4" name="object 4"/>
          <p:cNvSpPr txBox="1"/>
          <p:nvPr/>
        </p:nvSpPr>
        <p:spPr>
          <a:xfrm>
            <a:off x="3567555" y="4485650"/>
            <a:ext cx="1817370" cy="374015"/>
          </a:xfrm>
          <a:prstGeom prst="rect">
            <a:avLst/>
          </a:prstGeom>
        </p:spPr>
        <p:txBody>
          <a:bodyPr vert="horz" wrap="square" lIns="0" tIns="14604" rIns="0" bIns="0" rtlCol="0">
            <a:spAutoFit/>
          </a:bodyPr>
          <a:lstStyle/>
          <a:p>
            <a:pPr algn="ctr">
              <a:lnSpc>
                <a:spcPts val="1360"/>
              </a:lnSpc>
              <a:spcBef>
                <a:spcPts val="114"/>
              </a:spcBef>
            </a:pPr>
            <a:r>
              <a:rPr sz="1150" spc="5" dirty="0">
                <a:cs typeface="Times New Roman"/>
              </a:rPr>
              <a:t>7-D point D=(5,2,5,1,7,4,1)</a:t>
            </a:r>
            <a:r>
              <a:rPr sz="1150" spc="-55" dirty="0">
                <a:cs typeface="Times New Roman"/>
              </a:rPr>
              <a:t> </a:t>
            </a:r>
            <a:r>
              <a:rPr sz="1150" spc="5" dirty="0">
                <a:cs typeface="Times New Roman"/>
              </a:rPr>
              <a:t>in</a:t>
            </a:r>
            <a:endParaRPr sz="1150">
              <a:cs typeface="Times New Roman"/>
            </a:endParaRPr>
          </a:p>
          <a:p>
            <a:pPr marR="29209" algn="ctr">
              <a:lnSpc>
                <a:spcPts val="1360"/>
              </a:lnSpc>
            </a:pPr>
            <a:r>
              <a:rPr sz="1150" spc="5" dirty="0">
                <a:cs typeface="Times New Roman"/>
              </a:rPr>
              <a:t>Radial</a:t>
            </a:r>
            <a:r>
              <a:rPr sz="1150" spc="-5" dirty="0">
                <a:cs typeface="Times New Roman"/>
              </a:rPr>
              <a:t> </a:t>
            </a:r>
            <a:r>
              <a:rPr sz="1150" spc="5" dirty="0">
                <a:cs typeface="Times New Roman"/>
              </a:rPr>
              <a:t>Coordinates.</a:t>
            </a:r>
            <a:endParaRPr sz="1150">
              <a:cs typeface="Times New Roman"/>
            </a:endParaRPr>
          </a:p>
        </p:txBody>
      </p:sp>
      <p:sp>
        <p:nvSpPr>
          <p:cNvPr id="5" name="object 5"/>
          <p:cNvSpPr/>
          <p:nvPr/>
        </p:nvSpPr>
        <p:spPr>
          <a:xfrm>
            <a:off x="3568898" y="2898140"/>
            <a:ext cx="1768874" cy="16090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04762" y="1643743"/>
            <a:ext cx="12700" cy="600710"/>
          </a:xfrm>
          <a:custGeom>
            <a:avLst/>
            <a:gdLst/>
            <a:ahLst/>
            <a:cxnLst/>
            <a:rect l="l" t="t" r="r" b="b"/>
            <a:pathLst>
              <a:path w="12700" h="600710">
                <a:moveTo>
                  <a:pt x="0" y="0"/>
                </a:moveTo>
                <a:lnTo>
                  <a:pt x="12238" y="600261"/>
                </a:lnTo>
              </a:path>
            </a:pathLst>
          </a:custGeom>
          <a:ln w="6675">
            <a:solidFill>
              <a:srgbClr val="497DBA"/>
            </a:solidFill>
          </a:ln>
        </p:spPr>
        <p:txBody>
          <a:bodyPr wrap="square" lIns="0" tIns="0" rIns="0" bIns="0" rtlCol="0"/>
          <a:lstStyle/>
          <a:p>
            <a:endParaRPr/>
          </a:p>
        </p:txBody>
      </p:sp>
      <p:sp>
        <p:nvSpPr>
          <p:cNvPr id="7" name="object 7"/>
          <p:cNvSpPr/>
          <p:nvPr/>
        </p:nvSpPr>
        <p:spPr>
          <a:xfrm>
            <a:off x="1838899" y="1867590"/>
            <a:ext cx="509559" cy="27538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873945" y="1892276"/>
            <a:ext cx="439420" cy="196850"/>
          </a:xfrm>
          <a:custGeom>
            <a:avLst/>
            <a:gdLst/>
            <a:ahLst/>
            <a:cxnLst/>
            <a:rect l="l" t="t" r="r" b="b"/>
            <a:pathLst>
              <a:path w="439419" h="196850">
                <a:moveTo>
                  <a:pt x="0" y="196573"/>
                </a:moveTo>
                <a:lnTo>
                  <a:pt x="439003" y="0"/>
                </a:lnTo>
              </a:path>
            </a:pathLst>
          </a:custGeom>
          <a:ln w="18695">
            <a:solidFill>
              <a:srgbClr val="C00000"/>
            </a:solidFill>
          </a:ln>
        </p:spPr>
        <p:txBody>
          <a:bodyPr wrap="square" lIns="0" tIns="0" rIns="0" bIns="0" rtlCol="0"/>
          <a:lstStyle/>
          <a:p>
            <a:endParaRPr/>
          </a:p>
        </p:txBody>
      </p:sp>
      <p:sp>
        <p:nvSpPr>
          <p:cNvPr id="9" name="object 9"/>
          <p:cNvSpPr/>
          <p:nvPr/>
        </p:nvSpPr>
        <p:spPr>
          <a:xfrm>
            <a:off x="4064050" y="1972916"/>
            <a:ext cx="611916" cy="22381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097984" y="1998699"/>
            <a:ext cx="544830" cy="144145"/>
          </a:xfrm>
          <a:custGeom>
            <a:avLst/>
            <a:gdLst/>
            <a:ahLst/>
            <a:cxnLst/>
            <a:rect l="l" t="t" r="r" b="b"/>
            <a:pathLst>
              <a:path w="544829" h="144144">
                <a:moveTo>
                  <a:pt x="0" y="0"/>
                </a:moveTo>
                <a:lnTo>
                  <a:pt x="544234" y="143544"/>
                </a:lnTo>
              </a:path>
            </a:pathLst>
          </a:custGeom>
          <a:ln w="18668">
            <a:solidFill>
              <a:srgbClr val="C00000"/>
            </a:solidFill>
          </a:ln>
        </p:spPr>
        <p:txBody>
          <a:bodyPr wrap="square" lIns="0" tIns="0" rIns="0" bIns="0" rtlCol="0"/>
          <a:lstStyle/>
          <a:p>
            <a:endParaRPr/>
          </a:p>
        </p:txBody>
      </p:sp>
      <p:sp>
        <p:nvSpPr>
          <p:cNvPr id="11" name="object 11"/>
          <p:cNvSpPr/>
          <p:nvPr/>
        </p:nvSpPr>
        <p:spPr>
          <a:xfrm>
            <a:off x="3434333" y="1772137"/>
            <a:ext cx="697584" cy="280871"/>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468266" y="1796823"/>
            <a:ext cx="630555" cy="202565"/>
          </a:xfrm>
          <a:custGeom>
            <a:avLst/>
            <a:gdLst/>
            <a:ahLst/>
            <a:cxnLst/>
            <a:rect l="l" t="t" r="r" b="b"/>
            <a:pathLst>
              <a:path w="630554" h="202564">
                <a:moveTo>
                  <a:pt x="0" y="0"/>
                </a:moveTo>
                <a:lnTo>
                  <a:pt x="629995" y="202058"/>
                </a:lnTo>
              </a:path>
            </a:pathLst>
          </a:custGeom>
          <a:ln w="18676">
            <a:solidFill>
              <a:srgbClr val="C00000"/>
            </a:solidFill>
          </a:ln>
        </p:spPr>
        <p:txBody>
          <a:bodyPr wrap="square" lIns="0" tIns="0" rIns="0" bIns="0" rtlCol="0"/>
          <a:lstStyle/>
          <a:p>
            <a:endParaRPr/>
          </a:p>
        </p:txBody>
      </p:sp>
      <p:sp>
        <p:nvSpPr>
          <p:cNvPr id="13" name="object 13"/>
          <p:cNvSpPr/>
          <p:nvPr/>
        </p:nvSpPr>
        <p:spPr>
          <a:xfrm>
            <a:off x="2824641" y="1777623"/>
            <a:ext cx="709823" cy="41911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860800" y="1802309"/>
            <a:ext cx="638810" cy="340995"/>
          </a:xfrm>
          <a:custGeom>
            <a:avLst/>
            <a:gdLst/>
            <a:ahLst/>
            <a:cxnLst/>
            <a:rect l="l" t="t" r="r" b="b"/>
            <a:pathLst>
              <a:path w="638810" h="340994">
                <a:moveTo>
                  <a:pt x="0" y="340693"/>
                </a:moveTo>
                <a:lnTo>
                  <a:pt x="638432" y="0"/>
                </a:lnTo>
              </a:path>
            </a:pathLst>
          </a:custGeom>
          <a:ln w="18709">
            <a:solidFill>
              <a:srgbClr val="C00000"/>
            </a:solidFill>
          </a:ln>
        </p:spPr>
        <p:txBody>
          <a:bodyPr wrap="square" lIns="0" tIns="0" rIns="0" bIns="0" rtlCol="0"/>
          <a:lstStyle/>
          <a:p>
            <a:endParaRPr/>
          </a:p>
        </p:txBody>
      </p:sp>
      <p:sp>
        <p:nvSpPr>
          <p:cNvPr id="15" name="object 15"/>
          <p:cNvSpPr/>
          <p:nvPr/>
        </p:nvSpPr>
        <p:spPr>
          <a:xfrm>
            <a:off x="2310631" y="1863201"/>
            <a:ext cx="582989" cy="320368"/>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2345677" y="1887887"/>
            <a:ext cx="513080" cy="241935"/>
          </a:xfrm>
          <a:custGeom>
            <a:avLst/>
            <a:gdLst/>
            <a:ahLst/>
            <a:cxnLst/>
            <a:rect l="l" t="t" r="r" b="b"/>
            <a:pathLst>
              <a:path w="513079" h="241935">
                <a:moveTo>
                  <a:pt x="0" y="0"/>
                </a:moveTo>
                <a:lnTo>
                  <a:pt x="512989" y="241611"/>
                </a:lnTo>
              </a:path>
            </a:pathLst>
          </a:custGeom>
          <a:ln w="18699">
            <a:solidFill>
              <a:srgbClr val="C00000"/>
            </a:solidFill>
          </a:ln>
        </p:spPr>
        <p:txBody>
          <a:bodyPr wrap="square" lIns="0" tIns="0" rIns="0" bIns="0" rtlCol="0"/>
          <a:lstStyle/>
          <a:p>
            <a:endParaRPr/>
          </a:p>
        </p:txBody>
      </p:sp>
      <p:sp>
        <p:nvSpPr>
          <p:cNvPr id="17" name="object 17"/>
          <p:cNvSpPr/>
          <p:nvPr/>
        </p:nvSpPr>
        <p:spPr>
          <a:xfrm>
            <a:off x="1428359" y="1862104"/>
            <a:ext cx="475069" cy="275385"/>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463405" y="1886790"/>
            <a:ext cx="405130" cy="197485"/>
          </a:xfrm>
          <a:custGeom>
            <a:avLst/>
            <a:gdLst/>
            <a:ahLst/>
            <a:cxnLst/>
            <a:rect l="l" t="t" r="r" b="b"/>
            <a:pathLst>
              <a:path w="405130" h="197485">
                <a:moveTo>
                  <a:pt x="0" y="0"/>
                </a:moveTo>
                <a:lnTo>
                  <a:pt x="404699" y="197487"/>
                </a:lnTo>
              </a:path>
            </a:pathLst>
          </a:custGeom>
          <a:ln w="18702">
            <a:solidFill>
              <a:srgbClr val="C00000"/>
            </a:solidFill>
          </a:ln>
        </p:spPr>
        <p:txBody>
          <a:bodyPr wrap="square" lIns="0" tIns="0" rIns="0" bIns="0" rtlCol="0"/>
          <a:lstStyle/>
          <a:p>
            <a:endParaRPr/>
          </a:p>
        </p:txBody>
      </p:sp>
      <p:sp>
        <p:nvSpPr>
          <p:cNvPr id="19" name="object 19"/>
          <p:cNvSpPr/>
          <p:nvPr/>
        </p:nvSpPr>
        <p:spPr>
          <a:xfrm>
            <a:off x="1469524" y="1654714"/>
            <a:ext cx="0" cy="628650"/>
          </a:xfrm>
          <a:custGeom>
            <a:avLst/>
            <a:gdLst/>
            <a:ahLst/>
            <a:cxnLst/>
            <a:rect l="l" t="t" r="r" b="b"/>
            <a:pathLst>
              <a:path h="628650">
                <a:moveTo>
                  <a:pt x="0" y="0"/>
                </a:moveTo>
                <a:lnTo>
                  <a:pt x="0" y="628147"/>
                </a:lnTo>
              </a:path>
            </a:pathLst>
          </a:custGeom>
          <a:ln w="6675">
            <a:solidFill>
              <a:srgbClr val="497DBA"/>
            </a:solidFill>
          </a:ln>
        </p:spPr>
        <p:txBody>
          <a:bodyPr wrap="square" lIns="0" tIns="0" rIns="0" bIns="0" rtlCol="0"/>
          <a:lstStyle/>
          <a:p>
            <a:endParaRPr/>
          </a:p>
        </p:txBody>
      </p:sp>
      <p:sp>
        <p:nvSpPr>
          <p:cNvPr id="20" name="object 20"/>
          <p:cNvSpPr/>
          <p:nvPr/>
        </p:nvSpPr>
        <p:spPr>
          <a:xfrm>
            <a:off x="1848912" y="1614120"/>
            <a:ext cx="0" cy="668655"/>
          </a:xfrm>
          <a:custGeom>
            <a:avLst/>
            <a:gdLst/>
            <a:ahLst/>
            <a:cxnLst/>
            <a:rect l="l" t="t" r="r" b="b"/>
            <a:pathLst>
              <a:path h="668655">
                <a:moveTo>
                  <a:pt x="0" y="668376"/>
                </a:moveTo>
                <a:lnTo>
                  <a:pt x="0" y="0"/>
                </a:lnTo>
              </a:path>
            </a:pathLst>
          </a:custGeom>
          <a:ln w="6675">
            <a:solidFill>
              <a:srgbClr val="497DBA"/>
            </a:solidFill>
          </a:ln>
        </p:spPr>
        <p:txBody>
          <a:bodyPr wrap="square" lIns="0" tIns="0" rIns="0" bIns="0" rtlCol="0"/>
          <a:lstStyle/>
          <a:p>
            <a:endParaRPr/>
          </a:p>
        </p:txBody>
      </p:sp>
      <p:sp>
        <p:nvSpPr>
          <p:cNvPr id="21" name="object 21"/>
          <p:cNvSpPr/>
          <p:nvPr/>
        </p:nvSpPr>
        <p:spPr>
          <a:xfrm>
            <a:off x="2329545" y="1654714"/>
            <a:ext cx="0" cy="584835"/>
          </a:xfrm>
          <a:custGeom>
            <a:avLst/>
            <a:gdLst/>
            <a:ahLst/>
            <a:cxnLst/>
            <a:rect l="l" t="t" r="r" b="b"/>
            <a:pathLst>
              <a:path h="584835">
                <a:moveTo>
                  <a:pt x="0" y="0"/>
                </a:moveTo>
                <a:lnTo>
                  <a:pt x="0" y="584261"/>
                </a:lnTo>
              </a:path>
            </a:pathLst>
          </a:custGeom>
          <a:ln w="6675">
            <a:solidFill>
              <a:srgbClr val="497DBA"/>
            </a:solidFill>
          </a:ln>
        </p:spPr>
        <p:txBody>
          <a:bodyPr wrap="square" lIns="0" tIns="0" rIns="0" bIns="0" rtlCol="0"/>
          <a:lstStyle/>
          <a:p>
            <a:endParaRPr/>
          </a:p>
        </p:txBody>
      </p:sp>
      <p:sp>
        <p:nvSpPr>
          <p:cNvPr id="22" name="object 22"/>
          <p:cNvSpPr/>
          <p:nvPr/>
        </p:nvSpPr>
        <p:spPr>
          <a:xfrm>
            <a:off x="2889170" y="1660200"/>
            <a:ext cx="0" cy="584200"/>
          </a:xfrm>
          <a:custGeom>
            <a:avLst/>
            <a:gdLst/>
            <a:ahLst/>
            <a:cxnLst/>
            <a:rect l="l" t="t" r="r" b="b"/>
            <a:pathLst>
              <a:path h="584200">
                <a:moveTo>
                  <a:pt x="0" y="583804"/>
                </a:moveTo>
                <a:lnTo>
                  <a:pt x="0" y="0"/>
                </a:lnTo>
              </a:path>
            </a:pathLst>
          </a:custGeom>
          <a:ln w="6675">
            <a:solidFill>
              <a:srgbClr val="497DBA"/>
            </a:solidFill>
          </a:ln>
        </p:spPr>
        <p:txBody>
          <a:bodyPr wrap="square" lIns="0" tIns="0" rIns="0" bIns="0" rtlCol="0"/>
          <a:lstStyle/>
          <a:p>
            <a:endParaRPr/>
          </a:p>
        </p:txBody>
      </p:sp>
      <p:sp>
        <p:nvSpPr>
          <p:cNvPr id="23" name="object 23"/>
          <p:cNvSpPr/>
          <p:nvPr/>
        </p:nvSpPr>
        <p:spPr>
          <a:xfrm>
            <a:off x="3484398" y="1654714"/>
            <a:ext cx="14604" cy="554990"/>
          </a:xfrm>
          <a:custGeom>
            <a:avLst/>
            <a:gdLst/>
            <a:ahLst/>
            <a:cxnLst/>
            <a:rect l="l" t="t" r="r" b="b"/>
            <a:pathLst>
              <a:path w="14604" h="554989">
                <a:moveTo>
                  <a:pt x="0" y="0"/>
                </a:moveTo>
                <a:lnTo>
                  <a:pt x="14370" y="554546"/>
                </a:lnTo>
              </a:path>
            </a:pathLst>
          </a:custGeom>
          <a:ln w="6675">
            <a:solidFill>
              <a:srgbClr val="497DBA"/>
            </a:solidFill>
          </a:ln>
        </p:spPr>
        <p:txBody>
          <a:bodyPr wrap="square" lIns="0" tIns="0" rIns="0" bIns="0" rtlCol="0"/>
          <a:lstStyle/>
          <a:p>
            <a:endParaRPr/>
          </a:p>
        </p:txBody>
      </p:sp>
      <p:sp>
        <p:nvSpPr>
          <p:cNvPr id="24" name="object 24"/>
          <p:cNvSpPr/>
          <p:nvPr/>
        </p:nvSpPr>
        <p:spPr>
          <a:xfrm>
            <a:off x="4069613" y="1643743"/>
            <a:ext cx="0" cy="594995"/>
          </a:xfrm>
          <a:custGeom>
            <a:avLst/>
            <a:gdLst/>
            <a:ahLst/>
            <a:cxnLst/>
            <a:rect l="l" t="t" r="r" b="b"/>
            <a:pathLst>
              <a:path h="594994">
                <a:moveTo>
                  <a:pt x="0" y="594775"/>
                </a:moveTo>
                <a:lnTo>
                  <a:pt x="0" y="0"/>
                </a:lnTo>
              </a:path>
            </a:pathLst>
          </a:custGeom>
          <a:ln w="6675">
            <a:solidFill>
              <a:srgbClr val="497DBA"/>
            </a:solidFill>
          </a:ln>
        </p:spPr>
        <p:txBody>
          <a:bodyPr wrap="square" lIns="0" tIns="0" rIns="0" bIns="0" rtlCol="0"/>
          <a:lstStyle/>
          <a:p>
            <a:endParaRPr/>
          </a:p>
        </p:txBody>
      </p:sp>
      <p:sp>
        <p:nvSpPr>
          <p:cNvPr id="25" name="object 25"/>
          <p:cNvSpPr/>
          <p:nvPr/>
        </p:nvSpPr>
        <p:spPr>
          <a:xfrm>
            <a:off x="1428425" y="1856553"/>
            <a:ext cx="72186" cy="71446"/>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1834514" y="2055137"/>
            <a:ext cx="71073" cy="70348"/>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4580352" y="2107802"/>
            <a:ext cx="72183" cy="70346"/>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4035190" y="1964075"/>
            <a:ext cx="72183" cy="70346"/>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3451085" y="1779750"/>
            <a:ext cx="71076" cy="71448"/>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2849185" y="2094636"/>
            <a:ext cx="72183" cy="70346"/>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2304021" y="1856553"/>
            <a:ext cx="72186" cy="71446"/>
          </a:xfrm>
          <a:prstGeom prst="rect">
            <a:avLst/>
          </a:prstGeom>
          <a:blipFill>
            <a:blip r:embed="rId10" cstate="print"/>
            <a:stretch>
              <a:fillRect/>
            </a:stretch>
          </a:blipFill>
        </p:spPr>
        <p:txBody>
          <a:bodyPr wrap="square" lIns="0" tIns="0" rIns="0" bIns="0" rtlCol="0"/>
          <a:lstStyle/>
          <a:p>
            <a:endParaRPr/>
          </a:p>
        </p:txBody>
      </p:sp>
      <p:sp>
        <p:nvSpPr>
          <p:cNvPr id="32" name="object 32"/>
          <p:cNvSpPr txBox="1"/>
          <p:nvPr/>
        </p:nvSpPr>
        <p:spPr>
          <a:xfrm>
            <a:off x="1382471" y="2385691"/>
            <a:ext cx="184785" cy="135293"/>
          </a:xfrm>
          <a:prstGeom prst="rect">
            <a:avLst/>
          </a:prstGeom>
        </p:spPr>
        <p:txBody>
          <a:bodyPr vert="horz" wrap="square" lIns="0" tIns="12065" rIns="0" bIns="0" rtlCol="0">
            <a:spAutoFit/>
          </a:bodyPr>
          <a:lstStyle/>
          <a:p>
            <a:pPr marL="38100">
              <a:lnSpc>
                <a:spcPct val="100000"/>
              </a:lnSpc>
              <a:spcBef>
                <a:spcPts val="95"/>
              </a:spcBef>
            </a:pPr>
            <a:r>
              <a:rPr sz="800" spc="10" dirty="0">
                <a:cs typeface="Times New Roman"/>
              </a:rPr>
              <a:t>X</a:t>
            </a:r>
            <a:r>
              <a:rPr sz="750" spc="15" baseline="-22222" dirty="0">
                <a:cs typeface="Times New Roman"/>
              </a:rPr>
              <a:t>1</a:t>
            </a:r>
            <a:endParaRPr sz="750" baseline="-22222">
              <a:cs typeface="Times New Roman"/>
            </a:endParaRPr>
          </a:p>
        </p:txBody>
      </p:sp>
      <p:sp>
        <p:nvSpPr>
          <p:cNvPr id="33" name="object 33"/>
          <p:cNvSpPr txBox="1"/>
          <p:nvPr/>
        </p:nvSpPr>
        <p:spPr>
          <a:xfrm>
            <a:off x="1524568" y="2349257"/>
            <a:ext cx="3195955" cy="412750"/>
          </a:xfrm>
          <a:prstGeom prst="rect">
            <a:avLst/>
          </a:prstGeom>
        </p:spPr>
        <p:txBody>
          <a:bodyPr vert="horz" wrap="square" lIns="0" tIns="48260" rIns="0" bIns="0" rtlCol="0">
            <a:spAutoFit/>
          </a:bodyPr>
          <a:lstStyle/>
          <a:p>
            <a:pPr marL="258445">
              <a:lnSpc>
                <a:spcPct val="100000"/>
              </a:lnSpc>
              <a:spcBef>
                <a:spcPts val="380"/>
              </a:spcBef>
              <a:tabLst>
                <a:tab pos="749300" algn="l"/>
                <a:tab pos="1309370" algn="l"/>
                <a:tab pos="1938020" algn="l"/>
                <a:tab pos="2498725" algn="l"/>
                <a:tab pos="3023235" algn="l"/>
              </a:tabLst>
            </a:pPr>
            <a:r>
              <a:rPr sz="800" spc="10" dirty="0">
                <a:cs typeface="Times New Roman"/>
              </a:rPr>
              <a:t>X</a:t>
            </a:r>
            <a:r>
              <a:rPr sz="750" spc="15" baseline="-22222" dirty="0">
                <a:cs typeface="Times New Roman"/>
              </a:rPr>
              <a:t>2	</a:t>
            </a:r>
            <a:r>
              <a:rPr sz="800" spc="10" dirty="0">
                <a:cs typeface="Times New Roman"/>
              </a:rPr>
              <a:t>X</a:t>
            </a:r>
            <a:r>
              <a:rPr sz="750" spc="15" baseline="-22222" dirty="0">
                <a:cs typeface="Times New Roman"/>
              </a:rPr>
              <a:t>3	</a:t>
            </a:r>
            <a:r>
              <a:rPr sz="800" spc="10" dirty="0">
                <a:cs typeface="Times New Roman"/>
              </a:rPr>
              <a:t>X</a:t>
            </a:r>
            <a:r>
              <a:rPr sz="750" spc="15" baseline="-22222" dirty="0">
                <a:cs typeface="Times New Roman"/>
              </a:rPr>
              <a:t>4	</a:t>
            </a:r>
            <a:r>
              <a:rPr sz="800" spc="10" dirty="0">
                <a:cs typeface="Times New Roman"/>
              </a:rPr>
              <a:t>X</a:t>
            </a:r>
            <a:r>
              <a:rPr sz="750" spc="15" baseline="-22222" dirty="0">
                <a:cs typeface="Times New Roman"/>
              </a:rPr>
              <a:t>5	</a:t>
            </a:r>
            <a:r>
              <a:rPr sz="800" spc="10" dirty="0">
                <a:cs typeface="Times New Roman"/>
              </a:rPr>
              <a:t>X</a:t>
            </a:r>
            <a:r>
              <a:rPr sz="750" spc="15" baseline="-22222" dirty="0">
                <a:cs typeface="Times New Roman"/>
              </a:rPr>
              <a:t>6	</a:t>
            </a:r>
            <a:r>
              <a:rPr sz="800" spc="10" dirty="0">
                <a:cs typeface="Times New Roman"/>
              </a:rPr>
              <a:t>X</a:t>
            </a:r>
            <a:r>
              <a:rPr sz="750" spc="15" baseline="-22222" dirty="0">
                <a:cs typeface="Times New Roman"/>
              </a:rPr>
              <a:t>7</a:t>
            </a:r>
            <a:endParaRPr sz="750" baseline="-22222">
              <a:cs typeface="Times New Roman"/>
            </a:endParaRPr>
          </a:p>
          <a:p>
            <a:pPr marL="38100">
              <a:lnSpc>
                <a:spcPct val="100000"/>
              </a:lnSpc>
              <a:spcBef>
                <a:spcPts val="425"/>
              </a:spcBef>
            </a:pPr>
            <a:r>
              <a:rPr sz="1150" spc="5" dirty="0">
                <a:cs typeface="Times New Roman"/>
              </a:rPr>
              <a:t>7-D point </a:t>
            </a:r>
            <a:r>
              <a:rPr sz="1150" i="1" spc="5" dirty="0">
                <a:cs typeface="Times New Roman"/>
              </a:rPr>
              <a:t>D</a:t>
            </a:r>
            <a:r>
              <a:rPr sz="1150" spc="5" dirty="0">
                <a:cs typeface="Times New Roman"/>
              </a:rPr>
              <a:t>=(5,2,5,1,7,4,1) in Parallel</a:t>
            </a:r>
            <a:r>
              <a:rPr sz="1150" spc="-40" dirty="0">
                <a:cs typeface="Times New Roman"/>
              </a:rPr>
              <a:t> </a:t>
            </a:r>
            <a:r>
              <a:rPr sz="1150" spc="5" dirty="0">
                <a:cs typeface="Times New Roman"/>
              </a:rPr>
              <a:t>Coordinates</a:t>
            </a:r>
            <a:endParaRPr sz="1150">
              <a:cs typeface="Times New Roman"/>
            </a:endParaRPr>
          </a:p>
        </p:txBody>
      </p:sp>
      <p:sp>
        <p:nvSpPr>
          <p:cNvPr id="34" name="object 34"/>
          <p:cNvSpPr txBox="1"/>
          <p:nvPr/>
        </p:nvSpPr>
        <p:spPr>
          <a:xfrm>
            <a:off x="6834355" y="4133224"/>
            <a:ext cx="3525520" cy="374015"/>
          </a:xfrm>
          <a:prstGeom prst="rect">
            <a:avLst/>
          </a:prstGeom>
        </p:spPr>
        <p:txBody>
          <a:bodyPr vert="horz" wrap="square" lIns="0" tIns="14604" rIns="0" bIns="0" rtlCol="0">
            <a:spAutoFit/>
          </a:bodyPr>
          <a:lstStyle/>
          <a:p>
            <a:pPr marL="12700">
              <a:lnSpc>
                <a:spcPts val="1360"/>
              </a:lnSpc>
              <a:spcBef>
                <a:spcPts val="114"/>
              </a:spcBef>
            </a:pPr>
            <a:r>
              <a:rPr sz="1150" spc="5" dirty="0">
                <a:cs typeface="Times New Roman"/>
              </a:rPr>
              <a:t>(c) 7-D points </a:t>
            </a:r>
            <a:r>
              <a:rPr sz="1150" i="1" dirty="0">
                <a:cs typeface="Times New Roman"/>
              </a:rPr>
              <a:t>F-J </a:t>
            </a:r>
            <a:r>
              <a:rPr sz="1150" spc="5" dirty="0">
                <a:cs typeface="Times New Roman"/>
              </a:rPr>
              <a:t>in General Line Coordinates that form</a:t>
            </a:r>
            <a:r>
              <a:rPr sz="1150" spc="-170" dirty="0">
                <a:cs typeface="Times New Roman"/>
              </a:rPr>
              <a:t> </a:t>
            </a:r>
            <a:r>
              <a:rPr sz="1150" spc="5" dirty="0">
                <a:cs typeface="Times New Roman"/>
              </a:rPr>
              <a:t>a</a:t>
            </a:r>
            <a:endParaRPr sz="1150">
              <a:cs typeface="Times New Roman"/>
            </a:endParaRPr>
          </a:p>
          <a:p>
            <a:pPr marL="1091565">
              <a:lnSpc>
                <a:spcPts val="1360"/>
              </a:lnSpc>
            </a:pPr>
            <a:r>
              <a:rPr sz="1150" spc="5" dirty="0">
                <a:cs typeface="Times New Roman"/>
              </a:rPr>
              <a:t>simple single straight</a:t>
            </a:r>
            <a:r>
              <a:rPr sz="1150" spc="-20" dirty="0">
                <a:cs typeface="Times New Roman"/>
              </a:rPr>
              <a:t> </a:t>
            </a:r>
            <a:r>
              <a:rPr sz="1150" dirty="0">
                <a:cs typeface="Times New Roman"/>
              </a:rPr>
              <a:t>line.</a:t>
            </a:r>
            <a:endParaRPr sz="1150">
              <a:cs typeface="Times New Roman"/>
            </a:endParaRPr>
          </a:p>
        </p:txBody>
      </p:sp>
      <p:sp>
        <p:nvSpPr>
          <p:cNvPr id="35" name="object 35"/>
          <p:cNvSpPr txBox="1"/>
          <p:nvPr/>
        </p:nvSpPr>
        <p:spPr>
          <a:xfrm>
            <a:off x="6455840" y="5737590"/>
            <a:ext cx="4004945" cy="720725"/>
          </a:xfrm>
          <a:prstGeom prst="rect">
            <a:avLst/>
          </a:prstGeom>
        </p:spPr>
        <p:txBody>
          <a:bodyPr vert="horz" wrap="square" lIns="0" tIns="14604" rIns="0" bIns="0" rtlCol="0">
            <a:spAutoFit/>
          </a:bodyPr>
          <a:lstStyle/>
          <a:p>
            <a:pPr marL="347345">
              <a:lnSpc>
                <a:spcPts val="1360"/>
              </a:lnSpc>
              <a:spcBef>
                <a:spcPts val="114"/>
              </a:spcBef>
            </a:pPr>
            <a:r>
              <a:rPr sz="1150" spc="5" dirty="0">
                <a:cs typeface="Times New Roman"/>
              </a:rPr>
              <a:t>(d) 7-D points </a:t>
            </a:r>
            <a:r>
              <a:rPr sz="1150" i="1" dirty="0">
                <a:cs typeface="Times New Roman"/>
              </a:rPr>
              <a:t>F</a:t>
            </a:r>
            <a:r>
              <a:rPr sz="1150" dirty="0">
                <a:cs typeface="Times New Roman"/>
              </a:rPr>
              <a:t>-</a:t>
            </a:r>
            <a:r>
              <a:rPr sz="1150" i="1" dirty="0">
                <a:cs typeface="Times New Roman"/>
              </a:rPr>
              <a:t>J </a:t>
            </a:r>
            <a:r>
              <a:rPr sz="1150" spc="5" dirty="0">
                <a:cs typeface="Times New Roman"/>
              </a:rPr>
              <a:t>in Parallel Coordinates that do </a:t>
            </a:r>
            <a:r>
              <a:rPr sz="1150" dirty="0">
                <a:cs typeface="Times New Roman"/>
              </a:rPr>
              <a:t>not </a:t>
            </a:r>
            <a:r>
              <a:rPr sz="1150" spc="5" dirty="0">
                <a:cs typeface="Times New Roman"/>
              </a:rPr>
              <a:t>form</a:t>
            </a:r>
            <a:r>
              <a:rPr sz="1150" spc="65" dirty="0">
                <a:cs typeface="Times New Roman"/>
              </a:rPr>
              <a:t> </a:t>
            </a:r>
            <a:r>
              <a:rPr sz="1150" spc="5" dirty="0">
                <a:cs typeface="Times New Roman"/>
              </a:rPr>
              <a:t>a</a:t>
            </a:r>
            <a:endParaRPr sz="1150">
              <a:cs typeface="Times New Roman"/>
            </a:endParaRPr>
          </a:p>
          <a:p>
            <a:pPr marL="1470660">
              <a:lnSpc>
                <a:spcPts val="1340"/>
              </a:lnSpc>
            </a:pPr>
            <a:r>
              <a:rPr sz="1150" spc="5" dirty="0">
                <a:cs typeface="Times New Roman"/>
              </a:rPr>
              <a:t>simple single straight</a:t>
            </a:r>
            <a:r>
              <a:rPr sz="1150" spc="-20" dirty="0">
                <a:cs typeface="Times New Roman"/>
              </a:rPr>
              <a:t> </a:t>
            </a:r>
            <a:r>
              <a:rPr sz="1150" dirty="0">
                <a:cs typeface="Times New Roman"/>
              </a:rPr>
              <a:t>line.</a:t>
            </a:r>
            <a:endParaRPr sz="1150">
              <a:cs typeface="Times New Roman"/>
            </a:endParaRPr>
          </a:p>
          <a:p>
            <a:pPr marL="46990" marR="5080" indent="-34925">
              <a:lnSpc>
                <a:spcPts val="1390"/>
              </a:lnSpc>
              <a:spcBef>
                <a:spcPts val="20"/>
              </a:spcBef>
            </a:pPr>
            <a:r>
              <a:rPr sz="1150" spc="5" dirty="0">
                <a:cs typeface="Times New Roman"/>
              </a:rPr>
              <a:t>7-D points </a:t>
            </a:r>
            <a:r>
              <a:rPr sz="1150" dirty="0">
                <a:cs typeface="Times New Roman"/>
              </a:rPr>
              <a:t>in </a:t>
            </a:r>
            <a:r>
              <a:rPr sz="1150" spc="5" dirty="0">
                <a:cs typeface="Times New Roman"/>
              </a:rPr>
              <a:t>General Line Coordinates with </a:t>
            </a:r>
            <a:r>
              <a:rPr sz="1150" dirty="0">
                <a:cs typeface="Times New Roman"/>
              </a:rPr>
              <a:t>different </a:t>
            </a:r>
            <a:r>
              <a:rPr sz="1150" spc="5" dirty="0">
                <a:cs typeface="Times New Roman"/>
              </a:rPr>
              <a:t>directions of </a:t>
            </a:r>
            <a:r>
              <a:rPr sz="1725" spc="7" baseline="2415" dirty="0">
                <a:cs typeface="Times New Roman"/>
              </a:rPr>
              <a:t> coordinates X</a:t>
            </a:r>
            <a:r>
              <a:rPr sz="750" spc="5" dirty="0">
                <a:cs typeface="Times New Roman"/>
              </a:rPr>
              <a:t>1</a:t>
            </a:r>
            <a:r>
              <a:rPr sz="1725" spc="7" baseline="2415" dirty="0">
                <a:cs typeface="Times New Roman"/>
              </a:rPr>
              <a:t>,X</a:t>
            </a:r>
            <a:r>
              <a:rPr sz="750" spc="5" dirty="0">
                <a:cs typeface="Times New Roman"/>
              </a:rPr>
              <a:t>2</a:t>
            </a:r>
            <a:r>
              <a:rPr sz="1725" spc="7" baseline="2415" dirty="0">
                <a:cs typeface="Times New Roman"/>
              </a:rPr>
              <a:t>,…,X</a:t>
            </a:r>
            <a:r>
              <a:rPr sz="750" spc="5" dirty="0">
                <a:cs typeface="Times New Roman"/>
              </a:rPr>
              <a:t>7 </a:t>
            </a:r>
            <a:r>
              <a:rPr sz="1725" spc="7" baseline="2415" dirty="0">
                <a:cs typeface="Times New Roman"/>
              </a:rPr>
              <a:t>in comparison with Parallel</a:t>
            </a:r>
            <a:r>
              <a:rPr sz="1725" spc="-165" baseline="2415" dirty="0">
                <a:cs typeface="Times New Roman"/>
              </a:rPr>
              <a:t> </a:t>
            </a:r>
            <a:r>
              <a:rPr sz="1725" spc="7" baseline="2415" dirty="0">
                <a:cs typeface="Times New Roman"/>
              </a:rPr>
              <a:t>Coordinates.</a:t>
            </a:r>
            <a:endParaRPr sz="1725" baseline="2415">
              <a:cs typeface="Times New Roman"/>
            </a:endParaRPr>
          </a:p>
        </p:txBody>
      </p:sp>
      <p:sp>
        <p:nvSpPr>
          <p:cNvPr id="36" name="object 36"/>
          <p:cNvSpPr/>
          <p:nvPr/>
        </p:nvSpPr>
        <p:spPr>
          <a:xfrm>
            <a:off x="8091005" y="943996"/>
            <a:ext cx="626745" cy="0"/>
          </a:xfrm>
          <a:custGeom>
            <a:avLst/>
            <a:gdLst/>
            <a:ahLst/>
            <a:cxnLst/>
            <a:rect l="l" t="t" r="r" b="b"/>
            <a:pathLst>
              <a:path w="626745">
                <a:moveTo>
                  <a:pt x="0" y="0"/>
                </a:moveTo>
                <a:lnTo>
                  <a:pt x="626723" y="0"/>
                </a:lnTo>
              </a:path>
            </a:pathLst>
          </a:custGeom>
          <a:ln w="7305">
            <a:solidFill>
              <a:srgbClr val="006FC0"/>
            </a:solidFill>
          </a:ln>
        </p:spPr>
        <p:txBody>
          <a:bodyPr wrap="square" lIns="0" tIns="0" rIns="0" bIns="0" rtlCol="0"/>
          <a:lstStyle/>
          <a:p>
            <a:endParaRPr/>
          </a:p>
        </p:txBody>
      </p:sp>
      <p:sp>
        <p:nvSpPr>
          <p:cNvPr id="37" name="object 37"/>
          <p:cNvSpPr/>
          <p:nvPr/>
        </p:nvSpPr>
        <p:spPr>
          <a:xfrm>
            <a:off x="10023277" y="405839"/>
            <a:ext cx="12700" cy="666115"/>
          </a:xfrm>
          <a:custGeom>
            <a:avLst/>
            <a:gdLst/>
            <a:ahLst/>
            <a:cxnLst/>
            <a:rect l="l" t="t" r="r" b="b"/>
            <a:pathLst>
              <a:path w="12700" h="666115">
                <a:moveTo>
                  <a:pt x="0" y="0"/>
                </a:moveTo>
                <a:lnTo>
                  <a:pt x="12458" y="666100"/>
                </a:lnTo>
              </a:path>
            </a:pathLst>
          </a:custGeom>
          <a:ln w="6795">
            <a:solidFill>
              <a:srgbClr val="497DBA"/>
            </a:solidFill>
          </a:ln>
        </p:spPr>
        <p:txBody>
          <a:bodyPr wrap="square" lIns="0" tIns="0" rIns="0" bIns="0" rtlCol="0"/>
          <a:lstStyle/>
          <a:p>
            <a:endParaRPr/>
          </a:p>
        </p:txBody>
      </p:sp>
      <p:sp>
        <p:nvSpPr>
          <p:cNvPr id="38" name="object 38"/>
          <p:cNvSpPr/>
          <p:nvPr/>
        </p:nvSpPr>
        <p:spPr>
          <a:xfrm>
            <a:off x="9470552" y="761364"/>
            <a:ext cx="622948" cy="248379"/>
          </a:xfrm>
          <a:prstGeom prst="rect">
            <a:avLst/>
          </a:prstGeom>
          <a:blipFill>
            <a:blip r:embed="rId15" cstate="print"/>
            <a:stretch>
              <a:fillRect/>
            </a:stretch>
          </a:blipFill>
        </p:spPr>
        <p:txBody>
          <a:bodyPr wrap="square" lIns="0" tIns="0" rIns="0" bIns="0" rtlCol="0"/>
          <a:lstStyle/>
          <a:p>
            <a:endParaRPr/>
          </a:p>
        </p:txBody>
      </p:sp>
      <p:sp>
        <p:nvSpPr>
          <p:cNvPr id="39" name="object 39"/>
          <p:cNvSpPr/>
          <p:nvPr/>
        </p:nvSpPr>
        <p:spPr>
          <a:xfrm>
            <a:off x="9505098" y="789976"/>
            <a:ext cx="554990" cy="159385"/>
          </a:xfrm>
          <a:custGeom>
            <a:avLst/>
            <a:gdLst/>
            <a:ahLst/>
            <a:cxnLst/>
            <a:rect l="l" t="t" r="r" b="b"/>
            <a:pathLst>
              <a:path w="554990" h="159384">
                <a:moveTo>
                  <a:pt x="0" y="0"/>
                </a:moveTo>
                <a:lnTo>
                  <a:pt x="554518" y="159295"/>
                </a:lnTo>
              </a:path>
            </a:pathLst>
          </a:custGeom>
          <a:ln w="20588">
            <a:solidFill>
              <a:srgbClr val="C00000"/>
            </a:solidFill>
          </a:ln>
        </p:spPr>
        <p:txBody>
          <a:bodyPr wrap="square" lIns="0" tIns="0" rIns="0" bIns="0" rtlCol="0"/>
          <a:lstStyle/>
          <a:p>
            <a:endParaRPr/>
          </a:p>
        </p:txBody>
      </p:sp>
      <p:sp>
        <p:nvSpPr>
          <p:cNvPr id="40" name="object 40"/>
          <p:cNvSpPr/>
          <p:nvPr/>
        </p:nvSpPr>
        <p:spPr>
          <a:xfrm>
            <a:off x="8828349" y="538552"/>
            <a:ext cx="711293" cy="311692"/>
          </a:xfrm>
          <a:prstGeom prst="rect">
            <a:avLst/>
          </a:prstGeom>
          <a:blipFill>
            <a:blip r:embed="rId16" cstate="print"/>
            <a:stretch>
              <a:fillRect/>
            </a:stretch>
          </a:blipFill>
        </p:spPr>
        <p:txBody>
          <a:bodyPr wrap="square" lIns="0" tIns="0" rIns="0" bIns="0" rtlCol="0"/>
          <a:lstStyle/>
          <a:p>
            <a:endParaRPr/>
          </a:p>
        </p:txBody>
      </p:sp>
      <p:sp>
        <p:nvSpPr>
          <p:cNvPr id="41" name="object 41"/>
          <p:cNvSpPr/>
          <p:nvPr/>
        </p:nvSpPr>
        <p:spPr>
          <a:xfrm>
            <a:off x="8862894" y="565947"/>
            <a:ext cx="641985" cy="224790"/>
          </a:xfrm>
          <a:custGeom>
            <a:avLst/>
            <a:gdLst/>
            <a:ahLst/>
            <a:cxnLst/>
            <a:rect l="l" t="t" r="r" b="b"/>
            <a:pathLst>
              <a:path w="641984" h="224790">
                <a:moveTo>
                  <a:pt x="0" y="0"/>
                </a:moveTo>
                <a:lnTo>
                  <a:pt x="641825" y="224231"/>
                </a:lnTo>
              </a:path>
            </a:pathLst>
          </a:custGeom>
          <a:ln w="20541">
            <a:solidFill>
              <a:srgbClr val="C00000"/>
            </a:solidFill>
          </a:ln>
        </p:spPr>
        <p:txBody>
          <a:bodyPr wrap="square" lIns="0" tIns="0" rIns="0" bIns="0" rtlCol="0"/>
          <a:lstStyle/>
          <a:p>
            <a:endParaRPr/>
          </a:p>
        </p:txBody>
      </p:sp>
      <p:sp>
        <p:nvSpPr>
          <p:cNvPr id="42" name="object 42"/>
          <p:cNvSpPr/>
          <p:nvPr/>
        </p:nvSpPr>
        <p:spPr>
          <a:xfrm>
            <a:off x="8208798" y="547075"/>
            <a:ext cx="724885" cy="435882"/>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8244477" y="574470"/>
            <a:ext cx="653415" cy="349250"/>
          </a:xfrm>
          <a:custGeom>
            <a:avLst/>
            <a:gdLst/>
            <a:ahLst/>
            <a:cxnLst/>
            <a:rect l="l" t="t" r="r" b="b"/>
            <a:pathLst>
              <a:path w="653415" h="349250">
                <a:moveTo>
                  <a:pt x="0" y="349030"/>
                </a:moveTo>
                <a:lnTo>
                  <a:pt x="653151" y="0"/>
                </a:lnTo>
              </a:path>
            </a:pathLst>
          </a:custGeom>
          <a:ln w="20377">
            <a:solidFill>
              <a:srgbClr val="C00000"/>
            </a:solidFill>
          </a:ln>
        </p:spPr>
        <p:txBody>
          <a:bodyPr wrap="square" lIns="0" tIns="0" rIns="0" bIns="0" rtlCol="0"/>
          <a:lstStyle/>
          <a:p>
            <a:endParaRPr/>
          </a:p>
        </p:txBody>
      </p:sp>
      <p:sp>
        <p:nvSpPr>
          <p:cNvPr id="44" name="object 44"/>
          <p:cNvSpPr/>
          <p:nvPr/>
        </p:nvSpPr>
        <p:spPr>
          <a:xfrm>
            <a:off x="7690053" y="645696"/>
            <a:ext cx="593499" cy="370134"/>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7725730" y="673091"/>
            <a:ext cx="521970" cy="283210"/>
          </a:xfrm>
          <a:custGeom>
            <a:avLst/>
            <a:gdLst/>
            <a:ahLst/>
            <a:cxnLst/>
            <a:rect l="l" t="t" r="r" b="b"/>
            <a:pathLst>
              <a:path w="521970" h="283209">
                <a:moveTo>
                  <a:pt x="0" y="0"/>
                </a:moveTo>
                <a:lnTo>
                  <a:pt x="521955" y="283080"/>
                </a:lnTo>
              </a:path>
            </a:pathLst>
          </a:custGeom>
          <a:ln w="20370">
            <a:solidFill>
              <a:srgbClr val="C00000"/>
            </a:solidFill>
          </a:ln>
        </p:spPr>
        <p:txBody>
          <a:bodyPr wrap="square" lIns="0" tIns="0" rIns="0" bIns="0" rtlCol="0"/>
          <a:lstStyle/>
          <a:p>
            <a:endParaRPr/>
          </a:p>
        </p:txBody>
      </p:sp>
      <p:sp>
        <p:nvSpPr>
          <p:cNvPr id="46" name="object 46"/>
          <p:cNvSpPr/>
          <p:nvPr/>
        </p:nvSpPr>
        <p:spPr>
          <a:xfrm>
            <a:off x="7204153" y="644479"/>
            <a:ext cx="518746" cy="305604"/>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7239831" y="671874"/>
            <a:ext cx="447675" cy="218440"/>
          </a:xfrm>
          <a:custGeom>
            <a:avLst/>
            <a:gdLst/>
            <a:ahLst/>
            <a:cxnLst/>
            <a:rect l="l" t="t" r="r" b="b"/>
            <a:pathLst>
              <a:path w="447675" h="218440">
                <a:moveTo>
                  <a:pt x="0" y="218144"/>
                </a:moveTo>
                <a:lnTo>
                  <a:pt x="447390" y="0"/>
                </a:lnTo>
              </a:path>
            </a:pathLst>
          </a:custGeom>
          <a:ln w="20421">
            <a:solidFill>
              <a:srgbClr val="C00000"/>
            </a:solidFill>
          </a:ln>
        </p:spPr>
        <p:txBody>
          <a:bodyPr wrap="square" lIns="0" tIns="0" rIns="0" bIns="0" rtlCol="0"/>
          <a:lstStyle/>
          <a:p>
            <a:endParaRPr/>
          </a:p>
        </p:txBody>
      </p:sp>
      <p:sp>
        <p:nvSpPr>
          <p:cNvPr id="48" name="object 48"/>
          <p:cNvSpPr/>
          <p:nvPr/>
        </p:nvSpPr>
        <p:spPr>
          <a:xfrm>
            <a:off x="6787344" y="638391"/>
            <a:ext cx="483634" cy="305604"/>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6823022" y="665786"/>
            <a:ext cx="412750" cy="219710"/>
          </a:xfrm>
          <a:custGeom>
            <a:avLst/>
            <a:gdLst/>
            <a:ahLst/>
            <a:cxnLst/>
            <a:rect l="l" t="t" r="r" b="b"/>
            <a:pathLst>
              <a:path w="412750" h="219709">
                <a:moveTo>
                  <a:pt x="0" y="0"/>
                </a:moveTo>
                <a:lnTo>
                  <a:pt x="412467" y="219158"/>
                </a:lnTo>
              </a:path>
            </a:pathLst>
          </a:custGeom>
          <a:ln w="20380">
            <a:solidFill>
              <a:srgbClr val="C00000"/>
            </a:solidFill>
          </a:ln>
        </p:spPr>
        <p:txBody>
          <a:bodyPr wrap="square" lIns="0" tIns="0" rIns="0" bIns="0" rtlCol="0"/>
          <a:lstStyle/>
          <a:p>
            <a:endParaRPr/>
          </a:p>
        </p:txBody>
      </p:sp>
      <p:sp>
        <p:nvSpPr>
          <p:cNvPr id="50" name="object 50"/>
          <p:cNvSpPr/>
          <p:nvPr/>
        </p:nvSpPr>
        <p:spPr>
          <a:xfrm>
            <a:off x="6728447" y="407057"/>
            <a:ext cx="233679" cy="697865"/>
          </a:xfrm>
          <a:custGeom>
            <a:avLst/>
            <a:gdLst/>
            <a:ahLst/>
            <a:cxnLst/>
            <a:rect l="l" t="t" r="r" b="b"/>
            <a:pathLst>
              <a:path w="233679" h="697865">
                <a:moveTo>
                  <a:pt x="0" y="0"/>
                </a:moveTo>
                <a:lnTo>
                  <a:pt x="233133" y="697554"/>
                </a:lnTo>
              </a:path>
            </a:pathLst>
          </a:custGeom>
          <a:ln w="6846">
            <a:solidFill>
              <a:srgbClr val="497DBA"/>
            </a:solidFill>
          </a:ln>
        </p:spPr>
        <p:txBody>
          <a:bodyPr wrap="square" lIns="0" tIns="0" rIns="0" bIns="0" rtlCol="0"/>
          <a:lstStyle/>
          <a:p>
            <a:endParaRPr/>
          </a:p>
        </p:txBody>
      </p:sp>
      <p:sp>
        <p:nvSpPr>
          <p:cNvPr id="51" name="object 51"/>
          <p:cNvSpPr/>
          <p:nvPr/>
        </p:nvSpPr>
        <p:spPr>
          <a:xfrm>
            <a:off x="7145256" y="407057"/>
            <a:ext cx="274320" cy="697865"/>
          </a:xfrm>
          <a:custGeom>
            <a:avLst/>
            <a:gdLst/>
            <a:ahLst/>
            <a:cxnLst/>
            <a:rect l="l" t="t" r="r" b="b"/>
            <a:pathLst>
              <a:path w="274320" h="697865">
                <a:moveTo>
                  <a:pt x="0" y="697554"/>
                </a:moveTo>
                <a:lnTo>
                  <a:pt x="273719" y="0"/>
                </a:lnTo>
              </a:path>
            </a:pathLst>
          </a:custGeom>
          <a:ln w="6863">
            <a:solidFill>
              <a:srgbClr val="497DBA"/>
            </a:solidFill>
          </a:ln>
        </p:spPr>
        <p:txBody>
          <a:bodyPr wrap="square" lIns="0" tIns="0" rIns="0" bIns="0" rtlCol="0"/>
          <a:lstStyle/>
          <a:p>
            <a:endParaRPr/>
          </a:p>
        </p:txBody>
      </p:sp>
      <p:sp>
        <p:nvSpPr>
          <p:cNvPr id="52" name="object 52"/>
          <p:cNvSpPr/>
          <p:nvPr/>
        </p:nvSpPr>
        <p:spPr>
          <a:xfrm>
            <a:off x="7703644" y="407057"/>
            <a:ext cx="0" cy="648970"/>
          </a:xfrm>
          <a:custGeom>
            <a:avLst/>
            <a:gdLst/>
            <a:ahLst/>
            <a:cxnLst/>
            <a:rect l="l" t="t" r="r" b="b"/>
            <a:pathLst>
              <a:path h="648969">
                <a:moveTo>
                  <a:pt x="0" y="0"/>
                </a:moveTo>
                <a:lnTo>
                  <a:pt x="0" y="648344"/>
                </a:lnTo>
              </a:path>
            </a:pathLst>
          </a:custGeom>
          <a:ln w="6795">
            <a:solidFill>
              <a:srgbClr val="497DBA"/>
            </a:solidFill>
          </a:ln>
        </p:spPr>
        <p:txBody>
          <a:bodyPr wrap="square" lIns="0" tIns="0" rIns="0" bIns="0" rtlCol="0"/>
          <a:lstStyle/>
          <a:p>
            <a:endParaRPr/>
          </a:p>
        </p:txBody>
      </p:sp>
      <p:sp>
        <p:nvSpPr>
          <p:cNvPr id="53" name="object 53"/>
          <p:cNvSpPr/>
          <p:nvPr/>
        </p:nvSpPr>
        <p:spPr>
          <a:xfrm>
            <a:off x="8755860" y="407057"/>
            <a:ext cx="428625" cy="615950"/>
          </a:xfrm>
          <a:custGeom>
            <a:avLst/>
            <a:gdLst/>
            <a:ahLst/>
            <a:cxnLst/>
            <a:rect l="l" t="t" r="r" b="b"/>
            <a:pathLst>
              <a:path w="428625" h="615950">
                <a:moveTo>
                  <a:pt x="0" y="0"/>
                </a:moveTo>
                <a:lnTo>
                  <a:pt x="428512" y="615876"/>
                </a:lnTo>
              </a:path>
            </a:pathLst>
          </a:custGeom>
          <a:ln w="6961">
            <a:solidFill>
              <a:srgbClr val="497DBA"/>
            </a:solidFill>
          </a:ln>
        </p:spPr>
        <p:txBody>
          <a:bodyPr wrap="square" lIns="0" tIns="0" rIns="0" bIns="0" rtlCol="0"/>
          <a:lstStyle/>
          <a:p>
            <a:endParaRPr/>
          </a:p>
        </p:txBody>
      </p:sp>
      <p:sp>
        <p:nvSpPr>
          <p:cNvPr id="54" name="object 54"/>
          <p:cNvSpPr/>
          <p:nvPr/>
        </p:nvSpPr>
        <p:spPr>
          <a:xfrm>
            <a:off x="9401461" y="407057"/>
            <a:ext cx="207645" cy="615950"/>
          </a:xfrm>
          <a:custGeom>
            <a:avLst/>
            <a:gdLst/>
            <a:ahLst/>
            <a:cxnLst/>
            <a:rect l="l" t="t" r="r" b="b"/>
            <a:pathLst>
              <a:path w="207645" h="615950">
                <a:moveTo>
                  <a:pt x="0" y="615876"/>
                </a:moveTo>
                <a:lnTo>
                  <a:pt x="207649" y="0"/>
                </a:lnTo>
              </a:path>
            </a:pathLst>
          </a:custGeom>
          <a:ln w="6847">
            <a:solidFill>
              <a:srgbClr val="497DBA"/>
            </a:solidFill>
          </a:ln>
        </p:spPr>
        <p:txBody>
          <a:bodyPr wrap="square" lIns="0" tIns="0" rIns="0" bIns="0" rtlCol="0"/>
          <a:lstStyle/>
          <a:p>
            <a:endParaRPr/>
          </a:p>
        </p:txBody>
      </p:sp>
      <p:sp>
        <p:nvSpPr>
          <p:cNvPr id="55" name="object 55"/>
          <p:cNvSpPr/>
          <p:nvPr/>
        </p:nvSpPr>
        <p:spPr>
          <a:xfrm>
            <a:off x="6786983" y="632664"/>
            <a:ext cx="74342" cy="78418"/>
          </a:xfrm>
          <a:prstGeom prst="rect">
            <a:avLst/>
          </a:prstGeom>
          <a:blipFill>
            <a:blip r:embed="rId21" cstate="print"/>
            <a:stretch>
              <a:fillRect/>
            </a:stretch>
          </a:blipFill>
        </p:spPr>
        <p:txBody>
          <a:bodyPr wrap="square" lIns="0" tIns="0" rIns="0" bIns="0" rtlCol="0"/>
          <a:lstStyle/>
          <a:p>
            <a:endParaRPr/>
          </a:p>
        </p:txBody>
      </p:sp>
      <p:sp>
        <p:nvSpPr>
          <p:cNvPr id="56" name="object 56"/>
          <p:cNvSpPr/>
          <p:nvPr/>
        </p:nvSpPr>
        <p:spPr>
          <a:xfrm>
            <a:off x="7199262" y="851823"/>
            <a:ext cx="74342" cy="78418"/>
          </a:xfrm>
          <a:prstGeom prst="rect">
            <a:avLst/>
          </a:prstGeom>
          <a:blipFill>
            <a:blip r:embed="rId22" cstate="print"/>
            <a:stretch>
              <a:fillRect/>
            </a:stretch>
          </a:blipFill>
        </p:spPr>
        <p:txBody>
          <a:bodyPr wrap="square" lIns="0" tIns="0" rIns="0" bIns="0" rtlCol="0"/>
          <a:lstStyle/>
          <a:p>
            <a:endParaRPr/>
          </a:p>
        </p:txBody>
      </p:sp>
      <p:sp>
        <p:nvSpPr>
          <p:cNvPr id="57" name="object 57"/>
          <p:cNvSpPr/>
          <p:nvPr/>
        </p:nvSpPr>
        <p:spPr>
          <a:xfrm>
            <a:off x="9995741" y="910273"/>
            <a:ext cx="73195" cy="78403"/>
          </a:xfrm>
          <a:prstGeom prst="rect">
            <a:avLst/>
          </a:prstGeom>
          <a:blipFill>
            <a:blip r:embed="rId23" cstate="print"/>
            <a:stretch>
              <a:fillRect/>
            </a:stretch>
          </a:blipFill>
        </p:spPr>
        <p:txBody>
          <a:bodyPr wrap="square" lIns="0" tIns="0" rIns="0" bIns="0" rtlCol="0"/>
          <a:lstStyle/>
          <a:p>
            <a:endParaRPr/>
          </a:p>
        </p:txBody>
      </p:sp>
      <p:sp>
        <p:nvSpPr>
          <p:cNvPr id="58" name="object 58"/>
          <p:cNvSpPr/>
          <p:nvPr/>
        </p:nvSpPr>
        <p:spPr>
          <a:xfrm>
            <a:off x="9440750" y="750774"/>
            <a:ext cx="73195" cy="78403"/>
          </a:xfrm>
          <a:prstGeom prst="rect">
            <a:avLst/>
          </a:prstGeom>
          <a:blipFill>
            <a:blip r:embed="rId24" cstate="print"/>
            <a:stretch>
              <a:fillRect/>
            </a:stretch>
          </a:blipFill>
        </p:spPr>
        <p:txBody>
          <a:bodyPr wrap="square" lIns="0" tIns="0" rIns="0" bIns="0" rtlCol="0"/>
          <a:lstStyle/>
          <a:p>
            <a:endParaRPr/>
          </a:p>
        </p:txBody>
      </p:sp>
      <p:sp>
        <p:nvSpPr>
          <p:cNvPr id="59" name="object 59"/>
          <p:cNvSpPr/>
          <p:nvPr/>
        </p:nvSpPr>
        <p:spPr>
          <a:xfrm>
            <a:off x="8844977" y="547436"/>
            <a:ext cx="74342" cy="78418"/>
          </a:xfrm>
          <a:prstGeom prst="rect">
            <a:avLst/>
          </a:prstGeom>
          <a:blipFill>
            <a:blip r:embed="rId25" cstate="print"/>
            <a:stretch>
              <a:fillRect/>
            </a:stretch>
          </a:blipFill>
        </p:spPr>
        <p:txBody>
          <a:bodyPr wrap="square" lIns="0" tIns="0" rIns="0" bIns="0" rtlCol="0"/>
          <a:lstStyle/>
          <a:p>
            <a:endParaRPr/>
          </a:p>
        </p:txBody>
      </p:sp>
      <p:sp>
        <p:nvSpPr>
          <p:cNvPr id="60" name="object 60"/>
          <p:cNvSpPr/>
          <p:nvPr/>
        </p:nvSpPr>
        <p:spPr>
          <a:xfrm>
            <a:off x="8191441" y="896865"/>
            <a:ext cx="74358" cy="77216"/>
          </a:xfrm>
          <a:prstGeom prst="rect">
            <a:avLst/>
          </a:prstGeom>
          <a:blipFill>
            <a:blip r:embed="rId26" cstate="print"/>
            <a:stretch>
              <a:fillRect/>
            </a:stretch>
          </a:blipFill>
        </p:spPr>
        <p:txBody>
          <a:bodyPr wrap="square" lIns="0" tIns="0" rIns="0" bIns="0" rtlCol="0"/>
          <a:lstStyle/>
          <a:p>
            <a:endParaRPr/>
          </a:p>
        </p:txBody>
      </p:sp>
      <p:sp>
        <p:nvSpPr>
          <p:cNvPr id="61" name="object 61"/>
          <p:cNvSpPr/>
          <p:nvPr/>
        </p:nvSpPr>
        <p:spPr>
          <a:xfrm>
            <a:off x="7668172" y="614401"/>
            <a:ext cx="74342" cy="78418"/>
          </a:xfrm>
          <a:prstGeom prst="rect">
            <a:avLst/>
          </a:prstGeom>
          <a:blipFill>
            <a:blip r:embed="rId25" cstate="print"/>
            <a:stretch>
              <a:fillRect/>
            </a:stretch>
          </a:blipFill>
        </p:spPr>
        <p:txBody>
          <a:bodyPr wrap="square" lIns="0" tIns="0" rIns="0" bIns="0" rtlCol="0"/>
          <a:lstStyle/>
          <a:p>
            <a:endParaRPr/>
          </a:p>
        </p:txBody>
      </p:sp>
      <p:sp>
        <p:nvSpPr>
          <p:cNvPr id="62" name="object 62"/>
          <p:cNvSpPr txBox="1"/>
          <p:nvPr/>
        </p:nvSpPr>
        <p:spPr>
          <a:xfrm>
            <a:off x="6743807" y="1149482"/>
            <a:ext cx="187325" cy="147476"/>
          </a:xfrm>
          <a:prstGeom prst="rect">
            <a:avLst/>
          </a:prstGeom>
        </p:spPr>
        <p:txBody>
          <a:bodyPr vert="horz" wrap="square" lIns="0" tIns="16510" rIns="0" bIns="0" rtlCol="0">
            <a:spAutoFit/>
          </a:bodyPr>
          <a:lstStyle/>
          <a:p>
            <a:pPr marL="38100">
              <a:lnSpc>
                <a:spcPct val="100000"/>
              </a:lnSpc>
              <a:spcBef>
                <a:spcPts val="130"/>
              </a:spcBef>
            </a:pPr>
            <a:r>
              <a:rPr sz="850" spc="-10" dirty="0">
                <a:cs typeface="Times New Roman"/>
              </a:rPr>
              <a:t>X</a:t>
            </a:r>
            <a:r>
              <a:rPr sz="825" spc="-15" baseline="-20202" dirty="0">
                <a:cs typeface="Times New Roman"/>
              </a:rPr>
              <a:t>1</a:t>
            </a:r>
            <a:endParaRPr sz="825" baseline="-20202">
              <a:cs typeface="Times New Roman"/>
            </a:endParaRPr>
          </a:p>
        </p:txBody>
      </p:sp>
      <p:sp>
        <p:nvSpPr>
          <p:cNvPr id="63" name="object 63"/>
          <p:cNvSpPr txBox="1"/>
          <p:nvPr/>
        </p:nvSpPr>
        <p:spPr>
          <a:xfrm>
            <a:off x="7113272" y="1149482"/>
            <a:ext cx="186690" cy="147476"/>
          </a:xfrm>
          <a:prstGeom prst="rect">
            <a:avLst/>
          </a:prstGeom>
        </p:spPr>
        <p:txBody>
          <a:bodyPr vert="horz" wrap="square" lIns="0" tIns="16510" rIns="0" bIns="0" rtlCol="0">
            <a:spAutoFit/>
          </a:bodyPr>
          <a:lstStyle/>
          <a:p>
            <a:pPr marL="38100">
              <a:lnSpc>
                <a:spcPct val="100000"/>
              </a:lnSpc>
              <a:spcBef>
                <a:spcPts val="130"/>
              </a:spcBef>
            </a:pPr>
            <a:r>
              <a:rPr sz="850" spc="-15" dirty="0">
                <a:cs typeface="Times New Roman"/>
              </a:rPr>
              <a:t>X</a:t>
            </a:r>
            <a:r>
              <a:rPr sz="825" spc="-22" baseline="-20202" dirty="0">
                <a:cs typeface="Times New Roman"/>
              </a:rPr>
              <a:t>2</a:t>
            </a:r>
            <a:endParaRPr sz="825" baseline="-20202">
              <a:cs typeface="Times New Roman"/>
            </a:endParaRPr>
          </a:p>
        </p:txBody>
      </p:sp>
      <p:sp>
        <p:nvSpPr>
          <p:cNvPr id="64" name="object 64"/>
          <p:cNvSpPr txBox="1"/>
          <p:nvPr/>
        </p:nvSpPr>
        <p:spPr>
          <a:xfrm>
            <a:off x="7258087" y="1078796"/>
            <a:ext cx="2677795" cy="411480"/>
          </a:xfrm>
          <a:prstGeom prst="rect">
            <a:avLst/>
          </a:prstGeom>
        </p:spPr>
        <p:txBody>
          <a:bodyPr vert="horz" wrap="square" lIns="0" tIns="87630" rIns="0" bIns="0" rtlCol="0">
            <a:spAutoFit/>
          </a:bodyPr>
          <a:lstStyle/>
          <a:p>
            <a:pPr marL="392430">
              <a:lnSpc>
                <a:spcPct val="100000"/>
              </a:lnSpc>
              <a:spcBef>
                <a:spcPts val="690"/>
              </a:spcBef>
              <a:tabLst>
                <a:tab pos="962660" algn="l"/>
                <a:tab pos="1602740" algn="l"/>
                <a:tab pos="2173605" algn="l"/>
              </a:tabLst>
            </a:pPr>
            <a:r>
              <a:rPr sz="850" spc="-15" dirty="0">
                <a:cs typeface="Times New Roman"/>
              </a:rPr>
              <a:t>X</a:t>
            </a:r>
            <a:r>
              <a:rPr sz="825" spc="-22" baseline="-20202" dirty="0">
                <a:cs typeface="Times New Roman"/>
              </a:rPr>
              <a:t>3	</a:t>
            </a:r>
            <a:r>
              <a:rPr sz="850" spc="-15" dirty="0">
                <a:cs typeface="Times New Roman"/>
              </a:rPr>
              <a:t>X</a:t>
            </a:r>
            <a:r>
              <a:rPr sz="825" spc="-22" baseline="-20202" dirty="0">
                <a:cs typeface="Times New Roman"/>
              </a:rPr>
              <a:t>4	</a:t>
            </a:r>
            <a:r>
              <a:rPr sz="850" spc="-15" dirty="0">
                <a:cs typeface="Times New Roman"/>
              </a:rPr>
              <a:t>X</a:t>
            </a:r>
            <a:r>
              <a:rPr sz="825" spc="-22" baseline="-20202" dirty="0">
                <a:cs typeface="Times New Roman"/>
              </a:rPr>
              <a:t>5	</a:t>
            </a:r>
            <a:r>
              <a:rPr sz="850" spc="-10" dirty="0">
                <a:cs typeface="Times New Roman"/>
              </a:rPr>
              <a:t>X</a:t>
            </a:r>
            <a:r>
              <a:rPr sz="825" spc="-15" baseline="-20202" dirty="0">
                <a:cs typeface="Times New Roman"/>
              </a:rPr>
              <a:t>6</a:t>
            </a:r>
            <a:endParaRPr sz="825" baseline="-20202">
              <a:cs typeface="Times New Roman"/>
            </a:endParaRPr>
          </a:p>
          <a:p>
            <a:pPr marL="38100">
              <a:lnSpc>
                <a:spcPct val="100000"/>
              </a:lnSpc>
              <a:spcBef>
                <a:spcPts val="520"/>
              </a:spcBef>
            </a:pPr>
            <a:r>
              <a:rPr sz="750" spc="5" dirty="0">
                <a:cs typeface="Times New Roman"/>
              </a:rPr>
              <a:t>(a) </a:t>
            </a:r>
            <a:r>
              <a:rPr sz="750" spc="10" dirty="0">
                <a:cs typeface="Times New Roman"/>
              </a:rPr>
              <a:t>7-D point </a:t>
            </a:r>
            <a:r>
              <a:rPr sz="750" spc="15" dirty="0">
                <a:cs typeface="Times New Roman"/>
              </a:rPr>
              <a:t>D </a:t>
            </a:r>
            <a:r>
              <a:rPr sz="750" spc="10" dirty="0">
                <a:cs typeface="Times New Roman"/>
              </a:rPr>
              <a:t>in General Line Coordinates with </a:t>
            </a:r>
            <a:r>
              <a:rPr sz="750" spc="5" dirty="0">
                <a:cs typeface="Times New Roman"/>
              </a:rPr>
              <a:t>straight</a:t>
            </a:r>
            <a:r>
              <a:rPr sz="750" spc="-105" dirty="0">
                <a:cs typeface="Times New Roman"/>
              </a:rPr>
              <a:t> </a:t>
            </a:r>
            <a:r>
              <a:rPr sz="750" spc="5" dirty="0">
                <a:cs typeface="Times New Roman"/>
              </a:rPr>
              <a:t>lines.</a:t>
            </a:r>
            <a:endParaRPr sz="750">
              <a:cs typeface="Times New Roman"/>
            </a:endParaRPr>
          </a:p>
        </p:txBody>
      </p:sp>
      <p:sp>
        <p:nvSpPr>
          <p:cNvPr id="65" name="object 65"/>
          <p:cNvSpPr txBox="1"/>
          <p:nvPr/>
        </p:nvSpPr>
        <p:spPr>
          <a:xfrm>
            <a:off x="9927601" y="1149482"/>
            <a:ext cx="186690" cy="147476"/>
          </a:xfrm>
          <a:prstGeom prst="rect">
            <a:avLst/>
          </a:prstGeom>
        </p:spPr>
        <p:txBody>
          <a:bodyPr vert="horz" wrap="square" lIns="0" tIns="16510" rIns="0" bIns="0" rtlCol="0">
            <a:spAutoFit/>
          </a:bodyPr>
          <a:lstStyle/>
          <a:p>
            <a:pPr marL="38100">
              <a:lnSpc>
                <a:spcPct val="100000"/>
              </a:lnSpc>
              <a:spcBef>
                <a:spcPts val="130"/>
              </a:spcBef>
            </a:pPr>
            <a:r>
              <a:rPr sz="850" spc="-15" dirty="0">
                <a:cs typeface="Times New Roman"/>
              </a:rPr>
              <a:t>X</a:t>
            </a:r>
            <a:r>
              <a:rPr sz="825" spc="-22" baseline="-20202" dirty="0">
                <a:cs typeface="Times New Roman"/>
              </a:rPr>
              <a:t>7</a:t>
            </a:r>
            <a:endParaRPr sz="825" baseline="-20202">
              <a:cs typeface="Times New Roman"/>
            </a:endParaRPr>
          </a:p>
        </p:txBody>
      </p:sp>
      <p:sp>
        <p:nvSpPr>
          <p:cNvPr id="66" name="object 66"/>
          <p:cNvSpPr/>
          <p:nvPr/>
        </p:nvSpPr>
        <p:spPr>
          <a:xfrm>
            <a:off x="9494515" y="1991723"/>
            <a:ext cx="631215" cy="263440"/>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9529519" y="2022070"/>
            <a:ext cx="561975" cy="169545"/>
          </a:xfrm>
          <a:custGeom>
            <a:avLst/>
            <a:gdLst/>
            <a:ahLst/>
            <a:cxnLst/>
            <a:rect l="l" t="t" r="r" b="b"/>
            <a:pathLst>
              <a:path w="561975" h="169544">
                <a:moveTo>
                  <a:pt x="0" y="0"/>
                </a:moveTo>
                <a:lnTo>
                  <a:pt x="561399" y="168954"/>
                </a:lnTo>
              </a:path>
            </a:pathLst>
          </a:custGeom>
          <a:ln w="21750">
            <a:solidFill>
              <a:srgbClr val="C00000"/>
            </a:solidFill>
          </a:ln>
        </p:spPr>
        <p:txBody>
          <a:bodyPr wrap="square" lIns="0" tIns="0" rIns="0" bIns="0" rtlCol="0"/>
          <a:lstStyle/>
          <a:p>
            <a:endParaRPr/>
          </a:p>
        </p:txBody>
      </p:sp>
      <p:sp>
        <p:nvSpPr>
          <p:cNvPr id="68" name="object 68"/>
          <p:cNvSpPr/>
          <p:nvPr/>
        </p:nvSpPr>
        <p:spPr>
          <a:xfrm>
            <a:off x="8844937" y="1754110"/>
            <a:ext cx="719586" cy="330591"/>
          </a:xfrm>
          <a:prstGeom prst="rect">
            <a:avLst/>
          </a:prstGeom>
          <a:blipFill>
            <a:blip r:embed="rId6" cstate="print"/>
            <a:stretch>
              <a:fillRect/>
            </a:stretch>
          </a:blipFill>
        </p:spPr>
        <p:txBody>
          <a:bodyPr wrap="square" lIns="0" tIns="0" rIns="0" bIns="0" rtlCol="0"/>
          <a:lstStyle/>
          <a:p>
            <a:endParaRPr/>
          </a:p>
        </p:txBody>
      </p:sp>
      <p:sp>
        <p:nvSpPr>
          <p:cNvPr id="69" name="object 69"/>
          <p:cNvSpPr/>
          <p:nvPr/>
        </p:nvSpPr>
        <p:spPr>
          <a:xfrm>
            <a:off x="8879940" y="1783166"/>
            <a:ext cx="650240" cy="238125"/>
          </a:xfrm>
          <a:custGeom>
            <a:avLst/>
            <a:gdLst/>
            <a:ahLst/>
            <a:cxnLst/>
            <a:rect l="l" t="t" r="r" b="b"/>
            <a:pathLst>
              <a:path w="650240" h="238125">
                <a:moveTo>
                  <a:pt x="0" y="0"/>
                </a:moveTo>
                <a:lnTo>
                  <a:pt x="649865" y="237828"/>
                </a:lnTo>
              </a:path>
            </a:pathLst>
          </a:custGeom>
          <a:ln w="21664">
            <a:solidFill>
              <a:srgbClr val="C00000"/>
            </a:solidFill>
          </a:ln>
        </p:spPr>
        <p:txBody>
          <a:bodyPr wrap="square" lIns="0" tIns="0" rIns="0" bIns="0" rtlCol="0"/>
          <a:lstStyle/>
          <a:p>
            <a:endParaRPr/>
          </a:p>
        </p:txBody>
      </p:sp>
      <p:sp>
        <p:nvSpPr>
          <p:cNvPr id="70" name="object 70"/>
          <p:cNvSpPr/>
          <p:nvPr/>
        </p:nvSpPr>
        <p:spPr>
          <a:xfrm>
            <a:off x="8216017" y="1759275"/>
            <a:ext cx="734505" cy="462312"/>
          </a:xfrm>
          <a:prstGeom prst="rect">
            <a:avLst/>
          </a:prstGeom>
          <a:blipFill>
            <a:blip r:embed="rId27" cstate="print"/>
            <a:stretch>
              <a:fillRect/>
            </a:stretch>
          </a:blipFill>
        </p:spPr>
        <p:txBody>
          <a:bodyPr wrap="square" lIns="0" tIns="0" rIns="0" bIns="0" rtlCol="0"/>
          <a:lstStyle/>
          <a:p>
            <a:endParaRPr/>
          </a:p>
        </p:txBody>
      </p:sp>
      <p:sp>
        <p:nvSpPr>
          <p:cNvPr id="71" name="object 71"/>
          <p:cNvSpPr/>
          <p:nvPr/>
        </p:nvSpPr>
        <p:spPr>
          <a:xfrm>
            <a:off x="8252168" y="1788331"/>
            <a:ext cx="661670" cy="370205"/>
          </a:xfrm>
          <a:custGeom>
            <a:avLst/>
            <a:gdLst/>
            <a:ahLst/>
            <a:cxnLst/>
            <a:rect l="l" t="t" r="r" b="b"/>
            <a:pathLst>
              <a:path w="661670" h="370205">
                <a:moveTo>
                  <a:pt x="0" y="370194"/>
                </a:moveTo>
                <a:lnTo>
                  <a:pt x="661341" y="0"/>
                </a:lnTo>
              </a:path>
            </a:pathLst>
          </a:custGeom>
          <a:ln w="21370">
            <a:solidFill>
              <a:srgbClr val="C00000"/>
            </a:solidFill>
          </a:ln>
        </p:spPr>
        <p:txBody>
          <a:bodyPr wrap="square" lIns="0" tIns="0" rIns="0" bIns="0" rtlCol="0"/>
          <a:lstStyle/>
          <a:p>
            <a:endParaRPr/>
          </a:p>
        </p:txBody>
      </p:sp>
      <p:sp>
        <p:nvSpPr>
          <p:cNvPr id="72" name="object 72"/>
          <p:cNvSpPr/>
          <p:nvPr/>
        </p:nvSpPr>
        <p:spPr>
          <a:xfrm>
            <a:off x="6775697" y="1860002"/>
            <a:ext cx="490052" cy="324135"/>
          </a:xfrm>
          <a:prstGeom prst="rect">
            <a:avLst/>
          </a:prstGeom>
          <a:blipFill>
            <a:blip r:embed="rId9" cstate="print"/>
            <a:stretch>
              <a:fillRect/>
            </a:stretch>
          </a:blipFill>
        </p:spPr>
        <p:txBody>
          <a:bodyPr wrap="square" lIns="0" tIns="0" rIns="0" bIns="0" rtlCol="0"/>
          <a:lstStyle/>
          <a:p>
            <a:endParaRPr/>
          </a:p>
        </p:txBody>
      </p:sp>
      <p:sp>
        <p:nvSpPr>
          <p:cNvPr id="73" name="object 73"/>
          <p:cNvSpPr/>
          <p:nvPr/>
        </p:nvSpPr>
        <p:spPr>
          <a:xfrm>
            <a:off x="6811848" y="1889058"/>
            <a:ext cx="417830" cy="233045"/>
          </a:xfrm>
          <a:custGeom>
            <a:avLst/>
            <a:gdLst/>
            <a:ahLst/>
            <a:cxnLst/>
            <a:rect l="l" t="t" r="r" b="b"/>
            <a:pathLst>
              <a:path w="417829" h="233044">
                <a:moveTo>
                  <a:pt x="0" y="0"/>
                </a:moveTo>
                <a:lnTo>
                  <a:pt x="417463" y="232447"/>
                </a:lnTo>
              </a:path>
            </a:pathLst>
          </a:custGeom>
          <a:ln w="21375">
            <a:solidFill>
              <a:srgbClr val="C00000"/>
            </a:solidFill>
          </a:ln>
        </p:spPr>
        <p:txBody>
          <a:bodyPr wrap="square" lIns="0" tIns="0" rIns="0" bIns="0" rtlCol="0"/>
          <a:lstStyle/>
          <a:p>
            <a:endParaRPr/>
          </a:p>
        </p:txBody>
      </p:sp>
      <p:sp>
        <p:nvSpPr>
          <p:cNvPr id="74" name="object 74"/>
          <p:cNvSpPr/>
          <p:nvPr/>
        </p:nvSpPr>
        <p:spPr>
          <a:xfrm>
            <a:off x="7690386" y="1834175"/>
            <a:ext cx="578423" cy="423570"/>
          </a:xfrm>
          <a:prstGeom prst="rect">
            <a:avLst/>
          </a:prstGeom>
          <a:blipFill>
            <a:blip r:embed="rId28" cstate="print"/>
            <a:stretch>
              <a:fillRect/>
            </a:stretch>
          </a:blipFill>
        </p:spPr>
        <p:txBody>
          <a:bodyPr wrap="square" lIns="0" tIns="0" rIns="0" bIns="0" rtlCol="0"/>
          <a:lstStyle/>
          <a:p>
            <a:endParaRPr/>
          </a:p>
        </p:txBody>
      </p:sp>
      <p:sp>
        <p:nvSpPr>
          <p:cNvPr id="75" name="object 75"/>
          <p:cNvSpPr/>
          <p:nvPr/>
        </p:nvSpPr>
        <p:spPr>
          <a:xfrm>
            <a:off x="7731128" y="1864544"/>
            <a:ext cx="497205" cy="334645"/>
          </a:xfrm>
          <a:custGeom>
            <a:avLst/>
            <a:gdLst/>
            <a:ahLst/>
            <a:cxnLst/>
            <a:rect l="l" t="t" r="r" b="b"/>
            <a:pathLst>
              <a:path w="497204" h="334644">
                <a:moveTo>
                  <a:pt x="0" y="334444"/>
                </a:moveTo>
                <a:lnTo>
                  <a:pt x="29988" y="279230"/>
                </a:lnTo>
                <a:lnTo>
                  <a:pt x="59918" y="225369"/>
                </a:lnTo>
                <a:lnTo>
                  <a:pt x="89730" y="174216"/>
                </a:lnTo>
                <a:lnTo>
                  <a:pt x="119365" y="127125"/>
                </a:lnTo>
                <a:lnTo>
                  <a:pt x="148763" y="85451"/>
                </a:lnTo>
                <a:lnTo>
                  <a:pt x="177866" y="50546"/>
                </a:lnTo>
                <a:lnTo>
                  <a:pt x="206615" y="23767"/>
                </a:lnTo>
                <a:lnTo>
                  <a:pt x="262815" y="0"/>
                </a:lnTo>
                <a:lnTo>
                  <a:pt x="290167" y="5268"/>
                </a:lnTo>
                <a:lnTo>
                  <a:pt x="343513" y="46950"/>
                </a:lnTo>
                <a:lnTo>
                  <a:pt x="369625" y="80655"/>
                </a:lnTo>
                <a:lnTo>
                  <a:pt x="395442" y="121130"/>
                </a:lnTo>
                <a:lnTo>
                  <a:pt x="421023" y="167023"/>
                </a:lnTo>
                <a:lnTo>
                  <a:pt x="446426" y="216978"/>
                </a:lnTo>
                <a:lnTo>
                  <a:pt x="471712" y="269642"/>
                </a:lnTo>
                <a:lnTo>
                  <a:pt x="496938" y="323661"/>
                </a:lnTo>
              </a:path>
            </a:pathLst>
          </a:custGeom>
          <a:ln w="21191">
            <a:solidFill>
              <a:srgbClr val="C00000"/>
            </a:solidFill>
          </a:ln>
        </p:spPr>
        <p:txBody>
          <a:bodyPr wrap="square" lIns="0" tIns="0" rIns="0" bIns="0" rtlCol="0"/>
          <a:lstStyle/>
          <a:p>
            <a:endParaRPr/>
          </a:p>
        </p:txBody>
      </p:sp>
      <p:sp>
        <p:nvSpPr>
          <p:cNvPr id="76" name="object 76"/>
          <p:cNvSpPr/>
          <p:nvPr/>
        </p:nvSpPr>
        <p:spPr>
          <a:xfrm>
            <a:off x="7208366" y="1807056"/>
            <a:ext cx="543993" cy="432610"/>
          </a:xfrm>
          <a:prstGeom prst="rect">
            <a:avLst/>
          </a:prstGeom>
          <a:blipFill>
            <a:blip r:embed="rId29" cstate="print"/>
            <a:stretch>
              <a:fillRect/>
            </a:stretch>
          </a:blipFill>
        </p:spPr>
        <p:txBody>
          <a:bodyPr wrap="square" lIns="0" tIns="0" rIns="0" bIns="0" rtlCol="0"/>
          <a:lstStyle/>
          <a:p>
            <a:endParaRPr/>
          </a:p>
        </p:txBody>
      </p:sp>
      <p:sp>
        <p:nvSpPr>
          <p:cNvPr id="77" name="object 77"/>
          <p:cNvSpPr/>
          <p:nvPr/>
        </p:nvSpPr>
        <p:spPr>
          <a:xfrm>
            <a:off x="7247961" y="1838070"/>
            <a:ext cx="464184" cy="344170"/>
          </a:xfrm>
          <a:custGeom>
            <a:avLst/>
            <a:gdLst/>
            <a:ahLst/>
            <a:cxnLst/>
            <a:rect l="l" t="t" r="r" b="b"/>
            <a:pathLst>
              <a:path w="464184" h="344169">
                <a:moveTo>
                  <a:pt x="0" y="274234"/>
                </a:moveTo>
                <a:lnTo>
                  <a:pt x="33881" y="220932"/>
                </a:lnTo>
                <a:lnTo>
                  <a:pt x="67608" y="169443"/>
                </a:lnTo>
                <a:lnTo>
                  <a:pt x="101029" y="121577"/>
                </a:lnTo>
                <a:lnTo>
                  <a:pt x="133987" y="79146"/>
                </a:lnTo>
                <a:lnTo>
                  <a:pt x="166329" y="43962"/>
                </a:lnTo>
                <a:lnTo>
                  <a:pt x="197902" y="17835"/>
                </a:lnTo>
                <a:lnTo>
                  <a:pt x="258119" y="0"/>
                </a:lnTo>
                <a:lnTo>
                  <a:pt x="283409" y="9398"/>
                </a:lnTo>
                <a:lnTo>
                  <a:pt x="331499" y="57458"/>
                </a:lnTo>
                <a:lnTo>
                  <a:pt x="354516" y="93574"/>
                </a:lnTo>
                <a:lnTo>
                  <a:pt x="376993" y="136053"/>
                </a:lnTo>
                <a:lnTo>
                  <a:pt x="399037" y="183619"/>
                </a:lnTo>
                <a:lnTo>
                  <a:pt x="420756" y="235003"/>
                </a:lnTo>
                <a:lnTo>
                  <a:pt x="442260" y="288930"/>
                </a:lnTo>
                <a:lnTo>
                  <a:pt x="463656" y="344129"/>
                </a:lnTo>
              </a:path>
            </a:pathLst>
          </a:custGeom>
          <a:ln w="21085">
            <a:solidFill>
              <a:srgbClr val="C00000"/>
            </a:solidFill>
          </a:ln>
        </p:spPr>
        <p:txBody>
          <a:bodyPr wrap="square" lIns="0" tIns="0" rIns="0" bIns="0" rtlCol="0"/>
          <a:lstStyle/>
          <a:p>
            <a:endParaRPr/>
          </a:p>
        </p:txBody>
      </p:sp>
      <p:sp>
        <p:nvSpPr>
          <p:cNvPr id="78" name="object 78"/>
          <p:cNvSpPr/>
          <p:nvPr/>
        </p:nvSpPr>
        <p:spPr>
          <a:xfrm>
            <a:off x="6717165" y="1615933"/>
            <a:ext cx="236220" cy="740410"/>
          </a:xfrm>
          <a:custGeom>
            <a:avLst/>
            <a:gdLst/>
            <a:ahLst/>
            <a:cxnLst/>
            <a:rect l="l" t="t" r="r" b="b"/>
            <a:pathLst>
              <a:path w="236220" h="740410">
                <a:moveTo>
                  <a:pt x="0" y="0"/>
                </a:moveTo>
                <a:lnTo>
                  <a:pt x="235749" y="739850"/>
                </a:lnTo>
              </a:path>
            </a:pathLst>
          </a:custGeom>
          <a:ln w="6965">
            <a:solidFill>
              <a:srgbClr val="497DBA"/>
            </a:solidFill>
          </a:ln>
        </p:spPr>
        <p:txBody>
          <a:bodyPr wrap="square" lIns="0" tIns="0" rIns="0" bIns="0" rtlCol="0"/>
          <a:lstStyle/>
          <a:p>
            <a:endParaRPr/>
          </a:p>
        </p:txBody>
      </p:sp>
      <p:sp>
        <p:nvSpPr>
          <p:cNvPr id="79" name="object 79"/>
          <p:cNvSpPr/>
          <p:nvPr/>
        </p:nvSpPr>
        <p:spPr>
          <a:xfrm>
            <a:off x="7138359" y="1615933"/>
            <a:ext cx="277495" cy="740410"/>
          </a:xfrm>
          <a:custGeom>
            <a:avLst/>
            <a:gdLst/>
            <a:ahLst/>
            <a:cxnLst/>
            <a:rect l="l" t="t" r="r" b="b"/>
            <a:pathLst>
              <a:path w="277495" h="740410">
                <a:moveTo>
                  <a:pt x="0" y="739850"/>
                </a:moveTo>
                <a:lnTo>
                  <a:pt x="276874" y="0"/>
                </a:lnTo>
              </a:path>
            </a:pathLst>
          </a:custGeom>
          <a:ln w="6991">
            <a:solidFill>
              <a:srgbClr val="497DBA"/>
            </a:solidFill>
          </a:ln>
        </p:spPr>
        <p:txBody>
          <a:bodyPr wrap="square" lIns="0" tIns="0" rIns="0" bIns="0" rtlCol="0"/>
          <a:lstStyle/>
          <a:p>
            <a:endParaRPr/>
          </a:p>
        </p:txBody>
      </p:sp>
      <p:sp>
        <p:nvSpPr>
          <p:cNvPr id="80" name="object 80"/>
          <p:cNvSpPr/>
          <p:nvPr/>
        </p:nvSpPr>
        <p:spPr>
          <a:xfrm>
            <a:off x="7330019" y="2186720"/>
            <a:ext cx="634365" cy="635"/>
          </a:xfrm>
          <a:custGeom>
            <a:avLst/>
            <a:gdLst/>
            <a:ahLst/>
            <a:cxnLst/>
            <a:rect l="l" t="t" r="r" b="b"/>
            <a:pathLst>
              <a:path w="634365" h="635">
                <a:moveTo>
                  <a:pt x="634084" y="0"/>
                </a:moveTo>
                <a:lnTo>
                  <a:pt x="0" y="10"/>
                </a:lnTo>
              </a:path>
            </a:pathLst>
          </a:custGeom>
          <a:ln w="7748">
            <a:solidFill>
              <a:srgbClr val="006FC0"/>
            </a:solidFill>
          </a:ln>
        </p:spPr>
        <p:txBody>
          <a:bodyPr wrap="square" lIns="0" tIns="0" rIns="0" bIns="0" rtlCol="0"/>
          <a:lstStyle/>
          <a:p>
            <a:endParaRPr/>
          </a:p>
        </p:txBody>
      </p:sp>
      <p:sp>
        <p:nvSpPr>
          <p:cNvPr id="81" name="object 81"/>
          <p:cNvSpPr/>
          <p:nvPr/>
        </p:nvSpPr>
        <p:spPr>
          <a:xfrm>
            <a:off x="8106988" y="2181555"/>
            <a:ext cx="635635" cy="635"/>
          </a:xfrm>
          <a:custGeom>
            <a:avLst/>
            <a:gdLst/>
            <a:ahLst/>
            <a:cxnLst/>
            <a:rect l="l" t="t" r="r" b="b"/>
            <a:pathLst>
              <a:path w="635634" h="635">
                <a:moveTo>
                  <a:pt x="0" y="0"/>
                </a:moveTo>
                <a:lnTo>
                  <a:pt x="635041" y="10"/>
                </a:lnTo>
              </a:path>
            </a:pathLst>
          </a:custGeom>
          <a:ln w="7748">
            <a:solidFill>
              <a:srgbClr val="006FC0"/>
            </a:solidFill>
          </a:ln>
        </p:spPr>
        <p:txBody>
          <a:bodyPr wrap="square" lIns="0" tIns="0" rIns="0" bIns="0" rtlCol="0"/>
          <a:lstStyle/>
          <a:p>
            <a:endParaRPr/>
          </a:p>
        </p:txBody>
      </p:sp>
      <p:sp>
        <p:nvSpPr>
          <p:cNvPr id="82" name="object 82"/>
          <p:cNvSpPr/>
          <p:nvPr/>
        </p:nvSpPr>
        <p:spPr>
          <a:xfrm>
            <a:off x="8771487" y="1615933"/>
            <a:ext cx="434340" cy="653415"/>
          </a:xfrm>
          <a:custGeom>
            <a:avLst/>
            <a:gdLst/>
            <a:ahLst/>
            <a:cxnLst/>
            <a:rect l="l" t="t" r="r" b="b"/>
            <a:pathLst>
              <a:path w="434340" h="653414">
                <a:moveTo>
                  <a:pt x="0" y="0"/>
                </a:moveTo>
                <a:lnTo>
                  <a:pt x="433721" y="653220"/>
                </a:lnTo>
              </a:path>
            </a:pathLst>
          </a:custGeom>
          <a:ln w="7149">
            <a:solidFill>
              <a:srgbClr val="497DBA"/>
            </a:solidFill>
          </a:ln>
        </p:spPr>
        <p:txBody>
          <a:bodyPr wrap="square" lIns="0" tIns="0" rIns="0" bIns="0" rtlCol="0"/>
          <a:lstStyle/>
          <a:p>
            <a:endParaRPr/>
          </a:p>
        </p:txBody>
      </p:sp>
      <p:sp>
        <p:nvSpPr>
          <p:cNvPr id="83" name="object 83"/>
          <p:cNvSpPr/>
          <p:nvPr/>
        </p:nvSpPr>
        <p:spPr>
          <a:xfrm>
            <a:off x="9424508" y="1615933"/>
            <a:ext cx="210185" cy="653415"/>
          </a:xfrm>
          <a:custGeom>
            <a:avLst/>
            <a:gdLst/>
            <a:ahLst/>
            <a:cxnLst/>
            <a:rect l="l" t="t" r="r" b="b"/>
            <a:pathLst>
              <a:path w="210184" h="653414">
                <a:moveTo>
                  <a:pt x="0" y="653220"/>
                </a:moveTo>
                <a:lnTo>
                  <a:pt x="209927" y="0"/>
                </a:lnTo>
              </a:path>
            </a:pathLst>
          </a:custGeom>
          <a:ln w="6966">
            <a:solidFill>
              <a:srgbClr val="497DBA"/>
            </a:solidFill>
          </a:ln>
        </p:spPr>
        <p:txBody>
          <a:bodyPr wrap="square" lIns="0" tIns="0" rIns="0" bIns="0" rtlCol="0"/>
          <a:lstStyle/>
          <a:p>
            <a:endParaRPr/>
          </a:p>
        </p:txBody>
      </p:sp>
      <p:sp>
        <p:nvSpPr>
          <p:cNvPr id="84" name="object 84"/>
          <p:cNvSpPr/>
          <p:nvPr/>
        </p:nvSpPr>
        <p:spPr>
          <a:xfrm>
            <a:off x="6775099" y="1854169"/>
            <a:ext cx="74646" cy="82692"/>
          </a:xfrm>
          <a:prstGeom prst="rect">
            <a:avLst/>
          </a:prstGeom>
          <a:blipFill>
            <a:blip r:embed="rId30" cstate="print"/>
            <a:stretch>
              <a:fillRect/>
            </a:stretch>
          </a:blipFill>
        </p:spPr>
        <p:txBody>
          <a:bodyPr wrap="square" lIns="0" tIns="0" rIns="0" bIns="0" rtlCol="0"/>
          <a:lstStyle/>
          <a:p>
            <a:endParaRPr/>
          </a:p>
        </p:txBody>
      </p:sp>
      <p:sp>
        <p:nvSpPr>
          <p:cNvPr id="85" name="object 85"/>
          <p:cNvSpPr/>
          <p:nvPr/>
        </p:nvSpPr>
        <p:spPr>
          <a:xfrm>
            <a:off x="7193984" y="2087895"/>
            <a:ext cx="74672" cy="81426"/>
          </a:xfrm>
          <a:prstGeom prst="rect">
            <a:avLst/>
          </a:prstGeom>
          <a:blipFill>
            <a:blip r:embed="rId31" cstate="print"/>
            <a:stretch>
              <a:fillRect/>
            </a:stretch>
          </a:blipFill>
        </p:spPr>
        <p:txBody>
          <a:bodyPr wrap="square" lIns="0" tIns="0" rIns="0" bIns="0" rtlCol="0"/>
          <a:lstStyle/>
          <a:p>
            <a:endParaRPr/>
          </a:p>
        </p:txBody>
      </p:sp>
      <p:sp>
        <p:nvSpPr>
          <p:cNvPr id="86" name="object 86"/>
          <p:cNvSpPr/>
          <p:nvPr/>
        </p:nvSpPr>
        <p:spPr>
          <a:xfrm>
            <a:off x="10026408" y="2149868"/>
            <a:ext cx="75845" cy="81452"/>
          </a:xfrm>
          <a:prstGeom prst="rect">
            <a:avLst/>
          </a:prstGeom>
          <a:blipFill>
            <a:blip r:embed="rId32" cstate="print"/>
            <a:stretch>
              <a:fillRect/>
            </a:stretch>
          </a:blipFill>
        </p:spPr>
        <p:txBody>
          <a:bodyPr wrap="square" lIns="0" tIns="0" rIns="0" bIns="0" rtlCol="0"/>
          <a:lstStyle/>
          <a:p>
            <a:endParaRPr/>
          </a:p>
        </p:txBody>
      </p:sp>
      <p:sp>
        <p:nvSpPr>
          <p:cNvPr id="87" name="object 87"/>
          <p:cNvSpPr/>
          <p:nvPr/>
        </p:nvSpPr>
        <p:spPr>
          <a:xfrm>
            <a:off x="9464065" y="1979420"/>
            <a:ext cx="75819" cy="82717"/>
          </a:xfrm>
          <a:prstGeom prst="rect">
            <a:avLst/>
          </a:prstGeom>
          <a:blipFill>
            <a:blip r:embed="rId33" cstate="print"/>
            <a:stretch>
              <a:fillRect/>
            </a:stretch>
          </a:blipFill>
        </p:spPr>
        <p:txBody>
          <a:bodyPr wrap="square" lIns="0" tIns="0" rIns="0" bIns="0" rtlCol="0"/>
          <a:lstStyle/>
          <a:p>
            <a:endParaRPr/>
          </a:p>
        </p:txBody>
      </p:sp>
      <p:sp>
        <p:nvSpPr>
          <p:cNvPr id="88" name="object 88"/>
          <p:cNvSpPr/>
          <p:nvPr/>
        </p:nvSpPr>
        <p:spPr>
          <a:xfrm>
            <a:off x="8860394" y="1763760"/>
            <a:ext cx="75819" cy="82717"/>
          </a:xfrm>
          <a:prstGeom prst="rect">
            <a:avLst/>
          </a:prstGeom>
          <a:blipFill>
            <a:blip r:embed="rId34" cstate="print"/>
            <a:stretch>
              <a:fillRect/>
            </a:stretch>
          </a:blipFill>
        </p:spPr>
        <p:txBody>
          <a:bodyPr wrap="square" lIns="0" tIns="0" rIns="0" bIns="0" rtlCol="0"/>
          <a:lstStyle/>
          <a:p>
            <a:endParaRPr/>
          </a:p>
        </p:txBody>
      </p:sp>
      <p:sp>
        <p:nvSpPr>
          <p:cNvPr id="89" name="object 89"/>
          <p:cNvSpPr/>
          <p:nvPr/>
        </p:nvSpPr>
        <p:spPr>
          <a:xfrm>
            <a:off x="8199351" y="2134398"/>
            <a:ext cx="74646" cy="82692"/>
          </a:xfrm>
          <a:prstGeom prst="rect">
            <a:avLst/>
          </a:prstGeom>
          <a:blipFill>
            <a:blip r:embed="rId35" cstate="print"/>
            <a:stretch>
              <a:fillRect/>
            </a:stretch>
          </a:blipFill>
        </p:spPr>
        <p:txBody>
          <a:bodyPr wrap="square" lIns="0" tIns="0" rIns="0" bIns="0" rtlCol="0"/>
          <a:lstStyle/>
          <a:p>
            <a:endParaRPr/>
          </a:p>
        </p:txBody>
      </p:sp>
      <p:sp>
        <p:nvSpPr>
          <p:cNvPr id="90" name="object 90"/>
          <p:cNvSpPr/>
          <p:nvPr/>
        </p:nvSpPr>
        <p:spPr>
          <a:xfrm>
            <a:off x="7682889" y="2148590"/>
            <a:ext cx="75819" cy="82717"/>
          </a:xfrm>
          <a:prstGeom prst="rect">
            <a:avLst/>
          </a:prstGeom>
          <a:blipFill>
            <a:blip r:embed="rId34" cstate="print"/>
            <a:stretch>
              <a:fillRect/>
            </a:stretch>
          </a:blipFill>
        </p:spPr>
        <p:txBody>
          <a:bodyPr wrap="square" lIns="0" tIns="0" rIns="0" bIns="0" rtlCol="0"/>
          <a:lstStyle/>
          <a:p>
            <a:endParaRPr/>
          </a:p>
        </p:txBody>
      </p:sp>
      <p:sp>
        <p:nvSpPr>
          <p:cNvPr id="91" name="object 91"/>
          <p:cNvSpPr/>
          <p:nvPr/>
        </p:nvSpPr>
        <p:spPr>
          <a:xfrm>
            <a:off x="10054576" y="1596562"/>
            <a:ext cx="12700" cy="706755"/>
          </a:xfrm>
          <a:custGeom>
            <a:avLst/>
            <a:gdLst/>
            <a:ahLst/>
            <a:cxnLst/>
            <a:rect l="l" t="t" r="r" b="b"/>
            <a:pathLst>
              <a:path w="12700" h="706755">
                <a:moveTo>
                  <a:pt x="0" y="0"/>
                </a:moveTo>
                <a:lnTo>
                  <a:pt x="12624" y="706489"/>
                </a:lnTo>
              </a:path>
            </a:pathLst>
          </a:custGeom>
          <a:ln w="6886">
            <a:solidFill>
              <a:srgbClr val="497DBA"/>
            </a:solidFill>
          </a:ln>
        </p:spPr>
        <p:txBody>
          <a:bodyPr wrap="square" lIns="0" tIns="0" rIns="0" bIns="0" rtlCol="0"/>
          <a:lstStyle/>
          <a:p>
            <a:endParaRPr/>
          </a:p>
        </p:txBody>
      </p:sp>
      <p:sp>
        <p:nvSpPr>
          <p:cNvPr id="92" name="object 92"/>
          <p:cNvSpPr txBox="1"/>
          <p:nvPr/>
        </p:nvSpPr>
        <p:spPr>
          <a:xfrm>
            <a:off x="6677617" y="2252136"/>
            <a:ext cx="3775710" cy="699770"/>
          </a:xfrm>
          <a:prstGeom prst="rect">
            <a:avLst/>
          </a:prstGeom>
        </p:spPr>
        <p:txBody>
          <a:bodyPr vert="horz" wrap="square" lIns="0" tIns="99060" rIns="0" bIns="0" rtlCol="0">
            <a:spAutoFit/>
          </a:bodyPr>
          <a:lstStyle/>
          <a:p>
            <a:pPr marL="127000">
              <a:lnSpc>
                <a:spcPct val="100000"/>
              </a:lnSpc>
              <a:spcBef>
                <a:spcPts val="780"/>
              </a:spcBef>
              <a:tabLst>
                <a:tab pos="501015" algn="l"/>
                <a:tab pos="1007110" algn="l"/>
                <a:tab pos="1584325" algn="l"/>
                <a:tab pos="2233295" algn="l"/>
                <a:tab pos="2811780" algn="l"/>
                <a:tab pos="3352165" algn="l"/>
              </a:tabLst>
            </a:pPr>
            <a:r>
              <a:rPr sz="900" spc="-40" dirty="0">
                <a:cs typeface="Times New Roman"/>
              </a:rPr>
              <a:t>X</a:t>
            </a:r>
            <a:r>
              <a:rPr sz="900" spc="-60" baseline="-18518" dirty="0">
                <a:cs typeface="Times New Roman"/>
              </a:rPr>
              <a:t>1	</a:t>
            </a:r>
            <a:r>
              <a:rPr sz="900" spc="-40" dirty="0">
                <a:cs typeface="Times New Roman"/>
              </a:rPr>
              <a:t>X</a:t>
            </a:r>
            <a:r>
              <a:rPr sz="900" spc="-60" baseline="-18518" dirty="0">
                <a:cs typeface="Times New Roman"/>
              </a:rPr>
              <a:t>2	</a:t>
            </a:r>
            <a:r>
              <a:rPr sz="900" spc="-40" dirty="0">
                <a:cs typeface="Times New Roman"/>
              </a:rPr>
              <a:t>X</a:t>
            </a:r>
            <a:r>
              <a:rPr sz="900" spc="-60" baseline="-18518" dirty="0">
                <a:cs typeface="Times New Roman"/>
              </a:rPr>
              <a:t>3	</a:t>
            </a:r>
            <a:r>
              <a:rPr sz="900" spc="-40" dirty="0">
                <a:cs typeface="Times New Roman"/>
              </a:rPr>
              <a:t>X</a:t>
            </a:r>
            <a:r>
              <a:rPr sz="900" spc="-60" baseline="-18518" dirty="0">
                <a:cs typeface="Times New Roman"/>
              </a:rPr>
              <a:t>4	</a:t>
            </a:r>
            <a:r>
              <a:rPr sz="900" spc="-40" dirty="0">
                <a:cs typeface="Times New Roman"/>
              </a:rPr>
              <a:t>X</a:t>
            </a:r>
            <a:r>
              <a:rPr sz="900" spc="-60" baseline="-18518" dirty="0">
                <a:cs typeface="Times New Roman"/>
              </a:rPr>
              <a:t>5	</a:t>
            </a:r>
            <a:r>
              <a:rPr sz="900" spc="-40" dirty="0">
                <a:cs typeface="Times New Roman"/>
              </a:rPr>
              <a:t>X</a:t>
            </a:r>
            <a:r>
              <a:rPr sz="900" spc="-60" baseline="-18518" dirty="0">
                <a:cs typeface="Times New Roman"/>
              </a:rPr>
              <a:t>6	</a:t>
            </a:r>
            <a:r>
              <a:rPr sz="900" spc="-35" dirty="0">
                <a:cs typeface="Times New Roman"/>
              </a:rPr>
              <a:t>X</a:t>
            </a:r>
            <a:r>
              <a:rPr sz="900" spc="-52" baseline="-18518" dirty="0">
                <a:cs typeface="Times New Roman"/>
              </a:rPr>
              <a:t>7</a:t>
            </a:r>
            <a:endParaRPr sz="900" baseline="-18518">
              <a:cs typeface="Times New Roman"/>
            </a:endParaRPr>
          </a:p>
          <a:p>
            <a:pPr marL="99695">
              <a:lnSpc>
                <a:spcPts val="1360"/>
              </a:lnSpc>
              <a:spcBef>
                <a:spcPts val="819"/>
              </a:spcBef>
            </a:pPr>
            <a:r>
              <a:rPr sz="1150" spc="5" dirty="0">
                <a:cs typeface="Times New Roman"/>
              </a:rPr>
              <a:t>(b) 7-D point </a:t>
            </a:r>
            <a:r>
              <a:rPr sz="1150" spc="10" dirty="0">
                <a:cs typeface="Times New Roman"/>
              </a:rPr>
              <a:t>D </a:t>
            </a:r>
            <a:r>
              <a:rPr sz="1150" spc="5" dirty="0">
                <a:cs typeface="Times New Roman"/>
              </a:rPr>
              <a:t>in General Line Coordinates with</a:t>
            </a:r>
            <a:r>
              <a:rPr sz="1150" spc="45" dirty="0">
                <a:cs typeface="Times New Roman"/>
              </a:rPr>
              <a:t> </a:t>
            </a:r>
            <a:r>
              <a:rPr sz="1150" spc="5" dirty="0">
                <a:cs typeface="Times New Roman"/>
              </a:rPr>
              <a:t>curvilinear</a:t>
            </a:r>
            <a:endParaRPr sz="1150">
              <a:cs typeface="Times New Roman"/>
            </a:endParaRPr>
          </a:p>
          <a:p>
            <a:pPr marL="1871980">
              <a:lnSpc>
                <a:spcPts val="1360"/>
              </a:lnSpc>
            </a:pPr>
            <a:r>
              <a:rPr sz="1150" spc="5" dirty="0">
                <a:cs typeface="Times New Roman"/>
              </a:rPr>
              <a:t>lines.</a:t>
            </a:r>
            <a:endParaRPr sz="1150">
              <a:cs typeface="Times New Roman"/>
            </a:endParaRPr>
          </a:p>
        </p:txBody>
      </p:sp>
      <p:sp>
        <p:nvSpPr>
          <p:cNvPr id="93" name="object 93"/>
          <p:cNvSpPr/>
          <p:nvPr/>
        </p:nvSpPr>
        <p:spPr>
          <a:xfrm>
            <a:off x="8088897" y="3707402"/>
            <a:ext cx="626110" cy="0"/>
          </a:xfrm>
          <a:custGeom>
            <a:avLst/>
            <a:gdLst/>
            <a:ahLst/>
            <a:cxnLst/>
            <a:rect l="l" t="t" r="r" b="b"/>
            <a:pathLst>
              <a:path w="626109">
                <a:moveTo>
                  <a:pt x="0" y="0"/>
                </a:moveTo>
                <a:lnTo>
                  <a:pt x="625920" y="0"/>
                </a:lnTo>
              </a:path>
            </a:pathLst>
          </a:custGeom>
          <a:ln w="7409">
            <a:solidFill>
              <a:srgbClr val="006FC0"/>
            </a:solidFill>
          </a:ln>
        </p:spPr>
        <p:txBody>
          <a:bodyPr wrap="square" lIns="0" tIns="0" rIns="0" bIns="0" rtlCol="0"/>
          <a:lstStyle/>
          <a:p>
            <a:endParaRPr/>
          </a:p>
        </p:txBody>
      </p:sp>
      <p:sp>
        <p:nvSpPr>
          <p:cNvPr id="94" name="object 94"/>
          <p:cNvSpPr/>
          <p:nvPr/>
        </p:nvSpPr>
        <p:spPr>
          <a:xfrm>
            <a:off x="8088033" y="3707402"/>
            <a:ext cx="628015" cy="0"/>
          </a:xfrm>
          <a:custGeom>
            <a:avLst/>
            <a:gdLst/>
            <a:ahLst/>
            <a:cxnLst/>
            <a:rect l="l" t="t" r="r" b="b"/>
            <a:pathLst>
              <a:path w="628015">
                <a:moveTo>
                  <a:pt x="0" y="0"/>
                </a:moveTo>
                <a:lnTo>
                  <a:pt x="627649" y="0"/>
                </a:lnTo>
              </a:path>
            </a:pathLst>
          </a:custGeom>
          <a:ln w="9138">
            <a:solidFill>
              <a:srgbClr val="006FC0"/>
            </a:solidFill>
          </a:ln>
        </p:spPr>
        <p:txBody>
          <a:bodyPr wrap="square" lIns="0" tIns="0" rIns="0" bIns="0" rtlCol="0"/>
          <a:lstStyle/>
          <a:p>
            <a:endParaRPr/>
          </a:p>
        </p:txBody>
      </p:sp>
      <p:sp>
        <p:nvSpPr>
          <p:cNvPr id="95" name="object 95"/>
          <p:cNvSpPr/>
          <p:nvPr/>
        </p:nvSpPr>
        <p:spPr>
          <a:xfrm>
            <a:off x="10026289" y="3171691"/>
            <a:ext cx="0" cy="664210"/>
          </a:xfrm>
          <a:custGeom>
            <a:avLst/>
            <a:gdLst/>
            <a:ahLst/>
            <a:cxnLst/>
            <a:rect l="l" t="t" r="r" b="b"/>
            <a:pathLst>
              <a:path h="664210">
                <a:moveTo>
                  <a:pt x="0" y="0"/>
                </a:moveTo>
                <a:lnTo>
                  <a:pt x="0" y="663896"/>
                </a:lnTo>
              </a:path>
            </a:pathLst>
          </a:custGeom>
          <a:ln w="19999">
            <a:solidFill>
              <a:srgbClr val="497DBA"/>
            </a:solidFill>
          </a:ln>
        </p:spPr>
        <p:txBody>
          <a:bodyPr wrap="square" lIns="0" tIns="0" rIns="0" bIns="0" rtlCol="0"/>
          <a:lstStyle/>
          <a:p>
            <a:endParaRPr/>
          </a:p>
        </p:txBody>
      </p:sp>
      <p:sp>
        <p:nvSpPr>
          <p:cNvPr id="96" name="object 96"/>
          <p:cNvSpPr/>
          <p:nvPr/>
        </p:nvSpPr>
        <p:spPr>
          <a:xfrm>
            <a:off x="10016290" y="3171691"/>
            <a:ext cx="20320" cy="664210"/>
          </a:xfrm>
          <a:custGeom>
            <a:avLst/>
            <a:gdLst/>
            <a:ahLst/>
            <a:cxnLst/>
            <a:rect l="l" t="t" r="r" b="b"/>
            <a:pathLst>
              <a:path w="20320" h="664210">
                <a:moveTo>
                  <a:pt x="6172" y="0"/>
                </a:moveTo>
                <a:lnTo>
                  <a:pt x="19999" y="663896"/>
                </a:lnTo>
                <a:lnTo>
                  <a:pt x="12345" y="663896"/>
                </a:lnTo>
                <a:lnTo>
                  <a:pt x="0" y="1481"/>
                </a:lnTo>
                <a:lnTo>
                  <a:pt x="6172" y="0"/>
                </a:lnTo>
                <a:close/>
              </a:path>
            </a:pathLst>
          </a:custGeom>
          <a:ln w="3175">
            <a:solidFill>
              <a:srgbClr val="497DBA"/>
            </a:solidFill>
          </a:ln>
        </p:spPr>
        <p:txBody>
          <a:bodyPr wrap="square" lIns="0" tIns="0" rIns="0" bIns="0" rtlCol="0"/>
          <a:lstStyle/>
          <a:p>
            <a:endParaRPr/>
          </a:p>
        </p:txBody>
      </p:sp>
      <p:sp>
        <p:nvSpPr>
          <p:cNvPr id="97" name="object 97"/>
          <p:cNvSpPr/>
          <p:nvPr/>
        </p:nvSpPr>
        <p:spPr>
          <a:xfrm>
            <a:off x="7687789" y="3410649"/>
            <a:ext cx="593316" cy="367513"/>
          </a:xfrm>
          <a:prstGeom prst="rect">
            <a:avLst/>
          </a:prstGeom>
          <a:blipFill>
            <a:blip r:embed="rId36" cstate="print"/>
            <a:stretch>
              <a:fillRect/>
            </a:stretch>
          </a:blipFill>
        </p:spPr>
        <p:txBody>
          <a:bodyPr wrap="square" lIns="0" tIns="0" rIns="0" bIns="0" rtlCol="0"/>
          <a:lstStyle/>
          <a:p>
            <a:endParaRPr/>
          </a:p>
        </p:txBody>
      </p:sp>
      <p:sp>
        <p:nvSpPr>
          <p:cNvPr id="98" name="object 98"/>
          <p:cNvSpPr/>
          <p:nvPr/>
        </p:nvSpPr>
        <p:spPr>
          <a:xfrm>
            <a:off x="7201867" y="3412156"/>
            <a:ext cx="516255" cy="302285"/>
          </a:xfrm>
          <a:prstGeom prst="rect">
            <a:avLst/>
          </a:prstGeom>
          <a:blipFill>
            <a:blip r:embed="rId37" cstate="print"/>
            <a:stretch>
              <a:fillRect/>
            </a:stretch>
          </a:blipFill>
        </p:spPr>
        <p:txBody>
          <a:bodyPr wrap="square" lIns="0" tIns="0" rIns="0" bIns="0" rtlCol="0"/>
          <a:lstStyle/>
          <a:p>
            <a:endParaRPr/>
          </a:p>
        </p:txBody>
      </p:sp>
      <p:sp>
        <p:nvSpPr>
          <p:cNvPr id="99" name="object 99"/>
          <p:cNvSpPr/>
          <p:nvPr/>
        </p:nvSpPr>
        <p:spPr>
          <a:xfrm>
            <a:off x="6722118" y="3170827"/>
            <a:ext cx="240245" cy="697485"/>
          </a:xfrm>
          <a:prstGeom prst="rect">
            <a:avLst/>
          </a:prstGeom>
          <a:blipFill>
            <a:blip r:embed="rId38" cstate="print"/>
            <a:stretch>
              <a:fillRect/>
            </a:stretch>
          </a:blipFill>
        </p:spPr>
        <p:txBody>
          <a:bodyPr wrap="square" lIns="0" tIns="0" rIns="0" bIns="0" rtlCol="0"/>
          <a:lstStyle/>
          <a:p>
            <a:endParaRPr/>
          </a:p>
        </p:txBody>
      </p:sp>
      <p:sp>
        <p:nvSpPr>
          <p:cNvPr id="100" name="object 100"/>
          <p:cNvSpPr/>
          <p:nvPr/>
        </p:nvSpPr>
        <p:spPr>
          <a:xfrm>
            <a:off x="7138411" y="3170827"/>
            <a:ext cx="282466" cy="699708"/>
          </a:xfrm>
          <a:prstGeom prst="rect">
            <a:avLst/>
          </a:prstGeom>
          <a:blipFill>
            <a:blip r:embed="rId39" cstate="print"/>
            <a:stretch>
              <a:fillRect/>
            </a:stretch>
          </a:blipFill>
        </p:spPr>
        <p:txBody>
          <a:bodyPr wrap="square" lIns="0" tIns="0" rIns="0" bIns="0" rtlCol="0"/>
          <a:lstStyle/>
          <a:p>
            <a:endParaRPr/>
          </a:p>
        </p:txBody>
      </p:sp>
      <p:sp>
        <p:nvSpPr>
          <p:cNvPr id="101" name="object 101"/>
          <p:cNvSpPr/>
          <p:nvPr/>
        </p:nvSpPr>
        <p:spPr>
          <a:xfrm>
            <a:off x="8749509" y="3170827"/>
            <a:ext cx="435058" cy="618203"/>
          </a:xfrm>
          <a:prstGeom prst="rect">
            <a:avLst/>
          </a:prstGeom>
          <a:blipFill>
            <a:blip r:embed="rId40" cstate="print"/>
            <a:stretch>
              <a:fillRect/>
            </a:stretch>
          </a:blipFill>
        </p:spPr>
        <p:txBody>
          <a:bodyPr wrap="square" lIns="0" tIns="0" rIns="0" bIns="0" rtlCol="0"/>
          <a:lstStyle/>
          <a:p>
            <a:endParaRPr/>
          </a:p>
        </p:txBody>
      </p:sp>
      <p:sp>
        <p:nvSpPr>
          <p:cNvPr id="102" name="object 102"/>
          <p:cNvSpPr/>
          <p:nvPr/>
        </p:nvSpPr>
        <p:spPr>
          <a:xfrm>
            <a:off x="9393949" y="3170827"/>
            <a:ext cx="215800" cy="618203"/>
          </a:xfrm>
          <a:prstGeom prst="rect">
            <a:avLst/>
          </a:prstGeom>
          <a:blipFill>
            <a:blip r:embed="rId41" cstate="print"/>
            <a:stretch>
              <a:fillRect/>
            </a:stretch>
          </a:blipFill>
        </p:spPr>
        <p:txBody>
          <a:bodyPr wrap="square" lIns="0" tIns="0" rIns="0" bIns="0" rtlCol="0"/>
          <a:lstStyle/>
          <a:p>
            <a:endParaRPr/>
          </a:p>
        </p:txBody>
      </p:sp>
      <p:sp>
        <p:nvSpPr>
          <p:cNvPr id="103" name="object 103"/>
          <p:cNvSpPr/>
          <p:nvPr/>
        </p:nvSpPr>
        <p:spPr>
          <a:xfrm>
            <a:off x="9993203" y="3627996"/>
            <a:ext cx="74320" cy="81010"/>
          </a:xfrm>
          <a:prstGeom prst="rect">
            <a:avLst/>
          </a:prstGeom>
          <a:blipFill>
            <a:blip r:embed="rId42" cstate="print"/>
            <a:stretch>
              <a:fillRect/>
            </a:stretch>
          </a:blipFill>
        </p:spPr>
        <p:txBody>
          <a:bodyPr wrap="square" lIns="0" tIns="0" rIns="0" bIns="0" rtlCol="0"/>
          <a:lstStyle/>
          <a:p>
            <a:endParaRPr/>
          </a:p>
        </p:txBody>
      </p:sp>
      <p:sp>
        <p:nvSpPr>
          <p:cNvPr id="104" name="object 104"/>
          <p:cNvSpPr/>
          <p:nvPr/>
        </p:nvSpPr>
        <p:spPr>
          <a:xfrm>
            <a:off x="8197662" y="3652448"/>
            <a:ext cx="75802" cy="78047"/>
          </a:xfrm>
          <a:prstGeom prst="rect">
            <a:avLst/>
          </a:prstGeom>
          <a:blipFill>
            <a:blip r:embed="rId43" cstate="print"/>
            <a:stretch>
              <a:fillRect/>
            </a:stretch>
          </a:blipFill>
        </p:spPr>
        <p:txBody>
          <a:bodyPr wrap="square" lIns="0" tIns="0" rIns="0" bIns="0" rtlCol="0"/>
          <a:lstStyle/>
          <a:p>
            <a:endParaRPr/>
          </a:p>
        </p:txBody>
      </p:sp>
      <p:sp>
        <p:nvSpPr>
          <p:cNvPr id="105" name="object 105"/>
          <p:cNvSpPr/>
          <p:nvPr/>
        </p:nvSpPr>
        <p:spPr>
          <a:xfrm>
            <a:off x="7664332" y="3172309"/>
            <a:ext cx="73579" cy="647100"/>
          </a:xfrm>
          <a:prstGeom prst="rect">
            <a:avLst/>
          </a:prstGeom>
          <a:blipFill>
            <a:blip r:embed="rId44" cstate="print"/>
            <a:stretch>
              <a:fillRect/>
            </a:stretch>
          </a:blipFill>
        </p:spPr>
        <p:txBody>
          <a:bodyPr wrap="square" lIns="0" tIns="0" rIns="0" bIns="0" rtlCol="0"/>
          <a:lstStyle/>
          <a:p>
            <a:endParaRPr/>
          </a:p>
        </p:txBody>
      </p:sp>
      <p:sp>
        <p:nvSpPr>
          <p:cNvPr id="106" name="object 106"/>
          <p:cNvSpPr/>
          <p:nvPr/>
        </p:nvSpPr>
        <p:spPr>
          <a:xfrm>
            <a:off x="6779648" y="3938210"/>
            <a:ext cx="114073" cy="144486"/>
          </a:xfrm>
          <a:prstGeom prst="rect">
            <a:avLst/>
          </a:prstGeom>
          <a:blipFill>
            <a:blip r:embed="rId45" cstate="print"/>
            <a:stretch>
              <a:fillRect/>
            </a:stretch>
          </a:blipFill>
        </p:spPr>
        <p:txBody>
          <a:bodyPr wrap="square" lIns="0" tIns="0" rIns="0" bIns="0" rtlCol="0"/>
          <a:lstStyle/>
          <a:p>
            <a:endParaRPr/>
          </a:p>
        </p:txBody>
      </p:sp>
      <p:sp>
        <p:nvSpPr>
          <p:cNvPr id="107" name="object 107"/>
          <p:cNvSpPr/>
          <p:nvPr/>
        </p:nvSpPr>
        <p:spPr>
          <a:xfrm>
            <a:off x="7148534" y="3938210"/>
            <a:ext cx="114813" cy="144486"/>
          </a:xfrm>
          <a:prstGeom prst="rect">
            <a:avLst/>
          </a:prstGeom>
          <a:blipFill>
            <a:blip r:embed="rId46" cstate="print"/>
            <a:stretch>
              <a:fillRect/>
            </a:stretch>
          </a:blipFill>
        </p:spPr>
        <p:txBody>
          <a:bodyPr wrap="square" lIns="0" tIns="0" rIns="0" bIns="0" rtlCol="0"/>
          <a:lstStyle/>
          <a:p>
            <a:endParaRPr/>
          </a:p>
        </p:txBody>
      </p:sp>
      <p:sp>
        <p:nvSpPr>
          <p:cNvPr id="108" name="object 108"/>
          <p:cNvSpPr/>
          <p:nvPr/>
        </p:nvSpPr>
        <p:spPr>
          <a:xfrm>
            <a:off x="7647049" y="3938210"/>
            <a:ext cx="116295" cy="144486"/>
          </a:xfrm>
          <a:prstGeom prst="rect">
            <a:avLst/>
          </a:prstGeom>
          <a:blipFill>
            <a:blip r:embed="rId47" cstate="print"/>
            <a:stretch>
              <a:fillRect/>
            </a:stretch>
          </a:blipFill>
        </p:spPr>
        <p:txBody>
          <a:bodyPr wrap="square" lIns="0" tIns="0" rIns="0" bIns="0" rtlCol="0"/>
          <a:lstStyle/>
          <a:p>
            <a:endParaRPr/>
          </a:p>
        </p:txBody>
      </p:sp>
      <p:sp>
        <p:nvSpPr>
          <p:cNvPr id="109" name="object 109"/>
          <p:cNvSpPr/>
          <p:nvPr/>
        </p:nvSpPr>
        <p:spPr>
          <a:xfrm>
            <a:off x="8218155" y="3938210"/>
            <a:ext cx="112591" cy="144486"/>
          </a:xfrm>
          <a:prstGeom prst="rect">
            <a:avLst/>
          </a:prstGeom>
          <a:blipFill>
            <a:blip r:embed="rId48" cstate="print"/>
            <a:stretch>
              <a:fillRect/>
            </a:stretch>
          </a:blipFill>
        </p:spPr>
        <p:txBody>
          <a:bodyPr wrap="square" lIns="0" tIns="0" rIns="0" bIns="0" rtlCol="0"/>
          <a:lstStyle/>
          <a:p>
            <a:endParaRPr/>
          </a:p>
        </p:txBody>
      </p:sp>
      <p:sp>
        <p:nvSpPr>
          <p:cNvPr id="110" name="object 110"/>
          <p:cNvSpPr/>
          <p:nvPr/>
        </p:nvSpPr>
        <p:spPr>
          <a:xfrm>
            <a:off x="8858150" y="3938210"/>
            <a:ext cx="113332" cy="144486"/>
          </a:xfrm>
          <a:prstGeom prst="rect">
            <a:avLst/>
          </a:prstGeom>
          <a:blipFill>
            <a:blip r:embed="rId49" cstate="print"/>
            <a:stretch>
              <a:fillRect/>
            </a:stretch>
          </a:blipFill>
        </p:spPr>
        <p:txBody>
          <a:bodyPr wrap="square" lIns="0" tIns="0" rIns="0" bIns="0" rtlCol="0"/>
          <a:lstStyle/>
          <a:p>
            <a:endParaRPr/>
          </a:p>
        </p:txBody>
      </p:sp>
      <p:sp>
        <p:nvSpPr>
          <p:cNvPr id="111" name="object 111"/>
          <p:cNvSpPr/>
          <p:nvPr/>
        </p:nvSpPr>
        <p:spPr>
          <a:xfrm>
            <a:off x="9428516" y="3938210"/>
            <a:ext cx="112591" cy="144486"/>
          </a:xfrm>
          <a:prstGeom prst="rect">
            <a:avLst/>
          </a:prstGeom>
          <a:blipFill>
            <a:blip r:embed="rId50" cstate="print"/>
            <a:stretch>
              <a:fillRect/>
            </a:stretch>
          </a:blipFill>
        </p:spPr>
        <p:txBody>
          <a:bodyPr wrap="square" lIns="0" tIns="0" rIns="0" bIns="0" rtlCol="0"/>
          <a:lstStyle/>
          <a:p>
            <a:endParaRPr/>
          </a:p>
        </p:txBody>
      </p:sp>
      <p:sp>
        <p:nvSpPr>
          <p:cNvPr id="112" name="object 112"/>
          <p:cNvSpPr/>
          <p:nvPr/>
        </p:nvSpPr>
        <p:spPr>
          <a:xfrm>
            <a:off x="9961105" y="3938210"/>
            <a:ext cx="113332" cy="144486"/>
          </a:xfrm>
          <a:prstGeom prst="rect">
            <a:avLst/>
          </a:prstGeom>
          <a:blipFill>
            <a:blip r:embed="rId51" cstate="print"/>
            <a:stretch>
              <a:fillRect/>
            </a:stretch>
          </a:blipFill>
        </p:spPr>
        <p:txBody>
          <a:bodyPr wrap="square" lIns="0" tIns="0" rIns="0" bIns="0" rtlCol="0"/>
          <a:lstStyle/>
          <a:p>
            <a:endParaRPr/>
          </a:p>
        </p:txBody>
      </p:sp>
      <p:sp>
        <p:nvSpPr>
          <p:cNvPr id="113" name="object 113"/>
          <p:cNvSpPr/>
          <p:nvPr/>
        </p:nvSpPr>
        <p:spPr>
          <a:xfrm>
            <a:off x="6851499" y="3640346"/>
            <a:ext cx="3228122" cy="109661"/>
          </a:xfrm>
          <a:prstGeom prst="rect">
            <a:avLst/>
          </a:prstGeom>
          <a:blipFill>
            <a:blip r:embed="rId52" cstate="print"/>
            <a:stretch>
              <a:fillRect/>
            </a:stretch>
          </a:blipFill>
        </p:spPr>
        <p:txBody>
          <a:bodyPr wrap="square" lIns="0" tIns="0" rIns="0" bIns="0" rtlCol="0"/>
          <a:lstStyle/>
          <a:p>
            <a:endParaRPr/>
          </a:p>
        </p:txBody>
      </p:sp>
      <p:sp>
        <p:nvSpPr>
          <p:cNvPr id="114" name="object 114"/>
          <p:cNvSpPr/>
          <p:nvPr/>
        </p:nvSpPr>
        <p:spPr>
          <a:xfrm>
            <a:off x="6891870" y="3673318"/>
            <a:ext cx="3136265" cy="5715"/>
          </a:xfrm>
          <a:custGeom>
            <a:avLst/>
            <a:gdLst/>
            <a:ahLst/>
            <a:cxnLst/>
            <a:rect l="l" t="t" r="r" b="b"/>
            <a:pathLst>
              <a:path w="3136265" h="5714">
                <a:moveTo>
                  <a:pt x="0" y="0"/>
                </a:moveTo>
                <a:lnTo>
                  <a:pt x="3135777" y="5186"/>
                </a:lnTo>
              </a:path>
            </a:pathLst>
          </a:custGeom>
          <a:ln w="24451">
            <a:solidFill>
              <a:srgbClr val="C0504D"/>
            </a:solidFill>
          </a:ln>
        </p:spPr>
        <p:txBody>
          <a:bodyPr wrap="square" lIns="0" tIns="0" rIns="0" bIns="0" rtlCol="0"/>
          <a:lstStyle/>
          <a:p>
            <a:endParaRPr/>
          </a:p>
        </p:txBody>
      </p:sp>
      <p:sp>
        <p:nvSpPr>
          <p:cNvPr id="115" name="object 115"/>
          <p:cNvSpPr/>
          <p:nvPr/>
        </p:nvSpPr>
        <p:spPr>
          <a:xfrm>
            <a:off x="8672965" y="3649980"/>
            <a:ext cx="86669" cy="86688"/>
          </a:xfrm>
          <a:prstGeom prst="rect">
            <a:avLst/>
          </a:prstGeom>
          <a:blipFill>
            <a:blip r:embed="rId53" cstate="print"/>
            <a:stretch>
              <a:fillRect/>
            </a:stretch>
          </a:blipFill>
        </p:spPr>
        <p:txBody>
          <a:bodyPr wrap="square" lIns="0" tIns="0" rIns="0" bIns="0" rtlCol="0"/>
          <a:lstStyle/>
          <a:p>
            <a:endParaRPr/>
          </a:p>
        </p:txBody>
      </p:sp>
      <p:sp>
        <p:nvSpPr>
          <p:cNvPr id="116" name="object 116"/>
          <p:cNvSpPr/>
          <p:nvPr/>
        </p:nvSpPr>
        <p:spPr>
          <a:xfrm>
            <a:off x="8045563" y="3643311"/>
            <a:ext cx="86669" cy="85947"/>
          </a:xfrm>
          <a:prstGeom prst="rect">
            <a:avLst/>
          </a:prstGeom>
          <a:blipFill>
            <a:blip r:embed="rId54" cstate="print"/>
            <a:stretch>
              <a:fillRect/>
            </a:stretch>
          </a:blipFill>
        </p:spPr>
        <p:txBody>
          <a:bodyPr wrap="square" lIns="0" tIns="0" rIns="0" bIns="0" rtlCol="0"/>
          <a:lstStyle/>
          <a:p>
            <a:endParaRPr/>
          </a:p>
        </p:txBody>
      </p:sp>
      <p:sp>
        <p:nvSpPr>
          <p:cNvPr id="117" name="object 117"/>
          <p:cNvSpPr/>
          <p:nvPr/>
        </p:nvSpPr>
        <p:spPr>
          <a:xfrm>
            <a:off x="8352967" y="3649980"/>
            <a:ext cx="86669" cy="86688"/>
          </a:xfrm>
          <a:prstGeom prst="rect">
            <a:avLst/>
          </a:prstGeom>
          <a:blipFill>
            <a:blip r:embed="rId55" cstate="print"/>
            <a:stretch>
              <a:fillRect/>
            </a:stretch>
          </a:blipFill>
        </p:spPr>
        <p:txBody>
          <a:bodyPr wrap="square" lIns="0" tIns="0" rIns="0" bIns="0" rtlCol="0"/>
          <a:lstStyle/>
          <a:p>
            <a:endParaRPr/>
          </a:p>
        </p:txBody>
      </p:sp>
      <p:sp>
        <p:nvSpPr>
          <p:cNvPr id="118" name="object 118"/>
          <p:cNvSpPr/>
          <p:nvPr/>
        </p:nvSpPr>
        <p:spPr>
          <a:xfrm>
            <a:off x="7991491" y="3402499"/>
            <a:ext cx="543699" cy="169678"/>
          </a:xfrm>
          <a:prstGeom prst="rect">
            <a:avLst/>
          </a:prstGeom>
          <a:blipFill>
            <a:blip r:embed="rId56" cstate="print"/>
            <a:stretch>
              <a:fillRect/>
            </a:stretch>
          </a:blipFill>
        </p:spPr>
        <p:txBody>
          <a:bodyPr wrap="square" lIns="0" tIns="0" rIns="0" bIns="0" rtlCol="0"/>
          <a:lstStyle/>
          <a:p>
            <a:endParaRPr/>
          </a:p>
        </p:txBody>
      </p:sp>
      <p:sp>
        <p:nvSpPr>
          <p:cNvPr id="119" name="object 119"/>
          <p:cNvSpPr/>
          <p:nvPr/>
        </p:nvSpPr>
        <p:spPr>
          <a:xfrm>
            <a:off x="8553708" y="3402499"/>
            <a:ext cx="225924" cy="169678"/>
          </a:xfrm>
          <a:prstGeom prst="rect">
            <a:avLst/>
          </a:prstGeom>
          <a:blipFill>
            <a:blip r:embed="rId57" cstate="print"/>
            <a:stretch>
              <a:fillRect/>
            </a:stretch>
          </a:blipFill>
        </p:spPr>
        <p:txBody>
          <a:bodyPr wrap="square" lIns="0" tIns="0" rIns="0" bIns="0" rtlCol="0"/>
          <a:lstStyle/>
          <a:p>
            <a:endParaRPr/>
          </a:p>
        </p:txBody>
      </p:sp>
      <p:sp>
        <p:nvSpPr>
          <p:cNvPr id="120" name="object 120"/>
          <p:cNvSpPr/>
          <p:nvPr/>
        </p:nvSpPr>
        <p:spPr>
          <a:xfrm>
            <a:off x="7496185" y="4784579"/>
            <a:ext cx="1298014" cy="727123"/>
          </a:xfrm>
          <a:prstGeom prst="rect">
            <a:avLst/>
          </a:prstGeom>
          <a:blipFill>
            <a:blip r:embed="rId58" cstate="print"/>
            <a:stretch>
              <a:fillRect/>
            </a:stretch>
          </a:blipFill>
        </p:spPr>
        <p:txBody>
          <a:bodyPr wrap="square" lIns="0" tIns="0" rIns="0" bIns="0" rtlCol="0"/>
          <a:lstStyle/>
          <a:p>
            <a:endParaRPr/>
          </a:p>
        </p:txBody>
      </p:sp>
      <p:sp>
        <p:nvSpPr>
          <p:cNvPr id="121" name="object 121"/>
          <p:cNvSpPr/>
          <p:nvPr/>
        </p:nvSpPr>
        <p:spPr>
          <a:xfrm>
            <a:off x="6642859" y="4785320"/>
            <a:ext cx="75802" cy="713045"/>
          </a:xfrm>
          <a:prstGeom prst="rect">
            <a:avLst/>
          </a:prstGeom>
          <a:blipFill>
            <a:blip r:embed="rId59" cstate="print"/>
            <a:stretch>
              <a:fillRect/>
            </a:stretch>
          </a:blipFill>
        </p:spPr>
        <p:txBody>
          <a:bodyPr wrap="square" lIns="0" tIns="0" rIns="0" bIns="0" rtlCol="0"/>
          <a:lstStyle/>
          <a:p>
            <a:endParaRPr/>
          </a:p>
        </p:txBody>
      </p:sp>
      <p:sp>
        <p:nvSpPr>
          <p:cNvPr id="122" name="object 122"/>
          <p:cNvSpPr/>
          <p:nvPr/>
        </p:nvSpPr>
        <p:spPr>
          <a:xfrm>
            <a:off x="7059152" y="4789765"/>
            <a:ext cx="74320" cy="713045"/>
          </a:xfrm>
          <a:prstGeom prst="rect">
            <a:avLst/>
          </a:prstGeom>
          <a:blipFill>
            <a:blip r:embed="rId60" cstate="print"/>
            <a:stretch>
              <a:fillRect/>
            </a:stretch>
          </a:blipFill>
        </p:spPr>
        <p:txBody>
          <a:bodyPr wrap="square" lIns="0" tIns="0" rIns="0" bIns="0" rtlCol="0"/>
          <a:lstStyle/>
          <a:p>
            <a:endParaRPr/>
          </a:p>
        </p:txBody>
      </p:sp>
      <p:sp>
        <p:nvSpPr>
          <p:cNvPr id="123" name="object 123"/>
          <p:cNvSpPr/>
          <p:nvPr/>
        </p:nvSpPr>
        <p:spPr>
          <a:xfrm>
            <a:off x="9793945" y="4784579"/>
            <a:ext cx="74320" cy="713045"/>
          </a:xfrm>
          <a:prstGeom prst="rect">
            <a:avLst/>
          </a:prstGeom>
          <a:blipFill>
            <a:blip r:embed="rId61" cstate="print"/>
            <a:stretch>
              <a:fillRect/>
            </a:stretch>
          </a:blipFill>
        </p:spPr>
        <p:txBody>
          <a:bodyPr wrap="square" lIns="0" tIns="0" rIns="0" bIns="0" rtlCol="0"/>
          <a:lstStyle/>
          <a:p>
            <a:endParaRPr/>
          </a:p>
        </p:txBody>
      </p:sp>
      <p:sp>
        <p:nvSpPr>
          <p:cNvPr id="124" name="object 124"/>
          <p:cNvSpPr/>
          <p:nvPr/>
        </p:nvSpPr>
        <p:spPr>
          <a:xfrm>
            <a:off x="9222839" y="4792729"/>
            <a:ext cx="74320" cy="713045"/>
          </a:xfrm>
          <a:prstGeom prst="rect">
            <a:avLst/>
          </a:prstGeom>
          <a:blipFill>
            <a:blip r:embed="rId62" cstate="print"/>
            <a:stretch>
              <a:fillRect/>
            </a:stretch>
          </a:blipFill>
        </p:spPr>
        <p:txBody>
          <a:bodyPr wrap="square" lIns="0" tIns="0" rIns="0" bIns="0" rtlCol="0"/>
          <a:lstStyle/>
          <a:p>
            <a:endParaRPr/>
          </a:p>
        </p:txBody>
      </p:sp>
      <p:sp>
        <p:nvSpPr>
          <p:cNvPr id="125" name="object 125"/>
          <p:cNvSpPr/>
          <p:nvPr/>
        </p:nvSpPr>
        <p:spPr>
          <a:xfrm>
            <a:off x="6610020" y="5556407"/>
            <a:ext cx="114073" cy="146709"/>
          </a:xfrm>
          <a:prstGeom prst="rect">
            <a:avLst/>
          </a:prstGeom>
          <a:blipFill>
            <a:blip r:embed="rId63" cstate="print"/>
            <a:stretch>
              <a:fillRect/>
            </a:stretch>
          </a:blipFill>
        </p:spPr>
        <p:txBody>
          <a:bodyPr wrap="square" lIns="0" tIns="0" rIns="0" bIns="0" rtlCol="0"/>
          <a:lstStyle/>
          <a:p>
            <a:endParaRPr/>
          </a:p>
        </p:txBody>
      </p:sp>
      <p:sp>
        <p:nvSpPr>
          <p:cNvPr id="126" name="object 126"/>
          <p:cNvSpPr/>
          <p:nvPr/>
        </p:nvSpPr>
        <p:spPr>
          <a:xfrm>
            <a:off x="6980387" y="5556407"/>
            <a:ext cx="114813" cy="146709"/>
          </a:xfrm>
          <a:prstGeom prst="rect">
            <a:avLst/>
          </a:prstGeom>
          <a:blipFill>
            <a:blip r:embed="rId64" cstate="print"/>
            <a:stretch>
              <a:fillRect/>
            </a:stretch>
          </a:blipFill>
        </p:spPr>
        <p:txBody>
          <a:bodyPr wrap="square" lIns="0" tIns="0" rIns="0" bIns="0" rtlCol="0"/>
          <a:lstStyle/>
          <a:p>
            <a:endParaRPr/>
          </a:p>
        </p:txBody>
      </p:sp>
      <p:sp>
        <p:nvSpPr>
          <p:cNvPr id="127" name="object 127"/>
          <p:cNvSpPr/>
          <p:nvPr/>
        </p:nvSpPr>
        <p:spPr>
          <a:xfrm>
            <a:off x="7478902" y="5556407"/>
            <a:ext cx="115554" cy="146709"/>
          </a:xfrm>
          <a:prstGeom prst="rect">
            <a:avLst/>
          </a:prstGeom>
          <a:blipFill>
            <a:blip r:embed="rId65" cstate="print"/>
            <a:stretch>
              <a:fillRect/>
            </a:stretch>
          </a:blipFill>
        </p:spPr>
        <p:txBody>
          <a:bodyPr wrap="square" lIns="0" tIns="0" rIns="0" bIns="0" rtlCol="0"/>
          <a:lstStyle/>
          <a:p>
            <a:endParaRPr/>
          </a:p>
        </p:txBody>
      </p:sp>
      <p:sp>
        <p:nvSpPr>
          <p:cNvPr id="128" name="object 128"/>
          <p:cNvSpPr/>
          <p:nvPr/>
        </p:nvSpPr>
        <p:spPr>
          <a:xfrm>
            <a:off x="8050009" y="5556407"/>
            <a:ext cx="114073" cy="146709"/>
          </a:xfrm>
          <a:prstGeom prst="rect">
            <a:avLst/>
          </a:prstGeom>
          <a:blipFill>
            <a:blip r:embed="rId66" cstate="print"/>
            <a:stretch>
              <a:fillRect/>
            </a:stretch>
          </a:blipFill>
        </p:spPr>
        <p:txBody>
          <a:bodyPr wrap="square" lIns="0" tIns="0" rIns="0" bIns="0" rtlCol="0"/>
          <a:lstStyle/>
          <a:p>
            <a:endParaRPr/>
          </a:p>
        </p:txBody>
      </p:sp>
      <p:sp>
        <p:nvSpPr>
          <p:cNvPr id="129" name="object 129"/>
          <p:cNvSpPr/>
          <p:nvPr/>
        </p:nvSpPr>
        <p:spPr>
          <a:xfrm>
            <a:off x="8691485" y="5556407"/>
            <a:ext cx="112591" cy="146709"/>
          </a:xfrm>
          <a:prstGeom prst="rect">
            <a:avLst/>
          </a:prstGeom>
          <a:blipFill>
            <a:blip r:embed="rId67" cstate="print"/>
            <a:stretch>
              <a:fillRect/>
            </a:stretch>
          </a:blipFill>
        </p:spPr>
        <p:txBody>
          <a:bodyPr wrap="square" lIns="0" tIns="0" rIns="0" bIns="0" rtlCol="0"/>
          <a:lstStyle/>
          <a:p>
            <a:endParaRPr/>
          </a:p>
        </p:txBody>
      </p:sp>
      <p:sp>
        <p:nvSpPr>
          <p:cNvPr id="130" name="object 130"/>
          <p:cNvSpPr/>
          <p:nvPr/>
        </p:nvSpPr>
        <p:spPr>
          <a:xfrm>
            <a:off x="9261851" y="5556407"/>
            <a:ext cx="113332" cy="146709"/>
          </a:xfrm>
          <a:prstGeom prst="rect">
            <a:avLst/>
          </a:prstGeom>
          <a:blipFill>
            <a:blip r:embed="rId68" cstate="print"/>
            <a:stretch>
              <a:fillRect/>
            </a:stretch>
          </a:blipFill>
        </p:spPr>
        <p:txBody>
          <a:bodyPr wrap="square" lIns="0" tIns="0" rIns="0" bIns="0" rtlCol="0"/>
          <a:lstStyle/>
          <a:p>
            <a:endParaRPr/>
          </a:p>
        </p:txBody>
      </p:sp>
      <p:sp>
        <p:nvSpPr>
          <p:cNvPr id="131" name="object 131"/>
          <p:cNvSpPr/>
          <p:nvPr/>
        </p:nvSpPr>
        <p:spPr>
          <a:xfrm>
            <a:off x="9795180" y="5556407"/>
            <a:ext cx="114073" cy="146709"/>
          </a:xfrm>
          <a:prstGeom prst="rect">
            <a:avLst/>
          </a:prstGeom>
          <a:blipFill>
            <a:blip r:embed="rId69" cstate="print"/>
            <a:stretch>
              <a:fillRect/>
            </a:stretch>
          </a:blipFill>
        </p:spPr>
        <p:txBody>
          <a:bodyPr wrap="square" lIns="0" tIns="0" rIns="0" bIns="0" rtlCol="0"/>
          <a:lstStyle/>
          <a:p>
            <a:endParaRPr/>
          </a:p>
        </p:txBody>
      </p:sp>
      <p:sp>
        <p:nvSpPr>
          <p:cNvPr id="132" name="object 132"/>
          <p:cNvSpPr/>
          <p:nvPr/>
        </p:nvSpPr>
        <p:spPr>
          <a:xfrm>
            <a:off x="8756916" y="5287737"/>
            <a:ext cx="74320" cy="80269"/>
          </a:xfrm>
          <a:prstGeom prst="rect">
            <a:avLst/>
          </a:prstGeom>
          <a:blipFill>
            <a:blip r:embed="rId70" cstate="print"/>
            <a:stretch>
              <a:fillRect/>
            </a:stretch>
          </a:blipFill>
        </p:spPr>
        <p:txBody>
          <a:bodyPr wrap="square" lIns="0" tIns="0" rIns="0" bIns="0" rtlCol="0"/>
          <a:lstStyle/>
          <a:p>
            <a:endParaRPr/>
          </a:p>
        </p:txBody>
      </p:sp>
      <p:sp>
        <p:nvSpPr>
          <p:cNvPr id="133" name="object 133"/>
          <p:cNvSpPr/>
          <p:nvPr/>
        </p:nvSpPr>
        <p:spPr>
          <a:xfrm>
            <a:off x="8044822" y="4775491"/>
            <a:ext cx="86669" cy="86688"/>
          </a:xfrm>
          <a:prstGeom prst="rect">
            <a:avLst/>
          </a:prstGeom>
          <a:blipFill>
            <a:blip r:embed="rId71" cstate="print"/>
            <a:stretch>
              <a:fillRect/>
            </a:stretch>
          </a:blipFill>
        </p:spPr>
        <p:txBody>
          <a:bodyPr wrap="square" lIns="0" tIns="0" rIns="0" bIns="0" rtlCol="0"/>
          <a:lstStyle/>
          <a:p>
            <a:endParaRPr/>
          </a:p>
        </p:txBody>
      </p:sp>
      <p:sp>
        <p:nvSpPr>
          <p:cNvPr id="134" name="object 134"/>
          <p:cNvSpPr/>
          <p:nvPr/>
        </p:nvSpPr>
        <p:spPr>
          <a:xfrm>
            <a:off x="8030747" y="5454157"/>
            <a:ext cx="86669" cy="86688"/>
          </a:xfrm>
          <a:prstGeom prst="rect">
            <a:avLst/>
          </a:prstGeom>
          <a:blipFill>
            <a:blip r:embed="rId72" cstate="print"/>
            <a:stretch>
              <a:fillRect/>
            </a:stretch>
          </a:blipFill>
        </p:spPr>
        <p:txBody>
          <a:bodyPr wrap="square" lIns="0" tIns="0" rIns="0" bIns="0" rtlCol="0"/>
          <a:lstStyle/>
          <a:p>
            <a:endParaRPr/>
          </a:p>
        </p:txBody>
      </p:sp>
      <p:sp>
        <p:nvSpPr>
          <p:cNvPr id="135" name="object 135"/>
          <p:cNvSpPr/>
          <p:nvPr/>
        </p:nvSpPr>
        <p:spPr>
          <a:xfrm>
            <a:off x="8038155" y="5110403"/>
            <a:ext cx="86669" cy="86688"/>
          </a:xfrm>
          <a:prstGeom prst="rect">
            <a:avLst/>
          </a:prstGeom>
          <a:blipFill>
            <a:blip r:embed="rId73" cstate="print"/>
            <a:stretch>
              <a:fillRect/>
            </a:stretch>
          </a:blipFill>
        </p:spPr>
        <p:txBody>
          <a:bodyPr wrap="square" lIns="0" tIns="0" rIns="0" bIns="0" rtlCol="0"/>
          <a:lstStyle/>
          <a:p>
            <a:endParaRPr/>
          </a:p>
        </p:txBody>
      </p:sp>
      <p:sp>
        <p:nvSpPr>
          <p:cNvPr id="136" name="object 136"/>
          <p:cNvSpPr/>
          <p:nvPr/>
        </p:nvSpPr>
        <p:spPr>
          <a:xfrm>
            <a:off x="6671871" y="5497501"/>
            <a:ext cx="3174365" cy="7620"/>
          </a:xfrm>
          <a:custGeom>
            <a:avLst/>
            <a:gdLst/>
            <a:ahLst/>
            <a:cxnLst/>
            <a:rect l="l" t="t" r="r" b="b"/>
            <a:pathLst>
              <a:path w="3174365" h="7620">
                <a:moveTo>
                  <a:pt x="0" y="0"/>
                </a:moveTo>
                <a:lnTo>
                  <a:pt x="3174172" y="7397"/>
                </a:lnTo>
              </a:path>
            </a:pathLst>
          </a:custGeom>
          <a:ln w="9632">
            <a:solidFill>
              <a:srgbClr val="497DBA"/>
            </a:solidFill>
          </a:ln>
        </p:spPr>
        <p:txBody>
          <a:bodyPr wrap="square" lIns="0" tIns="0" rIns="0" bIns="0" rtlCol="0"/>
          <a:lstStyle/>
          <a:p>
            <a:endParaRPr/>
          </a:p>
        </p:txBody>
      </p:sp>
      <p:sp>
        <p:nvSpPr>
          <p:cNvPr id="137" name="object 137"/>
          <p:cNvSpPr/>
          <p:nvPr/>
        </p:nvSpPr>
        <p:spPr>
          <a:xfrm>
            <a:off x="6665945" y="5212283"/>
            <a:ext cx="422275" cy="61594"/>
          </a:xfrm>
          <a:custGeom>
            <a:avLst/>
            <a:gdLst/>
            <a:ahLst/>
            <a:cxnLst/>
            <a:rect l="l" t="t" r="r" b="b"/>
            <a:pathLst>
              <a:path w="422275" h="61595">
                <a:moveTo>
                  <a:pt x="0" y="61252"/>
                </a:moveTo>
                <a:lnTo>
                  <a:pt x="421712" y="0"/>
                </a:lnTo>
              </a:path>
            </a:pathLst>
          </a:custGeom>
          <a:ln w="9632">
            <a:solidFill>
              <a:srgbClr val="BD4A47"/>
            </a:solidFill>
          </a:ln>
        </p:spPr>
        <p:txBody>
          <a:bodyPr wrap="square" lIns="0" tIns="0" rIns="0" bIns="0" rtlCol="0"/>
          <a:lstStyle/>
          <a:p>
            <a:endParaRPr/>
          </a:p>
        </p:txBody>
      </p:sp>
      <p:sp>
        <p:nvSpPr>
          <p:cNvPr id="138" name="object 138"/>
          <p:cNvSpPr/>
          <p:nvPr/>
        </p:nvSpPr>
        <p:spPr>
          <a:xfrm>
            <a:off x="7077794" y="5198945"/>
            <a:ext cx="488315" cy="167640"/>
          </a:xfrm>
          <a:custGeom>
            <a:avLst/>
            <a:gdLst/>
            <a:ahLst/>
            <a:cxnLst/>
            <a:rect l="l" t="t" r="r" b="b"/>
            <a:pathLst>
              <a:path w="488315" h="167639">
                <a:moveTo>
                  <a:pt x="0" y="0"/>
                </a:moveTo>
                <a:lnTo>
                  <a:pt x="488008" y="167085"/>
                </a:lnTo>
              </a:path>
            </a:pathLst>
          </a:custGeom>
          <a:ln w="9632">
            <a:solidFill>
              <a:srgbClr val="BD4A47"/>
            </a:solidFill>
          </a:ln>
        </p:spPr>
        <p:txBody>
          <a:bodyPr wrap="square" lIns="0" tIns="0" rIns="0" bIns="0" rtlCol="0"/>
          <a:lstStyle/>
          <a:p>
            <a:endParaRPr/>
          </a:p>
        </p:txBody>
      </p:sp>
      <p:sp>
        <p:nvSpPr>
          <p:cNvPr id="139" name="object 139"/>
          <p:cNvSpPr/>
          <p:nvPr/>
        </p:nvSpPr>
        <p:spPr>
          <a:xfrm>
            <a:off x="7520013" y="5366401"/>
            <a:ext cx="588645" cy="1270"/>
          </a:xfrm>
          <a:custGeom>
            <a:avLst/>
            <a:gdLst/>
            <a:ahLst/>
            <a:cxnLst/>
            <a:rect l="l" t="t" r="r" b="b"/>
            <a:pathLst>
              <a:path w="588645" h="1270">
                <a:moveTo>
                  <a:pt x="0" y="0"/>
                </a:moveTo>
                <a:lnTo>
                  <a:pt x="588513" y="1111"/>
                </a:lnTo>
              </a:path>
            </a:pathLst>
          </a:custGeom>
          <a:ln w="9632">
            <a:solidFill>
              <a:srgbClr val="BD4A47"/>
            </a:solidFill>
          </a:ln>
        </p:spPr>
        <p:txBody>
          <a:bodyPr wrap="square" lIns="0" tIns="0" rIns="0" bIns="0" rtlCol="0"/>
          <a:lstStyle/>
          <a:p>
            <a:endParaRPr/>
          </a:p>
        </p:txBody>
      </p:sp>
      <p:sp>
        <p:nvSpPr>
          <p:cNvPr id="140" name="object 140"/>
          <p:cNvSpPr/>
          <p:nvPr/>
        </p:nvSpPr>
        <p:spPr>
          <a:xfrm>
            <a:off x="8105193" y="5305643"/>
            <a:ext cx="715645" cy="57150"/>
          </a:xfrm>
          <a:custGeom>
            <a:avLst/>
            <a:gdLst/>
            <a:ahLst/>
            <a:cxnLst/>
            <a:rect l="l" t="t" r="r" b="b"/>
            <a:pathLst>
              <a:path w="715645" h="57150">
                <a:moveTo>
                  <a:pt x="0" y="56559"/>
                </a:moveTo>
                <a:lnTo>
                  <a:pt x="715303" y="0"/>
                </a:lnTo>
              </a:path>
            </a:pathLst>
          </a:custGeom>
          <a:ln w="9632">
            <a:solidFill>
              <a:srgbClr val="BD4A47"/>
            </a:solidFill>
          </a:ln>
        </p:spPr>
        <p:txBody>
          <a:bodyPr wrap="square" lIns="0" tIns="0" rIns="0" bIns="0" rtlCol="0"/>
          <a:lstStyle/>
          <a:p>
            <a:endParaRPr/>
          </a:p>
        </p:txBody>
      </p:sp>
      <p:sp>
        <p:nvSpPr>
          <p:cNvPr id="141" name="object 141"/>
          <p:cNvSpPr/>
          <p:nvPr/>
        </p:nvSpPr>
        <p:spPr>
          <a:xfrm>
            <a:off x="8830373" y="5327131"/>
            <a:ext cx="414020" cy="78740"/>
          </a:xfrm>
          <a:custGeom>
            <a:avLst/>
            <a:gdLst/>
            <a:ahLst/>
            <a:cxnLst/>
            <a:rect l="l" t="t" r="r" b="b"/>
            <a:pathLst>
              <a:path w="414020" h="78739">
                <a:moveTo>
                  <a:pt x="0" y="0"/>
                </a:moveTo>
                <a:lnTo>
                  <a:pt x="413947" y="78627"/>
                </a:lnTo>
              </a:path>
            </a:pathLst>
          </a:custGeom>
          <a:ln w="9632">
            <a:solidFill>
              <a:srgbClr val="BD4A47"/>
            </a:solidFill>
          </a:ln>
        </p:spPr>
        <p:txBody>
          <a:bodyPr wrap="square" lIns="0" tIns="0" rIns="0" bIns="0" rtlCol="0"/>
          <a:lstStyle/>
          <a:p>
            <a:endParaRPr/>
          </a:p>
        </p:txBody>
      </p:sp>
      <p:sp>
        <p:nvSpPr>
          <p:cNvPr id="142" name="object 142"/>
          <p:cNvSpPr/>
          <p:nvPr/>
        </p:nvSpPr>
        <p:spPr>
          <a:xfrm>
            <a:off x="9296295" y="5327872"/>
            <a:ext cx="518795" cy="70485"/>
          </a:xfrm>
          <a:custGeom>
            <a:avLst/>
            <a:gdLst/>
            <a:ahLst/>
            <a:cxnLst/>
            <a:rect l="l" t="t" r="r" b="b"/>
            <a:pathLst>
              <a:path w="518795" h="70485">
                <a:moveTo>
                  <a:pt x="0" y="70217"/>
                </a:moveTo>
                <a:lnTo>
                  <a:pt x="518390" y="0"/>
                </a:lnTo>
              </a:path>
            </a:pathLst>
          </a:custGeom>
          <a:ln w="9632">
            <a:solidFill>
              <a:srgbClr val="BD4A47"/>
            </a:solidFill>
          </a:ln>
        </p:spPr>
        <p:txBody>
          <a:bodyPr wrap="square" lIns="0" tIns="0" rIns="0" bIns="0" rtlCol="0"/>
          <a:lstStyle/>
          <a:p>
            <a:endParaRPr/>
          </a:p>
        </p:txBody>
      </p:sp>
      <p:sp>
        <p:nvSpPr>
          <p:cNvPr id="143" name="object 143"/>
          <p:cNvSpPr/>
          <p:nvPr/>
        </p:nvSpPr>
        <p:spPr>
          <a:xfrm>
            <a:off x="7554086" y="5158193"/>
            <a:ext cx="482600" cy="172085"/>
          </a:xfrm>
          <a:custGeom>
            <a:avLst/>
            <a:gdLst/>
            <a:ahLst/>
            <a:cxnLst/>
            <a:rect l="l" t="t" r="r" b="b"/>
            <a:pathLst>
              <a:path w="482600" h="172085">
                <a:moveTo>
                  <a:pt x="0" y="171654"/>
                </a:moveTo>
                <a:lnTo>
                  <a:pt x="481971" y="0"/>
                </a:lnTo>
              </a:path>
            </a:pathLst>
          </a:custGeom>
          <a:ln w="9632">
            <a:solidFill>
              <a:srgbClr val="46AAC5"/>
            </a:solidFill>
          </a:ln>
        </p:spPr>
        <p:txBody>
          <a:bodyPr wrap="square" lIns="0" tIns="0" rIns="0" bIns="0" rtlCol="0"/>
          <a:lstStyle/>
          <a:p>
            <a:endParaRPr/>
          </a:p>
        </p:txBody>
      </p:sp>
      <p:sp>
        <p:nvSpPr>
          <p:cNvPr id="144" name="object 144"/>
          <p:cNvSpPr/>
          <p:nvPr/>
        </p:nvSpPr>
        <p:spPr>
          <a:xfrm>
            <a:off x="8112600" y="5147079"/>
            <a:ext cx="655320" cy="154305"/>
          </a:xfrm>
          <a:custGeom>
            <a:avLst/>
            <a:gdLst/>
            <a:ahLst/>
            <a:cxnLst/>
            <a:rect l="l" t="t" r="r" b="b"/>
            <a:pathLst>
              <a:path w="655320" h="154304">
                <a:moveTo>
                  <a:pt x="0" y="0"/>
                </a:moveTo>
                <a:lnTo>
                  <a:pt x="655180" y="153871"/>
                </a:lnTo>
              </a:path>
            </a:pathLst>
          </a:custGeom>
          <a:ln w="9632">
            <a:solidFill>
              <a:srgbClr val="00AFEF"/>
            </a:solidFill>
          </a:ln>
        </p:spPr>
        <p:txBody>
          <a:bodyPr wrap="square" lIns="0" tIns="0" rIns="0" bIns="0" rtlCol="0"/>
          <a:lstStyle/>
          <a:p>
            <a:endParaRPr/>
          </a:p>
        </p:txBody>
      </p:sp>
      <p:sp>
        <p:nvSpPr>
          <p:cNvPr id="145" name="object 145"/>
          <p:cNvSpPr/>
          <p:nvPr/>
        </p:nvSpPr>
        <p:spPr>
          <a:xfrm>
            <a:off x="8116304" y="5356769"/>
            <a:ext cx="653415" cy="146685"/>
          </a:xfrm>
          <a:custGeom>
            <a:avLst/>
            <a:gdLst/>
            <a:ahLst/>
            <a:cxnLst/>
            <a:rect l="l" t="t" r="r" b="b"/>
            <a:pathLst>
              <a:path w="653415" h="146685">
                <a:moveTo>
                  <a:pt x="0" y="146227"/>
                </a:moveTo>
                <a:lnTo>
                  <a:pt x="652957" y="0"/>
                </a:lnTo>
              </a:path>
            </a:pathLst>
          </a:custGeom>
          <a:ln w="9632">
            <a:solidFill>
              <a:srgbClr val="000000"/>
            </a:solidFill>
          </a:ln>
        </p:spPr>
        <p:txBody>
          <a:bodyPr wrap="square" lIns="0" tIns="0" rIns="0" bIns="0" rtlCol="0"/>
          <a:lstStyle/>
          <a:p>
            <a:endParaRPr/>
          </a:p>
        </p:txBody>
      </p:sp>
      <p:sp>
        <p:nvSpPr>
          <p:cNvPr id="146" name="object 146"/>
          <p:cNvSpPr/>
          <p:nvPr/>
        </p:nvSpPr>
        <p:spPr>
          <a:xfrm>
            <a:off x="8119267" y="4818835"/>
            <a:ext cx="662305" cy="497205"/>
          </a:xfrm>
          <a:custGeom>
            <a:avLst/>
            <a:gdLst/>
            <a:ahLst/>
            <a:cxnLst/>
            <a:rect l="l" t="t" r="r" b="b"/>
            <a:pathLst>
              <a:path w="662304" h="497204">
                <a:moveTo>
                  <a:pt x="0" y="0"/>
                </a:moveTo>
                <a:lnTo>
                  <a:pt x="661846" y="496687"/>
                </a:lnTo>
              </a:path>
            </a:pathLst>
          </a:custGeom>
          <a:ln w="12594">
            <a:solidFill>
              <a:srgbClr val="00AF50"/>
            </a:solidFill>
          </a:ln>
        </p:spPr>
        <p:txBody>
          <a:bodyPr wrap="square" lIns="0" tIns="0" rIns="0" bIns="0" rtlCol="0"/>
          <a:lstStyle/>
          <a:p>
            <a:endParaRPr/>
          </a:p>
        </p:txBody>
      </p:sp>
      <p:sp>
        <p:nvSpPr>
          <p:cNvPr id="147" name="object 147"/>
          <p:cNvSpPr/>
          <p:nvPr/>
        </p:nvSpPr>
        <p:spPr>
          <a:xfrm>
            <a:off x="7548902" y="5387889"/>
            <a:ext cx="494665" cy="114935"/>
          </a:xfrm>
          <a:custGeom>
            <a:avLst/>
            <a:gdLst/>
            <a:ahLst/>
            <a:cxnLst/>
            <a:rect l="l" t="t" r="r" b="b"/>
            <a:pathLst>
              <a:path w="494665" h="114935">
                <a:moveTo>
                  <a:pt x="0" y="0"/>
                </a:moveTo>
                <a:lnTo>
                  <a:pt x="494070" y="114502"/>
                </a:lnTo>
              </a:path>
            </a:pathLst>
          </a:custGeom>
          <a:ln w="9632">
            <a:solidFill>
              <a:srgbClr val="000000"/>
            </a:solidFill>
          </a:ln>
        </p:spPr>
        <p:txBody>
          <a:bodyPr wrap="square" lIns="0" tIns="0" rIns="0" bIns="0" rtlCol="0"/>
          <a:lstStyle/>
          <a:p>
            <a:endParaRPr/>
          </a:p>
        </p:txBody>
      </p:sp>
      <p:sp>
        <p:nvSpPr>
          <p:cNvPr id="148" name="object 148"/>
          <p:cNvSpPr/>
          <p:nvPr/>
        </p:nvSpPr>
        <p:spPr>
          <a:xfrm>
            <a:off x="7546679" y="4804016"/>
            <a:ext cx="527050" cy="521970"/>
          </a:xfrm>
          <a:custGeom>
            <a:avLst/>
            <a:gdLst/>
            <a:ahLst/>
            <a:cxnLst/>
            <a:rect l="l" t="t" r="r" b="b"/>
            <a:pathLst>
              <a:path w="527050" h="521970">
                <a:moveTo>
                  <a:pt x="0" y="521385"/>
                </a:moveTo>
                <a:lnTo>
                  <a:pt x="527032" y="0"/>
                </a:lnTo>
              </a:path>
            </a:pathLst>
          </a:custGeom>
          <a:ln w="12594">
            <a:solidFill>
              <a:srgbClr val="00AF50"/>
            </a:solidFill>
          </a:ln>
        </p:spPr>
        <p:txBody>
          <a:bodyPr wrap="square" lIns="0" tIns="0" rIns="0" bIns="0" rtlCol="0"/>
          <a:lstStyle/>
          <a:p>
            <a:endParaRPr/>
          </a:p>
        </p:txBody>
      </p:sp>
      <p:sp>
        <p:nvSpPr>
          <p:cNvPr id="149" name="object 149"/>
          <p:cNvSpPr/>
          <p:nvPr/>
        </p:nvSpPr>
        <p:spPr>
          <a:xfrm>
            <a:off x="8754445" y="5291196"/>
            <a:ext cx="78522" cy="68905"/>
          </a:xfrm>
          <a:prstGeom prst="rect">
            <a:avLst/>
          </a:prstGeom>
          <a:blipFill>
            <a:blip r:embed="rId74" cstate="print"/>
            <a:stretch>
              <a:fillRect/>
            </a:stretch>
          </a:blipFill>
        </p:spPr>
        <p:txBody>
          <a:bodyPr wrap="square" lIns="0" tIns="0" rIns="0" bIns="0" rtlCol="0"/>
          <a:lstStyle/>
          <a:p>
            <a:endParaRPr/>
          </a:p>
        </p:txBody>
      </p:sp>
      <p:sp>
        <p:nvSpPr>
          <p:cNvPr id="150" name="object 150"/>
          <p:cNvSpPr/>
          <p:nvPr/>
        </p:nvSpPr>
        <p:spPr>
          <a:xfrm>
            <a:off x="8134453" y="4778404"/>
            <a:ext cx="231850" cy="253456"/>
          </a:xfrm>
          <a:prstGeom prst="rect">
            <a:avLst/>
          </a:prstGeom>
          <a:blipFill>
            <a:blip r:embed="rId75" cstate="print"/>
            <a:stretch>
              <a:fillRect/>
            </a:stretch>
          </a:blipFill>
        </p:spPr>
        <p:txBody>
          <a:bodyPr wrap="square" lIns="0" tIns="0" rIns="0" bIns="0" rtlCol="0"/>
          <a:lstStyle/>
          <a:p>
            <a:endParaRPr/>
          </a:p>
        </p:txBody>
      </p:sp>
      <p:sp>
        <p:nvSpPr>
          <p:cNvPr id="151" name="object 151"/>
          <p:cNvSpPr/>
          <p:nvPr/>
        </p:nvSpPr>
        <p:spPr>
          <a:xfrm>
            <a:off x="8134453" y="5111834"/>
            <a:ext cx="272590" cy="289713"/>
          </a:xfrm>
          <a:prstGeom prst="rect">
            <a:avLst/>
          </a:prstGeom>
          <a:blipFill>
            <a:blip r:embed="rId76" cstate="print"/>
            <a:stretch>
              <a:fillRect/>
            </a:stretch>
          </a:blipFill>
        </p:spPr>
        <p:txBody>
          <a:bodyPr wrap="square" lIns="0" tIns="0" rIns="0" bIns="0" rtlCol="0"/>
          <a:lstStyle/>
          <a:p>
            <a:endParaRPr/>
          </a:p>
        </p:txBody>
      </p:sp>
      <p:sp>
        <p:nvSpPr>
          <p:cNvPr id="152" name="object 152"/>
          <p:cNvSpPr/>
          <p:nvPr/>
        </p:nvSpPr>
        <p:spPr>
          <a:xfrm>
            <a:off x="8134453" y="5282253"/>
            <a:ext cx="272590" cy="289713"/>
          </a:xfrm>
          <a:prstGeom prst="rect">
            <a:avLst/>
          </a:prstGeom>
          <a:blipFill>
            <a:blip r:embed="rId77" cstate="print"/>
            <a:stretch>
              <a:fillRect/>
            </a:stretch>
          </a:blipFill>
        </p:spPr>
        <p:txBody>
          <a:bodyPr wrap="square" lIns="0" tIns="0" rIns="0" bIns="0" rtlCol="0"/>
          <a:lstStyle/>
          <a:p>
            <a:endParaRPr/>
          </a:p>
        </p:txBody>
      </p:sp>
      <p:sp>
        <p:nvSpPr>
          <p:cNvPr id="153" name="object 153"/>
          <p:cNvSpPr/>
          <p:nvPr/>
        </p:nvSpPr>
        <p:spPr>
          <a:xfrm>
            <a:off x="8134453" y="5453414"/>
            <a:ext cx="256294" cy="225991"/>
          </a:xfrm>
          <a:prstGeom prst="rect">
            <a:avLst/>
          </a:prstGeom>
          <a:blipFill>
            <a:blip r:embed="rId78" cstate="print"/>
            <a:stretch>
              <a:fillRect/>
            </a:stretch>
          </a:blipFill>
        </p:spPr>
        <p:txBody>
          <a:bodyPr wrap="square" lIns="0" tIns="0" rIns="0" bIns="0" rtlCol="0"/>
          <a:lstStyle/>
          <a:p>
            <a:endParaRPr/>
          </a:p>
        </p:txBody>
      </p:sp>
      <p:sp>
        <p:nvSpPr>
          <p:cNvPr id="154" name="object 154"/>
          <p:cNvSpPr txBox="1"/>
          <p:nvPr/>
        </p:nvSpPr>
        <p:spPr>
          <a:xfrm>
            <a:off x="1704911" y="4018929"/>
            <a:ext cx="1614170" cy="321883"/>
          </a:xfrm>
          <a:prstGeom prst="rect">
            <a:avLst/>
          </a:prstGeom>
        </p:spPr>
        <p:txBody>
          <a:bodyPr vert="horz" wrap="square" lIns="0" tIns="13970" rIns="0" bIns="0" rtlCol="0">
            <a:spAutoFit/>
          </a:bodyPr>
          <a:lstStyle/>
          <a:p>
            <a:pPr algn="ctr">
              <a:lnSpc>
                <a:spcPts val="1240"/>
              </a:lnSpc>
              <a:spcBef>
                <a:spcPts val="110"/>
              </a:spcBef>
            </a:pPr>
            <a:r>
              <a:rPr sz="1050" spc="65" dirty="0">
                <a:cs typeface="Times New Roman"/>
              </a:rPr>
              <a:t>6-D </a:t>
            </a:r>
            <a:r>
              <a:rPr sz="1050" spc="50" dirty="0">
                <a:cs typeface="Times New Roman"/>
              </a:rPr>
              <a:t>(5,4,0,6,4,10) point</a:t>
            </a:r>
            <a:r>
              <a:rPr sz="1050" spc="-60" dirty="0">
                <a:cs typeface="Times New Roman"/>
              </a:rPr>
              <a:t> </a:t>
            </a:r>
            <a:r>
              <a:rPr sz="1050" spc="50" dirty="0">
                <a:cs typeface="Times New Roman"/>
              </a:rPr>
              <a:t>in</a:t>
            </a:r>
            <a:endParaRPr sz="1050">
              <a:cs typeface="Times New Roman"/>
            </a:endParaRPr>
          </a:p>
          <a:p>
            <a:pPr marR="29845" algn="ctr">
              <a:lnSpc>
                <a:spcPts val="1240"/>
              </a:lnSpc>
            </a:pPr>
            <a:r>
              <a:rPr sz="1050" spc="50" dirty="0">
                <a:cs typeface="Times New Roman"/>
              </a:rPr>
              <a:t>In-line</a:t>
            </a:r>
            <a:r>
              <a:rPr sz="1050" spc="20" dirty="0">
                <a:cs typeface="Times New Roman"/>
              </a:rPr>
              <a:t> </a:t>
            </a:r>
            <a:r>
              <a:rPr sz="1050" spc="55" dirty="0">
                <a:cs typeface="Times New Roman"/>
              </a:rPr>
              <a:t>Coordinates</a:t>
            </a:r>
            <a:endParaRPr sz="1050">
              <a:cs typeface="Times New Roman"/>
            </a:endParaRPr>
          </a:p>
        </p:txBody>
      </p:sp>
      <p:sp>
        <p:nvSpPr>
          <p:cNvPr id="155" name="object 155"/>
          <p:cNvSpPr txBox="1"/>
          <p:nvPr/>
        </p:nvSpPr>
        <p:spPr>
          <a:xfrm>
            <a:off x="460352" y="4331067"/>
            <a:ext cx="50800" cy="121187"/>
          </a:xfrm>
          <a:prstGeom prst="rect">
            <a:avLst/>
          </a:prstGeom>
        </p:spPr>
        <p:txBody>
          <a:bodyPr vert="horz" wrap="square" lIns="0" tIns="13335" rIns="0" bIns="0" rtlCol="0">
            <a:spAutoFit/>
          </a:bodyPr>
          <a:lstStyle/>
          <a:p>
            <a:pPr marL="12700">
              <a:lnSpc>
                <a:spcPct val="100000"/>
              </a:lnSpc>
              <a:spcBef>
                <a:spcPts val="105"/>
              </a:spcBef>
            </a:pPr>
            <a:r>
              <a:rPr sz="700" spc="20" dirty="0">
                <a:cs typeface="Times New Roman"/>
              </a:rPr>
              <a:t>.</a:t>
            </a:r>
            <a:endParaRPr sz="700">
              <a:cs typeface="Times New Roman"/>
            </a:endParaRPr>
          </a:p>
        </p:txBody>
      </p:sp>
      <p:sp>
        <p:nvSpPr>
          <p:cNvPr id="156" name="object 156"/>
          <p:cNvSpPr/>
          <p:nvPr/>
        </p:nvSpPr>
        <p:spPr>
          <a:xfrm>
            <a:off x="1363026" y="3020001"/>
            <a:ext cx="1544480" cy="955938"/>
          </a:xfrm>
          <a:prstGeom prst="rect">
            <a:avLst/>
          </a:prstGeom>
          <a:blipFill>
            <a:blip r:embed="rId79" cstate="print"/>
            <a:stretch>
              <a:fillRect/>
            </a:stretch>
          </a:blipFill>
        </p:spPr>
        <p:txBody>
          <a:bodyPr wrap="square" lIns="0" tIns="0" rIns="0" bIns="0" rtlCol="0"/>
          <a:lstStyle/>
          <a:p>
            <a:endParaRPr/>
          </a:p>
        </p:txBody>
      </p:sp>
      <p:sp>
        <p:nvSpPr>
          <p:cNvPr id="157" name="object 157"/>
          <p:cNvSpPr/>
          <p:nvPr/>
        </p:nvSpPr>
        <p:spPr>
          <a:xfrm>
            <a:off x="1363026" y="3020001"/>
            <a:ext cx="1544480" cy="813723"/>
          </a:xfrm>
          <a:prstGeom prst="rect">
            <a:avLst/>
          </a:prstGeom>
          <a:blipFill>
            <a:blip r:embed="rId80" cstate="print"/>
            <a:stretch>
              <a:fillRect/>
            </a:stretch>
          </a:blipFill>
        </p:spPr>
        <p:txBody>
          <a:bodyPr wrap="square" lIns="0" tIns="0" rIns="0" bIns="0" rtlCol="0"/>
          <a:lstStyle/>
          <a:p>
            <a:endParaRPr/>
          </a:p>
        </p:txBody>
      </p:sp>
      <p:sp>
        <p:nvSpPr>
          <p:cNvPr id="158" name="object 158"/>
          <p:cNvSpPr/>
          <p:nvPr/>
        </p:nvSpPr>
        <p:spPr>
          <a:xfrm>
            <a:off x="2523496" y="3750587"/>
            <a:ext cx="281940" cy="63500"/>
          </a:xfrm>
          <a:custGeom>
            <a:avLst/>
            <a:gdLst/>
            <a:ahLst/>
            <a:cxnLst/>
            <a:rect l="l" t="t" r="r" b="b"/>
            <a:pathLst>
              <a:path w="281939" h="63500">
                <a:moveTo>
                  <a:pt x="210994" y="0"/>
                </a:moveTo>
                <a:lnTo>
                  <a:pt x="210994" y="62982"/>
                </a:lnTo>
                <a:lnTo>
                  <a:pt x="272886" y="35270"/>
                </a:lnTo>
                <a:lnTo>
                  <a:pt x="222716" y="35270"/>
                </a:lnTo>
                <a:lnTo>
                  <a:pt x="222716" y="27712"/>
                </a:lnTo>
                <a:lnTo>
                  <a:pt x="272886" y="27712"/>
                </a:lnTo>
                <a:lnTo>
                  <a:pt x="210994" y="0"/>
                </a:lnTo>
                <a:close/>
              </a:path>
              <a:path w="281939" h="63500">
                <a:moveTo>
                  <a:pt x="210994" y="27712"/>
                </a:moveTo>
                <a:lnTo>
                  <a:pt x="0" y="27712"/>
                </a:lnTo>
                <a:lnTo>
                  <a:pt x="0" y="35270"/>
                </a:lnTo>
                <a:lnTo>
                  <a:pt x="210994" y="35270"/>
                </a:lnTo>
                <a:lnTo>
                  <a:pt x="210994" y="27712"/>
                </a:lnTo>
                <a:close/>
              </a:path>
              <a:path w="281939" h="63500">
                <a:moveTo>
                  <a:pt x="272886" y="27712"/>
                </a:moveTo>
                <a:lnTo>
                  <a:pt x="222716" y="27712"/>
                </a:lnTo>
                <a:lnTo>
                  <a:pt x="222716" y="35270"/>
                </a:lnTo>
                <a:lnTo>
                  <a:pt x="272886" y="35270"/>
                </a:lnTo>
                <a:lnTo>
                  <a:pt x="281326" y="31491"/>
                </a:lnTo>
                <a:lnTo>
                  <a:pt x="272886" y="27712"/>
                </a:lnTo>
                <a:close/>
              </a:path>
            </a:pathLst>
          </a:custGeom>
          <a:solidFill>
            <a:srgbClr val="000000"/>
          </a:solidFill>
        </p:spPr>
        <p:txBody>
          <a:bodyPr wrap="square" lIns="0" tIns="0" rIns="0" bIns="0" rtlCol="0"/>
          <a:lstStyle/>
          <a:p>
            <a:endParaRPr/>
          </a:p>
        </p:txBody>
      </p:sp>
      <p:sp>
        <p:nvSpPr>
          <p:cNvPr id="159" name="object 159"/>
          <p:cNvSpPr txBox="1"/>
          <p:nvPr/>
        </p:nvSpPr>
        <p:spPr>
          <a:xfrm>
            <a:off x="1417884" y="3811052"/>
            <a:ext cx="1407160" cy="150041"/>
          </a:xfrm>
          <a:prstGeom prst="rect">
            <a:avLst/>
          </a:prstGeom>
          <a:solidFill>
            <a:srgbClr val="FFFFFF"/>
          </a:solidFill>
        </p:spPr>
        <p:txBody>
          <a:bodyPr vert="horz" wrap="square" lIns="0" tIns="34290" rIns="0" bIns="0" rtlCol="0">
            <a:spAutoFit/>
          </a:bodyPr>
          <a:lstStyle/>
          <a:p>
            <a:pPr marL="83820">
              <a:lnSpc>
                <a:spcPct val="100000"/>
              </a:lnSpc>
              <a:spcBef>
                <a:spcPts val="270"/>
              </a:spcBef>
              <a:tabLst>
                <a:tab pos="335915" algn="l"/>
              </a:tabLst>
            </a:pPr>
            <a:r>
              <a:rPr sz="750" b="1" spc="35" dirty="0">
                <a:cs typeface="Times New Roman"/>
              </a:rPr>
              <a:t>X</a:t>
            </a:r>
            <a:r>
              <a:rPr sz="750" b="1" spc="52" baseline="-22222" dirty="0">
                <a:cs typeface="Times New Roman"/>
              </a:rPr>
              <a:t>1	</a:t>
            </a:r>
            <a:r>
              <a:rPr sz="750" b="1" spc="35" dirty="0">
                <a:cs typeface="Times New Roman"/>
              </a:rPr>
              <a:t>X</a:t>
            </a:r>
            <a:r>
              <a:rPr sz="750" b="1" spc="52" baseline="-22222" dirty="0">
                <a:cs typeface="Times New Roman"/>
              </a:rPr>
              <a:t>2 </a:t>
            </a:r>
            <a:r>
              <a:rPr sz="750" b="1" spc="35" dirty="0">
                <a:cs typeface="Times New Roman"/>
              </a:rPr>
              <a:t>X</a:t>
            </a:r>
            <a:r>
              <a:rPr sz="750" b="1" spc="52" baseline="-22222" dirty="0">
                <a:cs typeface="Times New Roman"/>
              </a:rPr>
              <a:t>3 </a:t>
            </a:r>
            <a:r>
              <a:rPr sz="750" b="1" spc="35" dirty="0">
                <a:cs typeface="Times New Roman"/>
              </a:rPr>
              <a:t>X</a:t>
            </a:r>
            <a:r>
              <a:rPr sz="750" b="1" spc="52" baseline="-22222" dirty="0">
                <a:cs typeface="Times New Roman"/>
              </a:rPr>
              <a:t>4 </a:t>
            </a:r>
            <a:r>
              <a:rPr sz="750" b="1" spc="35" dirty="0">
                <a:cs typeface="Times New Roman"/>
              </a:rPr>
              <a:t>X</a:t>
            </a:r>
            <a:r>
              <a:rPr sz="750" b="1" spc="52" baseline="-22222" dirty="0">
                <a:cs typeface="Times New Roman"/>
              </a:rPr>
              <a:t>5</a:t>
            </a:r>
            <a:r>
              <a:rPr sz="750" b="1" spc="195" baseline="-22222" dirty="0">
                <a:cs typeface="Times New Roman"/>
              </a:rPr>
              <a:t> </a:t>
            </a:r>
            <a:r>
              <a:rPr sz="750" b="1" spc="35" dirty="0">
                <a:cs typeface="Times New Roman"/>
              </a:rPr>
              <a:t>X</a:t>
            </a:r>
            <a:r>
              <a:rPr sz="750" b="1" spc="52" baseline="-22222" dirty="0">
                <a:cs typeface="Times New Roman"/>
              </a:rPr>
              <a:t>6</a:t>
            </a:r>
            <a:endParaRPr sz="750" baseline="-22222">
              <a:cs typeface="Times New Roman"/>
            </a:endParaRPr>
          </a:p>
        </p:txBody>
      </p:sp>
      <p:sp>
        <p:nvSpPr>
          <p:cNvPr id="160" name="object 160"/>
          <p:cNvSpPr txBox="1"/>
          <p:nvPr/>
        </p:nvSpPr>
        <p:spPr>
          <a:xfrm>
            <a:off x="1246941" y="6152901"/>
            <a:ext cx="3978910" cy="193643"/>
          </a:xfrm>
          <a:prstGeom prst="rect">
            <a:avLst/>
          </a:prstGeom>
        </p:spPr>
        <p:txBody>
          <a:bodyPr vert="horz" wrap="square" lIns="0" tIns="16510" rIns="0" bIns="0" rtlCol="0">
            <a:spAutoFit/>
          </a:bodyPr>
          <a:lstStyle/>
          <a:p>
            <a:pPr marL="12700">
              <a:lnSpc>
                <a:spcPct val="100000"/>
              </a:lnSpc>
              <a:spcBef>
                <a:spcPts val="130"/>
              </a:spcBef>
            </a:pPr>
            <a:r>
              <a:rPr sz="1150" spc="15" dirty="0">
                <a:cs typeface="Times New Roman"/>
              </a:rPr>
              <a:t>Two 5-D </a:t>
            </a:r>
            <a:r>
              <a:rPr sz="1150" spc="10" dirty="0">
                <a:cs typeface="Times New Roman"/>
              </a:rPr>
              <a:t>points of </a:t>
            </a:r>
            <a:r>
              <a:rPr sz="1150" spc="15" dirty="0">
                <a:cs typeface="Times New Roman"/>
              </a:rPr>
              <a:t>two </a:t>
            </a:r>
            <a:r>
              <a:rPr sz="1150" spc="10" dirty="0">
                <a:cs typeface="Times New Roman"/>
              </a:rPr>
              <a:t>classes in Sequential In-Line</a:t>
            </a:r>
            <a:r>
              <a:rPr sz="1150" spc="45" dirty="0">
                <a:cs typeface="Times New Roman"/>
              </a:rPr>
              <a:t> </a:t>
            </a:r>
            <a:r>
              <a:rPr sz="1150" spc="10" dirty="0">
                <a:cs typeface="Times New Roman"/>
              </a:rPr>
              <a:t>Coordinates.</a:t>
            </a:r>
            <a:endParaRPr sz="1150">
              <a:cs typeface="Times New Roman"/>
            </a:endParaRPr>
          </a:p>
        </p:txBody>
      </p:sp>
      <p:sp>
        <p:nvSpPr>
          <p:cNvPr id="161" name="object 161"/>
          <p:cNvSpPr/>
          <p:nvPr/>
        </p:nvSpPr>
        <p:spPr>
          <a:xfrm>
            <a:off x="1659114" y="4958597"/>
            <a:ext cx="2811355" cy="1171017"/>
          </a:xfrm>
          <a:prstGeom prst="rect">
            <a:avLst/>
          </a:prstGeom>
          <a:blipFill>
            <a:blip r:embed="rId81" cstate="print"/>
            <a:stretch>
              <a:fillRect/>
            </a:stretch>
          </a:blipFill>
        </p:spPr>
        <p:txBody>
          <a:bodyPr wrap="square" lIns="0" tIns="0" rIns="0" bIns="0" rtlCol="0"/>
          <a:lstStyle/>
          <a:p>
            <a:endParaRPr/>
          </a:p>
        </p:txBody>
      </p:sp>
      <p:sp>
        <p:nvSpPr>
          <p:cNvPr id="162" name="object 162"/>
          <p:cNvSpPr/>
          <p:nvPr/>
        </p:nvSpPr>
        <p:spPr>
          <a:xfrm>
            <a:off x="1839666" y="5315424"/>
            <a:ext cx="278351" cy="295387"/>
          </a:xfrm>
          <a:prstGeom prst="rect">
            <a:avLst/>
          </a:prstGeom>
          <a:blipFill>
            <a:blip r:embed="rId82" cstate="print"/>
            <a:stretch>
              <a:fillRect/>
            </a:stretch>
          </a:blipFill>
        </p:spPr>
        <p:txBody>
          <a:bodyPr wrap="square" lIns="0" tIns="0" rIns="0" bIns="0" rtlCol="0"/>
          <a:lstStyle/>
          <a:p>
            <a:endParaRPr/>
          </a:p>
        </p:txBody>
      </p:sp>
      <p:sp>
        <p:nvSpPr>
          <p:cNvPr id="163" name="object 163"/>
          <p:cNvSpPr/>
          <p:nvPr/>
        </p:nvSpPr>
        <p:spPr>
          <a:xfrm>
            <a:off x="1975833" y="5380649"/>
            <a:ext cx="164754" cy="198674"/>
          </a:xfrm>
          <a:prstGeom prst="rect">
            <a:avLst/>
          </a:prstGeom>
          <a:blipFill>
            <a:blip r:embed="rId83" cstate="print"/>
            <a:stretch>
              <a:fillRect/>
            </a:stretch>
          </a:blipFill>
        </p:spPr>
        <p:txBody>
          <a:bodyPr wrap="square" lIns="0" tIns="0" rIns="0" bIns="0" rtlCol="0"/>
          <a:lstStyle/>
          <a:p>
            <a:endParaRPr/>
          </a:p>
        </p:txBody>
      </p:sp>
      <p:sp>
        <p:nvSpPr>
          <p:cNvPr id="164" name="object 164"/>
          <p:cNvSpPr/>
          <p:nvPr/>
        </p:nvSpPr>
        <p:spPr>
          <a:xfrm>
            <a:off x="2224093" y="5315424"/>
            <a:ext cx="278351" cy="295387"/>
          </a:xfrm>
          <a:prstGeom prst="rect">
            <a:avLst/>
          </a:prstGeom>
          <a:blipFill>
            <a:blip r:embed="rId82" cstate="print"/>
            <a:stretch>
              <a:fillRect/>
            </a:stretch>
          </a:blipFill>
        </p:spPr>
        <p:txBody>
          <a:bodyPr wrap="square" lIns="0" tIns="0" rIns="0" bIns="0" rtlCol="0"/>
          <a:lstStyle/>
          <a:p>
            <a:endParaRPr/>
          </a:p>
        </p:txBody>
      </p:sp>
      <p:sp>
        <p:nvSpPr>
          <p:cNvPr id="165" name="object 165"/>
          <p:cNvSpPr/>
          <p:nvPr/>
        </p:nvSpPr>
        <p:spPr>
          <a:xfrm>
            <a:off x="2360260" y="5380649"/>
            <a:ext cx="164754" cy="198674"/>
          </a:xfrm>
          <a:prstGeom prst="rect">
            <a:avLst/>
          </a:prstGeom>
          <a:blipFill>
            <a:blip r:embed="rId84" cstate="print"/>
            <a:stretch>
              <a:fillRect/>
            </a:stretch>
          </a:blipFill>
        </p:spPr>
        <p:txBody>
          <a:bodyPr wrap="square" lIns="0" tIns="0" rIns="0" bIns="0" rtlCol="0"/>
          <a:lstStyle/>
          <a:p>
            <a:endParaRPr/>
          </a:p>
        </p:txBody>
      </p:sp>
      <p:sp>
        <p:nvSpPr>
          <p:cNvPr id="166" name="object 166"/>
          <p:cNvSpPr/>
          <p:nvPr/>
        </p:nvSpPr>
        <p:spPr>
          <a:xfrm>
            <a:off x="2984671" y="5315424"/>
            <a:ext cx="278351" cy="295387"/>
          </a:xfrm>
          <a:prstGeom prst="rect">
            <a:avLst/>
          </a:prstGeom>
          <a:blipFill>
            <a:blip r:embed="rId82" cstate="print"/>
            <a:stretch>
              <a:fillRect/>
            </a:stretch>
          </a:blipFill>
        </p:spPr>
        <p:txBody>
          <a:bodyPr wrap="square" lIns="0" tIns="0" rIns="0" bIns="0" rtlCol="0"/>
          <a:lstStyle/>
          <a:p>
            <a:endParaRPr/>
          </a:p>
        </p:txBody>
      </p:sp>
      <p:sp>
        <p:nvSpPr>
          <p:cNvPr id="167" name="object 167"/>
          <p:cNvSpPr/>
          <p:nvPr/>
        </p:nvSpPr>
        <p:spPr>
          <a:xfrm>
            <a:off x="3120838" y="5380649"/>
            <a:ext cx="164754" cy="198674"/>
          </a:xfrm>
          <a:prstGeom prst="rect">
            <a:avLst/>
          </a:prstGeom>
          <a:blipFill>
            <a:blip r:embed="rId85" cstate="print"/>
            <a:stretch>
              <a:fillRect/>
            </a:stretch>
          </a:blipFill>
        </p:spPr>
        <p:txBody>
          <a:bodyPr wrap="square" lIns="0" tIns="0" rIns="0" bIns="0" rtlCol="0"/>
          <a:lstStyle/>
          <a:p>
            <a:endParaRPr/>
          </a:p>
        </p:txBody>
      </p:sp>
      <p:sp>
        <p:nvSpPr>
          <p:cNvPr id="168" name="object 168"/>
          <p:cNvSpPr/>
          <p:nvPr/>
        </p:nvSpPr>
        <p:spPr>
          <a:xfrm>
            <a:off x="3557173" y="5315424"/>
            <a:ext cx="278351" cy="295387"/>
          </a:xfrm>
          <a:prstGeom prst="rect">
            <a:avLst/>
          </a:prstGeom>
          <a:blipFill>
            <a:blip r:embed="rId82" cstate="print"/>
            <a:stretch>
              <a:fillRect/>
            </a:stretch>
          </a:blipFill>
        </p:spPr>
        <p:txBody>
          <a:bodyPr wrap="square" lIns="0" tIns="0" rIns="0" bIns="0" rtlCol="0"/>
          <a:lstStyle/>
          <a:p>
            <a:endParaRPr/>
          </a:p>
        </p:txBody>
      </p:sp>
      <p:sp>
        <p:nvSpPr>
          <p:cNvPr id="169" name="object 169"/>
          <p:cNvSpPr/>
          <p:nvPr/>
        </p:nvSpPr>
        <p:spPr>
          <a:xfrm>
            <a:off x="3693340" y="5380649"/>
            <a:ext cx="164754" cy="198674"/>
          </a:xfrm>
          <a:prstGeom prst="rect">
            <a:avLst/>
          </a:prstGeom>
          <a:blipFill>
            <a:blip r:embed="rId86" cstate="print"/>
            <a:stretch>
              <a:fillRect/>
            </a:stretch>
          </a:blipFill>
        </p:spPr>
        <p:txBody>
          <a:bodyPr wrap="square" lIns="0" tIns="0" rIns="0" bIns="0" rtlCol="0"/>
          <a:lstStyle/>
          <a:p>
            <a:endParaRPr/>
          </a:p>
        </p:txBody>
      </p:sp>
      <p:sp>
        <p:nvSpPr>
          <p:cNvPr id="170" name="object 170"/>
          <p:cNvSpPr/>
          <p:nvPr/>
        </p:nvSpPr>
        <p:spPr>
          <a:xfrm>
            <a:off x="3979215" y="5315424"/>
            <a:ext cx="278351" cy="295387"/>
          </a:xfrm>
          <a:prstGeom prst="rect">
            <a:avLst/>
          </a:prstGeom>
          <a:blipFill>
            <a:blip r:embed="rId82" cstate="print"/>
            <a:stretch>
              <a:fillRect/>
            </a:stretch>
          </a:blipFill>
        </p:spPr>
        <p:txBody>
          <a:bodyPr wrap="square" lIns="0" tIns="0" rIns="0" bIns="0" rtlCol="0"/>
          <a:lstStyle/>
          <a:p>
            <a:endParaRPr/>
          </a:p>
        </p:txBody>
      </p:sp>
      <p:sp>
        <p:nvSpPr>
          <p:cNvPr id="171" name="object 171"/>
          <p:cNvSpPr/>
          <p:nvPr/>
        </p:nvSpPr>
        <p:spPr>
          <a:xfrm>
            <a:off x="4115382" y="5380649"/>
            <a:ext cx="164754" cy="198674"/>
          </a:xfrm>
          <a:prstGeom prst="rect">
            <a:avLst/>
          </a:prstGeom>
          <a:blipFill>
            <a:blip r:embed="rId8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10694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04338" y="3681062"/>
            <a:ext cx="3984625" cy="378460"/>
          </a:xfrm>
          <a:prstGeom prst="rect">
            <a:avLst/>
          </a:prstGeom>
        </p:spPr>
        <p:txBody>
          <a:bodyPr vert="horz" wrap="square" lIns="0" tIns="16510" rIns="0" bIns="0" rtlCol="0">
            <a:spAutoFit/>
          </a:bodyPr>
          <a:lstStyle/>
          <a:p>
            <a:pPr algn="ctr">
              <a:lnSpc>
                <a:spcPts val="1370"/>
              </a:lnSpc>
              <a:spcBef>
                <a:spcPts val="130"/>
              </a:spcBef>
            </a:pPr>
            <a:r>
              <a:rPr sz="1150" spc="15" dirty="0">
                <a:latin typeface="Times New Roman"/>
                <a:cs typeface="Times New Roman"/>
              </a:rPr>
              <a:t>n-Gon </a:t>
            </a:r>
            <a:r>
              <a:rPr sz="1150" spc="10" dirty="0">
                <a:latin typeface="Times New Roman"/>
                <a:cs typeface="Times New Roman"/>
              </a:rPr>
              <a:t>(rectangular) coordinates </a:t>
            </a:r>
            <a:r>
              <a:rPr sz="1150" spc="15" dirty="0">
                <a:latin typeface="Times New Roman"/>
                <a:cs typeface="Times New Roman"/>
              </a:rPr>
              <a:t>with 6-D </a:t>
            </a:r>
            <a:r>
              <a:rPr sz="1150" spc="10" dirty="0">
                <a:latin typeface="Times New Roman"/>
                <a:cs typeface="Times New Roman"/>
              </a:rPr>
              <a:t>point (0.5, 0.6, 0.9,</a:t>
            </a:r>
            <a:r>
              <a:rPr sz="1150" spc="35" dirty="0">
                <a:latin typeface="Times New Roman"/>
                <a:cs typeface="Times New Roman"/>
              </a:rPr>
              <a:t> </a:t>
            </a:r>
            <a:r>
              <a:rPr sz="1150" spc="10" dirty="0">
                <a:latin typeface="Times New Roman"/>
                <a:cs typeface="Times New Roman"/>
              </a:rPr>
              <a:t>0.7,</a:t>
            </a:r>
            <a:endParaRPr sz="1150">
              <a:latin typeface="Times New Roman"/>
              <a:cs typeface="Times New Roman"/>
            </a:endParaRPr>
          </a:p>
          <a:p>
            <a:pPr algn="ctr">
              <a:lnSpc>
                <a:spcPts val="1370"/>
              </a:lnSpc>
            </a:pPr>
            <a:r>
              <a:rPr sz="1150" spc="10" dirty="0">
                <a:latin typeface="Times New Roman"/>
                <a:cs typeface="Times New Roman"/>
              </a:rPr>
              <a:t>0.7,</a:t>
            </a:r>
            <a:r>
              <a:rPr sz="1150" dirty="0">
                <a:latin typeface="Times New Roman"/>
                <a:cs typeface="Times New Roman"/>
              </a:rPr>
              <a:t> </a:t>
            </a:r>
            <a:r>
              <a:rPr sz="1150" spc="10" dirty="0">
                <a:latin typeface="Times New Roman"/>
                <a:cs typeface="Times New Roman"/>
              </a:rPr>
              <a:t>0.1).</a:t>
            </a:r>
            <a:endParaRPr sz="1150">
              <a:latin typeface="Times New Roman"/>
              <a:cs typeface="Times New Roman"/>
            </a:endParaRPr>
          </a:p>
        </p:txBody>
      </p:sp>
      <p:sp>
        <p:nvSpPr>
          <p:cNvPr id="5" name="object 5"/>
          <p:cNvSpPr/>
          <p:nvPr/>
        </p:nvSpPr>
        <p:spPr>
          <a:xfrm>
            <a:off x="4306117" y="2039491"/>
            <a:ext cx="90576" cy="8694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96627" y="2677983"/>
            <a:ext cx="97909" cy="6585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825859" y="3441854"/>
            <a:ext cx="21590" cy="60960"/>
          </a:xfrm>
          <a:custGeom>
            <a:avLst/>
            <a:gdLst/>
            <a:ahLst/>
            <a:cxnLst/>
            <a:rect l="l" t="t" r="r" b="b"/>
            <a:pathLst>
              <a:path w="21589" h="60960">
                <a:moveTo>
                  <a:pt x="0" y="60847"/>
                </a:moveTo>
                <a:lnTo>
                  <a:pt x="21184" y="60847"/>
                </a:lnTo>
                <a:lnTo>
                  <a:pt x="21184" y="0"/>
                </a:lnTo>
                <a:lnTo>
                  <a:pt x="0" y="0"/>
                </a:lnTo>
                <a:lnTo>
                  <a:pt x="0" y="60847"/>
                </a:lnTo>
                <a:close/>
              </a:path>
            </a:pathLst>
          </a:custGeom>
          <a:solidFill>
            <a:srgbClr val="BD4A47"/>
          </a:solidFill>
        </p:spPr>
        <p:txBody>
          <a:bodyPr wrap="square" lIns="0" tIns="0" rIns="0" bIns="0" rtlCol="0"/>
          <a:lstStyle/>
          <a:p>
            <a:endParaRPr/>
          </a:p>
        </p:txBody>
      </p:sp>
      <p:sp>
        <p:nvSpPr>
          <p:cNvPr id="8" name="object 8"/>
          <p:cNvSpPr/>
          <p:nvPr/>
        </p:nvSpPr>
        <p:spPr>
          <a:xfrm>
            <a:off x="3825859" y="3441854"/>
            <a:ext cx="21590" cy="60960"/>
          </a:xfrm>
          <a:custGeom>
            <a:avLst/>
            <a:gdLst/>
            <a:ahLst/>
            <a:cxnLst/>
            <a:rect l="l" t="t" r="r" b="b"/>
            <a:pathLst>
              <a:path w="21589" h="60960">
                <a:moveTo>
                  <a:pt x="0" y="60847"/>
                </a:moveTo>
                <a:lnTo>
                  <a:pt x="21184" y="60847"/>
                </a:lnTo>
                <a:lnTo>
                  <a:pt x="21184" y="0"/>
                </a:lnTo>
                <a:lnTo>
                  <a:pt x="0" y="0"/>
                </a:lnTo>
                <a:lnTo>
                  <a:pt x="0" y="60847"/>
                </a:lnTo>
                <a:close/>
              </a:path>
            </a:pathLst>
          </a:custGeom>
          <a:ln w="3175">
            <a:solidFill>
              <a:srgbClr val="BD4A47"/>
            </a:solidFill>
          </a:ln>
        </p:spPr>
        <p:txBody>
          <a:bodyPr wrap="square" lIns="0" tIns="0" rIns="0" bIns="0" rtlCol="0"/>
          <a:lstStyle/>
          <a:p>
            <a:endParaRPr/>
          </a:p>
        </p:txBody>
      </p:sp>
      <p:sp>
        <p:nvSpPr>
          <p:cNvPr id="9" name="object 9"/>
          <p:cNvSpPr/>
          <p:nvPr/>
        </p:nvSpPr>
        <p:spPr>
          <a:xfrm>
            <a:off x="3286802" y="2890542"/>
            <a:ext cx="80798" cy="7964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771507" y="2331222"/>
            <a:ext cx="87630" cy="52069"/>
          </a:xfrm>
          <a:custGeom>
            <a:avLst/>
            <a:gdLst/>
            <a:ahLst/>
            <a:cxnLst/>
            <a:rect l="l" t="t" r="r" b="b"/>
            <a:pathLst>
              <a:path w="87630" h="52069">
                <a:moveTo>
                  <a:pt x="7618" y="0"/>
                </a:moveTo>
                <a:lnTo>
                  <a:pt x="0" y="20890"/>
                </a:lnTo>
                <a:lnTo>
                  <a:pt x="79565" y="51923"/>
                </a:lnTo>
                <a:lnTo>
                  <a:pt x="87183" y="30964"/>
                </a:lnTo>
                <a:lnTo>
                  <a:pt x="7618" y="0"/>
                </a:lnTo>
                <a:close/>
              </a:path>
            </a:pathLst>
          </a:custGeom>
          <a:solidFill>
            <a:srgbClr val="C00000"/>
          </a:solidFill>
        </p:spPr>
        <p:txBody>
          <a:bodyPr wrap="square" lIns="0" tIns="0" rIns="0" bIns="0" rtlCol="0"/>
          <a:lstStyle/>
          <a:p>
            <a:endParaRPr/>
          </a:p>
        </p:txBody>
      </p:sp>
      <p:sp>
        <p:nvSpPr>
          <p:cNvPr id="11" name="object 11"/>
          <p:cNvSpPr/>
          <p:nvPr/>
        </p:nvSpPr>
        <p:spPr>
          <a:xfrm>
            <a:off x="2771507" y="2331222"/>
            <a:ext cx="87630" cy="52069"/>
          </a:xfrm>
          <a:custGeom>
            <a:avLst/>
            <a:gdLst/>
            <a:ahLst/>
            <a:cxnLst/>
            <a:rect l="l" t="t" r="r" b="b"/>
            <a:pathLst>
              <a:path w="87630" h="52069">
                <a:moveTo>
                  <a:pt x="7618" y="0"/>
                </a:moveTo>
                <a:lnTo>
                  <a:pt x="87183" y="30964"/>
                </a:lnTo>
                <a:lnTo>
                  <a:pt x="79565" y="51923"/>
                </a:lnTo>
                <a:lnTo>
                  <a:pt x="0" y="20890"/>
                </a:lnTo>
                <a:lnTo>
                  <a:pt x="7618" y="0"/>
                </a:lnTo>
                <a:close/>
              </a:path>
            </a:pathLst>
          </a:custGeom>
          <a:ln w="3175">
            <a:solidFill>
              <a:srgbClr val="C00000"/>
            </a:solidFill>
          </a:ln>
        </p:spPr>
        <p:txBody>
          <a:bodyPr wrap="square" lIns="0" tIns="0" rIns="0" bIns="0" rtlCol="0"/>
          <a:lstStyle/>
          <a:p>
            <a:endParaRPr/>
          </a:p>
        </p:txBody>
      </p:sp>
      <p:sp>
        <p:nvSpPr>
          <p:cNvPr id="12" name="object 12"/>
          <p:cNvSpPr/>
          <p:nvPr/>
        </p:nvSpPr>
        <p:spPr>
          <a:xfrm>
            <a:off x="3895932" y="1485038"/>
            <a:ext cx="0" cy="97790"/>
          </a:xfrm>
          <a:custGeom>
            <a:avLst/>
            <a:gdLst/>
            <a:ahLst/>
            <a:cxnLst/>
            <a:rect l="l" t="t" r="r" b="b"/>
            <a:pathLst>
              <a:path h="97790">
                <a:moveTo>
                  <a:pt x="0" y="0"/>
                </a:moveTo>
                <a:lnTo>
                  <a:pt x="0" y="97355"/>
                </a:lnTo>
              </a:path>
            </a:pathLst>
          </a:custGeom>
          <a:ln w="21184">
            <a:solidFill>
              <a:srgbClr val="C00000"/>
            </a:solidFill>
          </a:ln>
        </p:spPr>
        <p:txBody>
          <a:bodyPr wrap="square" lIns="0" tIns="0" rIns="0" bIns="0" rtlCol="0"/>
          <a:lstStyle/>
          <a:p>
            <a:endParaRPr/>
          </a:p>
        </p:txBody>
      </p:sp>
      <p:sp>
        <p:nvSpPr>
          <p:cNvPr id="13" name="object 13"/>
          <p:cNvSpPr/>
          <p:nvPr/>
        </p:nvSpPr>
        <p:spPr>
          <a:xfrm>
            <a:off x="3885339" y="1485038"/>
            <a:ext cx="21590" cy="97790"/>
          </a:xfrm>
          <a:custGeom>
            <a:avLst/>
            <a:gdLst/>
            <a:ahLst/>
            <a:cxnLst/>
            <a:rect l="l" t="t" r="r" b="b"/>
            <a:pathLst>
              <a:path w="21589" h="97790">
                <a:moveTo>
                  <a:pt x="0" y="97355"/>
                </a:moveTo>
                <a:lnTo>
                  <a:pt x="21184" y="97355"/>
                </a:lnTo>
                <a:lnTo>
                  <a:pt x="21184" y="0"/>
                </a:lnTo>
                <a:lnTo>
                  <a:pt x="0" y="0"/>
                </a:lnTo>
                <a:lnTo>
                  <a:pt x="0" y="97355"/>
                </a:lnTo>
                <a:close/>
              </a:path>
            </a:pathLst>
          </a:custGeom>
          <a:ln w="3175">
            <a:solidFill>
              <a:srgbClr val="C00000"/>
            </a:solidFill>
          </a:ln>
        </p:spPr>
        <p:txBody>
          <a:bodyPr wrap="square" lIns="0" tIns="0" rIns="0" bIns="0" rtlCol="0"/>
          <a:lstStyle/>
          <a:p>
            <a:endParaRPr/>
          </a:p>
        </p:txBody>
      </p:sp>
      <p:sp>
        <p:nvSpPr>
          <p:cNvPr id="14" name="object 14"/>
          <p:cNvSpPr txBox="1"/>
          <p:nvPr/>
        </p:nvSpPr>
        <p:spPr>
          <a:xfrm>
            <a:off x="4199301" y="1660464"/>
            <a:ext cx="210185" cy="172085"/>
          </a:xfrm>
          <a:prstGeom prst="rect">
            <a:avLst/>
          </a:prstGeom>
        </p:spPr>
        <p:txBody>
          <a:bodyPr vert="horz" wrap="square" lIns="0" tIns="13970" rIns="0" bIns="0" rtlCol="0">
            <a:spAutoFit/>
          </a:bodyPr>
          <a:lstStyle/>
          <a:p>
            <a:pPr marL="38100">
              <a:lnSpc>
                <a:spcPct val="100000"/>
              </a:lnSpc>
              <a:spcBef>
                <a:spcPts val="110"/>
              </a:spcBef>
            </a:pPr>
            <a:r>
              <a:rPr sz="950" spc="-55" dirty="0">
                <a:latin typeface="Times New Roman"/>
                <a:cs typeface="Times New Roman"/>
              </a:rPr>
              <a:t>X</a:t>
            </a:r>
            <a:r>
              <a:rPr sz="1425" spc="-82" baseline="-14619" dirty="0">
                <a:latin typeface="Times New Roman"/>
                <a:cs typeface="Times New Roman"/>
              </a:rPr>
              <a:t>1</a:t>
            </a:r>
            <a:endParaRPr sz="1425" baseline="-14619">
              <a:latin typeface="Times New Roman"/>
              <a:cs typeface="Times New Roman"/>
            </a:endParaRPr>
          </a:p>
        </p:txBody>
      </p:sp>
      <p:sp>
        <p:nvSpPr>
          <p:cNvPr id="15" name="object 15"/>
          <p:cNvSpPr txBox="1"/>
          <p:nvPr/>
        </p:nvSpPr>
        <p:spPr>
          <a:xfrm>
            <a:off x="4515924" y="2129692"/>
            <a:ext cx="113664"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X</a:t>
            </a:r>
            <a:endParaRPr sz="950">
              <a:latin typeface="Times New Roman"/>
              <a:cs typeface="Times New Roman"/>
            </a:endParaRPr>
          </a:p>
        </p:txBody>
      </p:sp>
      <p:sp>
        <p:nvSpPr>
          <p:cNvPr id="16" name="object 16"/>
          <p:cNvSpPr txBox="1"/>
          <p:nvPr/>
        </p:nvSpPr>
        <p:spPr>
          <a:xfrm>
            <a:off x="4599509" y="2190539"/>
            <a:ext cx="86995"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2</a:t>
            </a:r>
            <a:endParaRPr sz="950">
              <a:latin typeface="Times New Roman"/>
              <a:cs typeface="Times New Roman"/>
            </a:endParaRPr>
          </a:p>
        </p:txBody>
      </p:sp>
      <p:sp>
        <p:nvSpPr>
          <p:cNvPr id="17" name="object 17"/>
          <p:cNvSpPr txBox="1"/>
          <p:nvPr/>
        </p:nvSpPr>
        <p:spPr>
          <a:xfrm>
            <a:off x="4464315" y="3019043"/>
            <a:ext cx="220345" cy="171450"/>
          </a:xfrm>
          <a:prstGeom prst="rect">
            <a:avLst/>
          </a:prstGeom>
        </p:spPr>
        <p:txBody>
          <a:bodyPr vert="horz" wrap="square" lIns="0" tIns="13335" rIns="0" bIns="0" rtlCol="0">
            <a:spAutoFit/>
          </a:bodyPr>
          <a:lstStyle/>
          <a:p>
            <a:pPr marL="38100">
              <a:lnSpc>
                <a:spcPct val="100000"/>
              </a:lnSpc>
              <a:spcBef>
                <a:spcPts val="105"/>
              </a:spcBef>
            </a:pPr>
            <a:r>
              <a:rPr sz="950" spc="-15" dirty="0">
                <a:latin typeface="Times New Roman"/>
                <a:cs typeface="Times New Roman"/>
              </a:rPr>
              <a:t>X</a:t>
            </a:r>
            <a:r>
              <a:rPr sz="1425" spc="-22" baseline="-26315" dirty="0">
                <a:latin typeface="Times New Roman"/>
                <a:cs typeface="Times New Roman"/>
              </a:rPr>
              <a:t>3</a:t>
            </a:r>
            <a:endParaRPr sz="1425" baseline="-26315">
              <a:latin typeface="Times New Roman"/>
              <a:cs typeface="Times New Roman"/>
            </a:endParaRPr>
          </a:p>
        </p:txBody>
      </p:sp>
      <p:sp>
        <p:nvSpPr>
          <p:cNvPr id="18" name="object 18"/>
          <p:cNvSpPr txBox="1"/>
          <p:nvPr/>
        </p:nvSpPr>
        <p:spPr>
          <a:xfrm>
            <a:off x="3117586" y="1818627"/>
            <a:ext cx="220345" cy="171450"/>
          </a:xfrm>
          <a:prstGeom prst="rect">
            <a:avLst/>
          </a:prstGeom>
        </p:spPr>
        <p:txBody>
          <a:bodyPr vert="horz" wrap="square" lIns="0" tIns="13335" rIns="0" bIns="0" rtlCol="0">
            <a:spAutoFit/>
          </a:bodyPr>
          <a:lstStyle/>
          <a:p>
            <a:pPr marL="38100">
              <a:lnSpc>
                <a:spcPct val="100000"/>
              </a:lnSpc>
              <a:spcBef>
                <a:spcPts val="105"/>
              </a:spcBef>
            </a:pPr>
            <a:r>
              <a:rPr sz="950" spc="-15" dirty="0">
                <a:latin typeface="Times New Roman"/>
                <a:cs typeface="Times New Roman"/>
              </a:rPr>
              <a:t>X</a:t>
            </a:r>
            <a:r>
              <a:rPr sz="1425" spc="-22" baseline="-26315" dirty="0">
                <a:latin typeface="Times New Roman"/>
                <a:cs typeface="Times New Roman"/>
              </a:rPr>
              <a:t>6</a:t>
            </a:r>
            <a:endParaRPr sz="1425" baseline="-26315">
              <a:latin typeface="Times New Roman"/>
              <a:cs typeface="Times New Roman"/>
            </a:endParaRPr>
          </a:p>
        </p:txBody>
      </p:sp>
      <p:sp>
        <p:nvSpPr>
          <p:cNvPr id="19" name="object 19"/>
          <p:cNvSpPr/>
          <p:nvPr/>
        </p:nvSpPr>
        <p:spPr>
          <a:xfrm>
            <a:off x="4119528" y="1796913"/>
            <a:ext cx="55540" cy="56116"/>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4017606" y="1803415"/>
            <a:ext cx="178435"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0.5</a:t>
            </a:r>
            <a:endParaRPr sz="950">
              <a:latin typeface="Times New Roman"/>
              <a:cs typeface="Times New Roman"/>
            </a:endParaRPr>
          </a:p>
        </p:txBody>
      </p:sp>
      <p:sp>
        <p:nvSpPr>
          <p:cNvPr id="21" name="object 21"/>
          <p:cNvSpPr txBox="1"/>
          <p:nvPr/>
        </p:nvSpPr>
        <p:spPr>
          <a:xfrm>
            <a:off x="4674675" y="2299564"/>
            <a:ext cx="179070" cy="172085"/>
          </a:xfrm>
          <a:prstGeom prst="rect">
            <a:avLst/>
          </a:prstGeom>
        </p:spPr>
        <p:txBody>
          <a:bodyPr vert="horz" wrap="square" lIns="0" tIns="13970" rIns="0" bIns="0" rtlCol="0">
            <a:spAutoFit/>
          </a:bodyPr>
          <a:lstStyle/>
          <a:p>
            <a:pPr marL="12700">
              <a:lnSpc>
                <a:spcPct val="100000"/>
              </a:lnSpc>
              <a:spcBef>
                <a:spcPts val="110"/>
              </a:spcBef>
            </a:pPr>
            <a:r>
              <a:rPr sz="950" spc="5" dirty="0">
                <a:latin typeface="Times New Roman"/>
                <a:cs typeface="Times New Roman"/>
              </a:rPr>
              <a:t>0.6</a:t>
            </a:r>
            <a:endParaRPr sz="950">
              <a:latin typeface="Times New Roman"/>
              <a:cs typeface="Times New Roman"/>
            </a:endParaRPr>
          </a:p>
        </p:txBody>
      </p:sp>
      <p:sp>
        <p:nvSpPr>
          <p:cNvPr id="22" name="object 22"/>
          <p:cNvSpPr txBox="1"/>
          <p:nvPr/>
        </p:nvSpPr>
        <p:spPr>
          <a:xfrm>
            <a:off x="4065204" y="3333502"/>
            <a:ext cx="178435" cy="172085"/>
          </a:xfrm>
          <a:prstGeom prst="rect">
            <a:avLst/>
          </a:prstGeom>
        </p:spPr>
        <p:txBody>
          <a:bodyPr vert="horz" wrap="square" lIns="0" tIns="13970" rIns="0" bIns="0" rtlCol="0">
            <a:spAutoFit/>
          </a:bodyPr>
          <a:lstStyle/>
          <a:p>
            <a:pPr marL="12700">
              <a:lnSpc>
                <a:spcPct val="100000"/>
              </a:lnSpc>
              <a:spcBef>
                <a:spcPts val="110"/>
              </a:spcBef>
            </a:pPr>
            <a:r>
              <a:rPr sz="950" spc="5" dirty="0">
                <a:latin typeface="Times New Roman"/>
                <a:cs typeface="Times New Roman"/>
              </a:rPr>
              <a:t>0.9</a:t>
            </a:r>
            <a:endParaRPr sz="950">
              <a:latin typeface="Times New Roman"/>
              <a:cs typeface="Times New Roman"/>
            </a:endParaRPr>
          </a:p>
        </p:txBody>
      </p:sp>
      <p:sp>
        <p:nvSpPr>
          <p:cNvPr id="23" name="object 23"/>
          <p:cNvSpPr txBox="1"/>
          <p:nvPr/>
        </p:nvSpPr>
        <p:spPr>
          <a:xfrm>
            <a:off x="4171263" y="1965675"/>
            <a:ext cx="178435"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1.0</a:t>
            </a:r>
            <a:endParaRPr sz="950">
              <a:latin typeface="Times New Roman"/>
              <a:cs typeface="Times New Roman"/>
            </a:endParaRPr>
          </a:p>
        </p:txBody>
      </p:sp>
      <p:sp>
        <p:nvSpPr>
          <p:cNvPr id="24" name="object 24"/>
          <p:cNvSpPr txBox="1"/>
          <p:nvPr/>
        </p:nvSpPr>
        <p:spPr>
          <a:xfrm>
            <a:off x="4229794" y="2047751"/>
            <a:ext cx="178435"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0.0</a:t>
            </a:r>
            <a:endParaRPr sz="950">
              <a:latin typeface="Times New Roman"/>
              <a:cs typeface="Times New Roman"/>
            </a:endParaRPr>
          </a:p>
        </p:txBody>
      </p:sp>
      <p:sp>
        <p:nvSpPr>
          <p:cNvPr id="25" name="object 25"/>
          <p:cNvSpPr txBox="1"/>
          <p:nvPr/>
        </p:nvSpPr>
        <p:spPr>
          <a:xfrm>
            <a:off x="3938570" y="1497353"/>
            <a:ext cx="178435" cy="171450"/>
          </a:xfrm>
          <a:prstGeom prst="rect">
            <a:avLst/>
          </a:prstGeom>
        </p:spPr>
        <p:txBody>
          <a:bodyPr vert="horz" wrap="square" lIns="0" tIns="13335" rIns="0" bIns="0" rtlCol="0">
            <a:spAutoFit/>
          </a:bodyPr>
          <a:lstStyle/>
          <a:p>
            <a:pPr marL="12700">
              <a:lnSpc>
                <a:spcPct val="100000"/>
              </a:lnSpc>
              <a:spcBef>
                <a:spcPts val="105"/>
              </a:spcBef>
            </a:pPr>
            <a:r>
              <a:rPr sz="950" spc="5" dirty="0">
                <a:latin typeface="Times New Roman"/>
                <a:cs typeface="Times New Roman"/>
              </a:rPr>
              <a:t>0.0</a:t>
            </a:r>
            <a:endParaRPr sz="950">
              <a:latin typeface="Times New Roman"/>
              <a:cs typeface="Times New Roman"/>
            </a:endParaRPr>
          </a:p>
        </p:txBody>
      </p:sp>
      <p:sp>
        <p:nvSpPr>
          <p:cNvPr id="26" name="object 26"/>
          <p:cNvSpPr/>
          <p:nvPr/>
        </p:nvSpPr>
        <p:spPr>
          <a:xfrm>
            <a:off x="3616796" y="3259649"/>
            <a:ext cx="55540" cy="55305"/>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3081472" y="2660134"/>
            <a:ext cx="55540" cy="54494"/>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2927134" y="2233054"/>
            <a:ext cx="40005" cy="40640"/>
          </a:xfrm>
          <a:custGeom>
            <a:avLst/>
            <a:gdLst/>
            <a:ahLst/>
            <a:cxnLst/>
            <a:rect l="l" t="t" r="r" b="b"/>
            <a:pathLst>
              <a:path w="40005" h="40639">
                <a:moveTo>
                  <a:pt x="19962" y="0"/>
                </a:moveTo>
                <a:lnTo>
                  <a:pt x="12191" y="1590"/>
                </a:lnTo>
                <a:lnTo>
                  <a:pt x="5846" y="5932"/>
                </a:lnTo>
                <a:lnTo>
                  <a:pt x="1568" y="12378"/>
                </a:lnTo>
                <a:lnTo>
                  <a:pt x="0" y="20282"/>
                </a:lnTo>
                <a:lnTo>
                  <a:pt x="1568" y="28157"/>
                </a:lnTo>
                <a:lnTo>
                  <a:pt x="5846" y="34606"/>
                </a:lnTo>
                <a:lnTo>
                  <a:pt x="12191" y="38964"/>
                </a:lnTo>
                <a:lnTo>
                  <a:pt x="19962" y="40564"/>
                </a:lnTo>
                <a:lnTo>
                  <a:pt x="27733" y="38964"/>
                </a:lnTo>
                <a:lnTo>
                  <a:pt x="34079" y="34606"/>
                </a:lnTo>
                <a:lnTo>
                  <a:pt x="38356" y="28157"/>
                </a:lnTo>
                <a:lnTo>
                  <a:pt x="39925" y="20282"/>
                </a:lnTo>
                <a:lnTo>
                  <a:pt x="38356" y="12378"/>
                </a:lnTo>
                <a:lnTo>
                  <a:pt x="34079" y="5932"/>
                </a:lnTo>
                <a:lnTo>
                  <a:pt x="27733" y="1590"/>
                </a:lnTo>
                <a:lnTo>
                  <a:pt x="19962" y="0"/>
                </a:lnTo>
                <a:close/>
              </a:path>
            </a:pathLst>
          </a:custGeom>
          <a:solidFill>
            <a:srgbClr val="4F81BC"/>
          </a:solidFill>
        </p:spPr>
        <p:txBody>
          <a:bodyPr wrap="square" lIns="0" tIns="0" rIns="0" bIns="0" rtlCol="0"/>
          <a:lstStyle/>
          <a:p>
            <a:endParaRPr/>
          </a:p>
        </p:txBody>
      </p:sp>
      <p:sp>
        <p:nvSpPr>
          <p:cNvPr id="29" name="object 29"/>
          <p:cNvSpPr/>
          <p:nvPr/>
        </p:nvSpPr>
        <p:spPr>
          <a:xfrm>
            <a:off x="2927134" y="2233054"/>
            <a:ext cx="40005" cy="40640"/>
          </a:xfrm>
          <a:custGeom>
            <a:avLst/>
            <a:gdLst/>
            <a:ahLst/>
            <a:cxnLst/>
            <a:rect l="l" t="t" r="r" b="b"/>
            <a:pathLst>
              <a:path w="40005" h="40639">
                <a:moveTo>
                  <a:pt x="0" y="20282"/>
                </a:moveTo>
                <a:lnTo>
                  <a:pt x="1568" y="12378"/>
                </a:lnTo>
                <a:lnTo>
                  <a:pt x="5846" y="5932"/>
                </a:lnTo>
                <a:lnTo>
                  <a:pt x="12191" y="1590"/>
                </a:lnTo>
                <a:lnTo>
                  <a:pt x="19962" y="0"/>
                </a:lnTo>
                <a:lnTo>
                  <a:pt x="27733" y="1590"/>
                </a:lnTo>
                <a:lnTo>
                  <a:pt x="34079" y="5932"/>
                </a:lnTo>
                <a:lnTo>
                  <a:pt x="38356" y="12378"/>
                </a:lnTo>
                <a:lnTo>
                  <a:pt x="39925" y="20282"/>
                </a:lnTo>
                <a:lnTo>
                  <a:pt x="38356" y="28157"/>
                </a:lnTo>
                <a:lnTo>
                  <a:pt x="34079" y="34606"/>
                </a:lnTo>
                <a:lnTo>
                  <a:pt x="27733" y="38964"/>
                </a:lnTo>
                <a:lnTo>
                  <a:pt x="19962" y="40564"/>
                </a:lnTo>
                <a:lnTo>
                  <a:pt x="12191" y="38964"/>
                </a:lnTo>
                <a:lnTo>
                  <a:pt x="5846" y="34606"/>
                </a:lnTo>
                <a:lnTo>
                  <a:pt x="1568" y="28157"/>
                </a:lnTo>
                <a:lnTo>
                  <a:pt x="0" y="20282"/>
                </a:lnTo>
                <a:close/>
              </a:path>
            </a:pathLst>
          </a:custGeom>
          <a:ln w="3175">
            <a:solidFill>
              <a:srgbClr val="000000"/>
            </a:solidFill>
          </a:ln>
        </p:spPr>
        <p:txBody>
          <a:bodyPr wrap="square" lIns="0" tIns="0" rIns="0" bIns="0" rtlCol="0"/>
          <a:lstStyle/>
          <a:p>
            <a:endParaRPr/>
          </a:p>
        </p:txBody>
      </p:sp>
      <p:sp>
        <p:nvSpPr>
          <p:cNvPr id="30" name="object 30"/>
          <p:cNvSpPr/>
          <p:nvPr/>
        </p:nvSpPr>
        <p:spPr>
          <a:xfrm>
            <a:off x="2918986" y="2225753"/>
            <a:ext cx="54610" cy="55244"/>
          </a:xfrm>
          <a:custGeom>
            <a:avLst/>
            <a:gdLst/>
            <a:ahLst/>
            <a:cxnLst/>
            <a:rect l="l" t="t" r="r" b="b"/>
            <a:pathLst>
              <a:path w="54610" h="55244">
                <a:moveTo>
                  <a:pt x="36618" y="53072"/>
                </a:moveTo>
                <a:lnTo>
                  <a:pt x="17973" y="53072"/>
                </a:lnTo>
                <a:lnTo>
                  <a:pt x="25632" y="54762"/>
                </a:lnTo>
                <a:lnTo>
                  <a:pt x="26630" y="55168"/>
                </a:lnTo>
                <a:lnTo>
                  <a:pt x="27628" y="55168"/>
                </a:lnTo>
                <a:lnTo>
                  <a:pt x="28626" y="54762"/>
                </a:lnTo>
                <a:lnTo>
                  <a:pt x="36618" y="53072"/>
                </a:lnTo>
                <a:close/>
              </a:path>
              <a:path w="54610" h="55244">
                <a:moveTo>
                  <a:pt x="37283" y="2028"/>
                </a:moveTo>
                <a:lnTo>
                  <a:pt x="17307" y="2028"/>
                </a:lnTo>
                <a:lnTo>
                  <a:pt x="16309" y="2366"/>
                </a:lnTo>
                <a:lnTo>
                  <a:pt x="1996" y="17104"/>
                </a:lnTo>
                <a:lnTo>
                  <a:pt x="1996" y="18118"/>
                </a:lnTo>
                <a:lnTo>
                  <a:pt x="332" y="26029"/>
                </a:lnTo>
                <a:lnTo>
                  <a:pt x="0" y="27043"/>
                </a:lnTo>
                <a:lnTo>
                  <a:pt x="0" y="28057"/>
                </a:lnTo>
                <a:lnTo>
                  <a:pt x="332" y="29071"/>
                </a:lnTo>
                <a:lnTo>
                  <a:pt x="1996" y="36981"/>
                </a:lnTo>
                <a:lnTo>
                  <a:pt x="1996" y="37995"/>
                </a:lnTo>
                <a:lnTo>
                  <a:pt x="2328" y="38671"/>
                </a:lnTo>
                <a:lnTo>
                  <a:pt x="17307" y="53072"/>
                </a:lnTo>
                <a:lnTo>
                  <a:pt x="37283" y="53072"/>
                </a:lnTo>
                <a:lnTo>
                  <a:pt x="50879" y="40767"/>
                </a:lnTo>
                <a:lnTo>
                  <a:pt x="25632" y="40767"/>
                </a:lnTo>
                <a:lnTo>
                  <a:pt x="27161" y="40431"/>
                </a:lnTo>
                <a:lnTo>
                  <a:pt x="23917" y="39685"/>
                </a:lnTo>
                <a:lnTo>
                  <a:pt x="23303" y="39685"/>
                </a:lnTo>
                <a:lnTo>
                  <a:pt x="20974" y="39009"/>
                </a:lnTo>
                <a:lnTo>
                  <a:pt x="22248" y="39009"/>
                </a:lnTo>
                <a:lnTo>
                  <a:pt x="20139" y="37657"/>
                </a:lnTo>
                <a:lnTo>
                  <a:pt x="18971" y="37657"/>
                </a:lnTo>
                <a:lnTo>
                  <a:pt x="16975" y="35629"/>
                </a:lnTo>
                <a:lnTo>
                  <a:pt x="17619" y="35629"/>
                </a:lnTo>
                <a:lnTo>
                  <a:pt x="16448" y="33871"/>
                </a:lnTo>
                <a:lnTo>
                  <a:pt x="15644" y="33871"/>
                </a:lnTo>
                <a:lnTo>
                  <a:pt x="14646" y="31167"/>
                </a:lnTo>
                <a:lnTo>
                  <a:pt x="15070" y="31167"/>
                </a:lnTo>
                <a:lnTo>
                  <a:pt x="14625" y="29071"/>
                </a:lnTo>
                <a:lnTo>
                  <a:pt x="13980" y="29071"/>
                </a:lnTo>
                <a:lnTo>
                  <a:pt x="13980" y="26029"/>
                </a:lnTo>
                <a:lnTo>
                  <a:pt x="14625" y="26029"/>
                </a:lnTo>
                <a:lnTo>
                  <a:pt x="15070" y="23933"/>
                </a:lnTo>
                <a:lnTo>
                  <a:pt x="14646" y="23933"/>
                </a:lnTo>
                <a:lnTo>
                  <a:pt x="15644" y="21228"/>
                </a:lnTo>
                <a:lnTo>
                  <a:pt x="16448" y="21228"/>
                </a:lnTo>
                <a:lnTo>
                  <a:pt x="17619" y="19471"/>
                </a:lnTo>
                <a:lnTo>
                  <a:pt x="16975" y="19471"/>
                </a:lnTo>
                <a:lnTo>
                  <a:pt x="18971" y="17442"/>
                </a:lnTo>
                <a:lnTo>
                  <a:pt x="20139" y="17442"/>
                </a:lnTo>
                <a:lnTo>
                  <a:pt x="22248" y="16090"/>
                </a:lnTo>
                <a:lnTo>
                  <a:pt x="20974" y="16090"/>
                </a:lnTo>
                <a:lnTo>
                  <a:pt x="23303" y="15414"/>
                </a:lnTo>
                <a:lnTo>
                  <a:pt x="23917" y="15414"/>
                </a:lnTo>
                <a:lnTo>
                  <a:pt x="27161" y="14669"/>
                </a:lnTo>
                <a:lnTo>
                  <a:pt x="25632" y="14332"/>
                </a:lnTo>
                <a:lnTo>
                  <a:pt x="50879" y="14332"/>
                </a:lnTo>
                <a:lnTo>
                  <a:pt x="47265" y="8856"/>
                </a:lnTo>
                <a:lnTo>
                  <a:pt x="45268" y="6828"/>
                </a:lnTo>
                <a:lnTo>
                  <a:pt x="38947" y="2704"/>
                </a:lnTo>
                <a:lnTo>
                  <a:pt x="38282" y="2366"/>
                </a:lnTo>
                <a:lnTo>
                  <a:pt x="37283" y="2028"/>
                </a:lnTo>
                <a:close/>
              </a:path>
              <a:path w="54610" h="55244">
                <a:moveTo>
                  <a:pt x="31676" y="39437"/>
                </a:moveTo>
                <a:lnTo>
                  <a:pt x="27161" y="40431"/>
                </a:lnTo>
                <a:lnTo>
                  <a:pt x="28626" y="40767"/>
                </a:lnTo>
                <a:lnTo>
                  <a:pt x="50879" y="40767"/>
                </a:lnTo>
                <a:lnTo>
                  <a:pt x="51593" y="39685"/>
                </a:lnTo>
                <a:lnTo>
                  <a:pt x="31288" y="39685"/>
                </a:lnTo>
                <a:lnTo>
                  <a:pt x="31676" y="39437"/>
                </a:lnTo>
                <a:close/>
              </a:path>
              <a:path w="54610" h="55244">
                <a:moveTo>
                  <a:pt x="22960" y="39466"/>
                </a:moveTo>
                <a:lnTo>
                  <a:pt x="23303" y="39685"/>
                </a:lnTo>
                <a:lnTo>
                  <a:pt x="23917" y="39685"/>
                </a:lnTo>
                <a:lnTo>
                  <a:pt x="22960" y="39466"/>
                </a:lnTo>
                <a:close/>
              </a:path>
              <a:path w="54610" h="55244">
                <a:moveTo>
                  <a:pt x="52039" y="39009"/>
                </a:moveTo>
                <a:lnTo>
                  <a:pt x="33617" y="39009"/>
                </a:lnTo>
                <a:lnTo>
                  <a:pt x="31288" y="39685"/>
                </a:lnTo>
                <a:lnTo>
                  <a:pt x="51593" y="39685"/>
                </a:lnTo>
                <a:lnTo>
                  <a:pt x="52039" y="39009"/>
                </a:lnTo>
                <a:close/>
              </a:path>
              <a:path w="54610" h="55244">
                <a:moveTo>
                  <a:pt x="22248" y="39009"/>
                </a:moveTo>
                <a:lnTo>
                  <a:pt x="20974" y="39009"/>
                </a:lnTo>
                <a:lnTo>
                  <a:pt x="22960" y="39466"/>
                </a:lnTo>
                <a:lnTo>
                  <a:pt x="22248" y="39009"/>
                </a:lnTo>
                <a:close/>
              </a:path>
              <a:path w="54610" h="55244">
                <a:moveTo>
                  <a:pt x="36491" y="36350"/>
                </a:moveTo>
                <a:lnTo>
                  <a:pt x="31676" y="39437"/>
                </a:lnTo>
                <a:lnTo>
                  <a:pt x="33617" y="39009"/>
                </a:lnTo>
                <a:lnTo>
                  <a:pt x="52039" y="39009"/>
                </a:lnTo>
                <a:lnTo>
                  <a:pt x="52262" y="38671"/>
                </a:lnTo>
                <a:lnTo>
                  <a:pt x="52595" y="37995"/>
                </a:lnTo>
                <a:lnTo>
                  <a:pt x="52595" y="37657"/>
                </a:lnTo>
                <a:lnTo>
                  <a:pt x="35620" y="37657"/>
                </a:lnTo>
                <a:lnTo>
                  <a:pt x="36491" y="36350"/>
                </a:lnTo>
                <a:close/>
              </a:path>
              <a:path w="54610" h="55244">
                <a:moveTo>
                  <a:pt x="18100" y="36350"/>
                </a:moveTo>
                <a:lnTo>
                  <a:pt x="18971" y="37657"/>
                </a:lnTo>
                <a:lnTo>
                  <a:pt x="20139" y="37657"/>
                </a:lnTo>
                <a:lnTo>
                  <a:pt x="18100" y="36350"/>
                </a:lnTo>
                <a:close/>
              </a:path>
              <a:path w="54610" h="55244">
                <a:moveTo>
                  <a:pt x="52879" y="35629"/>
                </a:moveTo>
                <a:lnTo>
                  <a:pt x="37616" y="35629"/>
                </a:lnTo>
                <a:lnTo>
                  <a:pt x="35620" y="37657"/>
                </a:lnTo>
                <a:lnTo>
                  <a:pt x="52595" y="37657"/>
                </a:lnTo>
                <a:lnTo>
                  <a:pt x="52595" y="36981"/>
                </a:lnTo>
                <a:lnTo>
                  <a:pt x="52879" y="35629"/>
                </a:lnTo>
                <a:close/>
              </a:path>
              <a:path w="54610" h="55244">
                <a:moveTo>
                  <a:pt x="17619" y="35629"/>
                </a:moveTo>
                <a:lnTo>
                  <a:pt x="16975" y="35629"/>
                </a:lnTo>
                <a:lnTo>
                  <a:pt x="18100" y="36350"/>
                </a:lnTo>
                <a:lnTo>
                  <a:pt x="17619" y="35629"/>
                </a:lnTo>
                <a:close/>
              </a:path>
              <a:path w="54610" h="55244">
                <a:moveTo>
                  <a:pt x="39322" y="32101"/>
                </a:moveTo>
                <a:lnTo>
                  <a:pt x="36491" y="36350"/>
                </a:lnTo>
                <a:lnTo>
                  <a:pt x="37616" y="35629"/>
                </a:lnTo>
                <a:lnTo>
                  <a:pt x="52879" y="35629"/>
                </a:lnTo>
                <a:lnTo>
                  <a:pt x="53249" y="33871"/>
                </a:lnTo>
                <a:lnTo>
                  <a:pt x="38947" y="33871"/>
                </a:lnTo>
                <a:lnTo>
                  <a:pt x="39322" y="32101"/>
                </a:lnTo>
                <a:close/>
              </a:path>
              <a:path w="54610" h="55244">
                <a:moveTo>
                  <a:pt x="15268" y="32101"/>
                </a:moveTo>
                <a:lnTo>
                  <a:pt x="15644" y="33871"/>
                </a:lnTo>
                <a:lnTo>
                  <a:pt x="16448" y="33871"/>
                </a:lnTo>
                <a:lnTo>
                  <a:pt x="15268" y="32101"/>
                </a:lnTo>
                <a:close/>
              </a:path>
              <a:path w="54610" h="55244">
                <a:moveTo>
                  <a:pt x="53818" y="31167"/>
                </a:moveTo>
                <a:lnTo>
                  <a:pt x="39945" y="31167"/>
                </a:lnTo>
                <a:lnTo>
                  <a:pt x="38947" y="33871"/>
                </a:lnTo>
                <a:lnTo>
                  <a:pt x="53249" y="33871"/>
                </a:lnTo>
                <a:lnTo>
                  <a:pt x="53818" y="31167"/>
                </a:lnTo>
                <a:close/>
              </a:path>
              <a:path w="54610" h="55244">
                <a:moveTo>
                  <a:pt x="15070" y="31167"/>
                </a:moveTo>
                <a:lnTo>
                  <a:pt x="14646" y="31167"/>
                </a:lnTo>
                <a:lnTo>
                  <a:pt x="15268" y="32101"/>
                </a:lnTo>
                <a:lnTo>
                  <a:pt x="15070" y="31167"/>
                </a:lnTo>
                <a:close/>
              </a:path>
              <a:path w="54610" h="55244">
                <a:moveTo>
                  <a:pt x="40288" y="27550"/>
                </a:moveTo>
                <a:lnTo>
                  <a:pt x="39322" y="32101"/>
                </a:lnTo>
                <a:lnTo>
                  <a:pt x="39945" y="31167"/>
                </a:lnTo>
                <a:lnTo>
                  <a:pt x="53818" y="31167"/>
                </a:lnTo>
                <a:lnTo>
                  <a:pt x="54258" y="29071"/>
                </a:lnTo>
                <a:lnTo>
                  <a:pt x="40611" y="29071"/>
                </a:lnTo>
                <a:lnTo>
                  <a:pt x="40288" y="27550"/>
                </a:lnTo>
                <a:close/>
              </a:path>
              <a:path w="54610" h="55244">
                <a:moveTo>
                  <a:pt x="14303" y="27550"/>
                </a:moveTo>
                <a:lnTo>
                  <a:pt x="13980" y="29071"/>
                </a:lnTo>
                <a:lnTo>
                  <a:pt x="14625" y="29071"/>
                </a:lnTo>
                <a:lnTo>
                  <a:pt x="14303" y="27550"/>
                </a:lnTo>
                <a:close/>
              </a:path>
              <a:path w="54610" h="55244">
                <a:moveTo>
                  <a:pt x="54258" y="26029"/>
                </a:moveTo>
                <a:lnTo>
                  <a:pt x="40611" y="26029"/>
                </a:lnTo>
                <a:lnTo>
                  <a:pt x="40611" y="29071"/>
                </a:lnTo>
                <a:lnTo>
                  <a:pt x="54258" y="29071"/>
                </a:lnTo>
                <a:lnTo>
                  <a:pt x="54591" y="28057"/>
                </a:lnTo>
                <a:lnTo>
                  <a:pt x="54591" y="27043"/>
                </a:lnTo>
                <a:lnTo>
                  <a:pt x="54258" y="26029"/>
                </a:lnTo>
                <a:close/>
              </a:path>
              <a:path w="54610" h="55244">
                <a:moveTo>
                  <a:pt x="14625" y="26029"/>
                </a:moveTo>
                <a:lnTo>
                  <a:pt x="13980" y="26029"/>
                </a:lnTo>
                <a:lnTo>
                  <a:pt x="14303" y="27550"/>
                </a:lnTo>
                <a:lnTo>
                  <a:pt x="14625" y="26029"/>
                </a:lnTo>
                <a:close/>
              </a:path>
              <a:path w="54610" h="55244">
                <a:moveTo>
                  <a:pt x="39322" y="22998"/>
                </a:moveTo>
                <a:lnTo>
                  <a:pt x="40288" y="27550"/>
                </a:lnTo>
                <a:lnTo>
                  <a:pt x="40611" y="26029"/>
                </a:lnTo>
                <a:lnTo>
                  <a:pt x="54258" y="26029"/>
                </a:lnTo>
                <a:lnTo>
                  <a:pt x="53818" y="23933"/>
                </a:lnTo>
                <a:lnTo>
                  <a:pt x="39945" y="23933"/>
                </a:lnTo>
                <a:lnTo>
                  <a:pt x="39322" y="22998"/>
                </a:lnTo>
                <a:close/>
              </a:path>
              <a:path w="54610" h="55244">
                <a:moveTo>
                  <a:pt x="15268" y="22998"/>
                </a:moveTo>
                <a:lnTo>
                  <a:pt x="14646" y="23933"/>
                </a:lnTo>
                <a:lnTo>
                  <a:pt x="15070" y="23933"/>
                </a:lnTo>
                <a:lnTo>
                  <a:pt x="15268" y="22998"/>
                </a:lnTo>
                <a:close/>
              </a:path>
              <a:path w="54610" h="55244">
                <a:moveTo>
                  <a:pt x="53249" y="21228"/>
                </a:moveTo>
                <a:lnTo>
                  <a:pt x="38947" y="21228"/>
                </a:lnTo>
                <a:lnTo>
                  <a:pt x="39945" y="23933"/>
                </a:lnTo>
                <a:lnTo>
                  <a:pt x="53818" y="23933"/>
                </a:lnTo>
                <a:lnTo>
                  <a:pt x="53249" y="21228"/>
                </a:lnTo>
                <a:close/>
              </a:path>
              <a:path w="54610" h="55244">
                <a:moveTo>
                  <a:pt x="16448" y="21228"/>
                </a:moveTo>
                <a:lnTo>
                  <a:pt x="15644" y="21228"/>
                </a:lnTo>
                <a:lnTo>
                  <a:pt x="15268" y="22998"/>
                </a:lnTo>
                <a:lnTo>
                  <a:pt x="16448" y="21228"/>
                </a:lnTo>
                <a:close/>
              </a:path>
              <a:path w="54610" h="55244">
                <a:moveTo>
                  <a:pt x="36491" y="18749"/>
                </a:moveTo>
                <a:lnTo>
                  <a:pt x="39322" y="22998"/>
                </a:lnTo>
                <a:lnTo>
                  <a:pt x="38947" y="21228"/>
                </a:lnTo>
                <a:lnTo>
                  <a:pt x="53249" y="21228"/>
                </a:lnTo>
                <a:lnTo>
                  <a:pt x="52879" y="19471"/>
                </a:lnTo>
                <a:lnTo>
                  <a:pt x="37616" y="19471"/>
                </a:lnTo>
                <a:lnTo>
                  <a:pt x="36491" y="18749"/>
                </a:lnTo>
                <a:close/>
              </a:path>
              <a:path w="54610" h="55244">
                <a:moveTo>
                  <a:pt x="18100" y="18749"/>
                </a:moveTo>
                <a:lnTo>
                  <a:pt x="16975" y="19471"/>
                </a:lnTo>
                <a:lnTo>
                  <a:pt x="17619" y="19471"/>
                </a:lnTo>
                <a:lnTo>
                  <a:pt x="18100" y="18749"/>
                </a:lnTo>
                <a:close/>
              </a:path>
              <a:path w="54610" h="55244">
                <a:moveTo>
                  <a:pt x="52595" y="17442"/>
                </a:moveTo>
                <a:lnTo>
                  <a:pt x="35620" y="17442"/>
                </a:lnTo>
                <a:lnTo>
                  <a:pt x="37616" y="19471"/>
                </a:lnTo>
                <a:lnTo>
                  <a:pt x="52879" y="19471"/>
                </a:lnTo>
                <a:lnTo>
                  <a:pt x="52595" y="18118"/>
                </a:lnTo>
                <a:lnTo>
                  <a:pt x="52595" y="17442"/>
                </a:lnTo>
                <a:close/>
              </a:path>
              <a:path w="54610" h="55244">
                <a:moveTo>
                  <a:pt x="20139" y="17442"/>
                </a:moveTo>
                <a:lnTo>
                  <a:pt x="18971" y="17442"/>
                </a:lnTo>
                <a:lnTo>
                  <a:pt x="18100" y="18749"/>
                </a:lnTo>
                <a:lnTo>
                  <a:pt x="20139" y="17442"/>
                </a:lnTo>
                <a:close/>
              </a:path>
              <a:path w="54610" h="55244">
                <a:moveTo>
                  <a:pt x="31676" y="15663"/>
                </a:moveTo>
                <a:lnTo>
                  <a:pt x="36491" y="18749"/>
                </a:lnTo>
                <a:lnTo>
                  <a:pt x="35620" y="17442"/>
                </a:lnTo>
                <a:lnTo>
                  <a:pt x="52595" y="17442"/>
                </a:lnTo>
                <a:lnTo>
                  <a:pt x="52595" y="17104"/>
                </a:lnTo>
                <a:lnTo>
                  <a:pt x="52262" y="16428"/>
                </a:lnTo>
                <a:lnTo>
                  <a:pt x="52039" y="16090"/>
                </a:lnTo>
                <a:lnTo>
                  <a:pt x="33617" y="16090"/>
                </a:lnTo>
                <a:lnTo>
                  <a:pt x="31676" y="15663"/>
                </a:lnTo>
                <a:close/>
              </a:path>
              <a:path w="54610" h="55244">
                <a:moveTo>
                  <a:pt x="22960" y="15634"/>
                </a:moveTo>
                <a:lnTo>
                  <a:pt x="20974" y="16090"/>
                </a:lnTo>
                <a:lnTo>
                  <a:pt x="22248" y="16090"/>
                </a:lnTo>
                <a:lnTo>
                  <a:pt x="22960" y="15634"/>
                </a:lnTo>
                <a:close/>
              </a:path>
              <a:path w="54610" h="55244">
                <a:moveTo>
                  <a:pt x="51593" y="15414"/>
                </a:moveTo>
                <a:lnTo>
                  <a:pt x="31288" y="15414"/>
                </a:lnTo>
                <a:lnTo>
                  <a:pt x="33617" y="16090"/>
                </a:lnTo>
                <a:lnTo>
                  <a:pt x="52039" y="16090"/>
                </a:lnTo>
                <a:lnTo>
                  <a:pt x="51593" y="15414"/>
                </a:lnTo>
                <a:close/>
              </a:path>
              <a:path w="54610" h="55244">
                <a:moveTo>
                  <a:pt x="50879" y="14332"/>
                </a:moveTo>
                <a:lnTo>
                  <a:pt x="28626" y="14332"/>
                </a:lnTo>
                <a:lnTo>
                  <a:pt x="27161" y="14669"/>
                </a:lnTo>
                <a:lnTo>
                  <a:pt x="31676" y="15663"/>
                </a:lnTo>
                <a:lnTo>
                  <a:pt x="31288" y="15414"/>
                </a:lnTo>
                <a:lnTo>
                  <a:pt x="51593" y="15414"/>
                </a:lnTo>
                <a:lnTo>
                  <a:pt x="50879" y="14332"/>
                </a:lnTo>
                <a:close/>
              </a:path>
              <a:path w="54610" h="55244">
                <a:moveTo>
                  <a:pt x="23917" y="15414"/>
                </a:moveTo>
                <a:lnTo>
                  <a:pt x="23303" y="15414"/>
                </a:lnTo>
                <a:lnTo>
                  <a:pt x="22960" y="15634"/>
                </a:lnTo>
                <a:lnTo>
                  <a:pt x="23917" y="15414"/>
                </a:lnTo>
                <a:close/>
              </a:path>
              <a:path w="54610" h="55244">
                <a:moveTo>
                  <a:pt x="27628" y="0"/>
                </a:moveTo>
                <a:lnTo>
                  <a:pt x="26630" y="0"/>
                </a:lnTo>
                <a:lnTo>
                  <a:pt x="25632" y="338"/>
                </a:lnTo>
                <a:lnTo>
                  <a:pt x="17973" y="2028"/>
                </a:lnTo>
                <a:lnTo>
                  <a:pt x="36618" y="2028"/>
                </a:lnTo>
                <a:lnTo>
                  <a:pt x="28626" y="338"/>
                </a:lnTo>
                <a:lnTo>
                  <a:pt x="27628" y="0"/>
                </a:lnTo>
                <a:close/>
              </a:path>
            </a:pathLst>
          </a:custGeom>
          <a:solidFill>
            <a:srgbClr val="385D89"/>
          </a:solidFill>
        </p:spPr>
        <p:txBody>
          <a:bodyPr wrap="square" lIns="0" tIns="0" rIns="0" bIns="0" rtlCol="0"/>
          <a:lstStyle/>
          <a:p>
            <a:endParaRPr/>
          </a:p>
        </p:txBody>
      </p:sp>
      <p:sp>
        <p:nvSpPr>
          <p:cNvPr id="31" name="object 31"/>
          <p:cNvSpPr/>
          <p:nvPr/>
        </p:nvSpPr>
        <p:spPr>
          <a:xfrm>
            <a:off x="2918986" y="2225753"/>
            <a:ext cx="54610" cy="55244"/>
          </a:xfrm>
          <a:custGeom>
            <a:avLst/>
            <a:gdLst/>
            <a:ahLst/>
            <a:cxnLst/>
            <a:rect l="l" t="t" r="r" b="b"/>
            <a:pathLst>
              <a:path w="54610" h="55244">
                <a:moveTo>
                  <a:pt x="332" y="29071"/>
                </a:moveTo>
                <a:lnTo>
                  <a:pt x="0" y="28057"/>
                </a:lnTo>
                <a:lnTo>
                  <a:pt x="0" y="27043"/>
                </a:lnTo>
                <a:lnTo>
                  <a:pt x="332" y="26029"/>
                </a:lnTo>
                <a:lnTo>
                  <a:pt x="1996" y="18118"/>
                </a:lnTo>
                <a:lnTo>
                  <a:pt x="1996" y="17104"/>
                </a:lnTo>
                <a:lnTo>
                  <a:pt x="2328" y="16428"/>
                </a:lnTo>
                <a:lnTo>
                  <a:pt x="2994" y="15414"/>
                </a:lnTo>
                <a:lnTo>
                  <a:pt x="7326" y="8856"/>
                </a:lnTo>
                <a:lnTo>
                  <a:pt x="7991" y="8180"/>
                </a:lnTo>
                <a:lnTo>
                  <a:pt x="8657" y="7504"/>
                </a:lnTo>
                <a:lnTo>
                  <a:pt x="9322" y="6828"/>
                </a:lnTo>
                <a:lnTo>
                  <a:pt x="15644" y="2704"/>
                </a:lnTo>
                <a:lnTo>
                  <a:pt x="16309" y="2366"/>
                </a:lnTo>
                <a:lnTo>
                  <a:pt x="17307" y="2028"/>
                </a:lnTo>
                <a:lnTo>
                  <a:pt x="17973" y="2028"/>
                </a:lnTo>
                <a:lnTo>
                  <a:pt x="25632" y="338"/>
                </a:lnTo>
                <a:lnTo>
                  <a:pt x="26630" y="0"/>
                </a:lnTo>
                <a:lnTo>
                  <a:pt x="27628" y="0"/>
                </a:lnTo>
                <a:lnTo>
                  <a:pt x="28626" y="338"/>
                </a:lnTo>
                <a:lnTo>
                  <a:pt x="36618" y="2028"/>
                </a:lnTo>
                <a:lnTo>
                  <a:pt x="37283" y="2028"/>
                </a:lnTo>
                <a:lnTo>
                  <a:pt x="38282" y="2366"/>
                </a:lnTo>
                <a:lnTo>
                  <a:pt x="38947" y="2704"/>
                </a:lnTo>
                <a:lnTo>
                  <a:pt x="45268" y="6828"/>
                </a:lnTo>
                <a:lnTo>
                  <a:pt x="45934" y="7504"/>
                </a:lnTo>
                <a:lnTo>
                  <a:pt x="46599" y="8180"/>
                </a:lnTo>
                <a:lnTo>
                  <a:pt x="47265" y="8856"/>
                </a:lnTo>
                <a:lnTo>
                  <a:pt x="51597" y="15414"/>
                </a:lnTo>
                <a:lnTo>
                  <a:pt x="52262" y="16428"/>
                </a:lnTo>
                <a:lnTo>
                  <a:pt x="52595" y="17104"/>
                </a:lnTo>
                <a:lnTo>
                  <a:pt x="52595" y="18118"/>
                </a:lnTo>
                <a:lnTo>
                  <a:pt x="54258" y="26029"/>
                </a:lnTo>
                <a:lnTo>
                  <a:pt x="54591" y="27043"/>
                </a:lnTo>
                <a:lnTo>
                  <a:pt x="54591" y="28057"/>
                </a:lnTo>
                <a:lnTo>
                  <a:pt x="54258" y="29071"/>
                </a:lnTo>
                <a:lnTo>
                  <a:pt x="52595" y="36981"/>
                </a:lnTo>
                <a:lnTo>
                  <a:pt x="52595" y="37995"/>
                </a:lnTo>
                <a:lnTo>
                  <a:pt x="52262" y="38671"/>
                </a:lnTo>
                <a:lnTo>
                  <a:pt x="51597" y="39685"/>
                </a:lnTo>
                <a:lnTo>
                  <a:pt x="47265" y="46243"/>
                </a:lnTo>
                <a:lnTo>
                  <a:pt x="46599" y="46920"/>
                </a:lnTo>
                <a:lnTo>
                  <a:pt x="45934" y="47596"/>
                </a:lnTo>
                <a:lnTo>
                  <a:pt x="45268" y="48272"/>
                </a:lnTo>
                <a:lnTo>
                  <a:pt x="38947" y="52396"/>
                </a:lnTo>
                <a:lnTo>
                  <a:pt x="38282" y="52734"/>
                </a:lnTo>
                <a:lnTo>
                  <a:pt x="37283" y="53072"/>
                </a:lnTo>
                <a:lnTo>
                  <a:pt x="36618" y="53072"/>
                </a:lnTo>
                <a:lnTo>
                  <a:pt x="28626" y="54762"/>
                </a:lnTo>
                <a:lnTo>
                  <a:pt x="27628" y="55168"/>
                </a:lnTo>
                <a:lnTo>
                  <a:pt x="26630" y="55168"/>
                </a:lnTo>
                <a:lnTo>
                  <a:pt x="25632" y="54762"/>
                </a:lnTo>
                <a:lnTo>
                  <a:pt x="17973" y="53072"/>
                </a:lnTo>
                <a:lnTo>
                  <a:pt x="17307" y="53072"/>
                </a:lnTo>
                <a:lnTo>
                  <a:pt x="16309" y="52734"/>
                </a:lnTo>
                <a:lnTo>
                  <a:pt x="15644" y="52396"/>
                </a:lnTo>
                <a:lnTo>
                  <a:pt x="9322" y="48272"/>
                </a:lnTo>
                <a:lnTo>
                  <a:pt x="8657" y="47596"/>
                </a:lnTo>
                <a:lnTo>
                  <a:pt x="7991" y="46920"/>
                </a:lnTo>
                <a:lnTo>
                  <a:pt x="7326" y="46243"/>
                </a:lnTo>
                <a:lnTo>
                  <a:pt x="2994" y="39685"/>
                </a:lnTo>
                <a:lnTo>
                  <a:pt x="2328" y="38671"/>
                </a:lnTo>
                <a:lnTo>
                  <a:pt x="1996" y="37995"/>
                </a:lnTo>
                <a:lnTo>
                  <a:pt x="1996" y="36981"/>
                </a:lnTo>
                <a:lnTo>
                  <a:pt x="332" y="29071"/>
                </a:lnTo>
                <a:close/>
              </a:path>
            </a:pathLst>
          </a:custGeom>
          <a:ln w="3175">
            <a:solidFill>
              <a:srgbClr val="385D89"/>
            </a:solidFill>
          </a:ln>
        </p:spPr>
        <p:txBody>
          <a:bodyPr wrap="square" lIns="0" tIns="0" rIns="0" bIns="0" rtlCol="0"/>
          <a:lstStyle/>
          <a:p>
            <a:endParaRPr/>
          </a:p>
        </p:txBody>
      </p:sp>
      <p:sp>
        <p:nvSpPr>
          <p:cNvPr id="32" name="object 32"/>
          <p:cNvSpPr/>
          <p:nvPr/>
        </p:nvSpPr>
        <p:spPr>
          <a:xfrm>
            <a:off x="2932967" y="2240086"/>
            <a:ext cx="26670" cy="26670"/>
          </a:xfrm>
          <a:custGeom>
            <a:avLst/>
            <a:gdLst/>
            <a:ahLst/>
            <a:cxnLst/>
            <a:rect l="l" t="t" r="r" b="b"/>
            <a:pathLst>
              <a:path w="26669" h="26669">
                <a:moveTo>
                  <a:pt x="1663" y="19538"/>
                </a:moveTo>
                <a:lnTo>
                  <a:pt x="14646" y="26434"/>
                </a:lnTo>
                <a:lnTo>
                  <a:pt x="11651" y="26434"/>
                </a:lnTo>
                <a:lnTo>
                  <a:pt x="26630" y="11696"/>
                </a:lnTo>
                <a:lnTo>
                  <a:pt x="26630" y="14738"/>
                </a:lnTo>
                <a:lnTo>
                  <a:pt x="11651" y="0"/>
                </a:lnTo>
                <a:lnTo>
                  <a:pt x="14646" y="0"/>
                </a:lnTo>
                <a:lnTo>
                  <a:pt x="0" y="14738"/>
                </a:lnTo>
                <a:lnTo>
                  <a:pt x="0" y="11696"/>
                </a:lnTo>
                <a:lnTo>
                  <a:pt x="1663" y="19538"/>
                </a:lnTo>
                <a:close/>
              </a:path>
            </a:pathLst>
          </a:custGeom>
          <a:ln w="3175">
            <a:solidFill>
              <a:srgbClr val="385D89"/>
            </a:solidFill>
          </a:ln>
        </p:spPr>
        <p:txBody>
          <a:bodyPr wrap="square" lIns="0" tIns="0" rIns="0" bIns="0" rtlCol="0"/>
          <a:lstStyle/>
          <a:p>
            <a:endParaRPr/>
          </a:p>
        </p:txBody>
      </p:sp>
      <p:sp>
        <p:nvSpPr>
          <p:cNvPr id="33" name="object 33"/>
          <p:cNvSpPr txBox="1"/>
          <p:nvPr/>
        </p:nvSpPr>
        <p:spPr>
          <a:xfrm>
            <a:off x="3335002" y="3295534"/>
            <a:ext cx="415290" cy="171450"/>
          </a:xfrm>
          <a:prstGeom prst="rect">
            <a:avLst/>
          </a:prstGeom>
        </p:spPr>
        <p:txBody>
          <a:bodyPr vert="horz" wrap="square" lIns="0" tIns="13335" rIns="0" bIns="0" rtlCol="0">
            <a:spAutoFit/>
          </a:bodyPr>
          <a:lstStyle/>
          <a:p>
            <a:pPr marL="38100">
              <a:lnSpc>
                <a:spcPct val="100000"/>
              </a:lnSpc>
              <a:spcBef>
                <a:spcPts val="105"/>
              </a:spcBef>
            </a:pPr>
            <a:r>
              <a:rPr sz="1425" spc="-22" baseline="52631" dirty="0">
                <a:latin typeface="Times New Roman"/>
                <a:cs typeface="Times New Roman"/>
              </a:rPr>
              <a:t>X</a:t>
            </a:r>
            <a:r>
              <a:rPr sz="1425" spc="-22" baseline="23391" dirty="0">
                <a:latin typeface="Times New Roman"/>
                <a:cs typeface="Times New Roman"/>
              </a:rPr>
              <a:t>4</a:t>
            </a:r>
            <a:r>
              <a:rPr sz="1425" spc="52" baseline="23391" dirty="0">
                <a:latin typeface="Times New Roman"/>
                <a:cs typeface="Times New Roman"/>
              </a:rPr>
              <a:t> </a:t>
            </a:r>
            <a:r>
              <a:rPr sz="950" spc="5" dirty="0">
                <a:latin typeface="Times New Roman"/>
                <a:cs typeface="Times New Roman"/>
              </a:rPr>
              <a:t>0.7</a:t>
            </a:r>
            <a:endParaRPr sz="950">
              <a:latin typeface="Times New Roman"/>
              <a:cs typeface="Times New Roman"/>
            </a:endParaRPr>
          </a:p>
        </p:txBody>
      </p:sp>
      <p:sp>
        <p:nvSpPr>
          <p:cNvPr id="34" name="object 34"/>
          <p:cNvSpPr txBox="1"/>
          <p:nvPr/>
        </p:nvSpPr>
        <p:spPr>
          <a:xfrm>
            <a:off x="2820510" y="2553983"/>
            <a:ext cx="351790" cy="351790"/>
          </a:xfrm>
          <a:prstGeom prst="rect">
            <a:avLst/>
          </a:prstGeom>
        </p:spPr>
        <p:txBody>
          <a:bodyPr vert="horz" wrap="square" lIns="0" tIns="30480" rIns="0" bIns="0" rtlCol="0">
            <a:spAutoFit/>
          </a:bodyPr>
          <a:lstStyle/>
          <a:p>
            <a:pPr marL="38100">
              <a:lnSpc>
                <a:spcPct val="100000"/>
              </a:lnSpc>
              <a:spcBef>
                <a:spcPts val="240"/>
              </a:spcBef>
            </a:pPr>
            <a:r>
              <a:rPr sz="950" spc="-15" dirty="0">
                <a:latin typeface="Times New Roman"/>
                <a:cs typeface="Times New Roman"/>
              </a:rPr>
              <a:t>X</a:t>
            </a:r>
            <a:r>
              <a:rPr sz="1425" spc="-22" baseline="-29239" dirty="0">
                <a:latin typeface="Times New Roman"/>
                <a:cs typeface="Times New Roman"/>
              </a:rPr>
              <a:t>5</a:t>
            </a:r>
            <a:endParaRPr sz="1425" baseline="-29239">
              <a:latin typeface="Times New Roman"/>
              <a:cs typeface="Times New Roman"/>
            </a:endParaRPr>
          </a:p>
          <a:p>
            <a:pPr marL="160020">
              <a:lnSpc>
                <a:spcPct val="100000"/>
              </a:lnSpc>
              <a:spcBef>
                <a:spcPts val="145"/>
              </a:spcBef>
            </a:pPr>
            <a:r>
              <a:rPr sz="950" spc="5" dirty="0">
                <a:latin typeface="Times New Roman"/>
                <a:cs typeface="Times New Roman"/>
              </a:rPr>
              <a:t>0.7</a:t>
            </a:r>
            <a:endParaRPr sz="950">
              <a:latin typeface="Times New Roman"/>
              <a:cs typeface="Times New Roman"/>
            </a:endParaRPr>
          </a:p>
        </p:txBody>
      </p:sp>
      <p:sp>
        <p:nvSpPr>
          <p:cNvPr id="35" name="object 35"/>
          <p:cNvSpPr txBox="1"/>
          <p:nvPr/>
        </p:nvSpPr>
        <p:spPr>
          <a:xfrm>
            <a:off x="2805658" y="2026495"/>
            <a:ext cx="178435" cy="172085"/>
          </a:xfrm>
          <a:prstGeom prst="rect">
            <a:avLst/>
          </a:prstGeom>
        </p:spPr>
        <p:txBody>
          <a:bodyPr vert="horz" wrap="square" lIns="0" tIns="13970" rIns="0" bIns="0" rtlCol="0">
            <a:spAutoFit/>
          </a:bodyPr>
          <a:lstStyle/>
          <a:p>
            <a:pPr marL="12700">
              <a:lnSpc>
                <a:spcPct val="100000"/>
              </a:lnSpc>
              <a:spcBef>
                <a:spcPts val="110"/>
              </a:spcBef>
            </a:pPr>
            <a:r>
              <a:rPr sz="950" spc="5" dirty="0">
                <a:latin typeface="Times New Roman"/>
                <a:cs typeface="Times New Roman"/>
              </a:rPr>
              <a:t>0.1</a:t>
            </a:r>
            <a:endParaRPr sz="950">
              <a:latin typeface="Times New Roman"/>
              <a:cs typeface="Times New Roman"/>
            </a:endParaRPr>
          </a:p>
        </p:txBody>
      </p:sp>
      <p:sp>
        <p:nvSpPr>
          <p:cNvPr id="36" name="object 36"/>
          <p:cNvSpPr/>
          <p:nvPr/>
        </p:nvSpPr>
        <p:spPr>
          <a:xfrm>
            <a:off x="3979382" y="2436216"/>
            <a:ext cx="702491" cy="938774"/>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3531444" y="3208640"/>
            <a:ext cx="492845" cy="196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3624603" y="3266614"/>
            <a:ext cx="369570" cy="74295"/>
          </a:xfrm>
          <a:custGeom>
            <a:avLst/>
            <a:gdLst/>
            <a:ahLst/>
            <a:cxnLst/>
            <a:rect l="l" t="t" r="r" b="b"/>
            <a:pathLst>
              <a:path w="369570" h="74295">
                <a:moveTo>
                  <a:pt x="40934" y="24467"/>
                </a:moveTo>
                <a:lnTo>
                  <a:pt x="28004" y="30437"/>
                </a:lnTo>
                <a:lnTo>
                  <a:pt x="39343" y="39005"/>
                </a:lnTo>
                <a:lnTo>
                  <a:pt x="367746" y="73828"/>
                </a:lnTo>
                <a:lnTo>
                  <a:pt x="369104" y="59265"/>
                </a:lnTo>
                <a:lnTo>
                  <a:pt x="40934" y="24467"/>
                </a:lnTo>
                <a:close/>
              </a:path>
              <a:path w="369570" h="74295">
                <a:moveTo>
                  <a:pt x="59276" y="0"/>
                </a:moveTo>
                <a:lnTo>
                  <a:pt x="0" y="27435"/>
                </a:lnTo>
                <a:lnTo>
                  <a:pt x="49363" y="64349"/>
                </a:lnTo>
                <a:lnTo>
                  <a:pt x="52690" y="66715"/>
                </a:lnTo>
                <a:lnTo>
                  <a:pt x="56968" y="66039"/>
                </a:lnTo>
                <a:lnTo>
                  <a:pt x="59276" y="62990"/>
                </a:lnTo>
                <a:lnTo>
                  <a:pt x="61653" y="59603"/>
                </a:lnTo>
                <a:lnTo>
                  <a:pt x="60974" y="55202"/>
                </a:lnTo>
                <a:lnTo>
                  <a:pt x="57647" y="52835"/>
                </a:lnTo>
                <a:lnTo>
                  <a:pt x="39343" y="39005"/>
                </a:lnTo>
                <a:lnTo>
                  <a:pt x="13240" y="36237"/>
                </a:lnTo>
                <a:lnTo>
                  <a:pt x="14598" y="21675"/>
                </a:lnTo>
                <a:lnTo>
                  <a:pt x="46981" y="21675"/>
                </a:lnTo>
                <a:lnTo>
                  <a:pt x="65251" y="13210"/>
                </a:lnTo>
                <a:lnTo>
                  <a:pt x="66609" y="9147"/>
                </a:lnTo>
                <a:lnTo>
                  <a:pt x="64912" y="5422"/>
                </a:lnTo>
                <a:lnTo>
                  <a:pt x="63622" y="1696"/>
                </a:lnTo>
                <a:lnTo>
                  <a:pt x="59276" y="0"/>
                </a:lnTo>
                <a:close/>
              </a:path>
              <a:path w="369570" h="74295">
                <a:moveTo>
                  <a:pt x="18197" y="23027"/>
                </a:moveTo>
                <a:lnTo>
                  <a:pt x="16907" y="35561"/>
                </a:lnTo>
                <a:lnTo>
                  <a:pt x="28004" y="30437"/>
                </a:lnTo>
                <a:lnTo>
                  <a:pt x="18197" y="23027"/>
                </a:lnTo>
                <a:close/>
              </a:path>
              <a:path w="369570" h="74295">
                <a:moveTo>
                  <a:pt x="46981" y="21675"/>
                </a:moveTo>
                <a:lnTo>
                  <a:pt x="14598" y="21675"/>
                </a:lnTo>
                <a:lnTo>
                  <a:pt x="40934" y="24467"/>
                </a:lnTo>
                <a:lnTo>
                  <a:pt x="46981" y="21675"/>
                </a:lnTo>
                <a:close/>
              </a:path>
            </a:pathLst>
          </a:custGeom>
          <a:solidFill>
            <a:srgbClr val="9BBA58"/>
          </a:solidFill>
        </p:spPr>
        <p:txBody>
          <a:bodyPr wrap="square" lIns="0" tIns="0" rIns="0" bIns="0" rtlCol="0"/>
          <a:lstStyle/>
          <a:p>
            <a:endParaRPr/>
          </a:p>
        </p:txBody>
      </p:sp>
      <p:sp>
        <p:nvSpPr>
          <p:cNvPr id="39" name="object 39"/>
          <p:cNvSpPr/>
          <p:nvPr/>
        </p:nvSpPr>
        <p:spPr>
          <a:xfrm>
            <a:off x="3637844" y="3288289"/>
            <a:ext cx="356235" cy="52705"/>
          </a:xfrm>
          <a:custGeom>
            <a:avLst/>
            <a:gdLst/>
            <a:ahLst/>
            <a:cxnLst/>
            <a:rect l="l" t="t" r="r" b="b"/>
            <a:pathLst>
              <a:path w="356235" h="52704">
                <a:moveTo>
                  <a:pt x="354506" y="52152"/>
                </a:moveTo>
                <a:lnTo>
                  <a:pt x="0" y="14562"/>
                </a:lnTo>
                <a:lnTo>
                  <a:pt x="1358" y="0"/>
                </a:lnTo>
                <a:lnTo>
                  <a:pt x="355864" y="37590"/>
                </a:lnTo>
                <a:lnTo>
                  <a:pt x="354506" y="52152"/>
                </a:lnTo>
                <a:close/>
              </a:path>
            </a:pathLst>
          </a:custGeom>
          <a:ln w="3175">
            <a:solidFill>
              <a:srgbClr val="9BBA58"/>
            </a:solidFill>
          </a:ln>
        </p:spPr>
        <p:txBody>
          <a:bodyPr wrap="square" lIns="0" tIns="0" rIns="0" bIns="0" rtlCol="0"/>
          <a:lstStyle/>
          <a:p>
            <a:endParaRPr/>
          </a:p>
        </p:txBody>
      </p:sp>
      <p:sp>
        <p:nvSpPr>
          <p:cNvPr id="40" name="object 40"/>
          <p:cNvSpPr/>
          <p:nvPr/>
        </p:nvSpPr>
        <p:spPr>
          <a:xfrm>
            <a:off x="3624129" y="3266140"/>
            <a:ext cx="67558" cy="67664"/>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2853395" y="2190461"/>
            <a:ext cx="285845" cy="543569"/>
          </a:xfrm>
          <a:prstGeom prst="rect">
            <a:avLst/>
          </a:prstGeom>
          <a:blipFill>
            <a:blip r:embed="rId12" cstate="print"/>
            <a:stretch>
              <a:fillRect/>
            </a:stretch>
          </a:blipFill>
        </p:spPr>
        <p:txBody>
          <a:bodyPr wrap="square" lIns="0" tIns="0" rIns="0" bIns="0" rtlCol="0"/>
          <a:lstStyle/>
          <a:p>
            <a:endParaRPr/>
          </a:p>
        </p:txBody>
      </p:sp>
      <p:sp>
        <p:nvSpPr>
          <p:cNvPr id="42" name="object 42"/>
          <p:cNvSpPr/>
          <p:nvPr/>
        </p:nvSpPr>
        <p:spPr>
          <a:xfrm>
            <a:off x="2936097" y="2272808"/>
            <a:ext cx="171450" cy="417195"/>
          </a:xfrm>
          <a:custGeom>
            <a:avLst/>
            <a:gdLst/>
            <a:ahLst/>
            <a:cxnLst/>
            <a:rect l="l" t="t" r="r" b="b"/>
            <a:pathLst>
              <a:path w="171450" h="417194">
                <a:moveTo>
                  <a:pt x="20465" y="27218"/>
                </a:moveTo>
                <a:lnTo>
                  <a:pt x="18232" y="41337"/>
                </a:lnTo>
                <a:lnTo>
                  <a:pt x="157894" y="417006"/>
                </a:lnTo>
                <a:lnTo>
                  <a:pt x="171108" y="411868"/>
                </a:lnTo>
                <a:lnTo>
                  <a:pt x="31127" y="35926"/>
                </a:lnTo>
                <a:lnTo>
                  <a:pt x="20465" y="27218"/>
                </a:lnTo>
                <a:close/>
              </a:path>
              <a:path w="171450" h="417194">
                <a:moveTo>
                  <a:pt x="10239" y="0"/>
                </a:moveTo>
                <a:lnTo>
                  <a:pt x="658" y="62334"/>
                </a:lnTo>
                <a:lnTo>
                  <a:pt x="0" y="66053"/>
                </a:lnTo>
                <a:lnTo>
                  <a:pt x="2641" y="69839"/>
                </a:lnTo>
                <a:lnTo>
                  <a:pt x="6273" y="70515"/>
                </a:lnTo>
                <a:lnTo>
                  <a:pt x="10239" y="71191"/>
                </a:lnTo>
                <a:lnTo>
                  <a:pt x="13871" y="68419"/>
                </a:lnTo>
                <a:lnTo>
                  <a:pt x="14537" y="64700"/>
                </a:lnTo>
                <a:lnTo>
                  <a:pt x="18232" y="41337"/>
                </a:lnTo>
                <a:lnTo>
                  <a:pt x="8922" y="16293"/>
                </a:lnTo>
                <a:lnTo>
                  <a:pt x="21802" y="10884"/>
                </a:lnTo>
                <a:lnTo>
                  <a:pt x="23353" y="10884"/>
                </a:lnTo>
                <a:lnTo>
                  <a:pt x="10239" y="0"/>
                </a:lnTo>
                <a:close/>
              </a:path>
              <a:path w="171450" h="417194">
                <a:moveTo>
                  <a:pt x="23353" y="10884"/>
                </a:moveTo>
                <a:lnTo>
                  <a:pt x="21802" y="10884"/>
                </a:lnTo>
                <a:lnTo>
                  <a:pt x="31127" y="35926"/>
                </a:lnTo>
                <a:lnTo>
                  <a:pt x="49220" y="50706"/>
                </a:lnTo>
                <a:lnTo>
                  <a:pt x="52187" y="53478"/>
                </a:lnTo>
                <a:lnTo>
                  <a:pt x="56486" y="52801"/>
                </a:lnTo>
                <a:lnTo>
                  <a:pt x="59127" y="49691"/>
                </a:lnTo>
                <a:lnTo>
                  <a:pt x="61442" y="46649"/>
                </a:lnTo>
                <a:lnTo>
                  <a:pt x="61110" y="41849"/>
                </a:lnTo>
                <a:lnTo>
                  <a:pt x="57810" y="39483"/>
                </a:lnTo>
                <a:lnTo>
                  <a:pt x="23353" y="10884"/>
                </a:lnTo>
                <a:close/>
              </a:path>
              <a:path w="171450" h="417194">
                <a:moveTo>
                  <a:pt x="22461" y="14603"/>
                </a:moveTo>
                <a:lnTo>
                  <a:pt x="10897" y="19403"/>
                </a:lnTo>
                <a:lnTo>
                  <a:pt x="20465" y="27218"/>
                </a:lnTo>
                <a:lnTo>
                  <a:pt x="22461" y="14603"/>
                </a:lnTo>
                <a:close/>
              </a:path>
            </a:pathLst>
          </a:custGeom>
          <a:solidFill>
            <a:srgbClr val="9BBA58"/>
          </a:solidFill>
        </p:spPr>
        <p:txBody>
          <a:bodyPr wrap="square" lIns="0" tIns="0" rIns="0" bIns="0" rtlCol="0"/>
          <a:lstStyle/>
          <a:p>
            <a:endParaRPr/>
          </a:p>
        </p:txBody>
      </p:sp>
      <p:sp>
        <p:nvSpPr>
          <p:cNvPr id="43" name="object 43"/>
          <p:cNvSpPr/>
          <p:nvPr/>
        </p:nvSpPr>
        <p:spPr>
          <a:xfrm>
            <a:off x="2945019" y="2283693"/>
            <a:ext cx="162560" cy="406400"/>
          </a:xfrm>
          <a:custGeom>
            <a:avLst/>
            <a:gdLst/>
            <a:ahLst/>
            <a:cxnLst/>
            <a:rect l="l" t="t" r="r" b="b"/>
            <a:pathLst>
              <a:path w="162560" h="406400">
                <a:moveTo>
                  <a:pt x="148972" y="406122"/>
                </a:moveTo>
                <a:lnTo>
                  <a:pt x="0" y="5408"/>
                </a:lnTo>
                <a:lnTo>
                  <a:pt x="12880" y="0"/>
                </a:lnTo>
                <a:lnTo>
                  <a:pt x="162185" y="400983"/>
                </a:lnTo>
                <a:lnTo>
                  <a:pt x="148972" y="406122"/>
                </a:lnTo>
                <a:close/>
              </a:path>
            </a:pathLst>
          </a:custGeom>
          <a:ln w="3175">
            <a:solidFill>
              <a:srgbClr val="9BBA58"/>
            </a:solidFill>
          </a:ln>
        </p:spPr>
        <p:txBody>
          <a:bodyPr wrap="square" lIns="0" tIns="0" rIns="0" bIns="0" rtlCol="0"/>
          <a:lstStyle/>
          <a:p>
            <a:endParaRPr/>
          </a:p>
        </p:txBody>
      </p:sp>
      <p:sp>
        <p:nvSpPr>
          <p:cNvPr id="44" name="object 44"/>
          <p:cNvSpPr/>
          <p:nvPr/>
        </p:nvSpPr>
        <p:spPr>
          <a:xfrm>
            <a:off x="2936097" y="2272808"/>
            <a:ext cx="61594" cy="71755"/>
          </a:xfrm>
          <a:custGeom>
            <a:avLst/>
            <a:gdLst/>
            <a:ahLst/>
            <a:cxnLst/>
            <a:rect l="l" t="t" r="r" b="b"/>
            <a:pathLst>
              <a:path w="61594" h="71755">
                <a:moveTo>
                  <a:pt x="658" y="62334"/>
                </a:moveTo>
                <a:lnTo>
                  <a:pt x="10239" y="0"/>
                </a:lnTo>
                <a:lnTo>
                  <a:pt x="57810" y="39483"/>
                </a:lnTo>
                <a:lnTo>
                  <a:pt x="61110" y="41849"/>
                </a:lnTo>
                <a:lnTo>
                  <a:pt x="61442" y="46649"/>
                </a:lnTo>
                <a:lnTo>
                  <a:pt x="59127" y="49691"/>
                </a:lnTo>
                <a:lnTo>
                  <a:pt x="56486" y="52801"/>
                </a:lnTo>
                <a:lnTo>
                  <a:pt x="52187" y="53478"/>
                </a:lnTo>
                <a:lnTo>
                  <a:pt x="49220" y="50706"/>
                </a:lnTo>
                <a:lnTo>
                  <a:pt x="10897" y="19403"/>
                </a:lnTo>
                <a:lnTo>
                  <a:pt x="22461" y="14603"/>
                </a:lnTo>
                <a:lnTo>
                  <a:pt x="14537" y="64700"/>
                </a:lnTo>
                <a:lnTo>
                  <a:pt x="13871" y="68419"/>
                </a:lnTo>
                <a:lnTo>
                  <a:pt x="10239" y="71191"/>
                </a:lnTo>
                <a:lnTo>
                  <a:pt x="6273" y="70515"/>
                </a:lnTo>
                <a:lnTo>
                  <a:pt x="2641" y="69839"/>
                </a:lnTo>
                <a:lnTo>
                  <a:pt x="0" y="66053"/>
                </a:lnTo>
                <a:lnTo>
                  <a:pt x="658" y="62334"/>
                </a:lnTo>
                <a:close/>
              </a:path>
            </a:pathLst>
          </a:custGeom>
          <a:ln w="3175">
            <a:solidFill>
              <a:srgbClr val="9BBA58"/>
            </a:solidFill>
          </a:ln>
        </p:spPr>
        <p:txBody>
          <a:bodyPr wrap="square" lIns="0" tIns="0" rIns="0" bIns="0" rtlCol="0"/>
          <a:lstStyle/>
          <a:p>
            <a:endParaRPr/>
          </a:p>
        </p:txBody>
      </p:sp>
      <p:sp>
        <p:nvSpPr>
          <p:cNvPr id="45" name="object 45"/>
          <p:cNvSpPr/>
          <p:nvPr/>
        </p:nvSpPr>
        <p:spPr>
          <a:xfrm>
            <a:off x="2804914" y="1517490"/>
            <a:ext cx="1084580" cy="835660"/>
          </a:xfrm>
          <a:custGeom>
            <a:avLst/>
            <a:gdLst/>
            <a:ahLst/>
            <a:cxnLst/>
            <a:rect l="l" t="t" r="r" b="b"/>
            <a:pathLst>
              <a:path w="1084579" h="835660">
                <a:moveTo>
                  <a:pt x="1081986" y="0"/>
                </a:moveTo>
                <a:lnTo>
                  <a:pt x="0" y="831377"/>
                </a:lnTo>
                <a:lnTo>
                  <a:pt x="3395" y="835636"/>
                </a:lnTo>
                <a:lnTo>
                  <a:pt x="1084499" y="4191"/>
                </a:lnTo>
                <a:lnTo>
                  <a:pt x="1081986" y="0"/>
                </a:lnTo>
                <a:close/>
              </a:path>
            </a:pathLst>
          </a:custGeom>
          <a:solidFill>
            <a:srgbClr val="497DBA"/>
          </a:solidFill>
        </p:spPr>
        <p:txBody>
          <a:bodyPr wrap="square" lIns="0" tIns="0" rIns="0" bIns="0" rtlCol="0"/>
          <a:lstStyle/>
          <a:p>
            <a:endParaRPr/>
          </a:p>
        </p:txBody>
      </p:sp>
      <p:sp>
        <p:nvSpPr>
          <p:cNvPr id="46" name="object 46"/>
          <p:cNvSpPr/>
          <p:nvPr/>
        </p:nvSpPr>
        <p:spPr>
          <a:xfrm>
            <a:off x="2804914" y="1517490"/>
            <a:ext cx="1084580" cy="835660"/>
          </a:xfrm>
          <a:custGeom>
            <a:avLst/>
            <a:gdLst/>
            <a:ahLst/>
            <a:cxnLst/>
            <a:rect l="l" t="t" r="r" b="b"/>
            <a:pathLst>
              <a:path w="1084579" h="835660">
                <a:moveTo>
                  <a:pt x="1081986" y="0"/>
                </a:moveTo>
                <a:lnTo>
                  <a:pt x="0" y="831377"/>
                </a:lnTo>
                <a:lnTo>
                  <a:pt x="3395" y="835636"/>
                </a:lnTo>
                <a:lnTo>
                  <a:pt x="1084499" y="4191"/>
                </a:lnTo>
                <a:lnTo>
                  <a:pt x="1081986" y="0"/>
                </a:lnTo>
                <a:close/>
              </a:path>
            </a:pathLst>
          </a:custGeom>
          <a:ln w="3175">
            <a:solidFill>
              <a:srgbClr val="497DBA"/>
            </a:solidFill>
          </a:ln>
        </p:spPr>
        <p:txBody>
          <a:bodyPr wrap="square" lIns="0" tIns="0" rIns="0" bIns="0" rtlCol="0"/>
          <a:lstStyle/>
          <a:p>
            <a:endParaRPr/>
          </a:p>
        </p:txBody>
      </p:sp>
      <p:sp>
        <p:nvSpPr>
          <p:cNvPr id="47" name="object 47"/>
          <p:cNvSpPr/>
          <p:nvPr/>
        </p:nvSpPr>
        <p:spPr>
          <a:xfrm>
            <a:off x="3893487" y="1519113"/>
            <a:ext cx="438784" cy="519430"/>
          </a:xfrm>
          <a:custGeom>
            <a:avLst/>
            <a:gdLst/>
            <a:ahLst/>
            <a:cxnLst/>
            <a:rect l="l" t="t" r="r" b="b"/>
            <a:pathLst>
              <a:path w="438785" h="519430">
                <a:moveTo>
                  <a:pt x="4277" y="0"/>
                </a:moveTo>
                <a:lnTo>
                  <a:pt x="0" y="3312"/>
                </a:lnTo>
                <a:lnTo>
                  <a:pt x="434084" y="519230"/>
                </a:lnTo>
                <a:lnTo>
                  <a:pt x="438362" y="514971"/>
                </a:lnTo>
                <a:lnTo>
                  <a:pt x="4277" y="0"/>
                </a:lnTo>
                <a:close/>
              </a:path>
            </a:pathLst>
          </a:custGeom>
          <a:solidFill>
            <a:srgbClr val="497DBA"/>
          </a:solidFill>
        </p:spPr>
        <p:txBody>
          <a:bodyPr wrap="square" lIns="0" tIns="0" rIns="0" bIns="0" rtlCol="0"/>
          <a:lstStyle/>
          <a:p>
            <a:endParaRPr/>
          </a:p>
        </p:txBody>
      </p:sp>
      <p:sp>
        <p:nvSpPr>
          <p:cNvPr id="48" name="object 48"/>
          <p:cNvSpPr/>
          <p:nvPr/>
        </p:nvSpPr>
        <p:spPr>
          <a:xfrm>
            <a:off x="3893487" y="1519113"/>
            <a:ext cx="438784" cy="519430"/>
          </a:xfrm>
          <a:custGeom>
            <a:avLst/>
            <a:gdLst/>
            <a:ahLst/>
            <a:cxnLst/>
            <a:rect l="l" t="t" r="r" b="b"/>
            <a:pathLst>
              <a:path w="438785" h="519430">
                <a:moveTo>
                  <a:pt x="4277" y="0"/>
                </a:moveTo>
                <a:lnTo>
                  <a:pt x="438362" y="514971"/>
                </a:lnTo>
                <a:lnTo>
                  <a:pt x="434084" y="519230"/>
                </a:lnTo>
                <a:lnTo>
                  <a:pt x="0" y="3312"/>
                </a:lnTo>
                <a:lnTo>
                  <a:pt x="4277" y="0"/>
                </a:lnTo>
                <a:close/>
              </a:path>
            </a:pathLst>
          </a:custGeom>
          <a:ln w="3175">
            <a:solidFill>
              <a:srgbClr val="497DBA"/>
            </a:solidFill>
          </a:ln>
        </p:spPr>
        <p:txBody>
          <a:bodyPr wrap="square" lIns="0" tIns="0" rIns="0" bIns="0" rtlCol="0"/>
          <a:lstStyle/>
          <a:p>
            <a:endParaRPr/>
          </a:p>
        </p:txBody>
      </p:sp>
      <p:sp>
        <p:nvSpPr>
          <p:cNvPr id="49" name="object 49"/>
          <p:cNvSpPr/>
          <p:nvPr/>
        </p:nvSpPr>
        <p:spPr>
          <a:xfrm>
            <a:off x="4326961" y="2034287"/>
            <a:ext cx="528320" cy="675005"/>
          </a:xfrm>
          <a:custGeom>
            <a:avLst/>
            <a:gdLst/>
            <a:ahLst/>
            <a:cxnLst/>
            <a:rect l="l" t="t" r="r" b="b"/>
            <a:pathLst>
              <a:path w="528320" h="675005">
                <a:moveTo>
                  <a:pt x="4277" y="0"/>
                </a:moveTo>
                <a:lnTo>
                  <a:pt x="0" y="4191"/>
                </a:lnTo>
                <a:lnTo>
                  <a:pt x="523712" y="674999"/>
                </a:lnTo>
                <a:lnTo>
                  <a:pt x="527990" y="671619"/>
                </a:lnTo>
                <a:lnTo>
                  <a:pt x="4277" y="0"/>
                </a:lnTo>
                <a:close/>
              </a:path>
            </a:pathLst>
          </a:custGeom>
          <a:solidFill>
            <a:srgbClr val="497DBA"/>
          </a:solidFill>
        </p:spPr>
        <p:txBody>
          <a:bodyPr wrap="square" lIns="0" tIns="0" rIns="0" bIns="0" rtlCol="0"/>
          <a:lstStyle/>
          <a:p>
            <a:endParaRPr/>
          </a:p>
        </p:txBody>
      </p:sp>
      <p:sp>
        <p:nvSpPr>
          <p:cNvPr id="50" name="object 50"/>
          <p:cNvSpPr/>
          <p:nvPr/>
        </p:nvSpPr>
        <p:spPr>
          <a:xfrm>
            <a:off x="4326961" y="2034287"/>
            <a:ext cx="528320" cy="675005"/>
          </a:xfrm>
          <a:custGeom>
            <a:avLst/>
            <a:gdLst/>
            <a:ahLst/>
            <a:cxnLst/>
            <a:rect l="l" t="t" r="r" b="b"/>
            <a:pathLst>
              <a:path w="528320" h="675005">
                <a:moveTo>
                  <a:pt x="4277" y="0"/>
                </a:moveTo>
                <a:lnTo>
                  <a:pt x="527990" y="671619"/>
                </a:lnTo>
                <a:lnTo>
                  <a:pt x="523712" y="674999"/>
                </a:lnTo>
                <a:lnTo>
                  <a:pt x="0" y="4191"/>
                </a:lnTo>
                <a:lnTo>
                  <a:pt x="4277" y="0"/>
                </a:lnTo>
                <a:close/>
              </a:path>
            </a:pathLst>
          </a:custGeom>
          <a:ln w="3175">
            <a:solidFill>
              <a:srgbClr val="497DBA"/>
            </a:solidFill>
          </a:ln>
        </p:spPr>
        <p:txBody>
          <a:bodyPr wrap="square" lIns="0" tIns="0" rIns="0" bIns="0" rtlCol="0"/>
          <a:lstStyle/>
          <a:p>
            <a:endParaRPr/>
          </a:p>
        </p:txBody>
      </p:sp>
      <p:sp>
        <p:nvSpPr>
          <p:cNvPr id="51" name="object 51"/>
          <p:cNvSpPr/>
          <p:nvPr/>
        </p:nvSpPr>
        <p:spPr>
          <a:xfrm>
            <a:off x="3850303" y="2726323"/>
            <a:ext cx="1005205" cy="767080"/>
          </a:xfrm>
          <a:custGeom>
            <a:avLst/>
            <a:gdLst/>
            <a:ahLst/>
            <a:cxnLst/>
            <a:rect l="l" t="t" r="r" b="b"/>
            <a:pathLst>
              <a:path w="1005204" h="767079">
                <a:moveTo>
                  <a:pt x="1001253" y="0"/>
                </a:moveTo>
                <a:lnTo>
                  <a:pt x="0" y="761571"/>
                </a:lnTo>
                <a:lnTo>
                  <a:pt x="3395" y="766642"/>
                </a:lnTo>
                <a:lnTo>
                  <a:pt x="1004648" y="4191"/>
                </a:lnTo>
                <a:lnTo>
                  <a:pt x="1001253" y="0"/>
                </a:lnTo>
                <a:close/>
              </a:path>
            </a:pathLst>
          </a:custGeom>
          <a:solidFill>
            <a:srgbClr val="497DBA"/>
          </a:solidFill>
        </p:spPr>
        <p:txBody>
          <a:bodyPr wrap="square" lIns="0" tIns="0" rIns="0" bIns="0" rtlCol="0"/>
          <a:lstStyle/>
          <a:p>
            <a:endParaRPr/>
          </a:p>
        </p:txBody>
      </p:sp>
      <p:sp>
        <p:nvSpPr>
          <p:cNvPr id="52" name="object 52"/>
          <p:cNvSpPr/>
          <p:nvPr/>
        </p:nvSpPr>
        <p:spPr>
          <a:xfrm>
            <a:off x="3850303" y="2726323"/>
            <a:ext cx="1005205" cy="767080"/>
          </a:xfrm>
          <a:custGeom>
            <a:avLst/>
            <a:gdLst/>
            <a:ahLst/>
            <a:cxnLst/>
            <a:rect l="l" t="t" r="r" b="b"/>
            <a:pathLst>
              <a:path w="1005204" h="767079">
                <a:moveTo>
                  <a:pt x="1001253" y="0"/>
                </a:moveTo>
                <a:lnTo>
                  <a:pt x="0" y="761571"/>
                </a:lnTo>
                <a:lnTo>
                  <a:pt x="3395" y="766642"/>
                </a:lnTo>
                <a:lnTo>
                  <a:pt x="1004648" y="4191"/>
                </a:lnTo>
                <a:lnTo>
                  <a:pt x="1001253" y="0"/>
                </a:lnTo>
                <a:close/>
              </a:path>
            </a:pathLst>
          </a:custGeom>
          <a:ln w="3175">
            <a:solidFill>
              <a:srgbClr val="497DBA"/>
            </a:solidFill>
          </a:ln>
        </p:spPr>
        <p:txBody>
          <a:bodyPr wrap="square" lIns="0" tIns="0" rIns="0" bIns="0" rtlCol="0"/>
          <a:lstStyle/>
          <a:p>
            <a:endParaRPr/>
          </a:p>
        </p:txBody>
      </p:sp>
      <p:sp>
        <p:nvSpPr>
          <p:cNvPr id="53" name="object 53"/>
          <p:cNvSpPr/>
          <p:nvPr/>
        </p:nvSpPr>
        <p:spPr>
          <a:xfrm>
            <a:off x="3341868" y="2959977"/>
            <a:ext cx="496570" cy="544830"/>
          </a:xfrm>
          <a:custGeom>
            <a:avLst/>
            <a:gdLst/>
            <a:ahLst/>
            <a:cxnLst/>
            <a:rect l="l" t="t" r="r" b="b"/>
            <a:pathLst>
              <a:path w="496570" h="544829">
                <a:moveTo>
                  <a:pt x="3395" y="0"/>
                </a:moveTo>
                <a:lnTo>
                  <a:pt x="0" y="4191"/>
                </a:lnTo>
                <a:lnTo>
                  <a:pt x="492818" y="544346"/>
                </a:lnTo>
                <a:lnTo>
                  <a:pt x="496213" y="540128"/>
                </a:lnTo>
                <a:lnTo>
                  <a:pt x="3395" y="0"/>
                </a:lnTo>
                <a:close/>
              </a:path>
            </a:pathLst>
          </a:custGeom>
          <a:solidFill>
            <a:srgbClr val="497DBA"/>
          </a:solidFill>
        </p:spPr>
        <p:txBody>
          <a:bodyPr wrap="square" lIns="0" tIns="0" rIns="0" bIns="0" rtlCol="0"/>
          <a:lstStyle/>
          <a:p>
            <a:endParaRPr/>
          </a:p>
        </p:txBody>
      </p:sp>
      <p:sp>
        <p:nvSpPr>
          <p:cNvPr id="54" name="object 54"/>
          <p:cNvSpPr/>
          <p:nvPr/>
        </p:nvSpPr>
        <p:spPr>
          <a:xfrm>
            <a:off x="3341868" y="2959977"/>
            <a:ext cx="496570" cy="544830"/>
          </a:xfrm>
          <a:custGeom>
            <a:avLst/>
            <a:gdLst/>
            <a:ahLst/>
            <a:cxnLst/>
            <a:rect l="l" t="t" r="r" b="b"/>
            <a:pathLst>
              <a:path w="496570" h="544829">
                <a:moveTo>
                  <a:pt x="492818" y="544346"/>
                </a:moveTo>
                <a:lnTo>
                  <a:pt x="0" y="4191"/>
                </a:lnTo>
                <a:lnTo>
                  <a:pt x="3395" y="0"/>
                </a:lnTo>
                <a:lnTo>
                  <a:pt x="496213" y="540128"/>
                </a:lnTo>
                <a:lnTo>
                  <a:pt x="492818" y="544346"/>
                </a:lnTo>
                <a:close/>
              </a:path>
            </a:pathLst>
          </a:custGeom>
          <a:ln w="3175">
            <a:solidFill>
              <a:srgbClr val="497DBA"/>
            </a:solidFill>
          </a:ln>
        </p:spPr>
        <p:txBody>
          <a:bodyPr wrap="square" lIns="0" tIns="0" rIns="0" bIns="0" rtlCol="0"/>
          <a:lstStyle/>
          <a:p>
            <a:endParaRPr/>
          </a:p>
        </p:txBody>
      </p:sp>
      <p:sp>
        <p:nvSpPr>
          <p:cNvPr id="55" name="object 55"/>
          <p:cNvSpPr/>
          <p:nvPr/>
        </p:nvSpPr>
        <p:spPr>
          <a:xfrm>
            <a:off x="2804914" y="2348259"/>
            <a:ext cx="520065" cy="587375"/>
          </a:xfrm>
          <a:custGeom>
            <a:avLst/>
            <a:gdLst/>
            <a:ahLst/>
            <a:cxnLst/>
            <a:rect l="l" t="t" r="r" b="b"/>
            <a:pathLst>
              <a:path w="520064" h="587375">
                <a:moveTo>
                  <a:pt x="3395" y="0"/>
                </a:moveTo>
                <a:lnTo>
                  <a:pt x="0" y="3380"/>
                </a:lnTo>
                <a:lnTo>
                  <a:pt x="516447" y="587379"/>
                </a:lnTo>
                <a:lnTo>
                  <a:pt x="519842" y="583120"/>
                </a:lnTo>
                <a:lnTo>
                  <a:pt x="3395" y="0"/>
                </a:lnTo>
                <a:close/>
              </a:path>
            </a:pathLst>
          </a:custGeom>
          <a:solidFill>
            <a:srgbClr val="497DBA"/>
          </a:solidFill>
        </p:spPr>
        <p:txBody>
          <a:bodyPr wrap="square" lIns="0" tIns="0" rIns="0" bIns="0" rtlCol="0"/>
          <a:lstStyle/>
          <a:p>
            <a:endParaRPr/>
          </a:p>
        </p:txBody>
      </p:sp>
      <p:sp>
        <p:nvSpPr>
          <p:cNvPr id="56" name="object 56"/>
          <p:cNvSpPr/>
          <p:nvPr/>
        </p:nvSpPr>
        <p:spPr>
          <a:xfrm>
            <a:off x="2804914" y="2348259"/>
            <a:ext cx="520065" cy="587375"/>
          </a:xfrm>
          <a:custGeom>
            <a:avLst/>
            <a:gdLst/>
            <a:ahLst/>
            <a:cxnLst/>
            <a:rect l="l" t="t" r="r" b="b"/>
            <a:pathLst>
              <a:path w="520064" h="587375">
                <a:moveTo>
                  <a:pt x="3395" y="0"/>
                </a:moveTo>
                <a:lnTo>
                  <a:pt x="519842" y="583120"/>
                </a:lnTo>
                <a:lnTo>
                  <a:pt x="516447" y="587379"/>
                </a:lnTo>
                <a:lnTo>
                  <a:pt x="0" y="3380"/>
                </a:lnTo>
                <a:lnTo>
                  <a:pt x="3395" y="0"/>
                </a:lnTo>
                <a:close/>
              </a:path>
            </a:pathLst>
          </a:custGeom>
          <a:ln w="3175">
            <a:solidFill>
              <a:srgbClr val="497DBA"/>
            </a:solidFill>
          </a:ln>
        </p:spPr>
        <p:txBody>
          <a:bodyPr wrap="square" lIns="0" tIns="0" rIns="0" bIns="0" rtlCol="0"/>
          <a:lstStyle/>
          <a:p>
            <a:endParaRPr/>
          </a:p>
        </p:txBody>
      </p:sp>
      <p:sp>
        <p:nvSpPr>
          <p:cNvPr id="57" name="object 57"/>
          <p:cNvSpPr/>
          <p:nvPr/>
        </p:nvSpPr>
        <p:spPr>
          <a:xfrm>
            <a:off x="3966412" y="2368136"/>
            <a:ext cx="764282" cy="257992"/>
          </a:xfrm>
          <a:prstGeom prst="rect">
            <a:avLst/>
          </a:prstGeom>
          <a:blipFill>
            <a:blip r:embed="rId13" cstate="print"/>
            <a:stretch>
              <a:fillRect/>
            </a:stretch>
          </a:blipFill>
        </p:spPr>
        <p:txBody>
          <a:bodyPr wrap="square" lIns="0" tIns="0" rIns="0" bIns="0" rtlCol="0"/>
          <a:lstStyle/>
          <a:p>
            <a:endParaRPr/>
          </a:p>
        </p:txBody>
      </p:sp>
      <p:sp>
        <p:nvSpPr>
          <p:cNvPr id="58" name="object 58"/>
          <p:cNvSpPr/>
          <p:nvPr/>
        </p:nvSpPr>
        <p:spPr>
          <a:xfrm>
            <a:off x="3989702" y="2440476"/>
            <a:ext cx="657860" cy="152400"/>
          </a:xfrm>
          <a:custGeom>
            <a:avLst/>
            <a:gdLst/>
            <a:ahLst/>
            <a:cxnLst/>
            <a:rect l="l" t="t" r="r" b="b"/>
            <a:pathLst>
              <a:path w="657860" h="152400">
                <a:moveTo>
                  <a:pt x="10049" y="20890"/>
                </a:moveTo>
                <a:lnTo>
                  <a:pt x="29740" y="60306"/>
                </a:lnTo>
                <a:lnTo>
                  <a:pt x="62671" y="86200"/>
                </a:lnTo>
                <a:lnTo>
                  <a:pt x="98319" y="107834"/>
                </a:lnTo>
                <a:lnTo>
                  <a:pt x="136479" y="125075"/>
                </a:lnTo>
                <a:lnTo>
                  <a:pt x="176675" y="138123"/>
                </a:lnTo>
                <a:lnTo>
                  <a:pt x="218638" y="146912"/>
                </a:lnTo>
                <a:lnTo>
                  <a:pt x="262026" y="151442"/>
                </a:lnTo>
                <a:lnTo>
                  <a:pt x="284161" y="152185"/>
                </a:lnTo>
                <a:lnTo>
                  <a:pt x="306432" y="151780"/>
                </a:lnTo>
                <a:lnTo>
                  <a:pt x="351654" y="147926"/>
                </a:lnTo>
                <a:lnTo>
                  <a:pt x="397350" y="139881"/>
                </a:lnTo>
                <a:lnTo>
                  <a:pt x="402388" y="138664"/>
                </a:lnTo>
                <a:lnTo>
                  <a:pt x="283957" y="138664"/>
                </a:lnTo>
                <a:lnTo>
                  <a:pt x="262501" y="137920"/>
                </a:lnTo>
                <a:lnTo>
                  <a:pt x="220403" y="133526"/>
                </a:lnTo>
                <a:lnTo>
                  <a:pt x="179799" y="125007"/>
                </a:lnTo>
                <a:lnTo>
                  <a:pt x="141028" y="112364"/>
                </a:lnTo>
                <a:lnTo>
                  <a:pt x="104294" y="95665"/>
                </a:lnTo>
                <a:lnTo>
                  <a:pt x="70072" y="74909"/>
                </a:lnTo>
                <a:lnTo>
                  <a:pt x="38567" y="49962"/>
                </a:lnTo>
                <a:lnTo>
                  <a:pt x="23900" y="35967"/>
                </a:lnTo>
                <a:lnTo>
                  <a:pt x="10049" y="20890"/>
                </a:lnTo>
                <a:close/>
              </a:path>
              <a:path w="657860" h="152400">
                <a:moveTo>
                  <a:pt x="636837" y="17094"/>
                </a:moveTo>
                <a:lnTo>
                  <a:pt x="622510" y="19446"/>
                </a:lnTo>
                <a:lnTo>
                  <a:pt x="612526" y="27043"/>
                </a:lnTo>
                <a:lnTo>
                  <a:pt x="591680" y="41579"/>
                </a:lnTo>
                <a:lnTo>
                  <a:pt x="549039" y="67608"/>
                </a:lnTo>
                <a:lnTo>
                  <a:pt x="505379" y="89513"/>
                </a:lnTo>
                <a:lnTo>
                  <a:pt x="461109" y="107429"/>
                </a:lnTo>
                <a:lnTo>
                  <a:pt x="416498" y="121356"/>
                </a:lnTo>
                <a:lnTo>
                  <a:pt x="371820" y="131227"/>
                </a:lnTo>
                <a:lnTo>
                  <a:pt x="327549" y="136974"/>
                </a:lnTo>
                <a:lnTo>
                  <a:pt x="283957" y="138664"/>
                </a:lnTo>
                <a:lnTo>
                  <a:pt x="402388" y="138664"/>
                </a:lnTo>
                <a:lnTo>
                  <a:pt x="443183" y="127711"/>
                </a:lnTo>
                <a:lnTo>
                  <a:pt x="488676" y="111418"/>
                </a:lnTo>
                <a:lnTo>
                  <a:pt x="533626" y="91000"/>
                </a:lnTo>
                <a:lnTo>
                  <a:pt x="577829" y="66391"/>
                </a:lnTo>
                <a:lnTo>
                  <a:pt x="620742" y="37792"/>
                </a:lnTo>
                <a:lnTo>
                  <a:pt x="632510" y="28852"/>
                </a:lnTo>
                <a:lnTo>
                  <a:pt x="636837" y="17094"/>
                </a:lnTo>
                <a:close/>
              </a:path>
              <a:path w="657860" h="152400">
                <a:moveTo>
                  <a:pt x="656363" y="3380"/>
                </a:moveTo>
                <a:lnTo>
                  <a:pt x="642877" y="3380"/>
                </a:lnTo>
                <a:lnTo>
                  <a:pt x="651568" y="13792"/>
                </a:lnTo>
                <a:lnTo>
                  <a:pt x="641655" y="21905"/>
                </a:lnTo>
                <a:lnTo>
                  <a:pt x="632510" y="28852"/>
                </a:lnTo>
                <a:lnTo>
                  <a:pt x="623322" y="53816"/>
                </a:lnTo>
                <a:lnTo>
                  <a:pt x="625087" y="57737"/>
                </a:lnTo>
                <a:lnTo>
                  <a:pt x="632149" y="60306"/>
                </a:lnTo>
                <a:lnTo>
                  <a:pt x="636019" y="58481"/>
                </a:lnTo>
                <a:lnTo>
                  <a:pt x="656363" y="3380"/>
                </a:lnTo>
                <a:close/>
              </a:path>
              <a:path w="657860" h="152400">
                <a:moveTo>
                  <a:pt x="645247" y="6219"/>
                </a:moveTo>
                <a:lnTo>
                  <a:pt x="640840" y="6219"/>
                </a:lnTo>
                <a:lnTo>
                  <a:pt x="648309" y="15211"/>
                </a:lnTo>
                <a:lnTo>
                  <a:pt x="636837" y="17094"/>
                </a:lnTo>
                <a:lnTo>
                  <a:pt x="632510" y="28852"/>
                </a:lnTo>
                <a:lnTo>
                  <a:pt x="641655" y="21905"/>
                </a:lnTo>
                <a:lnTo>
                  <a:pt x="651568" y="13792"/>
                </a:lnTo>
                <a:lnTo>
                  <a:pt x="645247" y="6219"/>
                </a:lnTo>
                <a:close/>
              </a:path>
              <a:path w="657860" h="152400">
                <a:moveTo>
                  <a:pt x="657611" y="0"/>
                </a:moveTo>
                <a:lnTo>
                  <a:pt x="599557" y="9532"/>
                </a:lnTo>
                <a:lnTo>
                  <a:pt x="595890" y="10073"/>
                </a:lnTo>
                <a:lnTo>
                  <a:pt x="593378" y="13589"/>
                </a:lnTo>
                <a:lnTo>
                  <a:pt x="594600" y="20958"/>
                </a:lnTo>
                <a:lnTo>
                  <a:pt x="598063" y="23460"/>
                </a:lnTo>
                <a:lnTo>
                  <a:pt x="622510" y="19446"/>
                </a:lnTo>
                <a:lnTo>
                  <a:pt x="632964" y="11493"/>
                </a:lnTo>
                <a:lnTo>
                  <a:pt x="642877" y="3380"/>
                </a:lnTo>
                <a:lnTo>
                  <a:pt x="656363" y="3380"/>
                </a:lnTo>
                <a:lnTo>
                  <a:pt x="657611" y="0"/>
                </a:lnTo>
                <a:close/>
              </a:path>
              <a:path w="657860" h="152400">
                <a:moveTo>
                  <a:pt x="642877" y="3380"/>
                </a:moveTo>
                <a:lnTo>
                  <a:pt x="632964" y="11493"/>
                </a:lnTo>
                <a:lnTo>
                  <a:pt x="622510" y="19446"/>
                </a:lnTo>
                <a:lnTo>
                  <a:pt x="636837" y="17094"/>
                </a:lnTo>
                <a:lnTo>
                  <a:pt x="640840" y="6219"/>
                </a:lnTo>
                <a:lnTo>
                  <a:pt x="645247" y="6219"/>
                </a:lnTo>
                <a:lnTo>
                  <a:pt x="642877" y="3380"/>
                </a:lnTo>
                <a:close/>
              </a:path>
              <a:path w="657860" h="152400">
                <a:moveTo>
                  <a:pt x="640840" y="6219"/>
                </a:moveTo>
                <a:lnTo>
                  <a:pt x="636837" y="17094"/>
                </a:lnTo>
                <a:lnTo>
                  <a:pt x="648309" y="15211"/>
                </a:lnTo>
                <a:lnTo>
                  <a:pt x="640840" y="6219"/>
                </a:lnTo>
                <a:close/>
              </a:path>
            </a:pathLst>
          </a:custGeom>
          <a:solidFill>
            <a:srgbClr val="9BBA58"/>
          </a:solidFill>
        </p:spPr>
        <p:txBody>
          <a:bodyPr wrap="square" lIns="0" tIns="0" rIns="0" bIns="0" rtlCol="0"/>
          <a:lstStyle/>
          <a:p>
            <a:endParaRPr/>
          </a:p>
        </p:txBody>
      </p:sp>
      <p:sp>
        <p:nvSpPr>
          <p:cNvPr id="59" name="object 59"/>
          <p:cNvSpPr/>
          <p:nvPr/>
        </p:nvSpPr>
        <p:spPr>
          <a:xfrm>
            <a:off x="3884117" y="1814831"/>
            <a:ext cx="256662" cy="688791"/>
          </a:xfrm>
          <a:prstGeom prst="rect">
            <a:avLst/>
          </a:prstGeom>
          <a:blipFill>
            <a:blip r:embed="rId14" cstate="print"/>
            <a:stretch>
              <a:fillRect/>
            </a:stretch>
          </a:blipFill>
        </p:spPr>
        <p:txBody>
          <a:bodyPr wrap="square" lIns="0" tIns="0" rIns="0" bIns="0" rtlCol="0"/>
          <a:lstStyle/>
          <a:p>
            <a:endParaRPr/>
          </a:p>
        </p:txBody>
      </p:sp>
      <p:sp>
        <p:nvSpPr>
          <p:cNvPr id="60" name="object 60"/>
          <p:cNvSpPr/>
          <p:nvPr/>
        </p:nvSpPr>
        <p:spPr>
          <a:xfrm>
            <a:off x="3913854" y="1832341"/>
            <a:ext cx="200025" cy="633730"/>
          </a:xfrm>
          <a:custGeom>
            <a:avLst/>
            <a:gdLst/>
            <a:ahLst/>
            <a:cxnLst/>
            <a:rect l="l" t="t" r="r" b="b"/>
            <a:pathLst>
              <a:path w="200025" h="633730">
                <a:moveTo>
                  <a:pt x="82841" y="633217"/>
                </a:moveTo>
                <a:lnTo>
                  <a:pt x="57746" y="600249"/>
                </a:lnTo>
                <a:lnTo>
                  <a:pt x="37245" y="564913"/>
                </a:lnTo>
                <a:lnTo>
                  <a:pt x="21278" y="527528"/>
                </a:lnTo>
                <a:lnTo>
                  <a:pt x="9788" y="488413"/>
                </a:lnTo>
                <a:lnTo>
                  <a:pt x="2714" y="447886"/>
                </a:lnTo>
                <a:lnTo>
                  <a:pt x="0" y="406266"/>
                </a:lnTo>
                <a:lnTo>
                  <a:pt x="1585" y="363871"/>
                </a:lnTo>
                <a:lnTo>
                  <a:pt x="7412" y="321020"/>
                </a:lnTo>
                <a:lnTo>
                  <a:pt x="17422" y="278031"/>
                </a:lnTo>
                <a:lnTo>
                  <a:pt x="31557" y="235222"/>
                </a:lnTo>
                <a:lnTo>
                  <a:pt x="49757" y="192912"/>
                </a:lnTo>
                <a:lnTo>
                  <a:pt x="71965" y="151421"/>
                </a:lnTo>
                <a:lnTo>
                  <a:pt x="98121" y="111065"/>
                </a:lnTo>
                <a:lnTo>
                  <a:pt x="128168" y="72164"/>
                </a:lnTo>
                <a:lnTo>
                  <a:pt x="162046" y="35036"/>
                </a:lnTo>
                <a:lnTo>
                  <a:pt x="199697" y="0"/>
                </a:lnTo>
              </a:path>
            </a:pathLst>
          </a:custGeom>
          <a:ln w="13574">
            <a:solidFill>
              <a:srgbClr val="9BBA58"/>
            </a:solidFill>
          </a:ln>
        </p:spPr>
        <p:txBody>
          <a:bodyPr wrap="square" lIns="0" tIns="0" rIns="0" bIns="0" rtlCol="0"/>
          <a:lstStyle/>
          <a:p>
            <a:endParaRPr/>
          </a:p>
        </p:txBody>
      </p:sp>
      <p:sp>
        <p:nvSpPr>
          <p:cNvPr id="61" name="object 61"/>
          <p:cNvSpPr/>
          <p:nvPr/>
        </p:nvSpPr>
        <p:spPr>
          <a:xfrm>
            <a:off x="3015540" y="2514169"/>
            <a:ext cx="765097" cy="263671"/>
          </a:xfrm>
          <a:prstGeom prst="rect">
            <a:avLst/>
          </a:prstGeom>
          <a:blipFill>
            <a:blip r:embed="rId15" cstate="print"/>
            <a:stretch>
              <a:fillRect/>
            </a:stretch>
          </a:blipFill>
        </p:spPr>
        <p:txBody>
          <a:bodyPr wrap="square" lIns="0" tIns="0" rIns="0" bIns="0" rtlCol="0"/>
          <a:lstStyle/>
          <a:p>
            <a:endParaRPr/>
          </a:p>
        </p:txBody>
      </p:sp>
      <p:sp>
        <p:nvSpPr>
          <p:cNvPr id="62" name="object 62"/>
          <p:cNvSpPr/>
          <p:nvPr/>
        </p:nvSpPr>
        <p:spPr>
          <a:xfrm>
            <a:off x="3098575" y="2526068"/>
            <a:ext cx="659130" cy="158115"/>
          </a:xfrm>
          <a:custGeom>
            <a:avLst/>
            <a:gdLst/>
            <a:ahLst/>
            <a:cxnLst/>
            <a:rect l="l" t="t" r="r" b="b"/>
            <a:pathLst>
              <a:path w="659129" h="158114">
                <a:moveTo>
                  <a:pt x="24382" y="97288"/>
                </a:moveTo>
                <a:lnTo>
                  <a:pt x="20512" y="99181"/>
                </a:lnTo>
                <a:lnTo>
                  <a:pt x="0" y="158000"/>
                </a:lnTo>
                <a:lnTo>
                  <a:pt x="19781" y="154416"/>
                </a:lnTo>
                <a:lnTo>
                  <a:pt x="14652" y="154416"/>
                </a:lnTo>
                <a:lnTo>
                  <a:pt x="5812" y="144140"/>
                </a:lnTo>
                <a:lnTo>
                  <a:pt x="15569" y="135824"/>
                </a:lnTo>
                <a:lnTo>
                  <a:pt x="24577" y="128739"/>
                </a:lnTo>
                <a:lnTo>
                  <a:pt x="33338" y="103575"/>
                </a:lnTo>
                <a:lnTo>
                  <a:pt x="31464" y="99721"/>
                </a:lnTo>
                <a:lnTo>
                  <a:pt x="24382" y="97288"/>
                </a:lnTo>
                <a:close/>
              </a:path>
              <a:path w="659129" h="158114">
                <a:moveTo>
                  <a:pt x="24577" y="128739"/>
                </a:moveTo>
                <a:lnTo>
                  <a:pt x="15569" y="135824"/>
                </a:lnTo>
                <a:lnTo>
                  <a:pt x="5812" y="144140"/>
                </a:lnTo>
                <a:lnTo>
                  <a:pt x="14652" y="154416"/>
                </a:lnTo>
                <a:lnTo>
                  <a:pt x="18061" y="151509"/>
                </a:lnTo>
                <a:lnTo>
                  <a:pt x="16649" y="151509"/>
                </a:lnTo>
                <a:lnTo>
                  <a:pt x="9010" y="142653"/>
                </a:lnTo>
                <a:lnTo>
                  <a:pt x="20459" y="140567"/>
                </a:lnTo>
                <a:lnTo>
                  <a:pt x="24577" y="128739"/>
                </a:lnTo>
                <a:close/>
              </a:path>
              <a:path w="659129" h="158114">
                <a:moveTo>
                  <a:pt x="59100" y="133526"/>
                </a:moveTo>
                <a:lnTo>
                  <a:pt x="34702" y="137971"/>
                </a:lnTo>
                <a:lnTo>
                  <a:pt x="24403" y="146101"/>
                </a:lnTo>
                <a:lnTo>
                  <a:pt x="14652" y="154416"/>
                </a:lnTo>
                <a:lnTo>
                  <a:pt x="19781" y="154416"/>
                </a:lnTo>
                <a:lnTo>
                  <a:pt x="61537" y="146844"/>
                </a:lnTo>
                <a:lnTo>
                  <a:pt x="63982" y="143329"/>
                </a:lnTo>
                <a:lnTo>
                  <a:pt x="62637" y="135959"/>
                </a:lnTo>
                <a:lnTo>
                  <a:pt x="59100" y="133526"/>
                </a:lnTo>
                <a:close/>
              </a:path>
              <a:path w="659129" h="158114">
                <a:moveTo>
                  <a:pt x="20459" y="140567"/>
                </a:moveTo>
                <a:lnTo>
                  <a:pt x="9010" y="142653"/>
                </a:lnTo>
                <a:lnTo>
                  <a:pt x="16649" y="151509"/>
                </a:lnTo>
                <a:lnTo>
                  <a:pt x="20459" y="140567"/>
                </a:lnTo>
                <a:close/>
              </a:path>
              <a:path w="659129" h="158114">
                <a:moveTo>
                  <a:pt x="34702" y="137971"/>
                </a:moveTo>
                <a:lnTo>
                  <a:pt x="20459" y="140567"/>
                </a:lnTo>
                <a:lnTo>
                  <a:pt x="16649" y="151509"/>
                </a:lnTo>
                <a:lnTo>
                  <a:pt x="18061" y="151509"/>
                </a:lnTo>
                <a:lnTo>
                  <a:pt x="24403" y="146101"/>
                </a:lnTo>
                <a:lnTo>
                  <a:pt x="34702" y="137971"/>
                </a:lnTo>
                <a:close/>
              </a:path>
              <a:path w="659129" h="158114">
                <a:moveTo>
                  <a:pt x="371419" y="0"/>
                </a:moveTo>
                <a:lnTo>
                  <a:pt x="326402" y="2433"/>
                </a:lnTo>
                <a:lnTo>
                  <a:pt x="280909" y="9059"/>
                </a:lnTo>
                <a:lnTo>
                  <a:pt x="235185" y="19809"/>
                </a:lnTo>
                <a:lnTo>
                  <a:pt x="189685" y="34750"/>
                </a:lnTo>
                <a:lnTo>
                  <a:pt x="144620" y="53883"/>
                </a:lnTo>
                <a:lnTo>
                  <a:pt x="100329" y="77073"/>
                </a:lnTo>
                <a:lnTo>
                  <a:pt x="57253" y="104386"/>
                </a:lnTo>
                <a:lnTo>
                  <a:pt x="24577" y="128739"/>
                </a:lnTo>
                <a:lnTo>
                  <a:pt x="20459" y="140567"/>
                </a:lnTo>
                <a:lnTo>
                  <a:pt x="34702" y="137971"/>
                </a:lnTo>
                <a:lnTo>
                  <a:pt x="44617" y="130145"/>
                </a:lnTo>
                <a:lnTo>
                  <a:pt x="65217" y="115339"/>
                </a:lnTo>
                <a:lnTo>
                  <a:pt x="107390" y="88634"/>
                </a:lnTo>
                <a:lnTo>
                  <a:pt x="150690" y="65985"/>
                </a:lnTo>
                <a:lnTo>
                  <a:pt x="194744" y="47325"/>
                </a:lnTo>
                <a:lnTo>
                  <a:pt x="239177" y="32722"/>
                </a:lnTo>
                <a:lnTo>
                  <a:pt x="283693" y="22243"/>
                </a:lnTo>
                <a:lnTo>
                  <a:pt x="328031" y="15820"/>
                </a:lnTo>
                <a:lnTo>
                  <a:pt x="371827" y="13521"/>
                </a:lnTo>
                <a:lnTo>
                  <a:pt x="482894" y="13521"/>
                </a:lnTo>
                <a:lnTo>
                  <a:pt x="479516" y="12575"/>
                </a:lnTo>
                <a:lnTo>
                  <a:pt x="458535" y="7910"/>
                </a:lnTo>
                <a:lnTo>
                  <a:pt x="437215" y="4394"/>
                </a:lnTo>
                <a:lnTo>
                  <a:pt x="415554" y="1893"/>
                </a:lnTo>
                <a:lnTo>
                  <a:pt x="393555" y="405"/>
                </a:lnTo>
                <a:lnTo>
                  <a:pt x="371419" y="0"/>
                </a:lnTo>
                <a:close/>
              </a:path>
              <a:path w="659129" h="158114">
                <a:moveTo>
                  <a:pt x="482894" y="13521"/>
                </a:moveTo>
                <a:lnTo>
                  <a:pt x="371827" y="13521"/>
                </a:lnTo>
                <a:lnTo>
                  <a:pt x="393351" y="13927"/>
                </a:lnTo>
                <a:lnTo>
                  <a:pt x="414672" y="15347"/>
                </a:lnTo>
                <a:lnTo>
                  <a:pt x="456294" y="21228"/>
                </a:lnTo>
                <a:lnTo>
                  <a:pt x="496423" y="31370"/>
                </a:lnTo>
                <a:lnTo>
                  <a:pt x="534583" y="45500"/>
                </a:lnTo>
                <a:lnTo>
                  <a:pt x="570638" y="63889"/>
                </a:lnTo>
                <a:lnTo>
                  <a:pt x="604181" y="86335"/>
                </a:lnTo>
                <a:lnTo>
                  <a:pt x="634939" y="113040"/>
                </a:lnTo>
                <a:lnTo>
                  <a:pt x="649198" y="127982"/>
                </a:lnTo>
                <a:lnTo>
                  <a:pt x="659044" y="118652"/>
                </a:lnTo>
                <a:lnTo>
                  <a:pt x="628406" y="88634"/>
                </a:lnTo>
                <a:lnTo>
                  <a:pt x="594946" y="63145"/>
                </a:lnTo>
                <a:lnTo>
                  <a:pt x="558756" y="41917"/>
                </a:lnTo>
                <a:lnTo>
                  <a:pt x="520120" y="25150"/>
                </a:lnTo>
                <a:lnTo>
                  <a:pt x="500022" y="18321"/>
                </a:lnTo>
                <a:lnTo>
                  <a:pt x="482894" y="13521"/>
                </a:lnTo>
                <a:close/>
              </a:path>
            </a:pathLst>
          </a:custGeom>
          <a:solidFill>
            <a:srgbClr val="9BBA58"/>
          </a:solidFill>
        </p:spPr>
        <p:txBody>
          <a:bodyPr wrap="square" lIns="0" tIns="0" rIns="0" bIns="0" rtlCol="0"/>
          <a:lstStyle/>
          <a:p>
            <a:endParaRPr/>
          </a:p>
        </p:txBody>
      </p:sp>
      <p:sp>
        <p:nvSpPr>
          <p:cNvPr id="63" name="object 63"/>
          <p:cNvSpPr/>
          <p:nvPr/>
        </p:nvSpPr>
        <p:spPr>
          <a:xfrm>
            <a:off x="3620122" y="2633396"/>
            <a:ext cx="248514" cy="692036"/>
          </a:xfrm>
          <a:prstGeom prst="rect">
            <a:avLst/>
          </a:prstGeom>
          <a:blipFill>
            <a:blip r:embed="rId16" cstate="print"/>
            <a:stretch>
              <a:fillRect/>
            </a:stretch>
          </a:blipFill>
        </p:spPr>
        <p:txBody>
          <a:bodyPr wrap="square" lIns="0" tIns="0" rIns="0" bIns="0" rtlCol="0"/>
          <a:lstStyle/>
          <a:p>
            <a:endParaRPr/>
          </a:p>
        </p:txBody>
      </p:sp>
      <p:sp>
        <p:nvSpPr>
          <p:cNvPr id="64" name="object 64"/>
          <p:cNvSpPr/>
          <p:nvPr/>
        </p:nvSpPr>
        <p:spPr>
          <a:xfrm>
            <a:off x="3647146" y="2649791"/>
            <a:ext cx="191770" cy="637540"/>
          </a:xfrm>
          <a:custGeom>
            <a:avLst/>
            <a:gdLst/>
            <a:ahLst/>
            <a:cxnLst/>
            <a:rect l="l" t="t" r="r" b="b"/>
            <a:pathLst>
              <a:path w="191770" h="637539">
                <a:moveTo>
                  <a:pt x="103547" y="0"/>
                </a:moveTo>
                <a:lnTo>
                  <a:pt x="129438" y="32752"/>
                </a:lnTo>
                <a:lnTo>
                  <a:pt x="150770" y="67947"/>
                </a:lnTo>
                <a:lnTo>
                  <a:pt x="167596" y="105262"/>
                </a:lnTo>
                <a:lnTo>
                  <a:pt x="179969" y="144378"/>
                </a:lnTo>
                <a:lnTo>
                  <a:pt x="187939" y="184974"/>
                </a:lnTo>
                <a:lnTo>
                  <a:pt x="191560" y="226729"/>
                </a:lnTo>
                <a:lnTo>
                  <a:pt x="190883" y="269323"/>
                </a:lnTo>
                <a:lnTo>
                  <a:pt x="185961" y="312434"/>
                </a:lnTo>
                <a:lnTo>
                  <a:pt x="176845" y="355744"/>
                </a:lnTo>
                <a:lnTo>
                  <a:pt x="163588" y="398930"/>
                </a:lnTo>
                <a:lnTo>
                  <a:pt x="146242" y="441673"/>
                </a:lnTo>
                <a:lnTo>
                  <a:pt x="124859" y="483651"/>
                </a:lnTo>
                <a:lnTo>
                  <a:pt x="99491" y="524545"/>
                </a:lnTo>
                <a:lnTo>
                  <a:pt x="70191" y="564033"/>
                </a:lnTo>
                <a:lnTo>
                  <a:pt x="37009" y="601795"/>
                </a:lnTo>
                <a:lnTo>
                  <a:pt x="0" y="637510"/>
                </a:lnTo>
              </a:path>
            </a:pathLst>
          </a:custGeom>
          <a:ln w="13575">
            <a:solidFill>
              <a:srgbClr val="9BBA58"/>
            </a:solidFill>
          </a:ln>
        </p:spPr>
        <p:txBody>
          <a:bodyPr wrap="square" lIns="0" tIns="0" rIns="0" bIns="0" rtlCol="0"/>
          <a:lstStyle/>
          <a:p>
            <a:endParaRPr/>
          </a:p>
        </p:txBody>
      </p:sp>
      <p:sp>
        <p:nvSpPr>
          <p:cNvPr id="65" name="object 65"/>
          <p:cNvSpPr txBox="1"/>
          <p:nvPr/>
        </p:nvSpPr>
        <p:spPr>
          <a:xfrm>
            <a:off x="6317141" y="1670131"/>
            <a:ext cx="1350645" cy="145415"/>
          </a:xfrm>
          <a:prstGeom prst="rect">
            <a:avLst/>
          </a:prstGeom>
        </p:spPr>
        <p:txBody>
          <a:bodyPr vert="horz" wrap="square" lIns="0" tIns="17145" rIns="0" bIns="0" rtlCol="0">
            <a:spAutoFit/>
          </a:bodyPr>
          <a:lstStyle/>
          <a:p>
            <a:pPr marL="12700">
              <a:lnSpc>
                <a:spcPct val="100000"/>
              </a:lnSpc>
              <a:spcBef>
                <a:spcPts val="135"/>
              </a:spcBef>
            </a:pPr>
            <a:r>
              <a:rPr sz="750" spc="10" dirty="0">
                <a:latin typeface="Times New Roman"/>
                <a:cs typeface="Times New Roman"/>
              </a:rPr>
              <a:t>(a) Parallel </a:t>
            </a:r>
            <a:r>
              <a:rPr sz="750" spc="15" dirty="0">
                <a:latin typeface="Times New Roman"/>
                <a:cs typeface="Times New Roman"/>
              </a:rPr>
              <a:t>Coordinates</a:t>
            </a:r>
            <a:r>
              <a:rPr sz="750" spc="65" dirty="0">
                <a:latin typeface="Times New Roman"/>
                <a:cs typeface="Times New Roman"/>
              </a:rPr>
              <a:t> </a:t>
            </a:r>
            <a:r>
              <a:rPr sz="750" spc="10" dirty="0">
                <a:latin typeface="Times New Roman"/>
                <a:cs typeface="Times New Roman"/>
              </a:rPr>
              <a:t>display.</a:t>
            </a:r>
            <a:endParaRPr sz="750">
              <a:latin typeface="Times New Roman"/>
              <a:cs typeface="Times New Roman"/>
            </a:endParaRPr>
          </a:p>
        </p:txBody>
      </p:sp>
      <p:sp>
        <p:nvSpPr>
          <p:cNvPr id="66" name="object 66"/>
          <p:cNvSpPr txBox="1"/>
          <p:nvPr/>
        </p:nvSpPr>
        <p:spPr>
          <a:xfrm>
            <a:off x="8197573" y="1670131"/>
            <a:ext cx="1372235" cy="145415"/>
          </a:xfrm>
          <a:prstGeom prst="rect">
            <a:avLst/>
          </a:prstGeom>
        </p:spPr>
        <p:txBody>
          <a:bodyPr vert="horz" wrap="square" lIns="0" tIns="17145" rIns="0" bIns="0" rtlCol="0">
            <a:spAutoFit/>
          </a:bodyPr>
          <a:lstStyle/>
          <a:p>
            <a:pPr marL="12700">
              <a:lnSpc>
                <a:spcPct val="100000"/>
              </a:lnSpc>
              <a:spcBef>
                <a:spcPts val="135"/>
              </a:spcBef>
            </a:pPr>
            <a:r>
              <a:rPr sz="750" spc="10" dirty="0">
                <a:latin typeface="Times New Roman"/>
                <a:cs typeface="Times New Roman"/>
              </a:rPr>
              <a:t>(b) </a:t>
            </a:r>
            <a:r>
              <a:rPr sz="750" spc="15" dirty="0">
                <a:latin typeface="Times New Roman"/>
                <a:cs typeface="Times New Roman"/>
              </a:rPr>
              <a:t>Circular Coordinates</a:t>
            </a:r>
            <a:r>
              <a:rPr sz="750" spc="-15" dirty="0">
                <a:latin typeface="Times New Roman"/>
                <a:cs typeface="Times New Roman"/>
              </a:rPr>
              <a:t> </a:t>
            </a:r>
            <a:r>
              <a:rPr sz="750" spc="10" dirty="0">
                <a:latin typeface="Times New Roman"/>
                <a:cs typeface="Times New Roman"/>
              </a:rPr>
              <a:t>display.</a:t>
            </a:r>
            <a:endParaRPr sz="750">
              <a:latin typeface="Times New Roman"/>
              <a:cs typeface="Times New Roman"/>
            </a:endParaRPr>
          </a:p>
        </p:txBody>
      </p:sp>
      <p:sp>
        <p:nvSpPr>
          <p:cNvPr id="67" name="object 67"/>
          <p:cNvSpPr txBox="1"/>
          <p:nvPr/>
        </p:nvSpPr>
        <p:spPr>
          <a:xfrm>
            <a:off x="6522029" y="3832075"/>
            <a:ext cx="3759200" cy="260350"/>
          </a:xfrm>
          <a:prstGeom prst="rect">
            <a:avLst/>
          </a:prstGeom>
        </p:spPr>
        <p:txBody>
          <a:bodyPr vert="horz" wrap="square" lIns="0" tIns="17145" rIns="0" bIns="0" rtlCol="0">
            <a:spAutoFit/>
          </a:bodyPr>
          <a:lstStyle/>
          <a:p>
            <a:pPr marL="654685" marR="30480" indent="-617220">
              <a:lnSpc>
                <a:spcPct val="100000"/>
              </a:lnSpc>
              <a:spcBef>
                <a:spcPts val="135"/>
              </a:spcBef>
            </a:pPr>
            <a:r>
              <a:rPr sz="750" spc="10" dirty="0">
                <a:latin typeface="Times New Roman"/>
                <a:cs typeface="Times New Roman"/>
              </a:rPr>
              <a:t>(c) </a:t>
            </a:r>
            <a:r>
              <a:rPr sz="750" spc="15" dirty="0">
                <a:latin typeface="Times New Roman"/>
                <a:cs typeface="Times New Roman"/>
              </a:rPr>
              <a:t>Spatially </a:t>
            </a:r>
            <a:r>
              <a:rPr sz="750" spc="10" dirty="0">
                <a:latin typeface="Times New Roman"/>
                <a:cs typeface="Times New Roman"/>
              </a:rPr>
              <a:t>distributed </a:t>
            </a:r>
            <a:r>
              <a:rPr sz="750" spc="15" dirty="0">
                <a:latin typeface="Times New Roman"/>
                <a:cs typeface="Times New Roman"/>
              </a:rPr>
              <a:t>objects </a:t>
            </a:r>
            <a:r>
              <a:rPr sz="750" spc="10" dirty="0">
                <a:latin typeface="Times New Roman"/>
                <a:cs typeface="Times New Roman"/>
              </a:rPr>
              <a:t>in circular </a:t>
            </a:r>
            <a:r>
              <a:rPr sz="750" spc="15" dirty="0">
                <a:latin typeface="Times New Roman"/>
                <a:cs typeface="Times New Roman"/>
              </a:rPr>
              <a:t>coordinates with two coordinates X</a:t>
            </a:r>
            <a:r>
              <a:rPr sz="750" spc="22" baseline="-11111" dirty="0">
                <a:latin typeface="Times New Roman"/>
                <a:cs typeface="Times New Roman"/>
              </a:rPr>
              <a:t>5 </a:t>
            </a:r>
            <a:r>
              <a:rPr sz="750" spc="15" dirty="0">
                <a:latin typeface="Times New Roman"/>
                <a:cs typeface="Times New Roman"/>
              </a:rPr>
              <a:t>and </a:t>
            </a:r>
            <a:r>
              <a:rPr sz="750" spc="10" dirty="0">
                <a:latin typeface="Times New Roman"/>
                <a:cs typeface="Times New Roman"/>
              </a:rPr>
              <a:t>X</a:t>
            </a:r>
            <a:r>
              <a:rPr sz="750" spc="15" baseline="-11111" dirty="0">
                <a:latin typeface="Times New Roman"/>
                <a:cs typeface="Times New Roman"/>
              </a:rPr>
              <a:t>6 </a:t>
            </a:r>
            <a:r>
              <a:rPr sz="750" spc="15" dirty="0">
                <a:latin typeface="Times New Roman"/>
                <a:cs typeface="Times New Roman"/>
              </a:rPr>
              <a:t>used  as a location </a:t>
            </a:r>
            <a:r>
              <a:rPr sz="750" spc="10" dirty="0">
                <a:latin typeface="Times New Roman"/>
                <a:cs typeface="Times New Roman"/>
              </a:rPr>
              <a:t>in </a:t>
            </a:r>
            <a:r>
              <a:rPr sz="750" spc="15" dirty="0">
                <a:latin typeface="Times New Roman"/>
                <a:cs typeface="Times New Roman"/>
              </a:rPr>
              <a:t>2-D and </a:t>
            </a:r>
            <a:r>
              <a:rPr sz="750" spc="10" dirty="0">
                <a:latin typeface="Times New Roman"/>
                <a:cs typeface="Times New Roman"/>
              </a:rPr>
              <a:t>X</a:t>
            </a:r>
            <a:r>
              <a:rPr sz="750" spc="15" baseline="-11111" dirty="0">
                <a:latin typeface="Times New Roman"/>
                <a:cs typeface="Times New Roman"/>
              </a:rPr>
              <a:t>7 </a:t>
            </a:r>
            <a:r>
              <a:rPr sz="750" spc="10" dirty="0">
                <a:latin typeface="Times New Roman"/>
                <a:cs typeface="Times New Roman"/>
              </a:rPr>
              <a:t>is </a:t>
            </a:r>
            <a:r>
              <a:rPr sz="750" spc="15" dirty="0">
                <a:latin typeface="Times New Roman"/>
                <a:cs typeface="Times New Roman"/>
              </a:rPr>
              <a:t>encoded by the </a:t>
            </a:r>
            <a:r>
              <a:rPr sz="750" spc="10" dirty="0">
                <a:latin typeface="Times New Roman"/>
                <a:cs typeface="Times New Roman"/>
              </a:rPr>
              <a:t>sizes </a:t>
            </a:r>
            <a:r>
              <a:rPr sz="750" spc="15" dirty="0">
                <a:latin typeface="Times New Roman"/>
                <a:cs typeface="Times New Roman"/>
              </a:rPr>
              <a:t>of</a:t>
            </a:r>
            <a:r>
              <a:rPr sz="750" spc="-125" dirty="0">
                <a:latin typeface="Times New Roman"/>
                <a:cs typeface="Times New Roman"/>
              </a:rPr>
              <a:t> </a:t>
            </a:r>
            <a:r>
              <a:rPr sz="750" spc="10" dirty="0">
                <a:latin typeface="Times New Roman"/>
                <a:cs typeface="Times New Roman"/>
              </a:rPr>
              <a:t>circles.</a:t>
            </a:r>
            <a:endParaRPr sz="750">
              <a:latin typeface="Times New Roman"/>
              <a:cs typeface="Times New Roman"/>
            </a:endParaRPr>
          </a:p>
        </p:txBody>
      </p:sp>
      <p:sp>
        <p:nvSpPr>
          <p:cNvPr id="68" name="object 68"/>
          <p:cNvSpPr txBox="1"/>
          <p:nvPr/>
        </p:nvSpPr>
        <p:spPr>
          <a:xfrm>
            <a:off x="6676119" y="4177586"/>
            <a:ext cx="3447415" cy="145415"/>
          </a:xfrm>
          <a:prstGeom prst="rect">
            <a:avLst/>
          </a:prstGeom>
        </p:spPr>
        <p:txBody>
          <a:bodyPr vert="horz" wrap="square" lIns="0" tIns="17145" rIns="0" bIns="0" rtlCol="0">
            <a:spAutoFit/>
          </a:bodyPr>
          <a:lstStyle/>
          <a:p>
            <a:pPr marL="12700">
              <a:lnSpc>
                <a:spcPct val="100000"/>
              </a:lnSpc>
              <a:spcBef>
                <a:spcPts val="135"/>
              </a:spcBef>
            </a:pPr>
            <a:r>
              <a:rPr sz="750" spc="15" dirty="0">
                <a:latin typeface="Times New Roman"/>
                <a:cs typeface="Times New Roman"/>
              </a:rPr>
              <a:t>Figure </a:t>
            </a:r>
            <a:r>
              <a:rPr sz="750" spc="10" dirty="0">
                <a:latin typeface="Times New Roman"/>
                <a:cs typeface="Times New Roman"/>
              </a:rPr>
              <a:t>2.5. </a:t>
            </a:r>
            <a:r>
              <a:rPr sz="750" spc="15" dirty="0">
                <a:latin typeface="Times New Roman"/>
                <a:cs typeface="Times New Roman"/>
              </a:rPr>
              <a:t>Examples of </a:t>
            </a:r>
            <a:r>
              <a:rPr sz="750" spc="10" dirty="0">
                <a:latin typeface="Times New Roman"/>
                <a:cs typeface="Times New Roman"/>
              </a:rPr>
              <a:t>circular </a:t>
            </a:r>
            <a:r>
              <a:rPr sz="750" spc="15" dirty="0">
                <a:latin typeface="Times New Roman"/>
                <a:cs typeface="Times New Roman"/>
              </a:rPr>
              <a:t>coordinates </a:t>
            </a:r>
            <a:r>
              <a:rPr sz="750" spc="10" dirty="0">
                <a:latin typeface="Times New Roman"/>
                <a:cs typeface="Times New Roman"/>
              </a:rPr>
              <a:t>in </a:t>
            </a:r>
            <a:r>
              <a:rPr sz="750" spc="15" dirty="0">
                <a:latin typeface="Times New Roman"/>
                <a:cs typeface="Times New Roman"/>
              </a:rPr>
              <a:t>comparison with </a:t>
            </a:r>
            <a:r>
              <a:rPr sz="750" spc="10" dirty="0">
                <a:latin typeface="Times New Roman"/>
                <a:cs typeface="Times New Roman"/>
              </a:rPr>
              <a:t>parallel</a:t>
            </a:r>
            <a:r>
              <a:rPr sz="750" spc="5" dirty="0">
                <a:latin typeface="Times New Roman"/>
                <a:cs typeface="Times New Roman"/>
              </a:rPr>
              <a:t> </a:t>
            </a:r>
            <a:r>
              <a:rPr sz="750" spc="15" dirty="0">
                <a:latin typeface="Times New Roman"/>
                <a:cs typeface="Times New Roman"/>
              </a:rPr>
              <a:t>coordinates.</a:t>
            </a:r>
            <a:endParaRPr sz="750">
              <a:latin typeface="Times New Roman"/>
              <a:cs typeface="Times New Roman"/>
            </a:endParaRPr>
          </a:p>
        </p:txBody>
      </p:sp>
      <p:sp>
        <p:nvSpPr>
          <p:cNvPr id="69" name="object 69"/>
          <p:cNvSpPr txBox="1"/>
          <p:nvPr/>
        </p:nvSpPr>
        <p:spPr>
          <a:xfrm>
            <a:off x="6090616" y="6266872"/>
            <a:ext cx="1891030" cy="260350"/>
          </a:xfrm>
          <a:prstGeom prst="rect">
            <a:avLst/>
          </a:prstGeom>
        </p:spPr>
        <p:txBody>
          <a:bodyPr vert="horz" wrap="square" lIns="0" tIns="17145" rIns="0" bIns="0" rtlCol="0">
            <a:spAutoFit/>
          </a:bodyPr>
          <a:lstStyle/>
          <a:p>
            <a:pPr marL="560070" marR="5080" indent="-548005">
              <a:lnSpc>
                <a:spcPct val="100000"/>
              </a:lnSpc>
              <a:spcBef>
                <a:spcPts val="135"/>
              </a:spcBef>
            </a:pPr>
            <a:r>
              <a:rPr sz="750" spc="10" dirty="0">
                <a:latin typeface="Times New Roman"/>
                <a:cs typeface="Times New Roman"/>
              </a:rPr>
              <a:t>(a) </a:t>
            </a:r>
            <a:r>
              <a:rPr sz="750" spc="15" dirty="0">
                <a:latin typeface="Times New Roman"/>
                <a:cs typeface="Times New Roman"/>
              </a:rPr>
              <a:t>Example </a:t>
            </a:r>
            <a:r>
              <a:rPr sz="750" spc="10" dirty="0">
                <a:latin typeface="Times New Roman"/>
                <a:cs typeface="Times New Roman"/>
              </a:rPr>
              <a:t>in </a:t>
            </a:r>
            <a:r>
              <a:rPr sz="750" spc="20" dirty="0">
                <a:latin typeface="Times New Roman"/>
                <a:cs typeface="Times New Roman"/>
              </a:rPr>
              <a:t>n-Gon </a:t>
            </a:r>
            <a:r>
              <a:rPr sz="750" spc="15" dirty="0">
                <a:latin typeface="Times New Roman"/>
                <a:cs typeface="Times New Roman"/>
              </a:rPr>
              <a:t>coordinates with curvi-  </a:t>
            </a:r>
            <a:r>
              <a:rPr sz="750" spc="10" dirty="0">
                <a:latin typeface="Times New Roman"/>
                <a:cs typeface="Times New Roman"/>
              </a:rPr>
              <a:t>linear </a:t>
            </a:r>
            <a:r>
              <a:rPr sz="750" spc="15" dirty="0">
                <a:latin typeface="Times New Roman"/>
                <a:cs typeface="Times New Roman"/>
              </a:rPr>
              <a:t>edges of a</a:t>
            </a:r>
            <a:r>
              <a:rPr sz="750" spc="-30" dirty="0">
                <a:latin typeface="Times New Roman"/>
                <a:cs typeface="Times New Roman"/>
              </a:rPr>
              <a:t> </a:t>
            </a:r>
            <a:r>
              <a:rPr sz="750" spc="15" dirty="0">
                <a:latin typeface="Times New Roman"/>
                <a:cs typeface="Times New Roman"/>
              </a:rPr>
              <a:t>graph.</a:t>
            </a:r>
            <a:endParaRPr sz="750">
              <a:latin typeface="Times New Roman"/>
              <a:cs typeface="Times New Roman"/>
            </a:endParaRPr>
          </a:p>
        </p:txBody>
      </p:sp>
      <p:sp>
        <p:nvSpPr>
          <p:cNvPr id="70" name="object 70"/>
          <p:cNvSpPr txBox="1"/>
          <p:nvPr/>
        </p:nvSpPr>
        <p:spPr>
          <a:xfrm>
            <a:off x="8197573" y="6266872"/>
            <a:ext cx="1683385" cy="260350"/>
          </a:xfrm>
          <a:prstGeom prst="rect">
            <a:avLst/>
          </a:prstGeom>
        </p:spPr>
        <p:txBody>
          <a:bodyPr vert="horz" wrap="square" lIns="0" tIns="17145" rIns="0" bIns="0" rtlCol="0">
            <a:spAutoFit/>
          </a:bodyPr>
          <a:lstStyle/>
          <a:p>
            <a:pPr marL="448945" marR="5080" indent="-436880">
              <a:lnSpc>
                <a:spcPct val="100000"/>
              </a:lnSpc>
              <a:spcBef>
                <a:spcPts val="135"/>
              </a:spcBef>
            </a:pPr>
            <a:r>
              <a:rPr sz="750" spc="10" dirty="0">
                <a:latin typeface="Times New Roman"/>
                <a:cs typeface="Times New Roman"/>
              </a:rPr>
              <a:t>(b) </a:t>
            </a:r>
            <a:r>
              <a:rPr sz="750" spc="15" dirty="0">
                <a:latin typeface="Times New Roman"/>
                <a:cs typeface="Times New Roman"/>
              </a:rPr>
              <a:t>Example </a:t>
            </a:r>
            <a:r>
              <a:rPr sz="750" spc="10" dirty="0">
                <a:latin typeface="Times New Roman"/>
                <a:cs typeface="Times New Roman"/>
              </a:rPr>
              <a:t>in </a:t>
            </a:r>
            <a:r>
              <a:rPr sz="750" spc="15" dirty="0">
                <a:latin typeface="Times New Roman"/>
                <a:cs typeface="Times New Roman"/>
              </a:rPr>
              <a:t>n-Gon coordinates with  </a:t>
            </a:r>
            <a:r>
              <a:rPr sz="750" spc="10" dirty="0">
                <a:latin typeface="Times New Roman"/>
                <a:cs typeface="Times New Roman"/>
              </a:rPr>
              <a:t>straight </a:t>
            </a:r>
            <a:r>
              <a:rPr sz="750" spc="15" dirty="0">
                <a:latin typeface="Times New Roman"/>
                <a:cs typeface="Times New Roman"/>
              </a:rPr>
              <a:t>edges of a</a:t>
            </a:r>
            <a:r>
              <a:rPr sz="750" spc="-30" dirty="0">
                <a:latin typeface="Times New Roman"/>
                <a:cs typeface="Times New Roman"/>
              </a:rPr>
              <a:t> </a:t>
            </a:r>
            <a:r>
              <a:rPr sz="750" spc="15" dirty="0">
                <a:latin typeface="Times New Roman"/>
                <a:cs typeface="Times New Roman"/>
              </a:rPr>
              <a:t>graph.</a:t>
            </a:r>
            <a:endParaRPr sz="750">
              <a:latin typeface="Times New Roman"/>
              <a:cs typeface="Times New Roman"/>
            </a:endParaRPr>
          </a:p>
        </p:txBody>
      </p:sp>
      <p:sp>
        <p:nvSpPr>
          <p:cNvPr id="71" name="object 71"/>
          <p:cNvSpPr txBox="1"/>
          <p:nvPr/>
        </p:nvSpPr>
        <p:spPr>
          <a:xfrm>
            <a:off x="6661067" y="6559876"/>
            <a:ext cx="3028950" cy="208279"/>
          </a:xfrm>
          <a:prstGeom prst="rect">
            <a:avLst/>
          </a:prstGeom>
        </p:spPr>
        <p:txBody>
          <a:bodyPr vert="horz" wrap="square" lIns="0" tIns="12700" rIns="0" bIns="0" rtlCol="0">
            <a:spAutoFit/>
          </a:bodyPr>
          <a:lstStyle/>
          <a:p>
            <a:pPr marL="12700">
              <a:lnSpc>
                <a:spcPct val="100000"/>
              </a:lnSpc>
              <a:spcBef>
                <a:spcPts val="100"/>
              </a:spcBef>
            </a:pPr>
            <a:r>
              <a:rPr sz="750" spc="15" dirty="0">
                <a:latin typeface="Times New Roman"/>
                <a:cs typeface="Times New Roman"/>
              </a:rPr>
              <a:t>Figure 2.6 Example of weekly stock data </a:t>
            </a:r>
            <a:r>
              <a:rPr sz="750" spc="10" dirty="0">
                <a:latin typeface="Times New Roman"/>
                <a:cs typeface="Times New Roman"/>
              </a:rPr>
              <a:t>in </a:t>
            </a:r>
            <a:r>
              <a:rPr sz="750" spc="15" dirty="0">
                <a:latin typeface="Times New Roman"/>
                <a:cs typeface="Times New Roman"/>
              </a:rPr>
              <a:t>n-Gon </a:t>
            </a:r>
            <a:r>
              <a:rPr sz="750" spc="-105" dirty="0">
                <a:latin typeface="Times New Roman"/>
                <a:cs typeface="Times New Roman"/>
              </a:rPr>
              <a:t>(pen</a:t>
            </a:r>
            <a:r>
              <a:rPr sz="1800" spc="-157" baseline="4629" dirty="0">
                <a:solidFill>
                  <a:srgbClr val="622D61"/>
                </a:solidFill>
                <a:latin typeface="Franklin Gothic Book"/>
                <a:cs typeface="Franklin Gothic Book"/>
              </a:rPr>
              <a:t>4</a:t>
            </a:r>
            <a:r>
              <a:rPr sz="750" spc="-105" dirty="0">
                <a:latin typeface="Times New Roman"/>
                <a:cs typeface="Times New Roman"/>
              </a:rPr>
              <a:t>tag</a:t>
            </a:r>
            <a:r>
              <a:rPr sz="1800" spc="-157" baseline="4629" dirty="0">
                <a:solidFill>
                  <a:srgbClr val="622D61"/>
                </a:solidFill>
                <a:latin typeface="Franklin Gothic Book"/>
                <a:cs typeface="Franklin Gothic Book"/>
              </a:rPr>
              <a:t>5</a:t>
            </a:r>
            <a:r>
              <a:rPr sz="750" spc="-105" dirty="0">
                <a:latin typeface="Times New Roman"/>
                <a:cs typeface="Times New Roman"/>
              </a:rPr>
              <a:t>on)</a:t>
            </a:r>
            <a:r>
              <a:rPr sz="750" spc="-40" dirty="0">
                <a:latin typeface="Times New Roman"/>
                <a:cs typeface="Times New Roman"/>
              </a:rPr>
              <a:t> </a:t>
            </a:r>
            <a:r>
              <a:rPr sz="750" spc="15" dirty="0">
                <a:latin typeface="Times New Roman"/>
                <a:cs typeface="Times New Roman"/>
              </a:rPr>
              <a:t>coordinates.</a:t>
            </a:r>
            <a:endParaRPr sz="750">
              <a:latin typeface="Times New Roman"/>
              <a:cs typeface="Times New Roman"/>
            </a:endParaRPr>
          </a:p>
        </p:txBody>
      </p:sp>
      <p:sp>
        <p:nvSpPr>
          <p:cNvPr id="72" name="object 72"/>
          <p:cNvSpPr/>
          <p:nvPr/>
        </p:nvSpPr>
        <p:spPr>
          <a:xfrm>
            <a:off x="6706881" y="1806514"/>
            <a:ext cx="165809" cy="1987480"/>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6755811" y="1879742"/>
            <a:ext cx="66675" cy="1889760"/>
          </a:xfrm>
          <a:custGeom>
            <a:avLst/>
            <a:gdLst/>
            <a:ahLst/>
            <a:cxnLst/>
            <a:rect l="l" t="t" r="r" b="b"/>
            <a:pathLst>
              <a:path w="66675" h="1889760">
                <a:moveTo>
                  <a:pt x="22186" y="66220"/>
                </a:moveTo>
                <a:lnTo>
                  <a:pt x="13540" y="1889202"/>
                </a:lnTo>
                <a:lnTo>
                  <a:pt x="35725" y="1889309"/>
                </a:lnTo>
                <a:lnTo>
                  <a:pt x="44372" y="66317"/>
                </a:lnTo>
                <a:lnTo>
                  <a:pt x="22186" y="66220"/>
                </a:lnTo>
                <a:close/>
              </a:path>
              <a:path w="66675" h="1889760">
                <a:moveTo>
                  <a:pt x="60979" y="55175"/>
                </a:moveTo>
                <a:lnTo>
                  <a:pt x="22239" y="55175"/>
                </a:lnTo>
                <a:lnTo>
                  <a:pt x="44425" y="55272"/>
                </a:lnTo>
                <a:lnTo>
                  <a:pt x="44372" y="66317"/>
                </a:lnTo>
                <a:lnTo>
                  <a:pt x="66557" y="66414"/>
                </a:lnTo>
                <a:lnTo>
                  <a:pt x="60979" y="55175"/>
                </a:lnTo>
                <a:close/>
              </a:path>
              <a:path w="66675" h="1889760">
                <a:moveTo>
                  <a:pt x="22239" y="55175"/>
                </a:moveTo>
                <a:lnTo>
                  <a:pt x="22186" y="66220"/>
                </a:lnTo>
                <a:lnTo>
                  <a:pt x="44372" y="66317"/>
                </a:lnTo>
                <a:lnTo>
                  <a:pt x="44425" y="55272"/>
                </a:lnTo>
                <a:lnTo>
                  <a:pt x="22239" y="55175"/>
                </a:lnTo>
                <a:close/>
              </a:path>
              <a:path w="66675" h="1889760">
                <a:moveTo>
                  <a:pt x="33594" y="0"/>
                </a:moveTo>
                <a:lnTo>
                  <a:pt x="0" y="66123"/>
                </a:lnTo>
                <a:lnTo>
                  <a:pt x="22186" y="66220"/>
                </a:lnTo>
                <a:lnTo>
                  <a:pt x="22239" y="55175"/>
                </a:lnTo>
                <a:lnTo>
                  <a:pt x="60979" y="55175"/>
                </a:lnTo>
                <a:lnTo>
                  <a:pt x="33594" y="0"/>
                </a:lnTo>
                <a:close/>
              </a:path>
            </a:pathLst>
          </a:custGeom>
          <a:solidFill>
            <a:srgbClr val="8063A1"/>
          </a:solidFill>
        </p:spPr>
        <p:txBody>
          <a:bodyPr wrap="square" lIns="0" tIns="0" rIns="0" bIns="0" rtlCol="0"/>
          <a:lstStyle/>
          <a:p>
            <a:endParaRPr/>
          </a:p>
        </p:txBody>
      </p:sp>
      <p:sp>
        <p:nvSpPr>
          <p:cNvPr id="74" name="object 74"/>
          <p:cNvSpPr/>
          <p:nvPr/>
        </p:nvSpPr>
        <p:spPr>
          <a:xfrm>
            <a:off x="6773438" y="3691684"/>
            <a:ext cx="2870724" cy="161603"/>
          </a:xfrm>
          <a:prstGeom prst="rect">
            <a:avLst/>
          </a:prstGeom>
          <a:blipFill>
            <a:blip r:embed="rId18" cstate="print"/>
            <a:stretch>
              <a:fillRect/>
            </a:stretch>
          </a:blipFill>
        </p:spPr>
        <p:txBody>
          <a:bodyPr wrap="square" lIns="0" tIns="0" rIns="0" bIns="0" rtlCol="0"/>
          <a:lstStyle/>
          <a:p>
            <a:endParaRPr/>
          </a:p>
        </p:txBody>
      </p:sp>
      <p:sp>
        <p:nvSpPr>
          <p:cNvPr id="75" name="object 75"/>
          <p:cNvSpPr/>
          <p:nvPr/>
        </p:nvSpPr>
        <p:spPr>
          <a:xfrm>
            <a:off x="6790077" y="3731489"/>
            <a:ext cx="2773680" cy="67945"/>
          </a:xfrm>
          <a:custGeom>
            <a:avLst/>
            <a:gdLst/>
            <a:ahLst/>
            <a:cxnLst/>
            <a:rect l="l" t="t" r="r" b="b"/>
            <a:pathLst>
              <a:path w="2773679" h="67945">
                <a:moveTo>
                  <a:pt x="2744266" y="33730"/>
                </a:moveTo>
                <a:lnTo>
                  <a:pt x="2707833" y="54909"/>
                </a:lnTo>
                <a:lnTo>
                  <a:pt x="2706666" y="59356"/>
                </a:lnTo>
                <a:lnTo>
                  <a:pt x="2708660" y="62825"/>
                </a:lnTo>
                <a:lnTo>
                  <a:pt x="2710704" y="66288"/>
                </a:lnTo>
                <a:lnTo>
                  <a:pt x="2715180" y="67460"/>
                </a:lnTo>
                <a:lnTo>
                  <a:pt x="2760757" y="40996"/>
                </a:lnTo>
                <a:lnTo>
                  <a:pt x="2758822" y="40996"/>
                </a:lnTo>
                <a:lnTo>
                  <a:pt x="2758822" y="40008"/>
                </a:lnTo>
                <a:lnTo>
                  <a:pt x="2755075" y="40008"/>
                </a:lnTo>
                <a:lnTo>
                  <a:pt x="2744266" y="33730"/>
                </a:lnTo>
                <a:close/>
              </a:path>
              <a:path w="2773679" h="67945">
                <a:moveTo>
                  <a:pt x="2731755" y="26464"/>
                </a:moveTo>
                <a:lnTo>
                  <a:pt x="0" y="26464"/>
                </a:lnTo>
                <a:lnTo>
                  <a:pt x="0" y="40996"/>
                </a:lnTo>
                <a:lnTo>
                  <a:pt x="2731755" y="40996"/>
                </a:lnTo>
                <a:lnTo>
                  <a:pt x="2744266" y="33730"/>
                </a:lnTo>
                <a:lnTo>
                  <a:pt x="2731755" y="26464"/>
                </a:lnTo>
                <a:close/>
              </a:path>
              <a:path w="2773679" h="67945">
                <a:moveTo>
                  <a:pt x="2760763" y="26464"/>
                </a:moveTo>
                <a:lnTo>
                  <a:pt x="2758822" y="26464"/>
                </a:lnTo>
                <a:lnTo>
                  <a:pt x="2758822" y="40996"/>
                </a:lnTo>
                <a:lnTo>
                  <a:pt x="2760757" y="40996"/>
                </a:lnTo>
                <a:lnTo>
                  <a:pt x="2773272" y="33730"/>
                </a:lnTo>
                <a:lnTo>
                  <a:pt x="2760763" y="26464"/>
                </a:lnTo>
                <a:close/>
              </a:path>
              <a:path w="2773679" h="67945">
                <a:moveTo>
                  <a:pt x="2755075" y="27452"/>
                </a:moveTo>
                <a:lnTo>
                  <a:pt x="2744266" y="33730"/>
                </a:lnTo>
                <a:lnTo>
                  <a:pt x="2755075" y="40008"/>
                </a:lnTo>
                <a:lnTo>
                  <a:pt x="2755075" y="27452"/>
                </a:lnTo>
                <a:close/>
              </a:path>
              <a:path w="2773679" h="67945">
                <a:moveTo>
                  <a:pt x="2758822" y="27452"/>
                </a:moveTo>
                <a:lnTo>
                  <a:pt x="2755075" y="27452"/>
                </a:lnTo>
                <a:lnTo>
                  <a:pt x="2755075" y="40008"/>
                </a:lnTo>
                <a:lnTo>
                  <a:pt x="2758822" y="40008"/>
                </a:lnTo>
                <a:lnTo>
                  <a:pt x="2758822" y="27452"/>
                </a:lnTo>
                <a:close/>
              </a:path>
              <a:path w="2773679" h="67945">
                <a:moveTo>
                  <a:pt x="2715180" y="0"/>
                </a:moveTo>
                <a:lnTo>
                  <a:pt x="2710704" y="1172"/>
                </a:lnTo>
                <a:lnTo>
                  <a:pt x="2708660" y="4635"/>
                </a:lnTo>
                <a:lnTo>
                  <a:pt x="2706666" y="8104"/>
                </a:lnTo>
                <a:lnTo>
                  <a:pt x="2707833" y="12551"/>
                </a:lnTo>
                <a:lnTo>
                  <a:pt x="2744266" y="33730"/>
                </a:lnTo>
                <a:lnTo>
                  <a:pt x="2755075" y="27452"/>
                </a:lnTo>
                <a:lnTo>
                  <a:pt x="2758822" y="27452"/>
                </a:lnTo>
                <a:lnTo>
                  <a:pt x="2758822" y="26464"/>
                </a:lnTo>
                <a:lnTo>
                  <a:pt x="2760763" y="26464"/>
                </a:lnTo>
                <a:lnTo>
                  <a:pt x="2715180" y="0"/>
                </a:lnTo>
                <a:close/>
              </a:path>
            </a:pathLst>
          </a:custGeom>
          <a:solidFill>
            <a:srgbClr val="000000"/>
          </a:solidFill>
        </p:spPr>
        <p:txBody>
          <a:bodyPr wrap="square" lIns="0" tIns="0" rIns="0" bIns="0" rtlCol="0"/>
          <a:lstStyle/>
          <a:p>
            <a:endParaRPr/>
          </a:p>
        </p:txBody>
      </p:sp>
      <p:sp>
        <p:nvSpPr>
          <p:cNvPr id="76" name="object 76"/>
          <p:cNvSpPr/>
          <p:nvPr/>
        </p:nvSpPr>
        <p:spPr>
          <a:xfrm>
            <a:off x="7026531" y="2013734"/>
            <a:ext cx="1062355" cy="1040765"/>
          </a:xfrm>
          <a:custGeom>
            <a:avLst/>
            <a:gdLst/>
            <a:ahLst/>
            <a:cxnLst/>
            <a:rect l="l" t="t" r="r" b="b"/>
            <a:pathLst>
              <a:path w="1062354" h="1040764">
                <a:moveTo>
                  <a:pt x="0" y="520271"/>
                </a:moveTo>
                <a:lnTo>
                  <a:pt x="2169" y="472913"/>
                </a:lnTo>
                <a:lnTo>
                  <a:pt x="8554" y="426746"/>
                </a:lnTo>
                <a:lnTo>
                  <a:pt x="18966" y="381955"/>
                </a:lnTo>
                <a:lnTo>
                  <a:pt x="33218" y="338723"/>
                </a:lnTo>
                <a:lnTo>
                  <a:pt x="51123" y="297233"/>
                </a:lnTo>
                <a:lnTo>
                  <a:pt x="72493" y="257670"/>
                </a:lnTo>
                <a:lnTo>
                  <a:pt x="97140" y="220217"/>
                </a:lnTo>
                <a:lnTo>
                  <a:pt x="124878" y="185058"/>
                </a:lnTo>
                <a:lnTo>
                  <a:pt x="155519" y="152375"/>
                </a:lnTo>
                <a:lnTo>
                  <a:pt x="188875" y="122354"/>
                </a:lnTo>
                <a:lnTo>
                  <a:pt x="224760" y="95176"/>
                </a:lnTo>
                <a:lnTo>
                  <a:pt x="262985" y="71027"/>
                </a:lnTo>
                <a:lnTo>
                  <a:pt x="303364" y="50089"/>
                </a:lnTo>
                <a:lnTo>
                  <a:pt x="345709" y="32546"/>
                </a:lnTo>
                <a:lnTo>
                  <a:pt x="389832" y="18583"/>
                </a:lnTo>
                <a:lnTo>
                  <a:pt x="435546" y="8381"/>
                </a:lnTo>
                <a:lnTo>
                  <a:pt x="482664" y="2125"/>
                </a:lnTo>
                <a:lnTo>
                  <a:pt x="530999" y="0"/>
                </a:lnTo>
                <a:lnTo>
                  <a:pt x="579333" y="2125"/>
                </a:lnTo>
                <a:lnTo>
                  <a:pt x="626451" y="8381"/>
                </a:lnTo>
                <a:lnTo>
                  <a:pt x="672166" y="18583"/>
                </a:lnTo>
                <a:lnTo>
                  <a:pt x="716289" y="32546"/>
                </a:lnTo>
                <a:lnTo>
                  <a:pt x="758634" y="50089"/>
                </a:lnTo>
                <a:lnTo>
                  <a:pt x="799012" y="71027"/>
                </a:lnTo>
                <a:lnTo>
                  <a:pt x="837238" y="95176"/>
                </a:lnTo>
                <a:lnTo>
                  <a:pt x="873122" y="122354"/>
                </a:lnTo>
                <a:lnTo>
                  <a:pt x="906479" y="152375"/>
                </a:lnTo>
                <a:lnTo>
                  <a:pt x="937120" y="185058"/>
                </a:lnTo>
                <a:lnTo>
                  <a:pt x="964858" y="220217"/>
                </a:lnTo>
                <a:lnTo>
                  <a:pt x="989505" y="257670"/>
                </a:lnTo>
                <a:lnTo>
                  <a:pt x="1010875" y="297233"/>
                </a:lnTo>
                <a:lnTo>
                  <a:pt x="1028780" y="338723"/>
                </a:lnTo>
                <a:lnTo>
                  <a:pt x="1043032" y="381955"/>
                </a:lnTo>
                <a:lnTo>
                  <a:pt x="1053444" y="426746"/>
                </a:lnTo>
                <a:lnTo>
                  <a:pt x="1059828" y="472913"/>
                </a:lnTo>
                <a:lnTo>
                  <a:pt x="1061998" y="520271"/>
                </a:lnTo>
                <a:lnTo>
                  <a:pt x="1059828" y="567630"/>
                </a:lnTo>
                <a:lnTo>
                  <a:pt x="1053444" y="613797"/>
                </a:lnTo>
                <a:lnTo>
                  <a:pt x="1043032" y="658588"/>
                </a:lnTo>
                <a:lnTo>
                  <a:pt x="1028780" y="701820"/>
                </a:lnTo>
                <a:lnTo>
                  <a:pt x="1010875" y="743310"/>
                </a:lnTo>
                <a:lnTo>
                  <a:pt x="989505" y="782873"/>
                </a:lnTo>
                <a:lnTo>
                  <a:pt x="964858" y="820326"/>
                </a:lnTo>
                <a:lnTo>
                  <a:pt x="937120" y="855485"/>
                </a:lnTo>
                <a:lnTo>
                  <a:pt x="906479" y="888168"/>
                </a:lnTo>
                <a:lnTo>
                  <a:pt x="873122" y="918189"/>
                </a:lnTo>
                <a:lnTo>
                  <a:pt x="837238" y="945367"/>
                </a:lnTo>
                <a:lnTo>
                  <a:pt x="799012" y="969516"/>
                </a:lnTo>
                <a:lnTo>
                  <a:pt x="758634" y="990454"/>
                </a:lnTo>
                <a:lnTo>
                  <a:pt x="716289" y="1007996"/>
                </a:lnTo>
                <a:lnTo>
                  <a:pt x="672166" y="1021960"/>
                </a:lnTo>
                <a:lnTo>
                  <a:pt x="626451" y="1032162"/>
                </a:lnTo>
                <a:lnTo>
                  <a:pt x="579333" y="1038417"/>
                </a:lnTo>
                <a:lnTo>
                  <a:pt x="530999" y="1040543"/>
                </a:lnTo>
                <a:lnTo>
                  <a:pt x="482664" y="1038417"/>
                </a:lnTo>
                <a:lnTo>
                  <a:pt x="435546" y="1032162"/>
                </a:lnTo>
                <a:lnTo>
                  <a:pt x="389832" y="1021960"/>
                </a:lnTo>
                <a:lnTo>
                  <a:pt x="345709" y="1007996"/>
                </a:lnTo>
                <a:lnTo>
                  <a:pt x="303364" y="990454"/>
                </a:lnTo>
                <a:lnTo>
                  <a:pt x="262985" y="969516"/>
                </a:lnTo>
                <a:lnTo>
                  <a:pt x="224760" y="945367"/>
                </a:lnTo>
                <a:lnTo>
                  <a:pt x="188875" y="918189"/>
                </a:lnTo>
                <a:lnTo>
                  <a:pt x="155519" y="888168"/>
                </a:lnTo>
                <a:lnTo>
                  <a:pt x="124878" y="855485"/>
                </a:lnTo>
                <a:lnTo>
                  <a:pt x="97140" y="820326"/>
                </a:lnTo>
                <a:lnTo>
                  <a:pt x="72493" y="782873"/>
                </a:lnTo>
                <a:lnTo>
                  <a:pt x="51123" y="743310"/>
                </a:lnTo>
                <a:lnTo>
                  <a:pt x="33218" y="701820"/>
                </a:lnTo>
                <a:lnTo>
                  <a:pt x="18966" y="658588"/>
                </a:lnTo>
                <a:lnTo>
                  <a:pt x="8554" y="613797"/>
                </a:lnTo>
                <a:lnTo>
                  <a:pt x="2169" y="567630"/>
                </a:lnTo>
                <a:lnTo>
                  <a:pt x="0" y="520271"/>
                </a:lnTo>
                <a:close/>
              </a:path>
            </a:pathLst>
          </a:custGeom>
          <a:ln w="9903">
            <a:solidFill>
              <a:srgbClr val="385D89"/>
            </a:solidFill>
          </a:ln>
        </p:spPr>
        <p:txBody>
          <a:bodyPr wrap="square" lIns="0" tIns="0" rIns="0" bIns="0" rtlCol="0"/>
          <a:lstStyle/>
          <a:p>
            <a:endParaRPr/>
          </a:p>
        </p:txBody>
      </p:sp>
      <p:sp>
        <p:nvSpPr>
          <p:cNvPr id="77" name="object 77"/>
          <p:cNvSpPr/>
          <p:nvPr/>
        </p:nvSpPr>
        <p:spPr>
          <a:xfrm>
            <a:off x="7534761" y="1964613"/>
            <a:ext cx="42620" cy="119168"/>
          </a:xfrm>
          <a:prstGeom prst="rect">
            <a:avLst/>
          </a:prstGeom>
          <a:blipFill>
            <a:blip r:embed="rId19" cstate="print"/>
            <a:stretch>
              <a:fillRect/>
            </a:stretch>
          </a:blipFill>
        </p:spPr>
        <p:txBody>
          <a:bodyPr wrap="square" lIns="0" tIns="0" rIns="0" bIns="0" rtlCol="0"/>
          <a:lstStyle/>
          <a:p>
            <a:endParaRPr/>
          </a:p>
        </p:txBody>
      </p:sp>
      <p:sp>
        <p:nvSpPr>
          <p:cNvPr id="78" name="object 78"/>
          <p:cNvSpPr/>
          <p:nvPr/>
        </p:nvSpPr>
        <p:spPr>
          <a:xfrm>
            <a:off x="7556071" y="1973042"/>
            <a:ext cx="0" cy="86995"/>
          </a:xfrm>
          <a:custGeom>
            <a:avLst/>
            <a:gdLst/>
            <a:ahLst/>
            <a:cxnLst/>
            <a:rect l="l" t="t" r="r" b="b"/>
            <a:pathLst>
              <a:path h="86994">
                <a:moveTo>
                  <a:pt x="0" y="0"/>
                </a:moveTo>
                <a:lnTo>
                  <a:pt x="0" y="86905"/>
                </a:lnTo>
              </a:path>
            </a:pathLst>
          </a:custGeom>
          <a:ln w="9925">
            <a:solidFill>
              <a:srgbClr val="C0504D"/>
            </a:solidFill>
          </a:ln>
        </p:spPr>
        <p:txBody>
          <a:bodyPr wrap="square" lIns="0" tIns="0" rIns="0" bIns="0" rtlCol="0"/>
          <a:lstStyle/>
          <a:p>
            <a:endParaRPr/>
          </a:p>
        </p:txBody>
      </p:sp>
      <p:sp>
        <p:nvSpPr>
          <p:cNvPr id="79" name="object 79"/>
          <p:cNvSpPr/>
          <p:nvPr/>
        </p:nvSpPr>
        <p:spPr>
          <a:xfrm>
            <a:off x="7534761" y="3006320"/>
            <a:ext cx="42620" cy="118587"/>
          </a:xfrm>
          <a:prstGeom prst="rect">
            <a:avLst/>
          </a:prstGeom>
          <a:blipFill>
            <a:blip r:embed="rId20" cstate="print"/>
            <a:stretch>
              <a:fillRect/>
            </a:stretch>
          </a:blipFill>
        </p:spPr>
        <p:txBody>
          <a:bodyPr wrap="square" lIns="0" tIns="0" rIns="0" bIns="0" rtlCol="0"/>
          <a:lstStyle/>
          <a:p>
            <a:endParaRPr/>
          </a:p>
        </p:txBody>
      </p:sp>
      <p:sp>
        <p:nvSpPr>
          <p:cNvPr id="80" name="object 80"/>
          <p:cNvSpPr/>
          <p:nvPr/>
        </p:nvSpPr>
        <p:spPr>
          <a:xfrm>
            <a:off x="7556071" y="3014749"/>
            <a:ext cx="0" cy="86995"/>
          </a:xfrm>
          <a:custGeom>
            <a:avLst/>
            <a:gdLst/>
            <a:ahLst/>
            <a:cxnLst/>
            <a:rect l="l" t="t" r="r" b="b"/>
            <a:pathLst>
              <a:path h="86994">
                <a:moveTo>
                  <a:pt x="0" y="0"/>
                </a:moveTo>
                <a:lnTo>
                  <a:pt x="0" y="86421"/>
                </a:lnTo>
              </a:path>
            </a:pathLst>
          </a:custGeom>
          <a:ln w="9925">
            <a:solidFill>
              <a:srgbClr val="C0504D"/>
            </a:solidFill>
          </a:ln>
        </p:spPr>
        <p:txBody>
          <a:bodyPr wrap="square" lIns="0" tIns="0" rIns="0" bIns="0" rtlCol="0"/>
          <a:lstStyle/>
          <a:p>
            <a:endParaRPr/>
          </a:p>
        </p:txBody>
      </p:sp>
      <p:sp>
        <p:nvSpPr>
          <p:cNvPr id="81" name="object 81"/>
          <p:cNvSpPr/>
          <p:nvPr/>
        </p:nvSpPr>
        <p:spPr>
          <a:xfrm>
            <a:off x="6973694" y="2516276"/>
            <a:ext cx="117934" cy="42435"/>
          </a:xfrm>
          <a:prstGeom prst="rect">
            <a:avLst/>
          </a:prstGeom>
          <a:blipFill>
            <a:blip r:embed="rId21" cstate="print"/>
            <a:stretch>
              <a:fillRect/>
            </a:stretch>
          </a:blipFill>
        </p:spPr>
        <p:txBody>
          <a:bodyPr wrap="square" lIns="0" tIns="0" rIns="0" bIns="0" rtlCol="0"/>
          <a:lstStyle/>
          <a:p>
            <a:endParaRPr/>
          </a:p>
        </p:txBody>
      </p:sp>
      <p:sp>
        <p:nvSpPr>
          <p:cNvPr id="82" name="object 82"/>
          <p:cNvSpPr/>
          <p:nvPr/>
        </p:nvSpPr>
        <p:spPr>
          <a:xfrm>
            <a:off x="6990333" y="2529937"/>
            <a:ext cx="85090" cy="0"/>
          </a:xfrm>
          <a:custGeom>
            <a:avLst/>
            <a:gdLst/>
            <a:ahLst/>
            <a:cxnLst/>
            <a:rect l="l" t="t" r="r" b="b"/>
            <a:pathLst>
              <a:path w="85090">
                <a:moveTo>
                  <a:pt x="0" y="0"/>
                </a:moveTo>
                <a:lnTo>
                  <a:pt x="84675" y="0"/>
                </a:lnTo>
              </a:path>
            </a:pathLst>
          </a:custGeom>
          <a:ln w="9882">
            <a:solidFill>
              <a:srgbClr val="C0504D"/>
            </a:solidFill>
          </a:ln>
        </p:spPr>
        <p:txBody>
          <a:bodyPr wrap="square" lIns="0" tIns="0" rIns="0" bIns="0" rtlCol="0"/>
          <a:lstStyle/>
          <a:p>
            <a:endParaRPr/>
          </a:p>
        </p:txBody>
      </p:sp>
      <p:sp>
        <p:nvSpPr>
          <p:cNvPr id="83" name="object 83"/>
          <p:cNvSpPr/>
          <p:nvPr/>
        </p:nvSpPr>
        <p:spPr>
          <a:xfrm>
            <a:off x="8033941" y="2525577"/>
            <a:ext cx="117351" cy="42435"/>
          </a:xfrm>
          <a:prstGeom prst="rect">
            <a:avLst/>
          </a:prstGeom>
          <a:blipFill>
            <a:blip r:embed="rId22" cstate="print"/>
            <a:stretch>
              <a:fillRect/>
            </a:stretch>
          </a:blipFill>
        </p:spPr>
        <p:txBody>
          <a:bodyPr wrap="square" lIns="0" tIns="0" rIns="0" bIns="0" rtlCol="0"/>
          <a:lstStyle/>
          <a:p>
            <a:endParaRPr/>
          </a:p>
        </p:txBody>
      </p:sp>
      <p:sp>
        <p:nvSpPr>
          <p:cNvPr id="84" name="object 84"/>
          <p:cNvSpPr/>
          <p:nvPr/>
        </p:nvSpPr>
        <p:spPr>
          <a:xfrm>
            <a:off x="8050580" y="2539238"/>
            <a:ext cx="84455" cy="0"/>
          </a:xfrm>
          <a:custGeom>
            <a:avLst/>
            <a:gdLst/>
            <a:ahLst/>
            <a:cxnLst/>
            <a:rect l="l" t="t" r="r" b="b"/>
            <a:pathLst>
              <a:path w="84454">
                <a:moveTo>
                  <a:pt x="0" y="0"/>
                </a:moveTo>
                <a:lnTo>
                  <a:pt x="84267" y="0"/>
                </a:lnTo>
              </a:path>
            </a:pathLst>
          </a:custGeom>
          <a:ln w="9882">
            <a:solidFill>
              <a:srgbClr val="C0504D"/>
            </a:solidFill>
          </a:ln>
        </p:spPr>
        <p:txBody>
          <a:bodyPr wrap="square" lIns="0" tIns="0" rIns="0" bIns="0" rtlCol="0"/>
          <a:lstStyle/>
          <a:p>
            <a:endParaRPr/>
          </a:p>
        </p:txBody>
      </p:sp>
      <p:sp>
        <p:nvSpPr>
          <p:cNvPr id="85" name="object 85"/>
          <p:cNvSpPr/>
          <p:nvPr/>
        </p:nvSpPr>
        <p:spPr>
          <a:xfrm>
            <a:off x="7793401" y="2094826"/>
            <a:ext cx="161138" cy="841154"/>
          </a:xfrm>
          <a:prstGeom prst="rect">
            <a:avLst/>
          </a:prstGeom>
          <a:blipFill>
            <a:blip r:embed="rId23" cstate="print"/>
            <a:stretch>
              <a:fillRect/>
            </a:stretch>
          </a:blipFill>
        </p:spPr>
        <p:txBody>
          <a:bodyPr wrap="square" lIns="0" tIns="0" rIns="0" bIns="0" rtlCol="0"/>
          <a:lstStyle/>
          <a:p>
            <a:endParaRPr/>
          </a:p>
        </p:txBody>
      </p:sp>
      <p:sp>
        <p:nvSpPr>
          <p:cNvPr id="86" name="object 86"/>
          <p:cNvSpPr/>
          <p:nvPr/>
        </p:nvSpPr>
        <p:spPr>
          <a:xfrm>
            <a:off x="7814710" y="2104418"/>
            <a:ext cx="118745" cy="807085"/>
          </a:xfrm>
          <a:custGeom>
            <a:avLst/>
            <a:gdLst/>
            <a:ahLst/>
            <a:cxnLst/>
            <a:rect l="l" t="t" r="r" b="b"/>
            <a:pathLst>
              <a:path w="118745" h="807085">
                <a:moveTo>
                  <a:pt x="0" y="0"/>
                </a:moveTo>
                <a:lnTo>
                  <a:pt x="118567" y="806905"/>
                </a:lnTo>
              </a:path>
            </a:pathLst>
          </a:custGeom>
          <a:ln w="9924">
            <a:solidFill>
              <a:srgbClr val="9BBA58"/>
            </a:solidFill>
          </a:ln>
        </p:spPr>
        <p:txBody>
          <a:bodyPr wrap="square" lIns="0" tIns="0" rIns="0" bIns="0" rtlCol="0"/>
          <a:lstStyle/>
          <a:p>
            <a:endParaRPr/>
          </a:p>
        </p:txBody>
      </p:sp>
      <p:sp>
        <p:nvSpPr>
          <p:cNvPr id="87" name="object 87"/>
          <p:cNvSpPr/>
          <p:nvPr/>
        </p:nvSpPr>
        <p:spPr>
          <a:xfrm>
            <a:off x="7053095" y="2355835"/>
            <a:ext cx="150045" cy="580728"/>
          </a:xfrm>
          <a:prstGeom prst="rect">
            <a:avLst/>
          </a:prstGeom>
          <a:blipFill>
            <a:blip r:embed="rId24" cstate="print"/>
            <a:stretch>
              <a:fillRect/>
            </a:stretch>
          </a:blipFill>
        </p:spPr>
        <p:txBody>
          <a:bodyPr wrap="square" lIns="0" tIns="0" rIns="0" bIns="0" rtlCol="0"/>
          <a:lstStyle/>
          <a:p>
            <a:endParaRPr/>
          </a:p>
        </p:txBody>
      </p:sp>
      <p:sp>
        <p:nvSpPr>
          <p:cNvPr id="88" name="object 88"/>
          <p:cNvSpPr/>
          <p:nvPr/>
        </p:nvSpPr>
        <p:spPr>
          <a:xfrm>
            <a:off x="7074406" y="2365426"/>
            <a:ext cx="107314" cy="546735"/>
          </a:xfrm>
          <a:custGeom>
            <a:avLst/>
            <a:gdLst/>
            <a:ahLst/>
            <a:cxnLst/>
            <a:rect l="l" t="t" r="r" b="b"/>
            <a:pathLst>
              <a:path w="107315" h="546735">
                <a:moveTo>
                  <a:pt x="107279" y="546140"/>
                </a:moveTo>
                <a:lnTo>
                  <a:pt x="0" y="0"/>
                </a:lnTo>
              </a:path>
            </a:pathLst>
          </a:custGeom>
          <a:ln w="9923">
            <a:solidFill>
              <a:srgbClr val="9BBA58"/>
            </a:solidFill>
          </a:ln>
        </p:spPr>
        <p:txBody>
          <a:bodyPr wrap="square" lIns="0" tIns="0" rIns="0" bIns="0" rtlCol="0"/>
          <a:lstStyle/>
          <a:p>
            <a:endParaRPr/>
          </a:p>
        </p:txBody>
      </p:sp>
      <p:sp>
        <p:nvSpPr>
          <p:cNvPr id="89" name="object 89"/>
          <p:cNvSpPr/>
          <p:nvPr/>
        </p:nvSpPr>
        <p:spPr>
          <a:xfrm>
            <a:off x="7057183" y="2082038"/>
            <a:ext cx="775334" cy="302280"/>
          </a:xfrm>
          <a:prstGeom prst="rect">
            <a:avLst/>
          </a:prstGeom>
          <a:blipFill>
            <a:blip r:embed="rId25" cstate="print"/>
            <a:stretch>
              <a:fillRect/>
            </a:stretch>
          </a:blipFill>
        </p:spPr>
        <p:txBody>
          <a:bodyPr wrap="square" lIns="0" tIns="0" rIns="0" bIns="0" rtlCol="0"/>
          <a:lstStyle/>
          <a:p>
            <a:endParaRPr/>
          </a:p>
        </p:txBody>
      </p:sp>
      <p:sp>
        <p:nvSpPr>
          <p:cNvPr id="90" name="object 90"/>
          <p:cNvSpPr/>
          <p:nvPr/>
        </p:nvSpPr>
        <p:spPr>
          <a:xfrm>
            <a:off x="7074989" y="2095117"/>
            <a:ext cx="739775" cy="260985"/>
          </a:xfrm>
          <a:custGeom>
            <a:avLst/>
            <a:gdLst/>
            <a:ahLst/>
            <a:cxnLst/>
            <a:rect l="l" t="t" r="r" b="b"/>
            <a:pathLst>
              <a:path w="739775" h="260985">
                <a:moveTo>
                  <a:pt x="0" y="260717"/>
                </a:moveTo>
                <a:lnTo>
                  <a:pt x="739769" y="0"/>
                </a:lnTo>
              </a:path>
            </a:pathLst>
          </a:custGeom>
          <a:ln w="9887">
            <a:solidFill>
              <a:srgbClr val="9BBA58"/>
            </a:solidFill>
            <a:prstDash val="lgDash"/>
          </a:ln>
        </p:spPr>
        <p:txBody>
          <a:bodyPr wrap="square" lIns="0" tIns="0" rIns="0" bIns="0" rtlCol="0"/>
          <a:lstStyle/>
          <a:p>
            <a:endParaRPr/>
          </a:p>
        </p:txBody>
      </p:sp>
      <p:sp>
        <p:nvSpPr>
          <p:cNvPr id="91" name="object 91"/>
          <p:cNvSpPr txBox="1"/>
          <p:nvPr/>
        </p:nvSpPr>
        <p:spPr>
          <a:xfrm>
            <a:off x="8010391" y="2788660"/>
            <a:ext cx="109855" cy="165100"/>
          </a:xfrm>
          <a:prstGeom prst="rect">
            <a:avLst/>
          </a:prstGeom>
        </p:spPr>
        <p:txBody>
          <a:bodyPr vert="horz" wrap="square" lIns="0" tIns="14604" rIns="0" bIns="0" rtlCol="0">
            <a:spAutoFit/>
          </a:bodyPr>
          <a:lstStyle/>
          <a:p>
            <a:pPr marL="12700">
              <a:lnSpc>
                <a:spcPct val="100000"/>
              </a:lnSpc>
              <a:spcBef>
                <a:spcPts val="114"/>
              </a:spcBef>
            </a:pPr>
            <a:r>
              <a:rPr sz="900" spc="10" dirty="0">
                <a:latin typeface="Times New Roman"/>
                <a:cs typeface="Times New Roman"/>
              </a:rPr>
              <a:t>X</a:t>
            </a:r>
            <a:endParaRPr sz="900">
              <a:latin typeface="Times New Roman"/>
              <a:cs typeface="Times New Roman"/>
            </a:endParaRPr>
          </a:p>
        </p:txBody>
      </p:sp>
      <p:sp>
        <p:nvSpPr>
          <p:cNvPr id="92" name="object 92"/>
          <p:cNvSpPr txBox="1"/>
          <p:nvPr/>
        </p:nvSpPr>
        <p:spPr>
          <a:xfrm>
            <a:off x="8094464" y="2856092"/>
            <a:ext cx="64769" cy="118745"/>
          </a:xfrm>
          <a:prstGeom prst="rect">
            <a:avLst/>
          </a:prstGeom>
        </p:spPr>
        <p:txBody>
          <a:bodyPr vert="horz" wrap="square" lIns="0" tIns="13335" rIns="0" bIns="0" rtlCol="0">
            <a:spAutoFit/>
          </a:bodyPr>
          <a:lstStyle/>
          <a:p>
            <a:pPr marL="12700">
              <a:lnSpc>
                <a:spcPct val="100000"/>
              </a:lnSpc>
              <a:spcBef>
                <a:spcPts val="105"/>
              </a:spcBef>
            </a:pPr>
            <a:r>
              <a:rPr sz="600" spc="5" dirty="0">
                <a:latin typeface="Times New Roman"/>
                <a:cs typeface="Times New Roman"/>
              </a:rPr>
              <a:t>2</a:t>
            </a:r>
            <a:endParaRPr sz="600">
              <a:latin typeface="Times New Roman"/>
              <a:cs typeface="Times New Roman"/>
            </a:endParaRPr>
          </a:p>
        </p:txBody>
      </p:sp>
      <p:sp>
        <p:nvSpPr>
          <p:cNvPr id="93" name="object 93"/>
          <p:cNvSpPr txBox="1"/>
          <p:nvPr/>
        </p:nvSpPr>
        <p:spPr>
          <a:xfrm>
            <a:off x="6962278" y="2670509"/>
            <a:ext cx="109855" cy="165100"/>
          </a:xfrm>
          <a:prstGeom prst="rect">
            <a:avLst/>
          </a:prstGeom>
        </p:spPr>
        <p:txBody>
          <a:bodyPr vert="horz" wrap="square" lIns="0" tIns="14604" rIns="0" bIns="0" rtlCol="0">
            <a:spAutoFit/>
          </a:bodyPr>
          <a:lstStyle/>
          <a:p>
            <a:pPr marL="12700">
              <a:lnSpc>
                <a:spcPct val="100000"/>
              </a:lnSpc>
              <a:spcBef>
                <a:spcPts val="114"/>
              </a:spcBef>
            </a:pPr>
            <a:r>
              <a:rPr sz="900" spc="10" dirty="0">
                <a:latin typeface="Times New Roman"/>
                <a:cs typeface="Times New Roman"/>
              </a:rPr>
              <a:t>X</a:t>
            </a:r>
            <a:endParaRPr sz="900">
              <a:latin typeface="Times New Roman"/>
              <a:cs typeface="Times New Roman"/>
            </a:endParaRPr>
          </a:p>
        </p:txBody>
      </p:sp>
      <p:sp>
        <p:nvSpPr>
          <p:cNvPr id="94" name="object 94"/>
          <p:cNvSpPr txBox="1"/>
          <p:nvPr/>
        </p:nvSpPr>
        <p:spPr>
          <a:xfrm>
            <a:off x="7046351" y="2738086"/>
            <a:ext cx="64769" cy="118745"/>
          </a:xfrm>
          <a:prstGeom prst="rect">
            <a:avLst/>
          </a:prstGeom>
        </p:spPr>
        <p:txBody>
          <a:bodyPr vert="horz" wrap="square" lIns="0" tIns="13335" rIns="0" bIns="0" rtlCol="0">
            <a:spAutoFit/>
          </a:bodyPr>
          <a:lstStyle/>
          <a:p>
            <a:pPr marL="12700">
              <a:lnSpc>
                <a:spcPct val="100000"/>
              </a:lnSpc>
              <a:spcBef>
                <a:spcPts val="105"/>
              </a:spcBef>
            </a:pPr>
            <a:r>
              <a:rPr sz="600" spc="5" dirty="0">
                <a:latin typeface="Times New Roman"/>
                <a:cs typeface="Times New Roman"/>
              </a:rPr>
              <a:t>3</a:t>
            </a:r>
            <a:endParaRPr sz="600">
              <a:latin typeface="Times New Roman"/>
              <a:cs typeface="Times New Roman"/>
            </a:endParaRPr>
          </a:p>
        </p:txBody>
      </p:sp>
      <p:sp>
        <p:nvSpPr>
          <p:cNvPr id="95" name="object 95"/>
          <p:cNvSpPr/>
          <p:nvPr/>
        </p:nvSpPr>
        <p:spPr>
          <a:xfrm>
            <a:off x="8073058" y="2442450"/>
            <a:ext cx="29209" cy="87630"/>
          </a:xfrm>
          <a:custGeom>
            <a:avLst/>
            <a:gdLst/>
            <a:ahLst/>
            <a:cxnLst/>
            <a:rect l="l" t="t" r="r" b="b"/>
            <a:pathLst>
              <a:path w="29209" h="87630">
                <a:moveTo>
                  <a:pt x="12844" y="57937"/>
                </a:moveTo>
                <a:lnTo>
                  <a:pt x="0" y="57937"/>
                </a:lnTo>
                <a:lnTo>
                  <a:pt x="14595" y="87002"/>
                </a:lnTo>
                <a:lnTo>
                  <a:pt x="26759" y="62781"/>
                </a:lnTo>
                <a:lnTo>
                  <a:pt x="12844" y="62781"/>
                </a:lnTo>
                <a:lnTo>
                  <a:pt x="12844" y="57937"/>
                </a:lnTo>
                <a:close/>
              </a:path>
              <a:path w="29209" h="87630">
                <a:moveTo>
                  <a:pt x="16347" y="0"/>
                </a:moveTo>
                <a:lnTo>
                  <a:pt x="12844" y="0"/>
                </a:lnTo>
                <a:lnTo>
                  <a:pt x="12844" y="62781"/>
                </a:lnTo>
                <a:lnTo>
                  <a:pt x="16347" y="62781"/>
                </a:lnTo>
                <a:lnTo>
                  <a:pt x="16347" y="0"/>
                </a:lnTo>
                <a:close/>
              </a:path>
              <a:path w="29209" h="87630">
                <a:moveTo>
                  <a:pt x="29191" y="57937"/>
                </a:moveTo>
                <a:lnTo>
                  <a:pt x="16347" y="57937"/>
                </a:lnTo>
                <a:lnTo>
                  <a:pt x="16347" y="62781"/>
                </a:lnTo>
                <a:lnTo>
                  <a:pt x="26759" y="62781"/>
                </a:lnTo>
                <a:lnTo>
                  <a:pt x="29191" y="57937"/>
                </a:lnTo>
                <a:close/>
              </a:path>
            </a:pathLst>
          </a:custGeom>
          <a:solidFill>
            <a:srgbClr val="497DBA"/>
          </a:solidFill>
        </p:spPr>
        <p:txBody>
          <a:bodyPr wrap="square" lIns="0" tIns="0" rIns="0" bIns="0" rtlCol="0"/>
          <a:lstStyle/>
          <a:p>
            <a:endParaRPr/>
          </a:p>
        </p:txBody>
      </p:sp>
      <p:sp>
        <p:nvSpPr>
          <p:cNvPr id="96" name="object 96"/>
          <p:cNvSpPr/>
          <p:nvPr/>
        </p:nvSpPr>
        <p:spPr>
          <a:xfrm>
            <a:off x="7555779" y="3039261"/>
            <a:ext cx="91440" cy="29209"/>
          </a:xfrm>
          <a:custGeom>
            <a:avLst/>
            <a:gdLst/>
            <a:ahLst/>
            <a:cxnLst/>
            <a:rect l="l" t="t" r="r" b="b"/>
            <a:pathLst>
              <a:path w="91440" h="29210">
                <a:moveTo>
                  <a:pt x="28510" y="0"/>
                </a:moveTo>
                <a:lnTo>
                  <a:pt x="0" y="15743"/>
                </a:lnTo>
                <a:lnTo>
                  <a:pt x="29775" y="29017"/>
                </a:lnTo>
                <a:lnTo>
                  <a:pt x="29228" y="16470"/>
                </a:lnTo>
                <a:lnTo>
                  <a:pt x="24375" y="16470"/>
                </a:lnTo>
                <a:lnTo>
                  <a:pt x="24229" y="12982"/>
                </a:lnTo>
                <a:lnTo>
                  <a:pt x="29067" y="12772"/>
                </a:lnTo>
                <a:lnTo>
                  <a:pt x="28510" y="0"/>
                </a:lnTo>
                <a:close/>
              </a:path>
              <a:path w="91440" h="29210">
                <a:moveTo>
                  <a:pt x="29067" y="12772"/>
                </a:moveTo>
                <a:lnTo>
                  <a:pt x="24229" y="12982"/>
                </a:lnTo>
                <a:lnTo>
                  <a:pt x="24375" y="16470"/>
                </a:lnTo>
                <a:lnTo>
                  <a:pt x="29219" y="16260"/>
                </a:lnTo>
                <a:lnTo>
                  <a:pt x="29067" y="12772"/>
                </a:lnTo>
                <a:close/>
              </a:path>
              <a:path w="91440" h="29210">
                <a:moveTo>
                  <a:pt x="29219" y="16260"/>
                </a:moveTo>
                <a:lnTo>
                  <a:pt x="24375" y="16470"/>
                </a:lnTo>
                <a:lnTo>
                  <a:pt x="29228" y="16470"/>
                </a:lnTo>
                <a:lnTo>
                  <a:pt x="29219" y="16260"/>
                </a:lnTo>
                <a:close/>
              </a:path>
              <a:path w="91440" h="29210">
                <a:moveTo>
                  <a:pt x="91224" y="10076"/>
                </a:moveTo>
                <a:lnTo>
                  <a:pt x="29067" y="12772"/>
                </a:lnTo>
                <a:lnTo>
                  <a:pt x="29219" y="16260"/>
                </a:lnTo>
                <a:lnTo>
                  <a:pt x="91370" y="13563"/>
                </a:lnTo>
                <a:lnTo>
                  <a:pt x="91224" y="10076"/>
                </a:lnTo>
                <a:close/>
              </a:path>
            </a:pathLst>
          </a:custGeom>
          <a:solidFill>
            <a:srgbClr val="497DBA"/>
          </a:solidFill>
        </p:spPr>
        <p:txBody>
          <a:bodyPr wrap="square" lIns="0" tIns="0" rIns="0" bIns="0" rtlCol="0"/>
          <a:lstStyle/>
          <a:p>
            <a:endParaRPr/>
          </a:p>
        </p:txBody>
      </p:sp>
      <p:sp>
        <p:nvSpPr>
          <p:cNvPr id="97" name="object 97"/>
          <p:cNvSpPr/>
          <p:nvPr/>
        </p:nvSpPr>
        <p:spPr>
          <a:xfrm>
            <a:off x="7012811" y="2542435"/>
            <a:ext cx="29209" cy="86995"/>
          </a:xfrm>
          <a:custGeom>
            <a:avLst/>
            <a:gdLst/>
            <a:ahLst/>
            <a:cxnLst/>
            <a:rect l="l" t="t" r="r" b="b"/>
            <a:pathLst>
              <a:path w="29209" h="86994">
                <a:moveTo>
                  <a:pt x="16347" y="24221"/>
                </a:moveTo>
                <a:lnTo>
                  <a:pt x="12844" y="24221"/>
                </a:lnTo>
                <a:lnTo>
                  <a:pt x="12844" y="86905"/>
                </a:lnTo>
                <a:lnTo>
                  <a:pt x="16347" y="86905"/>
                </a:lnTo>
                <a:lnTo>
                  <a:pt x="16347" y="24221"/>
                </a:lnTo>
                <a:close/>
              </a:path>
              <a:path w="29209" h="86994">
                <a:moveTo>
                  <a:pt x="14595" y="0"/>
                </a:moveTo>
                <a:lnTo>
                  <a:pt x="0" y="29065"/>
                </a:lnTo>
                <a:lnTo>
                  <a:pt x="12844" y="29065"/>
                </a:lnTo>
                <a:lnTo>
                  <a:pt x="12844" y="24221"/>
                </a:lnTo>
                <a:lnTo>
                  <a:pt x="26759" y="24221"/>
                </a:lnTo>
                <a:lnTo>
                  <a:pt x="14595" y="0"/>
                </a:lnTo>
                <a:close/>
              </a:path>
              <a:path w="29209" h="86994">
                <a:moveTo>
                  <a:pt x="26759" y="24221"/>
                </a:moveTo>
                <a:lnTo>
                  <a:pt x="16347" y="24221"/>
                </a:lnTo>
                <a:lnTo>
                  <a:pt x="16347" y="29065"/>
                </a:lnTo>
                <a:lnTo>
                  <a:pt x="29191" y="29065"/>
                </a:lnTo>
                <a:lnTo>
                  <a:pt x="26759" y="24221"/>
                </a:lnTo>
                <a:close/>
              </a:path>
            </a:pathLst>
          </a:custGeom>
          <a:solidFill>
            <a:srgbClr val="497DBA"/>
          </a:solidFill>
        </p:spPr>
        <p:txBody>
          <a:bodyPr wrap="square" lIns="0" tIns="0" rIns="0" bIns="0" rtlCol="0"/>
          <a:lstStyle/>
          <a:p>
            <a:endParaRPr/>
          </a:p>
        </p:txBody>
      </p:sp>
      <p:sp>
        <p:nvSpPr>
          <p:cNvPr id="98" name="object 98"/>
          <p:cNvSpPr/>
          <p:nvPr/>
        </p:nvSpPr>
        <p:spPr>
          <a:xfrm>
            <a:off x="7470539" y="1998910"/>
            <a:ext cx="81915" cy="29209"/>
          </a:xfrm>
          <a:custGeom>
            <a:avLst/>
            <a:gdLst/>
            <a:ahLst/>
            <a:cxnLst/>
            <a:rect l="l" t="t" r="r" b="b"/>
            <a:pathLst>
              <a:path w="81915" h="29210">
                <a:moveTo>
                  <a:pt x="52350" y="0"/>
                </a:moveTo>
                <a:lnTo>
                  <a:pt x="52350" y="29065"/>
                </a:lnTo>
                <a:lnTo>
                  <a:pt x="78039" y="16276"/>
                </a:lnTo>
                <a:lnTo>
                  <a:pt x="57215" y="16276"/>
                </a:lnTo>
                <a:lnTo>
                  <a:pt x="57215" y="12788"/>
                </a:lnTo>
                <a:lnTo>
                  <a:pt x="78039" y="12788"/>
                </a:lnTo>
                <a:lnTo>
                  <a:pt x="52350" y="0"/>
                </a:lnTo>
                <a:close/>
              </a:path>
              <a:path w="81915" h="29210">
                <a:moveTo>
                  <a:pt x="52350" y="12788"/>
                </a:moveTo>
                <a:lnTo>
                  <a:pt x="0" y="12788"/>
                </a:lnTo>
                <a:lnTo>
                  <a:pt x="0" y="16276"/>
                </a:lnTo>
                <a:lnTo>
                  <a:pt x="52350" y="16276"/>
                </a:lnTo>
                <a:lnTo>
                  <a:pt x="52350" y="12788"/>
                </a:lnTo>
                <a:close/>
              </a:path>
              <a:path w="81915" h="29210">
                <a:moveTo>
                  <a:pt x="78039" y="12788"/>
                </a:moveTo>
                <a:lnTo>
                  <a:pt x="57215" y="12788"/>
                </a:lnTo>
                <a:lnTo>
                  <a:pt x="57215" y="16276"/>
                </a:lnTo>
                <a:lnTo>
                  <a:pt x="78039" y="16276"/>
                </a:lnTo>
                <a:lnTo>
                  <a:pt x="81542" y="14532"/>
                </a:lnTo>
                <a:lnTo>
                  <a:pt x="78039" y="12788"/>
                </a:lnTo>
                <a:close/>
              </a:path>
            </a:pathLst>
          </a:custGeom>
          <a:solidFill>
            <a:srgbClr val="497DBA"/>
          </a:solidFill>
        </p:spPr>
        <p:txBody>
          <a:bodyPr wrap="square" lIns="0" tIns="0" rIns="0" bIns="0" rtlCol="0"/>
          <a:lstStyle/>
          <a:p>
            <a:endParaRPr/>
          </a:p>
        </p:txBody>
      </p:sp>
      <p:sp>
        <p:nvSpPr>
          <p:cNvPr id="99" name="object 99"/>
          <p:cNvSpPr txBox="1"/>
          <p:nvPr/>
        </p:nvSpPr>
        <p:spPr>
          <a:xfrm>
            <a:off x="7867789" y="2904583"/>
            <a:ext cx="171450" cy="165100"/>
          </a:xfrm>
          <a:prstGeom prst="rect">
            <a:avLst/>
          </a:prstGeom>
        </p:spPr>
        <p:txBody>
          <a:bodyPr vert="horz" wrap="square" lIns="0" tIns="14604" rIns="0" bIns="0" rtlCol="0">
            <a:spAutoFit/>
          </a:bodyPr>
          <a:lstStyle/>
          <a:p>
            <a:pPr marL="12700">
              <a:lnSpc>
                <a:spcPct val="100000"/>
              </a:lnSpc>
              <a:spcBef>
                <a:spcPts val="114"/>
              </a:spcBef>
            </a:pPr>
            <a:r>
              <a:rPr sz="900" spc="5" dirty="0">
                <a:latin typeface="Times New Roman"/>
                <a:cs typeface="Times New Roman"/>
              </a:rPr>
              <a:t>0.5</a:t>
            </a:r>
            <a:endParaRPr sz="900">
              <a:latin typeface="Times New Roman"/>
              <a:cs typeface="Times New Roman"/>
            </a:endParaRPr>
          </a:p>
        </p:txBody>
      </p:sp>
      <p:sp>
        <p:nvSpPr>
          <p:cNvPr id="100" name="object 100"/>
          <p:cNvSpPr txBox="1"/>
          <p:nvPr/>
        </p:nvSpPr>
        <p:spPr>
          <a:xfrm>
            <a:off x="7056860" y="2905048"/>
            <a:ext cx="171450" cy="165100"/>
          </a:xfrm>
          <a:prstGeom prst="rect">
            <a:avLst/>
          </a:prstGeom>
        </p:spPr>
        <p:txBody>
          <a:bodyPr vert="horz" wrap="square" lIns="0" tIns="14604" rIns="0" bIns="0" rtlCol="0">
            <a:spAutoFit/>
          </a:bodyPr>
          <a:lstStyle/>
          <a:p>
            <a:pPr marL="12700">
              <a:lnSpc>
                <a:spcPct val="100000"/>
              </a:lnSpc>
              <a:spcBef>
                <a:spcPts val="114"/>
              </a:spcBef>
            </a:pPr>
            <a:r>
              <a:rPr sz="900" dirty="0">
                <a:latin typeface="Times New Roman"/>
                <a:cs typeface="Times New Roman"/>
              </a:rPr>
              <a:t>0.5</a:t>
            </a:r>
            <a:endParaRPr sz="900">
              <a:latin typeface="Times New Roman"/>
              <a:cs typeface="Times New Roman"/>
            </a:endParaRPr>
          </a:p>
        </p:txBody>
      </p:sp>
      <p:sp>
        <p:nvSpPr>
          <p:cNvPr id="101" name="object 101"/>
          <p:cNvSpPr/>
          <p:nvPr/>
        </p:nvSpPr>
        <p:spPr>
          <a:xfrm>
            <a:off x="7141839" y="2865643"/>
            <a:ext cx="807445" cy="92428"/>
          </a:xfrm>
          <a:prstGeom prst="rect">
            <a:avLst/>
          </a:prstGeom>
          <a:blipFill>
            <a:blip r:embed="rId26" cstate="print"/>
            <a:stretch>
              <a:fillRect/>
            </a:stretch>
          </a:blipFill>
        </p:spPr>
        <p:txBody>
          <a:bodyPr wrap="square" lIns="0" tIns="0" rIns="0" bIns="0" rtlCol="0"/>
          <a:lstStyle/>
          <a:p>
            <a:endParaRPr/>
          </a:p>
        </p:txBody>
      </p:sp>
      <p:sp>
        <p:nvSpPr>
          <p:cNvPr id="102" name="object 102"/>
          <p:cNvSpPr/>
          <p:nvPr/>
        </p:nvSpPr>
        <p:spPr>
          <a:xfrm>
            <a:off x="7188254" y="2889186"/>
            <a:ext cx="745490" cy="29845"/>
          </a:xfrm>
          <a:custGeom>
            <a:avLst/>
            <a:gdLst/>
            <a:ahLst/>
            <a:cxnLst/>
            <a:rect l="l" t="t" r="r" b="b"/>
            <a:pathLst>
              <a:path w="745490" h="29844">
                <a:moveTo>
                  <a:pt x="29727" y="0"/>
                </a:moveTo>
                <a:lnTo>
                  <a:pt x="0" y="14920"/>
                </a:lnTo>
                <a:lnTo>
                  <a:pt x="29824" y="29646"/>
                </a:lnTo>
                <a:lnTo>
                  <a:pt x="29791" y="19764"/>
                </a:lnTo>
                <a:lnTo>
                  <a:pt x="24813" y="19764"/>
                </a:lnTo>
                <a:lnTo>
                  <a:pt x="24813" y="9882"/>
                </a:lnTo>
                <a:lnTo>
                  <a:pt x="29759" y="9868"/>
                </a:lnTo>
                <a:lnTo>
                  <a:pt x="29727" y="0"/>
                </a:lnTo>
                <a:close/>
              </a:path>
              <a:path w="745490" h="29844">
                <a:moveTo>
                  <a:pt x="29759" y="9868"/>
                </a:moveTo>
                <a:lnTo>
                  <a:pt x="24813" y="9882"/>
                </a:lnTo>
                <a:lnTo>
                  <a:pt x="24813" y="19764"/>
                </a:lnTo>
                <a:lnTo>
                  <a:pt x="29791" y="19750"/>
                </a:lnTo>
                <a:lnTo>
                  <a:pt x="29759" y="9868"/>
                </a:lnTo>
                <a:close/>
              </a:path>
              <a:path w="745490" h="29844">
                <a:moveTo>
                  <a:pt x="29791" y="19750"/>
                </a:moveTo>
                <a:lnTo>
                  <a:pt x="24813" y="19764"/>
                </a:lnTo>
                <a:lnTo>
                  <a:pt x="29791" y="19764"/>
                </a:lnTo>
                <a:close/>
              </a:path>
              <a:path w="745490" h="29844">
                <a:moveTo>
                  <a:pt x="744926" y="7847"/>
                </a:moveTo>
                <a:lnTo>
                  <a:pt x="29759" y="9868"/>
                </a:lnTo>
                <a:lnTo>
                  <a:pt x="29791" y="19750"/>
                </a:lnTo>
                <a:lnTo>
                  <a:pt x="744975" y="17729"/>
                </a:lnTo>
                <a:lnTo>
                  <a:pt x="744926" y="7847"/>
                </a:lnTo>
                <a:close/>
              </a:path>
            </a:pathLst>
          </a:custGeom>
          <a:solidFill>
            <a:srgbClr val="9BBA58"/>
          </a:solidFill>
        </p:spPr>
        <p:txBody>
          <a:bodyPr wrap="square" lIns="0" tIns="0" rIns="0" bIns="0" rtlCol="0"/>
          <a:lstStyle/>
          <a:p>
            <a:endParaRPr/>
          </a:p>
        </p:txBody>
      </p:sp>
      <p:sp>
        <p:nvSpPr>
          <p:cNvPr id="103" name="object 103"/>
          <p:cNvSpPr/>
          <p:nvPr/>
        </p:nvSpPr>
        <p:spPr>
          <a:xfrm>
            <a:off x="8381616" y="2639804"/>
            <a:ext cx="908050" cy="916940"/>
          </a:xfrm>
          <a:custGeom>
            <a:avLst/>
            <a:gdLst/>
            <a:ahLst/>
            <a:cxnLst/>
            <a:rect l="l" t="t" r="r" b="b"/>
            <a:pathLst>
              <a:path w="908050" h="916939">
                <a:moveTo>
                  <a:pt x="0" y="458362"/>
                </a:moveTo>
                <a:lnTo>
                  <a:pt x="2343" y="411495"/>
                </a:lnTo>
                <a:lnTo>
                  <a:pt x="9221" y="365982"/>
                </a:lnTo>
                <a:lnTo>
                  <a:pt x="20407" y="322054"/>
                </a:lnTo>
                <a:lnTo>
                  <a:pt x="35671" y="279941"/>
                </a:lnTo>
                <a:lnTo>
                  <a:pt x="54785" y="239873"/>
                </a:lnTo>
                <a:lnTo>
                  <a:pt x="77522" y="202081"/>
                </a:lnTo>
                <a:lnTo>
                  <a:pt x="103653" y="166795"/>
                </a:lnTo>
                <a:lnTo>
                  <a:pt x="132950" y="134246"/>
                </a:lnTo>
                <a:lnTo>
                  <a:pt x="165185" y="104663"/>
                </a:lnTo>
                <a:lnTo>
                  <a:pt x="200130" y="78277"/>
                </a:lnTo>
                <a:lnTo>
                  <a:pt x="237557" y="55319"/>
                </a:lnTo>
                <a:lnTo>
                  <a:pt x="277237" y="36018"/>
                </a:lnTo>
                <a:lnTo>
                  <a:pt x="318943" y="20605"/>
                </a:lnTo>
                <a:lnTo>
                  <a:pt x="362447" y="9311"/>
                </a:lnTo>
                <a:lnTo>
                  <a:pt x="407519" y="2366"/>
                </a:lnTo>
                <a:lnTo>
                  <a:pt x="453932" y="0"/>
                </a:lnTo>
                <a:lnTo>
                  <a:pt x="500346" y="2366"/>
                </a:lnTo>
                <a:lnTo>
                  <a:pt x="545418" y="9311"/>
                </a:lnTo>
                <a:lnTo>
                  <a:pt x="588921" y="20605"/>
                </a:lnTo>
                <a:lnTo>
                  <a:pt x="630627" y="36018"/>
                </a:lnTo>
                <a:lnTo>
                  <a:pt x="670308" y="55319"/>
                </a:lnTo>
                <a:lnTo>
                  <a:pt x="707735" y="78277"/>
                </a:lnTo>
                <a:lnTo>
                  <a:pt x="742680" y="104663"/>
                </a:lnTo>
                <a:lnTo>
                  <a:pt x="774915" y="134246"/>
                </a:lnTo>
                <a:lnTo>
                  <a:pt x="804212" y="166795"/>
                </a:lnTo>
                <a:lnTo>
                  <a:pt x="830343" y="202081"/>
                </a:lnTo>
                <a:lnTo>
                  <a:pt x="853080" y="239873"/>
                </a:lnTo>
                <a:lnTo>
                  <a:pt x="872194" y="279941"/>
                </a:lnTo>
                <a:lnTo>
                  <a:pt x="887458" y="322054"/>
                </a:lnTo>
                <a:lnTo>
                  <a:pt x="898643" y="365982"/>
                </a:lnTo>
                <a:lnTo>
                  <a:pt x="905522" y="411495"/>
                </a:lnTo>
                <a:lnTo>
                  <a:pt x="907865" y="458362"/>
                </a:lnTo>
                <a:lnTo>
                  <a:pt x="905522" y="505229"/>
                </a:lnTo>
                <a:lnTo>
                  <a:pt x="898643" y="550742"/>
                </a:lnTo>
                <a:lnTo>
                  <a:pt x="887458" y="594670"/>
                </a:lnTo>
                <a:lnTo>
                  <a:pt x="872194" y="636783"/>
                </a:lnTo>
                <a:lnTo>
                  <a:pt x="853080" y="676851"/>
                </a:lnTo>
                <a:lnTo>
                  <a:pt x="830343" y="714643"/>
                </a:lnTo>
                <a:lnTo>
                  <a:pt x="804212" y="749929"/>
                </a:lnTo>
                <a:lnTo>
                  <a:pt x="774915" y="782478"/>
                </a:lnTo>
                <a:lnTo>
                  <a:pt x="742680" y="812061"/>
                </a:lnTo>
                <a:lnTo>
                  <a:pt x="707735" y="838447"/>
                </a:lnTo>
                <a:lnTo>
                  <a:pt x="670308" y="861405"/>
                </a:lnTo>
                <a:lnTo>
                  <a:pt x="630627" y="880706"/>
                </a:lnTo>
                <a:lnTo>
                  <a:pt x="588921" y="896119"/>
                </a:lnTo>
                <a:lnTo>
                  <a:pt x="545418" y="907413"/>
                </a:lnTo>
                <a:lnTo>
                  <a:pt x="500346" y="914358"/>
                </a:lnTo>
                <a:lnTo>
                  <a:pt x="453932" y="916725"/>
                </a:lnTo>
                <a:lnTo>
                  <a:pt x="407519" y="914358"/>
                </a:lnTo>
                <a:lnTo>
                  <a:pt x="362447" y="907413"/>
                </a:lnTo>
                <a:lnTo>
                  <a:pt x="318943" y="896119"/>
                </a:lnTo>
                <a:lnTo>
                  <a:pt x="277237" y="880706"/>
                </a:lnTo>
                <a:lnTo>
                  <a:pt x="237557" y="861405"/>
                </a:lnTo>
                <a:lnTo>
                  <a:pt x="200130" y="838447"/>
                </a:lnTo>
                <a:lnTo>
                  <a:pt x="165185" y="812061"/>
                </a:lnTo>
                <a:lnTo>
                  <a:pt x="132950" y="782478"/>
                </a:lnTo>
                <a:lnTo>
                  <a:pt x="103653" y="749929"/>
                </a:lnTo>
                <a:lnTo>
                  <a:pt x="77522" y="714643"/>
                </a:lnTo>
                <a:lnTo>
                  <a:pt x="54785" y="676851"/>
                </a:lnTo>
                <a:lnTo>
                  <a:pt x="35671" y="636783"/>
                </a:lnTo>
                <a:lnTo>
                  <a:pt x="20407" y="594670"/>
                </a:lnTo>
                <a:lnTo>
                  <a:pt x="9221" y="550742"/>
                </a:lnTo>
                <a:lnTo>
                  <a:pt x="2343" y="505229"/>
                </a:lnTo>
                <a:lnTo>
                  <a:pt x="0" y="458362"/>
                </a:lnTo>
                <a:close/>
              </a:path>
            </a:pathLst>
          </a:custGeom>
          <a:ln w="9903">
            <a:solidFill>
              <a:srgbClr val="385D89"/>
            </a:solidFill>
          </a:ln>
        </p:spPr>
        <p:txBody>
          <a:bodyPr wrap="square" lIns="0" tIns="0" rIns="0" bIns="0" rtlCol="0"/>
          <a:lstStyle/>
          <a:p>
            <a:endParaRPr/>
          </a:p>
        </p:txBody>
      </p:sp>
      <p:sp>
        <p:nvSpPr>
          <p:cNvPr id="104" name="object 104"/>
          <p:cNvSpPr/>
          <p:nvPr/>
        </p:nvSpPr>
        <p:spPr>
          <a:xfrm>
            <a:off x="8813363" y="2595334"/>
            <a:ext cx="42620" cy="108704"/>
          </a:xfrm>
          <a:prstGeom prst="rect">
            <a:avLst/>
          </a:prstGeom>
          <a:blipFill>
            <a:blip r:embed="rId27" cstate="print"/>
            <a:stretch>
              <a:fillRect/>
            </a:stretch>
          </a:blipFill>
        </p:spPr>
        <p:txBody>
          <a:bodyPr wrap="square" lIns="0" tIns="0" rIns="0" bIns="0" rtlCol="0"/>
          <a:lstStyle/>
          <a:p>
            <a:endParaRPr/>
          </a:p>
        </p:txBody>
      </p:sp>
      <p:sp>
        <p:nvSpPr>
          <p:cNvPr id="105" name="object 105"/>
          <p:cNvSpPr/>
          <p:nvPr/>
        </p:nvSpPr>
        <p:spPr>
          <a:xfrm>
            <a:off x="8834673" y="2603763"/>
            <a:ext cx="0" cy="76835"/>
          </a:xfrm>
          <a:custGeom>
            <a:avLst/>
            <a:gdLst/>
            <a:ahLst/>
            <a:cxnLst/>
            <a:rect l="l" t="t" r="r" b="b"/>
            <a:pathLst>
              <a:path h="76835">
                <a:moveTo>
                  <a:pt x="0" y="0"/>
                </a:moveTo>
                <a:lnTo>
                  <a:pt x="0" y="76635"/>
                </a:lnTo>
              </a:path>
            </a:pathLst>
          </a:custGeom>
          <a:ln w="9925">
            <a:solidFill>
              <a:srgbClr val="C0504D"/>
            </a:solidFill>
          </a:ln>
        </p:spPr>
        <p:txBody>
          <a:bodyPr wrap="square" lIns="0" tIns="0" rIns="0" bIns="0" rtlCol="0"/>
          <a:lstStyle/>
          <a:p>
            <a:endParaRPr/>
          </a:p>
        </p:txBody>
      </p:sp>
      <p:sp>
        <p:nvSpPr>
          <p:cNvPr id="106" name="object 106"/>
          <p:cNvSpPr/>
          <p:nvPr/>
        </p:nvSpPr>
        <p:spPr>
          <a:xfrm>
            <a:off x="8813363" y="3513803"/>
            <a:ext cx="42620" cy="108704"/>
          </a:xfrm>
          <a:prstGeom prst="rect">
            <a:avLst/>
          </a:prstGeom>
          <a:blipFill>
            <a:blip r:embed="rId28" cstate="print"/>
            <a:stretch>
              <a:fillRect/>
            </a:stretch>
          </a:blipFill>
        </p:spPr>
        <p:txBody>
          <a:bodyPr wrap="square" lIns="0" tIns="0" rIns="0" bIns="0" rtlCol="0"/>
          <a:lstStyle/>
          <a:p>
            <a:endParaRPr/>
          </a:p>
        </p:txBody>
      </p:sp>
      <p:sp>
        <p:nvSpPr>
          <p:cNvPr id="107" name="object 107"/>
          <p:cNvSpPr/>
          <p:nvPr/>
        </p:nvSpPr>
        <p:spPr>
          <a:xfrm>
            <a:off x="8834673" y="3522232"/>
            <a:ext cx="0" cy="76200"/>
          </a:xfrm>
          <a:custGeom>
            <a:avLst/>
            <a:gdLst/>
            <a:ahLst/>
            <a:cxnLst/>
            <a:rect l="l" t="t" r="r" b="b"/>
            <a:pathLst>
              <a:path h="76200">
                <a:moveTo>
                  <a:pt x="0" y="0"/>
                </a:moveTo>
                <a:lnTo>
                  <a:pt x="0" y="76185"/>
                </a:lnTo>
              </a:path>
            </a:pathLst>
          </a:custGeom>
          <a:ln w="9925">
            <a:solidFill>
              <a:srgbClr val="C0504D"/>
            </a:solidFill>
          </a:ln>
        </p:spPr>
        <p:txBody>
          <a:bodyPr wrap="square" lIns="0" tIns="0" rIns="0" bIns="0" rtlCol="0"/>
          <a:lstStyle/>
          <a:p>
            <a:endParaRPr/>
          </a:p>
        </p:txBody>
      </p:sp>
      <p:sp>
        <p:nvSpPr>
          <p:cNvPr id="108" name="object 108"/>
          <p:cNvSpPr/>
          <p:nvPr/>
        </p:nvSpPr>
        <p:spPr>
          <a:xfrm>
            <a:off x="8334033" y="3080727"/>
            <a:ext cx="105090" cy="42435"/>
          </a:xfrm>
          <a:prstGeom prst="rect">
            <a:avLst/>
          </a:prstGeom>
          <a:blipFill>
            <a:blip r:embed="rId29" cstate="print"/>
            <a:stretch>
              <a:fillRect/>
            </a:stretch>
          </a:blipFill>
        </p:spPr>
        <p:txBody>
          <a:bodyPr wrap="square" lIns="0" tIns="0" rIns="0" bIns="0" rtlCol="0"/>
          <a:lstStyle/>
          <a:p>
            <a:endParaRPr/>
          </a:p>
        </p:txBody>
      </p:sp>
      <p:sp>
        <p:nvSpPr>
          <p:cNvPr id="109" name="object 109"/>
          <p:cNvSpPr/>
          <p:nvPr/>
        </p:nvSpPr>
        <p:spPr>
          <a:xfrm>
            <a:off x="8350673" y="3094388"/>
            <a:ext cx="72390" cy="0"/>
          </a:xfrm>
          <a:custGeom>
            <a:avLst/>
            <a:gdLst/>
            <a:ahLst/>
            <a:cxnLst/>
            <a:rect l="l" t="t" r="r" b="b"/>
            <a:pathLst>
              <a:path w="72390">
                <a:moveTo>
                  <a:pt x="0" y="0"/>
                </a:moveTo>
                <a:lnTo>
                  <a:pt x="72395" y="0"/>
                </a:lnTo>
              </a:path>
            </a:pathLst>
          </a:custGeom>
          <a:ln w="9882">
            <a:solidFill>
              <a:srgbClr val="C0504D"/>
            </a:solidFill>
          </a:ln>
        </p:spPr>
        <p:txBody>
          <a:bodyPr wrap="square" lIns="0" tIns="0" rIns="0" bIns="0" rtlCol="0"/>
          <a:lstStyle/>
          <a:p>
            <a:endParaRPr/>
          </a:p>
        </p:txBody>
      </p:sp>
      <p:sp>
        <p:nvSpPr>
          <p:cNvPr id="110" name="object 110"/>
          <p:cNvSpPr/>
          <p:nvPr/>
        </p:nvSpPr>
        <p:spPr>
          <a:xfrm>
            <a:off x="9240731" y="3089447"/>
            <a:ext cx="105090" cy="42435"/>
          </a:xfrm>
          <a:prstGeom prst="rect">
            <a:avLst/>
          </a:prstGeom>
          <a:blipFill>
            <a:blip r:embed="rId30" cstate="print"/>
            <a:stretch>
              <a:fillRect/>
            </a:stretch>
          </a:blipFill>
        </p:spPr>
        <p:txBody>
          <a:bodyPr wrap="square" lIns="0" tIns="0" rIns="0" bIns="0" rtlCol="0"/>
          <a:lstStyle/>
          <a:p>
            <a:endParaRPr/>
          </a:p>
        </p:txBody>
      </p:sp>
      <p:sp>
        <p:nvSpPr>
          <p:cNvPr id="111" name="object 111"/>
          <p:cNvSpPr/>
          <p:nvPr/>
        </p:nvSpPr>
        <p:spPr>
          <a:xfrm>
            <a:off x="9257371" y="3103108"/>
            <a:ext cx="72390" cy="0"/>
          </a:xfrm>
          <a:custGeom>
            <a:avLst/>
            <a:gdLst/>
            <a:ahLst/>
            <a:cxnLst/>
            <a:rect l="l" t="t" r="r" b="b"/>
            <a:pathLst>
              <a:path w="72390">
                <a:moveTo>
                  <a:pt x="0" y="0"/>
                </a:moveTo>
                <a:lnTo>
                  <a:pt x="72055" y="0"/>
                </a:lnTo>
              </a:path>
            </a:pathLst>
          </a:custGeom>
          <a:ln w="9882">
            <a:solidFill>
              <a:srgbClr val="C0504D"/>
            </a:solidFill>
          </a:ln>
        </p:spPr>
        <p:txBody>
          <a:bodyPr wrap="square" lIns="0" tIns="0" rIns="0" bIns="0" rtlCol="0"/>
          <a:lstStyle/>
          <a:p>
            <a:endParaRPr/>
          </a:p>
        </p:txBody>
      </p:sp>
      <p:sp>
        <p:nvSpPr>
          <p:cNvPr id="112" name="object 112"/>
          <p:cNvSpPr/>
          <p:nvPr/>
        </p:nvSpPr>
        <p:spPr>
          <a:xfrm>
            <a:off x="9135640" y="2764495"/>
            <a:ext cx="127860" cy="535386"/>
          </a:xfrm>
          <a:prstGeom prst="rect">
            <a:avLst/>
          </a:prstGeom>
          <a:blipFill>
            <a:blip r:embed="rId31" cstate="print"/>
            <a:stretch>
              <a:fillRect/>
            </a:stretch>
          </a:blipFill>
        </p:spPr>
        <p:txBody>
          <a:bodyPr wrap="square" lIns="0" tIns="0" rIns="0" bIns="0" rtlCol="0"/>
          <a:lstStyle/>
          <a:p>
            <a:endParaRPr/>
          </a:p>
        </p:txBody>
      </p:sp>
      <p:sp>
        <p:nvSpPr>
          <p:cNvPr id="113" name="object 113"/>
          <p:cNvSpPr/>
          <p:nvPr/>
        </p:nvSpPr>
        <p:spPr>
          <a:xfrm>
            <a:off x="9156951" y="2774087"/>
            <a:ext cx="85725" cy="501650"/>
          </a:xfrm>
          <a:custGeom>
            <a:avLst/>
            <a:gdLst/>
            <a:ahLst/>
            <a:cxnLst/>
            <a:rect l="l" t="t" r="r" b="b"/>
            <a:pathLst>
              <a:path w="85725" h="501650">
                <a:moveTo>
                  <a:pt x="0" y="0"/>
                </a:moveTo>
                <a:lnTo>
                  <a:pt x="85191" y="501185"/>
                </a:lnTo>
              </a:path>
            </a:pathLst>
          </a:custGeom>
          <a:ln w="9924">
            <a:solidFill>
              <a:srgbClr val="9BBA58"/>
            </a:solidFill>
          </a:ln>
        </p:spPr>
        <p:txBody>
          <a:bodyPr wrap="square" lIns="0" tIns="0" rIns="0" bIns="0" rtlCol="0"/>
          <a:lstStyle/>
          <a:p>
            <a:endParaRPr/>
          </a:p>
        </p:txBody>
      </p:sp>
      <p:sp>
        <p:nvSpPr>
          <p:cNvPr id="114" name="object 114"/>
          <p:cNvSpPr/>
          <p:nvPr/>
        </p:nvSpPr>
        <p:spPr>
          <a:xfrm>
            <a:off x="8535457" y="2736011"/>
            <a:ext cx="134282" cy="803950"/>
          </a:xfrm>
          <a:prstGeom prst="rect">
            <a:avLst/>
          </a:prstGeom>
          <a:blipFill>
            <a:blip r:embed="rId32" cstate="print"/>
            <a:stretch>
              <a:fillRect/>
            </a:stretch>
          </a:blipFill>
        </p:spPr>
        <p:txBody>
          <a:bodyPr wrap="square" lIns="0" tIns="0" rIns="0" bIns="0" rtlCol="0"/>
          <a:lstStyle/>
          <a:p>
            <a:endParaRPr/>
          </a:p>
        </p:txBody>
      </p:sp>
      <p:sp>
        <p:nvSpPr>
          <p:cNvPr id="115" name="object 115"/>
          <p:cNvSpPr/>
          <p:nvPr/>
        </p:nvSpPr>
        <p:spPr>
          <a:xfrm>
            <a:off x="8556766" y="2745021"/>
            <a:ext cx="92075" cy="770890"/>
          </a:xfrm>
          <a:custGeom>
            <a:avLst/>
            <a:gdLst/>
            <a:ahLst/>
            <a:cxnLst/>
            <a:rect l="l" t="t" r="r" b="b"/>
            <a:pathLst>
              <a:path w="92075" h="770889">
                <a:moveTo>
                  <a:pt x="91710" y="770438"/>
                </a:moveTo>
                <a:lnTo>
                  <a:pt x="0" y="0"/>
                </a:lnTo>
              </a:path>
            </a:pathLst>
          </a:custGeom>
          <a:ln w="9924">
            <a:solidFill>
              <a:srgbClr val="9BBA58"/>
            </a:solidFill>
          </a:ln>
        </p:spPr>
        <p:txBody>
          <a:bodyPr wrap="square" lIns="0" tIns="0" rIns="0" bIns="0" rtlCol="0"/>
          <a:lstStyle/>
          <a:p>
            <a:endParaRPr/>
          </a:p>
        </p:txBody>
      </p:sp>
      <p:sp>
        <p:nvSpPr>
          <p:cNvPr id="116" name="object 116"/>
          <p:cNvSpPr/>
          <p:nvPr/>
        </p:nvSpPr>
        <p:spPr>
          <a:xfrm>
            <a:off x="8540127" y="2748218"/>
            <a:ext cx="633462" cy="54643"/>
          </a:xfrm>
          <a:prstGeom prst="rect">
            <a:avLst/>
          </a:prstGeom>
          <a:blipFill>
            <a:blip r:embed="rId33" cstate="print"/>
            <a:stretch>
              <a:fillRect/>
            </a:stretch>
          </a:blipFill>
        </p:spPr>
        <p:txBody>
          <a:bodyPr wrap="square" lIns="0" tIns="0" rIns="0" bIns="0" rtlCol="0"/>
          <a:lstStyle/>
          <a:p>
            <a:endParaRPr/>
          </a:p>
        </p:txBody>
      </p:sp>
      <p:sp>
        <p:nvSpPr>
          <p:cNvPr id="117" name="object 117"/>
          <p:cNvSpPr/>
          <p:nvPr/>
        </p:nvSpPr>
        <p:spPr>
          <a:xfrm>
            <a:off x="8556766" y="2761879"/>
            <a:ext cx="600710" cy="12065"/>
          </a:xfrm>
          <a:custGeom>
            <a:avLst/>
            <a:gdLst/>
            <a:ahLst/>
            <a:cxnLst/>
            <a:rect l="l" t="t" r="r" b="b"/>
            <a:pathLst>
              <a:path w="600709" h="12064">
                <a:moveTo>
                  <a:pt x="0" y="0"/>
                </a:moveTo>
                <a:lnTo>
                  <a:pt x="600329" y="12013"/>
                </a:lnTo>
              </a:path>
            </a:pathLst>
          </a:custGeom>
          <a:ln w="9882">
            <a:solidFill>
              <a:srgbClr val="9BBA58"/>
            </a:solidFill>
            <a:prstDash val="lgDash"/>
          </a:ln>
        </p:spPr>
        <p:txBody>
          <a:bodyPr wrap="square" lIns="0" tIns="0" rIns="0" bIns="0" rtlCol="0"/>
          <a:lstStyle/>
          <a:p>
            <a:endParaRPr/>
          </a:p>
        </p:txBody>
      </p:sp>
      <p:sp>
        <p:nvSpPr>
          <p:cNvPr id="118" name="object 118"/>
          <p:cNvSpPr txBox="1"/>
          <p:nvPr/>
        </p:nvSpPr>
        <p:spPr>
          <a:xfrm>
            <a:off x="8258036" y="3300784"/>
            <a:ext cx="109855" cy="165100"/>
          </a:xfrm>
          <a:prstGeom prst="rect">
            <a:avLst/>
          </a:prstGeom>
        </p:spPr>
        <p:txBody>
          <a:bodyPr vert="horz" wrap="square" lIns="0" tIns="14604" rIns="0" bIns="0" rtlCol="0">
            <a:spAutoFit/>
          </a:bodyPr>
          <a:lstStyle/>
          <a:p>
            <a:pPr marL="12700">
              <a:lnSpc>
                <a:spcPct val="100000"/>
              </a:lnSpc>
              <a:spcBef>
                <a:spcPts val="114"/>
              </a:spcBef>
            </a:pPr>
            <a:r>
              <a:rPr sz="900" spc="10" dirty="0">
                <a:latin typeface="Times New Roman"/>
                <a:cs typeface="Times New Roman"/>
              </a:rPr>
              <a:t>X</a:t>
            </a:r>
            <a:endParaRPr sz="900">
              <a:latin typeface="Times New Roman"/>
              <a:cs typeface="Times New Roman"/>
            </a:endParaRPr>
          </a:p>
        </p:txBody>
      </p:sp>
      <p:sp>
        <p:nvSpPr>
          <p:cNvPr id="119" name="object 119"/>
          <p:cNvSpPr txBox="1"/>
          <p:nvPr/>
        </p:nvSpPr>
        <p:spPr>
          <a:xfrm>
            <a:off x="8342108" y="3368332"/>
            <a:ext cx="64769" cy="118745"/>
          </a:xfrm>
          <a:prstGeom prst="rect">
            <a:avLst/>
          </a:prstGeom>
        </p:spPr>
        <p:txBody>
          <a:bodyPr vert="horz" wrap="square" lIns="0" tIns="13335" rIns="0" bIns="0" rtlCol="0">
            <a:spAutoFit/>
          </a:bodyPr>
          <a:lstStyle/>
          <a:p>
            <a:pPr marL="12700">
              <a:lnSpc>
                <a:spcPct val="100000"/>
              </a:lnSpc>
              <a:spcBef>
                <a:spcPts val="105"/>
              </a:spcBef>
            </a:pPr>
            <a:r>
              <a:rPr sz="600" spc="5" dirty="0">
                <a:latin typeface="Times New Roman"/>
                <a:cs typeface="Times New Roman"/>
              </a:rPr>
              <a:t>3</a:t>
            </a:r>
            <a:endParaRPr sz="600">
              <a:latin typeface="Times New Roman"/>
              <a:cs typeface="Times New Roman"/>
            </a:endParaRPr>
          </a:p>
        </p:txBody>
      </p:sp>
      <p:sp>
        <p:nvSpPr>
          <p:cNvPr id="120" name="object 120"/>
          <p:cNvSpPr/>
          <p:nvPr/>
        </p:nvSpPr>
        <p:spPr>
          <a:xfrm>
            <a:off x="9274594" y="3017365"/>
            <a:ext cx="29209" cy="76835"/>
          </a:xfrm>
          <a:custGeom>
            <a:avLst/>
            <a:gdLst/>
            <a:ahLst/>
            <a:cxnLst/>
            <a:rect l="l" t="t" r="r" b="b"/>
            <a:pathLst>
              <a:path w="29209" h="76835">
                <a:moveTo>
                  <a:pt x="12844" y="47618"/>
                </a:moveTo>
                <a:lnTo>
                  <a:pt x="0" y="47618"/>
                </a:lnTo>
                <a:lnTo>
                  <a:pt x="14595" y="76684"/>
                </a:lnTo>
                <a:lnTo>
                  <a:pt x="26759" y="52463"/>
                </a:lnTo>
                <a:lnTo>
                  <a:pt x="12844" y="52463"/>
                </a:lnTo>
                <a:lnTo>
                  <a:pt x="12844" y="47618"/>
                </a:lnTo>
                <a:close/>
              </a:path>
              <a:path w="29209" h="76835">
                <a:moveTo>
                  <a:pt x="16347" y="0"/>
                </a:moveTo>
                <a:lnTo>
                  <a:pt x="12844" y="0"/>
                </a:lnTo>
                <a:lnTo>
                  <a:pt x="12844" y="52463"/>
                </a:lnTo>
                <a:lnTo>
                  <a:pt x="16347" y="52463"/>
                </a:lnTo>
                <a:lnTo>
                  <a:pt x="16347" y="0"/>
                </a:lnTo>
                <a:close/>
              </a:path>
              <a:path w="29209" h="76835">
                <a:moveTo>
                  <a:pt x="29191" y="47618"/>
                </a:moveTo>
                <a:lnTo>
                  <a:pt x="16347" y="47618"/>
                </a:lnTo>
                <a:lnTo>
                  <a:pt x="16347" y="52463"/>
                </a:lnTo>
                <a:lnTo>
                  <a:pt x="26759" y="52463"/>
                </a:lnTo>
                <a:lnTo>
                  <a:pt x="29191" y="47618"/>
                </a:lnTo>
                <a:close/>
              </a:path>
            </a:pathLst>
          </a:custGeom>
          <a:solidFill>
            <a:srgbClr val="497DBA"/>
          </a:solidFill>
        </p:spPr>
        <p:txBody>
          <a:bodyPr wrap="square" lIns="0" tIns="0" rIns="0" bIns="0" rtlCol="0"/>
          <a:lstStyle/>
          <a:p>
            <a:endParaRPr/>
          </a:p>
        </p:txBody>
      </p:sp>
      <p:sp>
        <p:nvSpPr>
          <p:cNvPr id="121" name="object 121"/>
          <p:cNvSpPr txBox="1"/>
          <p:nvPr/>
        </p:nvSpPr>
        <p:spPr>
          <a:xfrm>
            <a:off x="8436009" y="2717837"/>
            <a:ext cx="756920" cy="118745"/>
          </a:xfrm>
          <a:prstGeom prst="rect">
            <a:avLst/>
          </a:prstGeom>
        </p:spPr>
        <p:txBody>
          <a:bodyPr vert="horz" wrap="square" lIns="0" tIns="13335" rIns="0" bIns="0" rtlCol="0">
            <a:spAutoFit/>
          </a:bodyPr>
          <a:lstStyle/>
          <a:p>
            <a:pPr marL="12700">
              <a:lnSpc>
                <a:spcPct val="100000"/>
              </a:lnSpc>
              <a:spcBef>
                <a:spcPts val="105"/>
              </a:spcBef>
              <a:tabLst>
                <a:tab pos="743585" algn="l"/>
              </a:tabLst>
            </a:pPr>
            <a:r>
              <a:rPr sz="600" spc="5" dirty="0">
                <a:latin typeface="Times New Roman"/>
                <a:cs typeface="Times New Roman"/>
              </a:rPr>
              <a:t>4  </a:t>
            </a:r>
            <a:r>
              <a:rPr sz="600" spc="55" dirty="0">
                <a:latin typeface="Times New Roman"/>
                <a:cs typeface="Times New Roman"/>
              </a:rPr>
              <a:t> </a:t>
            </a:r>
            <a:r>
              <a:rPr sz="600" dirty="0">
                <a:latin typeface="Times New Roman"/>
                <a:cs typeface="Times New Roman"/>
              </a:rPr>
              <a:t> 	</a:t>
            </a:r>
            <a:endParaRPr sz="600">
              <a:latin typeface="Times New Roman"/>
              <a:cs typeface="Times New Roman"/>
            </a:endParaRPr>
          </a:p>
        </p:txBody>
      </p:sp>
      <p:sp>
        <p:nvSpPr>
          <p:cNvPr id="122" name="object 122"/>
          <p:cNvSpPr/>
          <p:nvPr/>
        </p:nvSpPr>
        <p:spPr>
          <a:xfrm>
            <a:off x="8834381" y="3541565"/>
            <a:ext cx="78740" cy="29209"/>
          </a:xfrm>
          <a:custGeom>
            <a:avLst/>
            <a:gdLst/>
            <a:ahLst/>
            <a:cxnLst/>
            <a:rect l="l" t="t" r="r" b="b"/>
            <a:pathLst>
              <a:path w="78740" h="29210">
                <a:moveTo>
                  <a:pt x="28510" y="0"/>
                </a:moveTo>
                <a:lnTo>
                  <a:pt x="0" y="15811"/>
                </a:lnTo>
                <a:lnTo>
                  <a:pt x="29824" y="29036"/>
                </a:lnTo>
                <a:lnTo>
                  <a:pt x="29256" y="16475"/>
                </a:lnTo>
                <a:lnTo>
                  <a:pt x="24375" y="16475"/>
                </a:lnTo>
                <a:lnTo>
                  <a:pt x="24229" y="12992"/>
                </a:lnTo>
                <a:lnTo>
                  <a:pt x="29088" y="12776"/>
                </a:lnTo>
                <a:lnTo>
                  <a:pt x="28510" y="0"/>
                </a:lnTo>
                <a:close/>
              </a:path>
              <a:path w="78740" h="29210">
                <a:moveTo>
                  <a:pt x="29088" y="12776"/>
                </a:moveTo>
                <a:lnTo>
                  <a:pt x="24229" y="12992"/>
                </a:lnTo>
                <a:lnTo>
                  <a:pt x="24375" y="16475"/>
                </a:lnTo>
                <a:lnTo>
                  <a:pt x="29246" y="16259"/>
                </a:lnTo>
                <a:lnTo>
                  <a:pt x="29088" y="12776"/>
                </a:lnTo>
                <a:close/>
              </a:path>
              <a:path w="78740" h="29210">
                <a:moveTo>
                  <a:pt x="29246" y="16259"/>
                </a:moveTo>
                <a:lnTo>
                  <a:pt x="24375" y="16475"/>
                </a:lnTo>
                <a:lnTo>
                  <a:pt x="29256" y="16475"/>
                </a:lnTo>
                <a:lnTo>
                  <a:pt x="29246" y="16259"/>
                </a:lnTo>
                <a:close/>
              </a:path>
              <a:path w="78740" h="29210">
                <a:moveTo>
                  <a:pt x="77990" y="10604"/>
                </a:moveTo>
                <a:lnTo>
                  <a:pt x="29088" y="12776"/>
                </a:lnTo>
                <a:lnTo>
                  <a:pt x="29246" y="16259"/>
                </a:lnTo>
                <a:lnTo>
                  <a:pt x="78136" y="14091"/>
                </a:lnTo>
                <a:lnTo>
                  <a:pt x="77990" y="10604"/>
                </a:lnTo>
                <a:close/>
              </a:path>
            </a:pathLst>
          </a:custGeom>
          <a:solidFill>
            <a:srgbClr val="497DBA"/>
          </a:solidFill>
        </p:spPr>
        <p:txBody>
          <a:bodyPr wrap="square" lIns="0" tIns="0" rIns="0" bIns="0" rtlCol="0"/>
          <a:lstStyle/>
          <a:p>
            <a:endParaRPr/>
          </a:p>
        </p:txBody>
      </p:sp>
      <p:sp>
        <p:nvSpPr>
          <p:cNvPr id="123" name="object 123"/>
          <p:cNvSpPr/>
          <p:nvPr/>
        </p:nvSpPr>
        <p:spPr>
          <a:xfrm>
            <a:off x="8368479" y="3105724"/>
            <a:ext cx="29209" cy="76835"/>
          </a:xfrm>
          <a:custGeom>
            <a:avLst/>
            <a:gdLst/>
            <a:ahLst/>
            <a:cxnLst/>
            <a:rect l="l" t="t" r="r" b="b"/>
            <a:pathLst>
              <a:path w="29209" h="76835">
                <a:moveTo>
                  <a:pt x="16347" y="24221"/>
                </a:moveTo>
                <a:lnTo>
                  <a:pt x="12844" y="24221"/>
                </a:lnTo>
                <a:lnTo>
                  <a:pt x="12844" y="76635"/>
                </a:lnTo>
                <a:lnTo>
                  <a:pt x="16347" y="76635"/>
                </a:lnTo>
                <a:lnTo>
                  <a:pt x="16347" y="24221"/>
                </a:lnTo>
                <a:close/>
              </a:path>
              <a:path w="29209" h="76835">
                <a:moveTo>
                  <a:pt x="14595" y="0"/>
                </a:moveTo>
                <a:lnTo>
                  <a:pt x="0" y="29065"/>
                </a:lnTo>
                <a:lnTo>
                  <a:pt x="12844" y="29065"/>
                </a:lnTo>
                <a:lnTo>
                  <a:pt x="12844" y="24221"/>
                </a:lnTo>
                <a:lnTo>
                  <a:pt x="26759" y="24221"/>
                </a:lnTo>
                <a:lnTo>
                  <a:pt x="14595" y="0"/>
                </a:lnTo>
                <a:close/>
              </a:path>
              <a:path w="29209" h="76835">
                <a:moveTo>
                  <a:pt x="26759" y="24221"/>
                </a:moveTo>
                <a:lnTo>
                  <a:pt x="16347" y="24221"/>
                </a:lnTo>
                <a:lnTo>
                  <a:pt x="16347" y="29065"/>
                </a:lnTo>
                <a:lnTo>
                  <a:pt x="29191" y="29065"/>
                </a:lnTo>
                <a:lnTo>
                  <a:pt x="26759" y="24221"/>
                </a:lnTo>
                <a:close/>
              </a:path>
            </a:pathLst>
          </a:custGeom>
          <a:solidFill>
            <a:srgbClr val="497DBA"/>
          </a:solidFill>
        </p:spPr>
        <p:txBody>
          <a:bodyPr wrap="square" lIns="0" tIns="0" rIns="0" bIns="0" rtlCol="0"/>
          <a:lstStyle/>
          <a:p>
            <a:endParaRPr/>
          </a:p>
        </p:txBody>
      </p:sp>
      <p:sp>
        <p:nvSpPr>
          <p:cNvPr id="124" name="object 124"/>
          <p:cNvSpPr/>
          <p:nvPr/>
        </p:nvSpPr>
        <p:spPr>
          <a:xfrm>
            <a:off x="8761401" y="2624981"/>
            <a:ext cx="69850" cy="29209"/>
          </a:xfrm>
          <a:custGeom>
            <a:avLst/>
            <a:gdLst/>
            <a:ahLst/>
            <a:cxnLst/>
            <a:rect l="l" t="t" r="r" b="b"/>
            <a:pathLst>
              <a:path w="69850" h="29210">
                <a:moveTo>
                  <a:pt x="40527" y="0"/>
                </a:moveTo>
                <a:lnTo>
                  <a:pt x="40527" y="29065"/>
                </a:lnTo>
                <a:lnTo>
                  <a:pt x="66216" y="16276"/>
                </a:lnTo>
                <a:lnTo>
                  <a:pt x="45393" y="16276"/>
                </a:lnTo>
                <a:lnTo>
                  <a:pt x="45393" y="12788"/>
                </a:lnTo>
                <a:lnTo>
                  <a:pt x="66216" y="12788"/>
                </a:lnTo>
                <a:lnTo>
                  <a:pt x="40527" y="0"/>
                </a:lnTo>
                <a:close/>
              </a:path>
              <a:path w="69850" h="29210">
                <a:moveTo>
                  <a:pt x="40527" y="12788"/>
                </a:moveTo>
                <a:lnTo>
                  <a:pt x="0" y="12788"/>
                </a:lnTo>
                <a:lnTo>
                  <a:pt x="0" y="16276"/>
                </a:lnTo>
                <a:lnTo>
                  <a:pt x="40527" y="16276"/>
                </a:lnTo>
                <a:lnTo>
                  <a:pt x="40527" y="12788"/>
                </a:lnTo>
                <a:close/>
              </a:path>
              <a:path w="69850" h="29210">
                <a:moveTo>
                  <a:pt x="66216" y="12788"/>
                </a:moveTo>
                <a:lnTo>
                  <a:pt x="45393" y="12788"/>
                </a:lnTo>
                <a:lnTo>
                  <a:pt x="45393" y="16276"/>
                </a:lnTo>
                <a:lnTo>
                  <a:pt x="66216" y="16276"/>
                </a:lnTo>
                <a:lnTo>
                  <a:pt x="69719" y="14532"/>
                </a:lnTo>
                <a:lnTo>
                  <a:pt x="66216" y="12788"/>
                </a:lnTo>
                <a:close/>
              </a:path>
            </a:pathLst>
          </a:custGeom>
          <a:solidFill>
            <a:srgbClr val="497DBA"/>
          </a:solidFill>
        </p:spPr>
        <p:txBody>
          <a:bodyPr wrap="square" lIns="0" tIns="0" rIns="0" bIns="0" rtlCol="0"/>
          <a:lstStyle/>
          <a:p>
            <a:endParaRPr/>
          </a:p>
        </p:txBody>
      </p:sp>
      <p:sp>
        <p:nvSpPr>
          <p:cNvPr id="125" name="object 125"/>
          <p:cNvSpPr txBox="1"/>
          <p:nvPr/>
        </p:nvSpPr>
        <p:spPr>
          <a:xfrm>
            <a:off x="8465784" y="3468317"/>
            <a:ext cx="171450" cy="165100"/>
          </a:xfrm>
          <a:prstGeom prst="rect">
            <a:avLst/>
          </a:prstGeom>
        </p:spPr>
        <p:txBody>
          <a:bodyPr vert="horz" wrap="square" lIns="0" tIns="14604" rIns="0" bIns="0" rtlCol="0">
            <a:spAutoFit/>
          </a:bodyPr>
          <a:lstStyle/>
          <a:p>
            <a:pPr marL="12700">
              <a:lnSpc>
                <a:spcPct val="100000"/>
              </a:lnSpc>
              <a:spcBef>
                <a:spcPts val="114"/>
              </a:spcBef>
            </a:pPr>
            <a:r>
              <a:rPr sz="900" spc="5" dirty="0">
                <a:latin typeface="Times New Roman"/>
                <a:cs typeface="Times New Roman"/>
              </a:rPr>
              <a:t>0.3</a:t>
            </a:r>
            <a:endParaRPr sz="900">
              <a:latin typeface="Times New Roman"/>
              <a:cs typeface="Times New Roman"/>
            </a:endParaRPr>
          </a:p>
        </p:txBody>
      </p:sp>
      <p:sp>
        <p:nvSpPr>
          <p:cNvPr id="126" name="object 126"/>
          <p:cNvSpPr txBox="1"/>
          <p:nvPr/>
        </p:nvSpPr>
        <p:spPr>
          <a:xfrm>
            <a:off x="8351790" y="2555875"/>
            <a:ext cx="277495" cy="259715"/>
          </a:xfrm>
          <a:prstGeom prst="rect">
            <a:avLst/>
          </a:prstGeom>
        </p:spPr>
        <p:txBody>
          <a:bodyPr vert="horz" wrap="square" lIns="0" tIns="14604" rIns="0" bIns="0" rtlCol="0">
            <a:spAutoFit/>
          </a:bodyPr>
          <a:lstStyle/>
          <a:p>
            <a:pPr marL="118745">
              <a:lnSpc>
                <a:spcPts val="910"/>
              </a:lnSpc>
              <a:spcBef>
                <a:spcPts val="114"/>
              </a:spcBef>
            </a:pPr>
            <a:r>
              <a:rPr sz="900" dirty="0">
                <a:latin typeface="Times New Roman"/>
                <a:cs typeface="Times New Roman"/>
              </a:rPr>
              <a:t>0.6</a:t>
            </a:r>
            <a:endParaRPr sz="900">
              <a:latin typeface="Times New Roman"/>
              <a:cs typeface="Times New Roman"/>
            </a:endParaRPr>
          </a:p>
          <a:p>
            <a:pPr marL="12700">
              <a:lnSpc>
                <a:spcPts val="910"/>
              </a:lnSpc>
            </a:pPr>
            <a:r>
              <a:rPr sz="900" spc="10" dirty="0">
                <a:latin typeface="Times New Roman"/>
                <a:cs typeface="Times New Roman"/>
              </a:rPr>
              <a:t>X</a:t>
            </a:r>
            <a:endParaRPr sz="900">
              <a:latin typeface="Times New Roman"/>
              <a:cs typeface="Times New Roman"/>
            </a:endParaRPr>
          </a:p>
        </p:txBody>
      </p:sp>
      <p:sp>
        <p:nvSpPr>
          <p:cNvPr id="127" name="object 127"/>
          <p:cNvSpPr/>
          <p:nvPr/>
        </p:nvSpPr>
        <p:spPr>
          <a:xfrm>
            <a:off x="8582748" y="3262096"/>
            <a:ext cx="677834" cy="302862"/>
          </a:xfrm>
          <a:prstGeom prst="rect">
            <a:avLst/>
          </a:prstGeom>
          <a:blipFill>
            <a:blip r:embed="rId34" cstate="print"/>
            <a:stretch>
              <a:fillRect/>
            </a:stretch>
          </a:blipFill>
        </p:spPr>
        <p:txBody>
          <a:bodyPr wrap="square" lIns="0" tIns="0" rIns="0" bIns="0" rtlCol="0"/>
          <a:lstStyle/>
          <a:p>
            <a:endParaRPr/>
          </a:p>
        </p:txBody>
      </p:sp>
      <p:sp>
        <p:nvSpPr>
          <p:cNvPr id="128" name="object 128"/>
          <p:cNvSpPr/>
          <p:nvPr/>
        </p:nvSpPr>
        <p:spPr>
          <a:xfrm>
            <a:off x="8629163" y="3270574"/>
            <a:ext cx="615315" cy="243840"/>
          </a:xfrm>
          <a:custGeom>
            <a:avLst/>
            <a:gdLst/>
            <a:ahLst/>
            <a:cxnLst/>
            <a:rect l="l" t="t" r="r" b="b"/>
            <a:pathLst>
              <a:path w="615315" h="243839">
                <a:moveTo>
                  <a:pt x="22429" y="215908"/>
                </a:moveTo>
                <a:lnTo>
                  <a:pt x="0" y="240419"/>
                </a:lnTo>
                <a:lnTo>
                  <a:pt x="33132" y="243563"/>
                </a:lnTo>
                <a:lnTo>
                  <a:pt x="30252" y="236123"/>
                </a:lnTo>
                <a:lnTo>
                  <a:pt x="24910" y="236123"/>
                </a:lnTo>
                <a:lnTo>
                  <a:pt x="21358" y="226904"/>
                </a:lnTo>
                <a:lnTo>
                  <a:pt x="25994" y="225121"/>
                </a:lnTo>
                <a:lnTo>
                  <a:pt x="22429" y="215908"/>
                </a:lnTo>
                <a:close/>
              </a:path>
              <a:path w="615315" h="243839">
                <a:moveTo>
                  <a:pt x="25994" y="225121"/>
                </a:moveTo>
                <a:lnTo>
                  <a:pt x="21358" y="226904"/>
                </a:lnTo>
                <a:lnTo>
                  <a:pt x="24910" y="236123"/>
                </a:lnTo>
                <a:lnTo>
                  <a:pt x="29560" y="234334"/>
                </a:lnTo>
                <a:lnTo>
                  <a:pt x="25994" y="225121"/>
                </a:lnTo>
                <a:close/>
              </a:path>
              <a:path w="615315" h="243839">
                <a:moveTo>
                  <a:pt x="29560" y="234334"/>
                </a:moveTo>
                <a:lnTo>
                  <a:pt x="24910" y="236123"/>
                </a:lnTo>
                <a:lnTo>
                  <a:pt x="30252" y="236123"/>
                </a:lnTo>
                <a:lnTo>
                  <a:pt x="29560" y="234334"/>
                </a:lnTo>
                <a:close/>
              </a:path>
              <a:path w="615315" h="243839">
                <a:moveTo>
                  <a:pt x="611228" y="0"/>
                </a:moveTo>
                <a:lnTo>
                  <a:pt x="25994" y="225121"/>
                </a:lnTo>
                <a:lnTo>
                  <a:pt x="29560" y="234334"/>
                </a:lnTo>
                <a:lnTo>
                  <a:pt x="614828" y="9204"/>
                </a:lnTo>
                <a:lnTo>
                  <a:pt x="611228" y="0"/>
                </a:lnTo>
                <a:close/>
              </a:path>
            </a:pathLst>
          </a:custGeom>
          <a:solidFill>
            <a:srgbClr val="9BBA58"/>
          </a:solidFill>
        </p:spPr>
        <p:txBody>
          <a:bodyPr wrap="square" lIns="0" tIns="0" rIns="0" bIns="0" rtlCol="0"/>
          <a:lstStyle/>
          <a:p>
            <a:endParaRPr/>
          </a:p>
        </p:txBody>
      </p:sp>
      <p:sp>
        <p:nvSpPr>
          <p:cNvPr id="129" name="object 129"/>
          <p:cNvSpPr txBox="1"/>
          <p:nvPr/>
        </p:nvSpPr>
        <p:spPr>
          <a:xfrm>
            <a:off x="7756468" y="1980959"/>
            <a:ext cx="373380" cy="165100"/>
          </a:xfrm>
          <a:prstGeom prst="rect">
            <a:avLst/>
          </a:prstGeom>
        </p:spPr>
        <p:txBody>
          <a:bodyPr vert="horz" wrap="square" lIns="0" tIns="14604" rIns="0" bIns="0" rtlCol="0">
            <a:spAutoFit/>
          </a:bodyPr>
          <a:lstStyle/>
          <a:p>
            <a:pPr marL="38100">
              <a:lnSpc>
                <a:spcPct val="100000"/>
              </a:lnSpc>
              <a:spcBef>
                <a:spcPts val="114"/>
              </a:spcBef>
            </a:pPr>
            <a:r>
              <a:rPr sz="1350" spc="7" baseline="3086" dirty="0">
                <a:latin typeface="Times New Roman"/>
                <a:cs typeface="Times New Roman"/>
              </a:rPr>
              <a:t>0.3</a:t>
            </a:r>
            <a:r>
              <a:rPr sz="1350" spc="-75" baseline="3086" dirty="0">
                <a:latin typeface="Times New Roman"/>
                <a:cs typeface="Times New Roman"/>
              </a:rPr>
              <a:t> </a:t>
            </a:r>
            <a:r>
              <a:rPr sz="900" spc="5" dirty="0">
                <a:latin typeface="Times New Roman"/>
                <a:cs typeface="Times New Roman"/>
              </a:rPr>
              <a:t>X</a:t>
            </a:r>
            <a:r>
              <a:rPr sz="900" spc="7" baseline="-18518" dirty="0">
                <a:latin typeface="Times New Roman"/>
                <a:cs typeface="Times New Roman"/>
              </a:rPr>
              <a:t>1</a:t>
            </a:r>
            <a:endParaRPr sz="900" baseline="-18518">
              <a:latin typeface="Times New Roman"/>
              <a:cs typeface="Times New Roman"/>
            </a:endParaRPr>
          </a:p>
        </p:txBody>
      </p:sp>
      <p:sp>
        <p:nvSpPr>
          <p:cNvPr id="130" name="object 130"/>
          <p:cNvSpPr txBox="1"/>
          <p:nvPr/>
        </p:nvSpPr>
        <p:spPr>
          <a:xfrm>
            <a:off x="9154076" y="2611118"/>
            <a:ext cx="274955" cy="276225"/>
          </a:xfrm>
          <a:prstGeom prst="rect">
            <a:avLst/>
          </a:prstGeom>
        </p:spPr>
        <p:txBody>
          <a:bodyPr vert="horz" wrap="square" lIns="0" tIns="14604" rIns="0" bIns="0" rtlCol="0">
            <a:spAutoFit/>
          </a:bodyPr>
          <a:lstStyle/>
          <a:p>
            <a:pPr marL="38100">
              <a:lnSpc>
                <a:spcPts val="980"/>
              </a:lnSpc>
              <a:spcBef>
                <a:spcPts val="114"/>
              </a:spcBef>
            </a:pPr>
            <a:r>
              <a:rPr sz="900" spc="5" dirty="0">
                <a:latin typeface="Times New Roman"/>
                <a:cs typeface="Times New Roman"/>
              </a:rPr>
              <a:t>X</a:t>
            </a:r>
            <a:r>
              <a:rPr sz="900" spc="7" baseline="-18518" dirty="0">
                <a:latin typeface="Times New Roman"/>
                <a:cs typeface="Times New Roman"/>
              </a:rPr>
              <a:t>1</a:t>
            </a:r>
            <a:endParaRPr sz="900" baseline="-18518">
              <a:latin typeface="Times New Roman"/>
              <a:cs typeface="Times New Roman"/>
            </a:endParaRPr>
          </a:p>
          <a:p>
            <a:pPr marL="90805">
              <a:lnSpc>
                <a:spcPts val="980"/>
              </a:lnSpc>
            </a:pPr>
            <a:r>
              <a:rPr sz="900" spc="5" dirty="0">
                <a:latin typeface="Times New Roman"/>
                <a:cs typeface="Times New Roman"/>
              </a:rPr>
              <a:t>0.4</a:t>
            </a:r>
            <a:endParaRPr sz="900">
              <a:latin typeface="Times New Roman"/>
              <a:cs typeface="Times New Roman"/>
            </a:endParaRPr>
          </a:p>
        </p:txBody>
      </p:sp>
      <p:sp>
        <p:nvSpPr>
          <p:cNvPr id="131" name="object 131"/>
          <p:cNvSpPr txBox="1"/>
          <p:nvPr/>
        </p:nvSpPr>
        <p:spPr>
          <a:xfrm>
            <a:off x="9200977" y="3189279"/>
            <a:ext cx="360045" cy="545465"/>
          </a:xfrm>
          <a:prstGeom prst="rect">
            <a:avLst/>
          </a:prstGeom>
        </p:spPr>
        <p:txBody>
          <a:bodyPr vert="horz" wrap="square" lIns="0" tIns="14604" rIns="0" bIns="0" rtlCol="0">
            <a:spAutoFit/>
          </a:bodyPr>
          <a:lstStyle/>
          <a:p>
            <a:pPr marL="86995">
              <a:lnSpc>
                <a:spcPts val="1065"/>
              </a:lnSpc>
              <a:spcBef>
                <a:spcPts val="114"/>
              </a:spcBef>
            </a:pPr>
            <a:r>
              <a:rPr sz="900" spc="5" dirty="0">
                <a:latin typeface="Times New Roman"/>
                <a:cs typeface="Times New Roman"/>
              </a:rPr>
              <a:t>0.2</a:t>
            </a:r>
            <a:endParaRPr sz="900">
              <a:latin typeface="Times New Roman"/>
              <a:cs typeface="Times New Roman"/>
            </a:endParaRPr>
          </a:p>
          <a:p>
            <a:pPr marL="38100">
              <a:lnSpc>
                <a:spcPts val="1065"/>
              </a:lnSpc>
            </a:pPr>
            <a:r>
              <a:rPr sz="900" spc="5" dirty="0">
                <a:latin typeface="Times New Roman"/>
                <a:cs typeface="Times New Roman"/>
              </a:rPr>
              <a:t>X</a:t>
            </a:r>
            <a:r>
              <a:rPr sz="900" spc="7" baseline="-18518" dirty="0">
                <a:latin typeface="Times New Roman"/>
                <a:cs typeface="Times New Roman"/>
              </a:rPr>
              <a:t>2</a:t>
            </a:r>
            <a:endParaRPr sz="900" baseline="-18518">
              <a:latin typeface="Times New Roman"/>
              <a:cs typeface="Times New Roman"/>
            </a:endParaRPr>
          </a:p>
          <a:p>
            <a:pPr marL="198120">
              <a:lnSpc>
                <a:spcPct val="100000"/>
              </a:lnSpc>
              <a:spcBef>
                <a:spcPts val="860"/>
              </a:spcBef>
            </a:pPr>
            <a:r>
              <a:rPr sz="900" spc="5" dirty="0">
                <a:latin typeface="Times New Roman"/>
                <a:cs typeface="Times New Roman"/>
              </a:rPr>
              <a:t>X</a:t>
            </a:r>
            <a:r>
              <a:rPr sz="900" spc="7" baseline="-18518" dirty="0">
                <a:latin typeface="Times New Roman"/>
                <a:cs typeface="Times New Roman"/>
              </a:rPr>
              <a:t>5</a:t>
            </a:r>
            <a:endParaRPr sz="900" baseline="-18518">
              <a:latin typeface="Times New Roman"/>
              <a:cs typeface="Times New Roman"/>
            </a:endParaRPr>
          </a:p>
        </p:txBody>
      </p:sp>
      <p:sp>
        <p:nvSpPr>
          <p:cNvPr id="132" name="object 132"/>
          <p:cNvSpPr txBox="1"/>
          <p:nvPr/>
        </p:nvSpPr>
        <p:spPr>
          <a:xfrm>
            <a:off x="6835408" y="1953613"/>
            <a:ext cx="409575" cy="400685"/>
          </a:xfrm>
          <a:prstGeom prst="rect">
            <a:avLst/>
          </a:prstGeom>
        </p:spPr>
        <p:txBody>
          <a:bodyPr vert="horz" wrap="square" lIns="0" tIns="12065" rIns="0" bIns="0" rtlCol="0">
            <a:spAutoFit/>
          </a:bodyPr>
          <a:lstStyle/>
          <a:p>
            <a:pPr marL="97790" marR="30480" indent="-60325">
              <a:lnSpc>
                <a:spcPct val="136600"/>
              </a:lnSpc>
              <a:spcBef>
                <a:spcPts val="95"/>
              </a:spcBef>
            </a:pPr>
            <a:r>
              <a:rPr sz="900" spc="5" dirty="0">
                <a:latin typeface="Times New Roman"/>
                <a:cs typeface="Times New Roman"/>
              </a:rPr>
              <a:t>X</a:t>
            </a:r>
            <a:r>
              <a:rPr sz="900" spc="7" baseline="-18518" dirty="0">
                <a:latin typeface="Times New Roman"/>
                <a:cs typeface="Times New Roman"/>
              </a:rPr>
              <a:t>6 </a:t>
            </a:r>
            <a:r>
              <a:rPr sz="1350" spc="7" baseline="-6172" dirty="0">
                <a:latin typeface="Times New Roman"/>
                <a:cs typeface="Times New Roman"/>
              </a:rPr>
              <a:t>X</a:t>
            </a:r>
            <a:r>
              <a:rPr sz="900" spc="7" baseline="-32407" dirty="0">
                <a:latin typeface="Times New Roman"/>
                <a:cs typeface="Times New Roman"/>
              </a:rPr>
              <a:t>4  </a:t>
            </a:r>
            <a:r>
              <a:rPr sz="900" spc="5" dirty="0">
                <a:latin typeface="Times New Roman"/>
                <a:cs typeface="Times New Roman"/>
              </a:rPr>
              <a:t>0.2</a:t>
            </a:r>
            <a:endParaRPr sz="900">
              <a:latin typeface="Times New Roman"/>
              <a:cs typeface="Times New Roman"/>
            </a:endParaRPr>
          </a:p>
        </p:txBody>
      </p:sp>
      <p:sp>
        <p:nvSpPr>
          <p:cNvPr id="133" name="object 133"/>
          <p:cNvSpPr/>
          <p:nvPr/>
        </p:nvSpPr>
        <p:spPr>
          <a:xfrm>
            <a:off x="7544113" y="2484293"/>
            <a:ext cx="79964" cy="79660"/>
          </a:xfrm>
          <a:prstGeom prst="rect">
            <a:avLst/>
          </a:prstGeom>
          <a:blipFill>
            <a:blip r:embed="rId35" cstate="print"/>
            <a:stretch>
              <a:fillRect/>
            </a:stretch>
          </a:blipFill>
        </p:spPr>
        <p:txBody>
          <a:bodyPr wrap="square" lIns="0" tIns="0" rIns="0" bIns="0" rtlCol="0"/>
          <a:lstStyle/>
          <a:p>
            <a:endParaRPr/>
          </a:p>
        </p:txBody>
      </p:sp>
      <p:sp>
        <p:nvSpPr>
          <p:cNvPr id="134" name="object 134"/>
          <p:cNvSpPr/>
          <p:nvPr/>
        </p:nvSpPr>
        <p:spPr>
          <a:xfrm>
            <a:off x="8804616" y="3055139"/>
            <a:ext cx="79964" cy="79660"/>
          </a:xfrm>
          <a:prstGeom prst="rect">
            <a:avLst/>
          </a:prstGeom>
          <a:blipFill>
            <a:blip r:embed="rId36" cstate="print"/>
            <a:stretch>
              <a:fillRect/>
            </a:stretch>
          </a:blipFill>
        </p:spPr>
        <p:txBody>
          <a:bodyPr wrap="square" lIns="0" tIns="0" rIns="0" bIns="0" rtlCol="0"/>
          <a:lstStyle/>
          <a:p>
            <a:endParaRPr/>
          </a:p>
        </p:txBody>
      </p:sp>
      <p:sp>
        <p:nvSpPr>
          <p:cNvPr id="135" name="object 135"/>
          <p:cNvSpPr/>
          <p:nvPr/>
        </p:nvSpPr>
        <p:spPr>
          <a:xfrm>
            <a:off x="6208677" y="240450"/>
            <a:ext cx="278452" cy="234346"/>
          </a:xfrm>
          <a:prstGeom prst="rect">
            <a:avLst/>
          </a:prstGeom>
          <a:blipFill>
            <a:blip r:embed="rId37" cstate="print"/>
            <a:stretch>
              <a:fillRect/>
            </a:stretch>
          </a:blipFill>
        </p:spPr>
        <p:txBody>
          <a:bodyPr wrap="square" lIns="0" tIns="0" rIns="0" bIns="0" rtlCol="0"/>
          <a:lstStyle/>
          <a:p>
            <a:endParaRPr/>
          </a:p>
        </p:txBody>
      </p:sp>
      <p:sp>
        <p:nvSpPr>
          <p:cNvPr id="136" name="object 136"/>
          <p:cNvSpPr/>
          <p:nvPr/>
        </p:nvSpPr>
        <p:spPr>
          <a:xfrm>
            <a:off x="6344892" y="305045"/>
            <a:ext cx="164813" cy="169750"/>
          </a:xfrm>
          <a:prstGeom prst="rect">
            <a:avLst/>
          </a:prstGeom>
          <a:blipFill>
            <a:blip r:embed="rId38" cstate="print"/>
            <a:stretch>
              <a:fillRect/>
            </a:stretch>
          </a:blipFill>
        </p:spPr>
        <p:txBody>
          <a:bodyPr wrap="square" lIns="0" tIns="0" rIns="0" bIns="0" rtlCol="0"/>
          <a:lstStyle/>
          <a:p>
            <a:endParaRPr/>
          </a:p>
        </p:txBody>
      </p:sp>
      <p:sp>
        <p:nvSpPr>
          <p:cNvPr id="137" name="object 137"/>
          <p:cNvSpPr/>
          <p:nvPr/>
        </p:nvSpPr>
        <p:spPr>
          <a:xfrm>
            <a:off x="6555613" y="240450"/>
            <a:ext cx="278452" cy="234346"/>
          </a:xfrm>
          <a:prstGeom prst="rect">
            <a:avLst/>
          </a:prstGeom>
          <a:blipFill>
            <a:blip r:embed="rId37" cstate="print"/>
            <a:stretch>
              <a:fillRect/>
            </a:stretch>
          </a:blipFill>
        </p:spPr>
        <p:txBody>
          <a:bodyPr wrap="square" lIns="0" tIns="0" rIns="0" bIns="0" rtlCol="0"/>
          <a:lstStyle/>
          <a:p>
            <a:endParaRPr/>
          </a:p>
        </p:txBody>
      </p:sp>
      <p:sp>
        <p:nvSpPr>
          <p:cNvPr id="138" name="object 138"/>
          <p:cNvSpPr/>
          <p:nvPr/>
        </p:nvSpPr>
        <p:spPr>
          <a:xfrm>
            <a:off x="6691829" y="305045"/>
            <a:ext cx="164813" cy="169750"/>
          </a:xfrm>
          <a:prstGeom prst="rect">
            <a:avLst/>
          </a:prstGeom>
          <a:blipFill>
            <a:blip r:embed="rId39" cstate="print"/>
            <a:stretch>
              <a:fillRect/>
            </a:stretch>
          </a:blipFill>
        </p:spPr>
        <p:txBody>
          <a:bodyPr wrap="square" lIns="0" tIns="0" rIns="0" bIns="0" rtlCol="0"/>
          <a:lstStyle/>
          <a:p>
            <a:endParaRPr/>
          </a:p>
        </p:txBody>
      </p:sp>
      <p:sp>
        <p:nvSpPr>
          <p:cNvPr id="139" name="object 139"/>
          <p:cNvSpPr/>
          <p:nvPr/>
        </p:nvSpPr>
        <p:spPr>
          <a:xfrm>
            <a:off x="6864921" y="240450"/>
            <a:ext cx="279204" cy="234346"/>
          </a:xfrm>
          <a:prstGeom prst="rect">
            <a:avLst/>
          </a:prstGeom>
          <a:blipFill>
            <a:blip r:embed="rId40" cstate="print"/>
            <a:stretch>
              <a:fillRect/>
            </a:stretch>
          </a:blipFill>
        </p:spPr>
        <p:txBody>
          <a:bodyPr wrap="square" lIns="0" tIns="0" rIns="0" bIns="0" rtlCol="0"/>
          <a:lstStyle/>
          <a:p>
            <a:endParaRPr/>
          </a:p>
        </p:txBody>
      </p:sp>
      <p:sp>
        <p:nvSpPr>
          <p:cNvPr id="140" name="object 140"/>
          <p:cNvSpPr/>
          <p:nvPr/>
        </p:nvSpPr>
        <p:spPr>
          <a:xfrm>
            <a:off x="7001890" y="305045"/>
            <a:ext cx="164813" cy="169750"/>
          </a:xfrm>
          <a:prstGeom prst="rect">
            <a:avLst/>
          </a:prstGeom>
          <a:blipFill>
            <a:blip r:embed="rId41" cstate="print"/>
            <a:stretch>
              <a:fillRect/>
            </a:stretch>
          </a:blipFill>
        </p:spPr>
        <p:txBody>
          <a:bodyPr wrap="square" lIns="0" tIns="0" rIns="0" bIns="0" rtlCol="0"/>
          <a:lstStyle/>
          <a:p>
            <a:endParaRPr/>
          </a:p>
        </p:txBody>
      </p:sp>
      <p:sp>
        <p:nvSpPr>
          <p:cNvPr id="141" name="object 141"/>
          <p:cNvSpPr/>
          <p:nvPr/>
        </p:nvSpPr>
        <p:spPr>
          <a:xfrm>
            <a:off x="7174982" y="240450"/>
            <a:ext cx="278452" cy="234346"/>
          </a:xfrm>
          <a:prstGeom prst="rect">
            <a:avLst/>
          </a:prstGeom>
          <a:blipFill>
            <a:blip r:embed="rId37" cstate="print"/>
            <a:stretch>
              <a:fillRect/>
            </a:stretch>
          </a:blipFill>
        </p:spPr>
        <p:txBody>
          <a:bodyPr wrap="square" lIns="0" tIns="0" rIns="0" bIns="0" rtlCol="0"/>
          <a:lstStyle/>
          <a:p>
            <a:endParaRPr/>
          </a:p>
        </p:txBody>
      </p:sp>
      <p:sp>
        <p:nvSpPr>
          <p:cNvPr id="142" name="object 142"/>
          <p:cNvSpPr/>
          <p:nvPr/>
        </p:nvSpPr>
        <p:spPr>
          <a:xfrm>
            <a:off x="7311197" y="305045"/>
            <a:ext cx="164813" cy="169750"/>
          </a:xfrm>
          <a:prstGeom prst="rect">
            <a:avLst/>
          </a:prstGeom>
          <a:blipFill>
            <a:blip r:embed="rId42" cstate="print"/>
            <a:stretch>
              <a:fillRect/>
            </a:stretch>
          </a:blipFill>
        </p:spPr>
        <p:txBody>
          <a:bodyPr wrap="square" lIns="0" tIns="0" rIns="0" bIns="0" rtlCol="0"/>
          <a:lstStyle/>
          <a:p>
            <a:endParaRPr/>
          </a:p>
        </p:txBody>
      </p:sp>
      <p:sp>
        <p:nvSpPr>
          <p:cNvPr id="143" name="object 143"/>
          <p:cNvSpPr/>
          <p:nvPr/>
        </p:nvSpPr>
        <p:spPr>
          <a:xfrm>
            <a:off x="9161777" y="140552"/>
            <a:ext cx="240071" cy="165244"/>
          </a:xfrm>
          <a:prstGeom prst="rect">
            <a:avLst/>
          </a:prstGeom>
          <a:blipFill>
            <a:blip r:embed="rId43" cstate="print"/>
            <a:stretch>
              <a:fillRect/>
            </a:stretch>
          </a:blipFill>
        </p:spPr>
        <p:txBody>
          <a:bodyPr wrap="square" lIns="0" tIns="0" rIns="0" bIns="0" rtlCol="0"/>
          <a:lstStyle/>
          <a:p>
            <a:endParaRPr/>
          </a:p>
        </p:txBody>
      </p:sp>
      <p:sp>
        <p:nvSpPr>
          <p:cNvPr id="144" name="object 144"/>
          <p:cNvSpPr/>
          <p:nvPr/>
        </p:nvSpPr>
        <p:spPr>
          <a:xfrm>
            <a:off x="8240250" y="207776"/>
            <a:ext cx="1360170" cy="1349375"/>
          </a:xfrm>
          <a:custGeom>
            <a:avLst/>
            <a:gdLst/>
            <a:ahLst/>
            <a:cxnLst/>
            <a:rect l="l" t="t" r="r" b="b"/>
            <a:pathLst>
              <a:path w="1360170" h="1349375">
                <a:moveTo>
                  <a:pt x="0" y="674496"/>
                </a:moveTo>
                <a:lnTo>
                  <a:pt x="1707" y="626322"/>
                </a:lnTo>
                <a:lnTo>
                  <a:pt x="6752" y="579063"/>
                </a:lnTo>
                <a:lnTo>
                  <a:pt x="15019" y="532832"/>
                </a:lnTo>
                <a:lnTo>
                  <a:pt x="26394" y="487745"/>
                </a:lnTo>
                <a:lnTo>
                  <a:pt x="40762" y="443915"/>
                </a:lnTo>
                <a:lnTo>
                  <a:pt x="58007" y="401456"/>
                </a:lnTo>
                <a:lnTo>
                  <a:pt x="78015" y="360483"/>
                </a:lnTo>
                <a:lnTo>
                  <a:pt x="100670" y="321109"/>
                </a:lnTo>
                <a:lnTo>
                  <a:pt x="125857" y="283448"/>
                </a:lnTo>
                <a:lnTo>
                  <a:pt x="153462" y="247615"/>
                </a:lnTo>
                <a:lnTo>
                  <a:pt x="183369" y="213723"/>
                </a:lnTo>
                <a:lnTo>
                  <a:pt x="215463" y="181888"/>
                </a:lnTo>
                <a:lnTo>
                  <a:pt x="249629" y="152222"/>
                </a:lnTo>
                <a:lnTo>
                  <a:pt x="285752" y="124840"/>
                </a:lnTo>
                <a:lnTo>
                  <a:pt x="323718" y="99855"/>
                </a:lnTo>
                <a:lnTo>
                  <a:pt x="363410" y="77383"/>
                </a:lnTo>
                <a:lnTo>
                  <a:pt x="404715" y="57537"/>
                </a:lnTo>
                <a:lnTo>
                  <a:pt x="447516" y="40432"/>
                </a:lnTo>
                <a:lnTo>
                  <a:pt x="491699" y="26180"/>
                </a:lnTo>
                <a:lnTo>
                  <a:pt x="537149" y="14897"/>
                </a:lnTo>
                <a:lnTo>
                  <a:pt x="583751" y="6697"/>
                </a:lnTo>
                <a:lnTo>
                  <a:pt x="631390" y="1693"/>
                </a:lnTo>
                <a:lnTo>
                  <a:pt x="679950" y="0"/>
                </a:lnTo>
                <a:lnTo>
                  <a:pt x="728510" y="1693"/>
                </a:lnTo>
                <a:lnTo>
                  <a:pt x="776149" y="6697"/>
                </a:lnTo>
                <a:lnTo>
                  <a:pt x="822751" y="14897"/>
                </a:lnTo>
                <a:lnTo>
                  <a:pt x="868201" y="26180"/>
                </a:lnTo>
                <a:lnTo>
                  <a:pt x="912384" y="40432"/>
                </a:lnTo>
                <a:lnTo>
                  <a:pt x="955185" y="57537"/>
                </a:lnTo>
                <a:lnTo>
                  <a:pt x="996490" y="77383"/>
                </a:lnTo>
                <a:lnTo>
                  <a:pt x="1036182" y="99855"/>
                </a:lnTo>
                <a:lnTo>
                  <a:pt x="1074148" y="124840"/>
                </a:lnTo>
                <a:lnTo>
                  <a:pt x="1110271" y="152222"/>
                </a:lnTo>
                <a:lnTo>
                  <a:pt x="1144437" y="181888"/>
                </a:lnTo>
                <a:lnTo>
                  <a:pt x="1176532" y="213723"/>
                </a:lnTo>
                <a:lnTo>
                  <a:pt x="1206438" y="247615"/>
                </a:lnTo>
                <a:lnTo>
                  <a:pt x="1234043" y="283448"/>
                </a:lnTo>
                <a:lnTo>
                  <a:pt x="1259230" y="321109"/>
                </a:lnTo>
                <a:lnTo>
                  <a:pt x="1281885" y="360483"/>
                </a:lnTo>
                <a:lnTo>
                  <a:pt x="1301893" y="401456"/>
                </a:lnTo>
                <a:lnTo>
                  <a:pt x="1319138" y="443915"/>
                </a:lnTo>
                <a:lnTo>
                  <a:pt x="1333506" y="487745"/>
                </a:lnTo>
                <a:lnTo>
                  <a:pt x="1344881" y="532832"/>
                </a:lnTo>
                <a:lnTo>
                  <a:pt x="1353149" y="579063"/>
                </a:lnTo>
                <a:lnTo>
                  <a:pt x="1358193" y="626322"/>
                </a:lnTo>
                <a:lnTo>
                  <a:pt x="1359901" y="674496"/>
                </a:lnTo>
                <a:lnTo>
                  <a:pt x="1358193" y="722655"/>
                </a:lnTo>
                <a:lnTo>
                  <a:pt x="1353149" y="769902"/>
                </a:lnTo>
                <a:lnTo>
                  <a:pt x="1344881" y="816123"/>
                </a:lnTo>
                <a:lnTo>
                  <a:pt x="1333506" y="861202"/>
                </a:lnTo>
                <a:lnTo>
                  <a:pt x="1319138" y="905027"/>
                </a:lnTo>
                <a:lnTo>
                  <a:pt x="1301893" y="947482"/>
                </a:lnTo>
                <a:lnTo>
                  <a:pt x="1281885" y="988454"/>
                </a:lnTo>
                <a:lnTo>
                  <a:pt x="1259230" y="1027828"/>
                </a:lnTo>
                <a:lnTo>
                  <a:pt x="1234043" y="1065490"/>
                </a:lnTo>
                <a:lnTo>
                  <a:pt x="1206438" y="1101325"/>
                </a:lnTo>
                <a:lnTo>
                  <a:pt x="1176532" y="1135220"/>
                </a:lnTo>
                <a:lnTo>
                  <a:pt x="1144437" y="1167060"/>
                </a:lnTo>
                <a:lnTo>
                  <a:pt x="1110271" y="1196730"/>
                </a:lnTo>
                <a:lnTo>
                  <a:pt x="1074148" y="1224118"/>
                </a:lnTo>
                <a:lnTo>
                  <a:pt x="1036182" y="1249107"/>
                </a:lnTo>
                <a:lnTo>
                  <a:pt x="996490" y="1271585"/>
                </a:lnTo>
                <a:lnTo>
                  <a:pt x="955185" y="1291436"/>
                </a:lnTo>
                <a:lnTo>
                  <a:pt x="912384" y="1308546"/>
                </a:lnTo>
                <a:lnTo>
                  <a:pt x="868201" y="1322802"/>
                </a:lnTo>
                <a:lnTo>
                  <a:pt x="822751" y="1334089"/>
                </a:lnTo>
                <a:lnTo>
                  <a:pt x="776149" y="1342293"/>
                </a:lnTo>
                <a:lnTo>
                  <a:pt x="728510" y="1347299"/>
                </a:lnTo>
                <a:lnTo>
                  <a:pt x="679950" y="1348993"/>
                </a:lnTo>
                <a:lnTo>
                  <a:pt x="631390" y="1347299"/>
                </a:lnTo>
                <a:lnTo>
                  <a:pt x="583751" y="1342293"/>
                </a:lnTo>
                <a:lnTo>
                  <a:pt x="537149" y="1334089"/>
                </a:lnTo>
                <a:lnTo>
                  <a:pt x="491699" y="1322802"/>
                </a:lnTo>
                <a:lnTo>
                  <a:pt x="447516" y="1308546"/>
                </a:lnTo>
                <a:lnTo>
                  <a:pt x="404715" y="1291436"/>
                </a:lnTo>
                <a:lnTo>
                  <a:pt x="363410" y="1271585"/>
                </a:lnTo>
                <a:lnTo>
                  <a:pt x="323718" y="1249107"/>
                </a:lnTo>
                <a:lnTo>
                  <a:pt x="285752" y="1224118"/>
                </a:lnTo>
                <a:lnTo>
                  <a:pt x="249629" y="1196730"/>
                </a:lnTo>
                <a:lnTo>
                  <a:pt x="215463" y="1167060"/>
                </a:lnTo>
                <a:lnTo>
                  <a:pt x="183369" y="1135220"/>
                </a:lnTo>
                <a:lnTo>
                  <a:pt x="153462" y="1101325"/>
                </a:lnTo>
                <a:lnTo>
                  <a:pt x="125857" y="1065490"/>
                </a:lnTo>
                <a:lnTo>
                  <a:pt x="100670" y="1027828"/>
                </a:lnTo>
                <a:lnTo>
                  <a:pt x="78015" y="988454"/>
                </a:lnTo>
                <a:lnTo>
                  <a:pt x="58007" y="947482"/>
                </a:lnTo>
                <a:lnTo>
                  <a:pt x="40762" y="905027"/>
                </a:lnTo>
                <a:lnTo>
                  <a:pt x="26394" y="861202"/>
                </a:lnTo>
                <a:lnTo>
                  <a:pt x="15019" y="816123"/>
                </a:lnTo>
                <a:lnTo>
                  <a:pt x="6752" y="769902"/>
                </a:lnTo>
                <a:lnTo>
                  <a:pt x="1707" y="722655"/>
                </a:lnTo>
                <a:lnTo>
                  <a:pt x="0" y="674496"/>
                </a:lnTo>
                <a:close/>
              </a:path>
            </a:pathLst>
          </a:custGeom>
          <a:ln w="24810">
            <a:solidFill>
              <a:srgbClr val="385D89"/>
            </a:solidFill>
          </a:ln>
        </p:spPr>
        <p:txBody>
          <a:bodyPr wrap="square" lIns="0" tIns="0" rIns="0" bIns="0" rtlCol="0"/>
          <a:lstStyle/>
          <a:p>
            <a:endParaRPr/>
          </a:p>
        </p:txBody>
      </p:sp>
      <p:sp>
        <p:nvSpPr>
          <p:cNvPr id="145" name="object 145"/>
          <p:cNvSpPr/>
          <p:nvPr/>
        </p:nvSpPr>
        <p:spPr>
          <a:xfrm>
            <a:off x="8865262" y="134543"/>
            <a:ext cx="106112" cy="205804"/>
          </a:xfrm>
          <a:prstGeom prst="rect">
            <a:avLst/>
          </a:prstGeom>
          <a:blipFill>
            <a:blip r:embed="rId44" cstate="print"/>
            <a:stretch>
              <a:fillRect/>
            </a:stretch>
          </a:blipFill>
        </p:spPr>
        <p:txBody>
          <a:bodyPr wrap="square" lIns="0" tIns="0" rIns="0" bIns="0" rtlCol="0"/>
          <a:lstStyle/>
          <a:p>
            <a:endParaRPr/>
          </a:p>
        </p:txBody>
      </p:sp>
      <p:sp>
        <p:nvSpPr>
          <p:cNvPr id="146" name="object 146"/>
          <p:cNvSpPr/>
          <p:nvPr/>
        </p:nvSpPr>
        <p:spPr>
          <a:xfrm>
            <a:off x="8918319" y="155199"/>
            <a:ext cx="0" cy="113030"/>
          </a:xfrm>
          <a:custGeom>
            <a:avLst/>
            <a:gdLst/>
            <a:ahLst/>
            <a:cxnLst/>
            <a:rect l="l" t="t" r="r" b="b"/>
            <a:pathLst>
              <a:path h="113029">
                <a:moveTo>
                  <a:pt x="0" y="0"/>
                </a:moveTo>
                <a:lnTo>
                  <a:pt x="0" y="112666"/>
                </a:lnTo>
              </a:path>
            </a:pathLst>
          </a:custGeom>
          <a:ln w="24834">
            <a:solidFill>
              <a:srgbClr val="C0504D"/>
            </a:solidFill>
          </a:ln>
        </p:spPr>
        <p:txBody>
          <a:bodyPr wrap="square" lIns="0" tIns="0" rIns="0" bIns="0" rtlCol="0"/>
          <a:lstStyle/>
          <a:p>
            <a:endParaRPr/>
          </a:p>
        </p:txBody>
      </p:sp>
      <p:sp>
        <p:nvSpPr>
          <p:cNvPr id="147" name="object 147"/>
          <p:cNvSpPr/>
          <p:nvPr/>
        </p:nvSpPr>
        <p:spPr>
          <a:xfrm>
            <a:off x="8865262" y="1485039"/>
            <a:ext cx="106112" cy="205052"/>
          </a:xfrm>
          <a:prstGeom prst="rect">
            <a:avLst/>
          </a:prstGeom>
          <a:blipFill>
            <a:blip r:embed="rId45" cstate="print"/>
            <a:stretch>
              <a:fillRect/>
            </a:stretch>
          </a:blipFill>
        </p:spPr>
        <p:txBody>
          <a:bodyPr wrap="square" lIns="0" tIns="0" rIns="0" bIns="0" rtlCol="0"/>
          <a:lstStyle/>
          <a:p>
            <a:endParaRPr/>
          </a:p>
        </p:txBody>
      </p:sp>
      <p:sp>
        <p:nvSpPr>
          <p:cNvPr id="148" name="object 148"/>
          <p:cNvSpPr/>
          <p:nvPr/>
        </p:nvSpPr>
        <p:spPr>
          <a:xfrm>
            <a:off x="8918319" y="1505694"/>
            <a:ext cx="0" cy="112395"/>
          </a:xfrm>
          <a:custGeom>
            <a:avLst/>
            <a:gdLst/>
            <a:ahLst/>
            <a:cxnLst/>
            <a:rect l="l" t="t" r="r" b="b"/>
            <a:pathLst>
              <a:path h="112394">
                <a:moveTo>
                  <a:pt x="0" y="0"/>
                </a:moveTo>
                <a:lnTo>
                  <a:pt x="0" y="112040"/>
                </a:lnTo>
              </a:path>
            </a:pathLst>
          </a:custGeom>
          <a:ln w="24834">
            <a:solidFill>
              <a:srgbClr val="C0504D"/>
            </a:solidFill>
          </a:ln>
        </p:spPr>
        <p:txBody>
          <a:bodyPr wrap="square" lIns="0" tIns="0" rIns="0" bIns="0" rtlCol="0"/>
          <a:lstStyle/>
          <a:p>
            <a:endParaRPr/>
          </a:p>
        </p:txBody>
      </p:sp>
      <p:sp>
        <p:nvSpPr>
          <p:cNvPr id="149" name="object 149"/>
          <p:cNvSpPr/>
          <p:nvPr/>
        </p:nvSpPr>
        <p:spPr>
          <a:xfrm>
            <a:off x="8152575" y="843591"/>
            <a:ext cx="202442" cy="105906"/>
          </a:xfrm>
          <a:prstGeom prst="rect">
            <a:avLst/>
          </a:prstGeom>
          <a:blipFill>
            <a:blip r:embed="rId46" cstate="print"/>
            <a:stretch>
              <a:fillRect/>
            </a:stretch>
          </a:blipFill>
        </p:spPr>
        <p:txBody>
          <a:bodyPr wrap="square" lIns="0" tIns="0" rIns="0" bIns="0" rtlCol="0"/>
          <a:lstStyle/>
          <a:p>
            <a:endParaRPr/>
          </a:p>
        </p:txBody>
      </p:sp>
      <p:sp>
        <p:nvSpPr>
          <p:cNvPr id="150" name="object 150"/>
          <p:cNvSpPr/>
          <p:nvPr/>
        </p:nvSpPr>
        <p:spPr>
          <a:xfrm>
            <a:off x="8193590" y="877015"/>
            <a:ext cx="108585" cy="0"/>
          </a:xfrm>
          <a:custGeom>
            <a:avLst/>
            <a:gdLst/>
            <a:ahLst/>
            <a:cxnLst/>
            <a:rect l="l" t="t" r="r" b="b"/>
            <a:pathLst>
              <a:path w="108584">
                <a:moveTo>
                  <a:pt x="0" y="0"/>
                </a:moveTo>
                <a:lnTo>
                  <a:pt x="108370" y="0"/>
                </a:lnTo>
              </a:path>
            </a:pathLst>
          </a:custGeom>
          <a:ln w="24786">
            <a:solidFill>
              <a:srgbClr val="C0504D"/>
            </a:solidFill>
          </a:ln>
        </p:spPr>
        <p:txBody>
          <a:bodyPr wrap="square" lIns="0" tIns="0" rIns="0" bIns="0" rtlCol="0"/>
          <a:lstStyle/>
          <a:p>
            <a:endParaRPr/>
          </a:p>
        </p:txBody>
      </p:sp>
      <p:sp>
        <p:nvSpPr>
          <p:cNvPr id="151" name="object 151"/>
          <p:cNvSpPr/>
          <p:nvPr/>
        </p:nvSpPr>
        <p:spPr>
          <a:xfrm>
            <a:off x="9510218" y="855609"/>
            <a:ext cx="201689" cy="105906"/>
          </a:xfrm>
          <a:prstGeom prst="rect">
            <a:avLst/>
          </a:prstGeom>
          <a:blipFill>
            <a:blip r:embed="rId47" cstate="print"/>
            <a:stretch>
              <a:fillRect/>
            </a:stretch>
          </a:blipFill>
        </p:spPr>
        <p:txBody>
          <a:bodyPr wrap="square" lIns="0" tIns="0" rIns="0" bIns="0" rtlCol="0"/>
          <a:lstStyle/>
          <a:p>
            <a:endParaRPr/>
          </a:p>
        </p:txBody>
      </p:sp>
      <p:sp>
        <p:nvSpPr>
          <p:cNvPr id="152" name="object 152"/>
          <p:cNvSpPr/>
          <p:nvPr/>
        </p:nvSpPr>
        <p:spPr>
          <a:xfrm>
            <a:off x="9551234" y="889033"/>
            <a:ext cx="107950" cy="0"/>
          </a:xfrm>
          <a:custGeom>
            <a:avLst/>
            <a:gdLst/>
            <a:ahLst/>
            <a:cxnLst/>
            <a:rect l="l" t="t" r="r" b="b"/>
            <a:pathLst>
              <a:path w="107950">
                <a:moveTo>
                  <a:pt x="0" y="0"/>
                </a:moveTo>
                <a:lnTo>
                  <a:pt x="107868" y="0"/>
                </a:lnTo>
              </a:path>
            </a:pathLst>
          </a:custGeom>
          <a:ln w="24786">
            <a:solidFill>
              <a:srgbClr val="C0504D"/>
            </a:solidFill>
          </a:ln>
        </p:spPr>
        <p:txBody>
          <a:bodyPr wrap="square" lIns="0" tIns="0" rIns="0" bIns="0" rtlCol="0"/>
          <a:lstStyle/>
          <a:p>
            <a:endParaRPr/>
          </a:p>
        </p:txBody>
      </p:sp>
      <p:sp>
        <p:nvSpPr>
          <p:cNvPr id="153" name="object 153"/>
          <p:cNvSpPr/>
          <p:nvPr/>
        </p:nvSpPr>
        <p:spPr>
          <a:xfrm>
            <a:off x="9196396" y="302792"/>
            <a:ext cx="258132" cy="1141686"/>
          </a:xfrm>
          <a:prstGeom prst="rect">
            <a:avLst/>
          </a:prstGeom>
          <a:blipFill>
            <a:blip r:embed="rId48" cstate="print"/>
            <a:stretch>
              <a:fillRect/>
            </a:stretch>
          </a:blipFill>
        </p:spPr>
        <p:txBody>
          <a:bodyPr wrap="square" lIns="0" tIns="0" rIns="0" bIns="0" rtlCol="0"/>
          <a:lstStyle/>
          <a:p>
            <a:endParaRPr/>
          </a:p>
        </p:txBody>
      </p:sp>
      <p:sp>
        <p:nvSpPr>
          <p:cNvPr id="154" name="object 154"/>
          <p:cNvSpPr/>
          <p:nvPr/>
        </p:nvSpPr>
        <p:spPr>
          <a:xfrm>
            <a:off x="9249452" y="325701"/>
            <a:ext cx="151765" cy="1046480"/>
          </a:xfrm>
          <a:custGeom>
            <a:avLst/>
            <a:gdLst/>
            <a:ahLst/>
            <a:cxnLst/>
            <a:rect l="l" t="t" r="r" b="b"/>
            <a:pathLst>
              <a:path w="151765" h="1046480">
                <a:moveTo>
                  <a:pt x="0" y="0"/>
                </a:moveTo>
                <a:lnTo>
                  <a:pt x="151769" y="1045920"/>
                </a:lnTo>
              </a:path>
            </a:pathLst>
          </a:custGeom>
          <a:ln w="24833">
            <a:solidFill>
              <a:srgbClr val="9BBA58"/>
            </a:solidFill>
          </a:ln>
        </p:spPr>
        <p:txBody>
          <a:bodyPr wrap="square" lIns="0" tIns="0" rIns="0" bIns="0" rtlCol="0"/>
          <a:lstStyle/>
          <a:p>
            <a:endParaRPr/>
          </a:p>
        </p:txBody>
      </p:sp>
      <p:sp>
        <p:nvSpPr>
          <p:cNvPr id="155" name="object 155"/>
          <p:cNvSpPr/>
          <p:nvPr/>
        </p:nvSpPr>
        <p:spPr>
          <a:xfrm>
            <a:off x="8919824" y="195759"/>
            <a:ext cx="0" cy="0"/>
          </a:xfrm>
          <a:custGeom>
            <a:avLst/>
            <a:gdLst/>
            <a:ahLst/>
            <a:cxnLst/>
            <a:rect l="l" t="t" r="r" b="b"/>
            <a:pathLst>
              <a:path>
                <a:moveTo>
                  <a:pt x="0" y="0"/>
                </a:moveTo>
                <a:lnTo>
                  <a:pt x="0" y="0"/>
                </a:lnTo>
              </a:path>
            </a:pathLst>
          </a:custGeom>
          <a:ln w="24786">
            <a:solidFill>
              <a:srgbClr val="9BBA58"/>
            </a:solidFill>
          </a:ln>
        </p:spPr>
        <p:txBody>
          <a:bodyPr wrap="square" lIns="0" tIns="0" rIns="0" bIns="0" rtlCol="0"/>
          <a:lstStyle/>
          <a:p>
            <a:endParaRPr/>
          </a:p>
        </p:txBody>
      </p:sp>
      <p:sp>
        <p:nvSpPr>
          <p:cNvPr id="156" name="object 156"/>
          <p:cNvSpPr/>
          <p:nvPr/>
        </p:nvSpPr>
        <p:spPr>
          <a:xfrm>
            <a:off x="8248905" y="630276"/>
            <a:ext cx="243081" cy="803687"/>
          </a:xfrm>
          <a:prstGeom prst="rect">
            <a:avLst/>
          </a:prstGeom>
          <a:blipFill>
            <a:blip r:embed="rId49" cstate="print"/>
            <a:stretch>
              <a:fillRect/>
            </a:stretch>
          </a:blipFill>
        </p:spPr>
        <p:txBody>
          <a:bodyPr wrap="square" lIns="0" tIns="0" rIns="0" bIns="0" rtlCol="0"/>
          <a:lstStyle/>
          <a:p>
            <a:endParaRPr/>
          </a:p>
        </p:txBody>
      </p:sp>
      <p:sp>
        <p:nvSpPr>
          <p:cNvPr id="157" name="object 157"/>
          <p:cNvSpPr/>
          <p:nvPr/>
        </p:nvSpPr>
        <p:spPr>
          <a:xfrm>
            <a:off x="8301961" y="663700"/>
            <a:ext cx="137795" cy="708025"/>
          </a:xfrm>
          <a:custGeom>
            <a:avLst/>
            <a:gdLst/>
            <a:ahLst/>
            <a:cxnLst/>
            <a:rect l="l" t="t" r="r" b="b"/>
            <a:pathLst>
              <a:path w="137795" h="708025">
                <a:moveTo>
                  <a:pt x="137344" y="707920"/>
                </a:moveTo>
                <a:lnTo>
                  <a:pt x="0" y="0"/>
                </a:lnTo>
              </a:path>
            </a:pathLst>
          </a:custGeom>
          <a:ln w="24833">
            <a:solidFill>
              <a:srgbClr val="9BBA58"/>
            </a:solidFill>
          </a:ln>
        </p:spPr>
        <p:txBody>
          <a:bodyPr wrap="square" lIns="0" tIns="0" rIns="0" bIns="0" rtlCol="0"/>
          <a:lstStyle/>
          <a:p>
            <a:endParaRPr/>
          </a:p>
        </p:txBody>
      </p:sp>
      <p:sp>
        <p:nvSpPr>
          <p:cNvPr id="158" name="object 158"/>
          <p:cNvSpPr/>
          <p:nvPr/>
        </p:nvSpPr>
        <p:spPr>
          <a:xfrm>
            <a:off x="8257183" y="280258"/>
            <a:ext cx="1045325" cy="443154"/>
          </a:xfrm>
          <a:prstGeom prst="rect">
            <a:avLst/>
          </a:prstGeom>
          <a:blipFill>
            <a:blip r:embed="rId50" cstate="print"/>
            <a:stretch>
              <a:fillRect/>
            </a:stretch>
          </a:blipFill>
        </p:spPr>
        <p:txBody>
          <a:bodyPr wrap="square" lIns="0" tIns="0" rIns="0" bIns="0" rtlCol="0"/>
          <a:lstStyle/>
          <a:p>
            <a:endParaRPr/>
          </a:p>
        </p:txBody>
      </p:sp>
      <p:sp>
        <p:nvSpPr>
          <p:cNvPr id="159" name="object 159"/>
          <p:cNvSpPr/>
          <p:nvPr/>
        </p:nvSpPr>
        <p:spPr>
          <a:xfrm>
            <a:off x="8301961" y="313683"/>
            <a:ext cx="947419" cy="338455"/>
          </a:xfrm>
          <a:custGeom>
            <a:avLst/>
            <a:gdLst/>
            <a:ahLst/>
            <a:cxnLst/>
            <a:rect l="l" t="t" r="r" b="b"/>
            <a:pathLst>
              <a:path w="947420" h="338455">
                <a:moveTo>
                  <a:pt x="0" y="337874"/>
                </a:moveTo>
                <a:lnTo>
                  <a:pt x="947114" y="0"/>
                </a:lnTo>
              </a:path>
            </a:pathLst>
          </a:custGeom>
          <a:ln w="24792">
            <a:solidFill>
              <a:srgbClr val="9BBA58"/>
            </a:solidFill>
            <a:prstDash val="sysDash"/>
          </a:ln>
        </p:spPr>
        <p:txBody>
          <a:bodyPr wrap="square" lIns="0" tIns="0" rIns="0" bIns="0" rtlCol="0"/>
          <a:lstStyle/>
          <a:p>
            <a:endParaRPr/>
          </a:p>
        </p:txBody>
      </p:sp>
      <p:sp>
        <p:nvSpPr>
          <p:cNvPr id="160" name="object 160"/>
          <p:cNvSpPr/>
          <p:nvPr/>
        </p:nvSpPr>
        <p:spPr>
          <a:xfrm>
            <a:off x="9404858" y="209654"/>
            <a:ext cx="278452" cy="235848"/>
          </a:xfrm>
          <a:prstGeom prst="rect">
            <a:avLst/>
          </a:prstGeom>
          <a:blipFill>
            <a:blip r:embed="rId51" cstate="print"/>
            <a:stretch>
              <a:fillRect/>
            </a:stretch>
          </a:blipFill>
        </p:spPr>
        <p:txBody>
          <a:bodyPr wrap="square" lIns="0" tIns="0" rIns="0" bIns="0" rtlCol="0"/>
          <a:lstStyle/>
          <a:p>
            <a:endParaRPr/>
          </a:p>
        </p:txBody>
      </p:sp>
      <p:sp>
        <p:nvSpPr>
          <p:cNvPr id="161" name="object 161"/>
          <p:cNvSpPr/>
          <p:nvPr/>
        </p:nvSpPr>
        <p:spPr>
          <a:xfrm>
            <a:off x="9541074" y="276503"/>
            <a:ext cx="164813" cy="168999"/>
          </a:xfrm>
          <a:prstGeom prst="rect">
            <a:avLst/>
          </a:prstGeom>
          <a:blipFill>
            <a:blip r:embed="rId52" cstate="print"/>
            <a:stretch>
              <a:fillRect/>
            </a:stretch>
          </a:blipFill>
        </p:spPr>
        <p:txBody>
          <a:bodyPr wrap="square" lIns="0" tIns="0" rIns="0" bIns="0" rtlCol="0"/>
          <a:lstStyle/>
          <a:p>
            <a:endParaRPr/>
          </a:p>
        </p:txBody>
      </p:sp>
      <p:sp>
        <p:nvSpPr>
          <p:cNvPr id="162" name="object 162"/>
          <p:cNvSpPr/>
          <p:nvPr/>
        </p:nvSpPr>
        <p:spPr>
          <a:xfrm>
            <a:off x="9476353" y="1255199"/>
            <a:ext cx="278452" cy="256128"/>
          </a:xfrm>
          <a:prstGeom prst="rect">
            <a:avLst/>
          </a:prstGeom>
          <a:blipFill>
            <a:blip r:embed="rId53" cstate="print"/>
            <a:stretch>
              <a:fillRect/>
            </a:stretch>
          </a:blipFill>
        </p:spPr>
        <p:txBody>
          <a:bodyPr wrap="square" lIns="0" tIns="0" rIns="0" bIns="0" rtlCol="0"/>
          <a:lstStyle/>
          <a:p>
            <a:endParaRPr/>
          </a:p>
        </p:txBody>
      </p:sp>
      <p:sp>
        <p:nvSpPr>
          <p:cNvPr id="163" name="object 163"/>
          <p:cNvSpPr/>
          <p:nvPr/>
        </p:nvSpPr>
        <p:spPr>
          <a:xfrm>
            <a:off x="9612569" y="1322048"/>
            <a:ext cx="164813" cy="189279"/>
          </a:xfrm>
          <a:prstGeom prst="rect">
            <a:avLst/>
          </a:prstGeom>
          <a:blipFill>
            <a:blip r:embed="rId54" cstate="print"/>
            <a:stretch>
              <a:fillRect/>
            </a:stretch>
          </a:blipFill>
        </p:spPr>
        <p:txBody>
          <a:bodyPr wrap="square" lIns="0" tIns="0" rIns="0" bIns="0" rtlCol="0"/>
          <a:lstStyle/>
          <a:p>
            <a:endParaRPr/>
          </a:p>
        </p:txBody>
      </p:sp>
      <p:sp>
        <p:nvSpPr>
          <p:cNvPr id="164" name="object 164"/>
          <p:cNvSpPr/>
          <p:nvPr/>
        </p:nvSpPr>
        <p:spPr>
          <a:xfrm>
            <a:off x="8026143" y="1223652"/>
            <a:ext cx="278452" cy="235097"/>
          </a:xfrm>
          <a:prstGeom prst="rect">
            <a:avLst/>
          </a:prstGeom>
          <a:blipFill>
            <a:blip r:embed="rId55" cstate="print"/>
            <a:stretch>
              <a:fillRect/>
            </a:stretch>
          </a:blipFill>
        </p:spPr>
        <p:txBody>
          <a:bodyPr wrap="square" lIns="0" tIns="0" rIns="0" bIns="0" rtlCol="0"/>
          <a:lstStyle/>
          <a:p>
            <a:endParaRPr/>
          </a:p>
        </p:txBody>
      </p:sp>
      <p:sp>
        <p:nvSpPr>
          <p:cNvPr id="165" name="object 165"/>
          <p:cNvSpPr/>
          <p:nvPr/>
        </p:nvSpPr>
        <p:spPr>
          <a:xfrm>
            <a:off x="8162359" y="1290501"/>
            <a:ext cx="164813" cy="168248"/>
          </a:xfrm>
          <a:prstGeom prst="rect">
            <a:avLst/>
          </a:prstGeom>
          <a:blipFill>
            <a:blip r:embed="rId56" cstate="print"/>
            <a:stretch>
              <a:fillRect/>
            </a:stretch>
          </a:blipFill>
        </p:spPr>
        <p:txBody>
          <a:bodyPr wrap="square" lIns="0" tIns="0" rIns="0" bIns="0" rtlCol="0"/>
          <a:lstStyle/>
          <a:p>
            <a:endParaRPr/>
          </a:p>
        </p:txBody>
      </p:sp>
      <p:sp>
        <p:nvSpPr>
          <p:cNvPr id="166" name="object 166"/>
          <p:cNvSpPr/>
          <p:nvPr/>
        </p:nvSpPr>
        <p:spPr>
          <a:xfrm>
            <a:off x="8063772" y="253219"/>
            <a:ext cx="278452" cy="239604"/>
          </a:xfrm>
          <a:prstGeom prst="rect">
            <a:avLst/>
          </a:prstGeom>
          <a:blipFill>
            <a:blip r:embed="rId57" cstate="print"/>
            <a:stretch>
              <a:fillRect/>
            </a:stretch>
          </a:blipFill>
        </p:spPr>
        <p:txBody>
          <a:bodyPr wrap="square" lIns="0" tIns="0" rIns="0" bIns="0" rtlCol="0"/>
          <a:lstStyle/>
          <a:p>
            <a:endParaRPr/>
          </a:p>
        </p:txBody>
      </p:sp>
      <p:sp>
        <p:nvSpPr>
          <p:cNvPr id="167" name="object 167"/>
          <p:cNvSpPr/>
          <p:nvPr/>
        </p:nvSpPr>
        <p:spPr>
          <a:xfrm>
            <a:off x="8199987" y="320067"/>
            <a:ext cx="164813" cy="172755"/>
          </a:xfrm>
          <a:prstGeom prst="rect">
            <a:avLst/>
          </a:prstGeom>
          <a:blipFill>
            <a:blip r:embed="rId58" cstate="print"/>
            <a:stretch>
              <a:fillRect/>
            </a:stretch>
          </a:blipFill>
        </p:spPr>
        <p:txBody>
          <a:bodyPr wrap="square" lIns="0" tIns="0" rIns="0" bIns="0" rtlCol="0"/>
          <a:lstStyle/>
          <a:p>
            <a:endParaRPr/>
          </a:p>
        </p:txBody>
      </p:sp>
      <p:sp>
        <p:nvSpPr>
          <p:cNvPr id="168" name="object 168"/>
          <p:cNvSpPr/>
          <p:nvPr/>
        </p:nvSpPr>
        <p:spPr>
          <a:xfrm>
            <a:off x="9561770" y="763598"/>
            <a:ext cx="75257" cy="112666"/>
          </a:xfrm>
          <a:prstGeom prst="rect">
            <a:avLst/>
          </a:prstGeom>
          <a:blipFill>
            <a:blip r:embed="rId59" cstate="print"/>
            <a:stretch>
              <a:fillRect/>
            </a:stretch>
          </a:blipFill>
        </p:spPr>
        <p:txBody>
          <a:bodyPr wrap="square" lIns="0" tIns="0" rIns="0" bIns="0" rtlCol="0"/>
          <a:lstStyle/>
          <a:p>
            <a:endParaRPr/>
          </a:p>
        </p:txBody>
      </p:sp>
      <p:sp>
        <p:nvSpPr>
          <p:cNvPr id="169" name="object 169"/>
          <p:cNvSpPr/>
          <p:nvPr/>
        </p:nvSpPr>
        <p:spPr>
          <a:xfrm>
            <a:off x="8918319" y="1517211"/>
            <a:ext cx="117150" cy="75110"/>
          </a:xfrm>
          <a:prstGeom prst="rect">
            <a:avLst/>
          </a:prstGeom>
          <a:blipFill>
            <a:blip r:embed="rId60" cstate="print"/>
            <a:stretch>
              <a:fillRect/>
            </a:stretch>
          </a:blipFill>
        </p:spPr>
        <p:txBody>
          <a:bodyPr wrap="square" lIns="0" tIns="0" rIns="0" bIns="0" rtlCol="0"/>
          <a:lstStyle/>
          <a:p>
            <a:endParaRPr/>
          </a:p>
        </p:txBody>
      </p:sp>
      <p:sp>
        <p:nvSpPr>
          <p:cNvPr id="170" name="object 170"/>
          <p:cNvSpPr/>
          <p:nvPr/>
        </p:nvSpPr>
        <p:spPr>
          <a:xfrm>
            <a:off x="8204127" y="893540"/>
            <a:ext cx="75257" cy="112666"/>
          </a:xfrm>
          <a:prstGeom prst="rect">
            <a:avLst/>
          </a:prstGeom>
          <a:blipFill>
            <a:blip r:embed="rId61" cstate="print"/>
            <a:stretch>
              <a:fillRect/>
            </a:stretch>
          </a:blipFill>
        </p:spPr>
        <p:txBody>
          <a:bodyPr wrap="square" lIns="0" tIns="0" rIns="0" bIns="0" rtlCol="0"/>
          <a:lstStyle/>
          <a:p>
            <a:endParaRPr/>
          </a:p>
        </p:txBody>
      </p:sp>
      <p:sp>
        <p:nvSpPr>
          <p:cNvPr id="171" name="object 171"/>
          <p:cNvSpPr/>
          <p:nvPr/>
        </p:nvSpPr>
        <p:spPr>
          <a:xfrm>
            <a:off x="8809196" y="170221"/>
            <a:ext cx="104356" cy="75110"/>
          </a:xfrm>
          <a:prstGeom prst="rect">
            <a:avLst/>
          </a:prstGeom>
          <a:blipFill>
            <a:blip r:embed="rId62" cstate="print"/>
            <a:stretch>
              <a:fillRect/>
            </a:stretch>
          </a:blipFill>
        </p:spPr>
        <p:txBody>
          <a:bodyPr wrap="square" lIns="0" tIns="0" rIns="0" bIns="0" rtlCol="0"/>
          <a:lstStyle/>
          <a:p>
            <a:endParaRPr/>
          </a:p>
        </p:txBody>
      </p:sp>
      <p:sp>
        <p:nvSpPr>
          <p:cNvPr id="172" name="object 172"/>
          <p:cNvSpPr/>
          <p:nvPr/>
        </p:nvSpPr>
        <p:spPr>
          <a:xfrm>
            <a:off x="9321323" y="1405421"/>
            <a:ext cx="240071" cy="165995"/>
          </a:xfrm>
          <a:prstGeom prst="rect">
            <a:avLst/>
          </a:prstGeom>
          <a:blipFill>
            <a:blip r:embed="rId63" cstate="print"/>
            <a:stretch>
              <a:fillRect/>
            </a:stretch>
          </a:blipFill>
        </p:spPr>
        <p:txBody>
          <a:bodyPr wrap="square" lIns="0" tIns="0" rIns="0" bIns="0" rtlCol="0"/>
          <a:lstStyle/>
          <a:p>
            <a:endParaRPr/>
          </a:p>
        </p:txBody>
      </p:sp>
      <p:sp>
        <p:nvSpPr>
          <p:cNvPr id="173" name="object 173"/>
          <p:cNvSpPr/>
          <p:nvPr/>
        </p:nvSpPr>
        <p:spPr>
          <a:xfrm>
            <a:off x="8283523" y="1406923"/>
            <a:ext cx="240071" cy="165244"/>
          </a:xfrm>
          <a:prstGeom prst="rect">
            <a:avLst/>
          </a:prstGeom>
          <a:blipFill>
            <a:blip r:embed="rId64" cstate="print"/>
            <a:stretch>
              <a:fillRect/>
            </a:stretch>
          </a:blipFill>
        </p:spPr>
        <p:txBody>
          <a:bodyPr wrap="square" lIns="0" tIns="0" rIns="0" bIns="0" rtlCol="0"/>
          <a:lstStyle/>
          <a:p>
            <a:endParaRPr/>
          </a:p>
        </p:txBody>
      </p:sp>
      <p:sp>
        <p:nvSpPr>
          <p:cNvPr id="174" name="object 174"/>
          <p:cNvSpPr/>
          <p:nvPr/>
        </p:nvSpPr>
        <p:spPr>
          <a:xfrm>
            <a:off x="8057751" y="540894"/>
            <a:ext cx="240071" cy="164493"/>
          </a:xfrm>
          <a:prstGeom prst="rect">
            <a:avLst/>
          </a:prstGeom>
          <a:blipFill>
            <a:blip r:embed="rId65" cstate="print"/>
            <a:stretch>
              <a:fillRect/>
            </a:stretch>
          </a:blipFill>
        </p:spPr>
        <p:txBody>
          <a:bodyPr wrap="square" lIns="0" tIns="0" rIns="0" bIns="0" rtlCol="0"/>
          <a:lstStyle/>
          <a:p>
            <a:endParaRPr/>
          </a:p>
        </p:txBody>
      </p:sp>
      <p:sp>
        <p:nvSpPr>
          <p:cNvPr id="175" name="object 175"/>
          <p:cNvSpPr/>
          <p:nvPr/>
        </p:nvSpPr>
        <p:spPr>
          <a:xfrm>
            <a:off x="8330935" y="1264963"/>
            <a:ext cx="1111551" cy="232844"/>
          </a:xfrm>
          <a:prstGeom prst="rect">
            <a:avLst/>
          </a:prstGeom>
          <a:blipFill>
            <a:blip r:embed="rId66" cstate="print"/>
            <a:stretch>
              <a:fillRect/>
            </a:stretch>
          </a:blipFill>
        </p:spPr>
        <p:txBody>
          <a:bodyPr wrap="square" lIns="0" tIns="0" rIns="0" bIns="0" rtlCol="0"/>
          <a:lstStyle/>
          <a:p>
            <a:endParaRPr/>
          </a:p>
        </p:txBody>
      </p:sp>
      <p:sp>
        <p:nvSpPr>
          <p:cNvPr id="176" name="object 176"/>
          <p:cNvSpPr/>
          <p:nvPr/>
        </p:nvSpPr>
        <p:spPr>
          <a:xfrm>
            <a:off x="8447208" y="1300266"/>
            <a:ext cx="955040" cy="95250"/>
          </a:xfrm>
          <a:custGeom>
            <a:avLst/>
            <a:gdLst/>
            <a:ahLst/>
            <a:cxnLst/>
            <a:rect l="l" t="t" r="r" b="b"/>
            <a:pathLst>
              <a:path w="955040" h="95250">
                <a:moveTo>
                  <a:pt x="73250" y="19904"/>
                </a:moveTo>
                <a:lnTo>
                  <a:pt x="0" y="61340"/>
                </a:lnTo>
                <a:lnTo>
                  <a:pt x="77138" y="95015"/>
                </a:lnTo>
                <a:lnTo>
                  <a:pt x="75868" y="70479"/>
                </a:lnTo>
                <a:lnTo>
                  <a:pt x="63216" y="70479"/>
                </a:lnTo>
                <a:lnTo>
                  <a:pt x="61961" y="45692"/>
                </a:lnTo>
                <a:lnTo>
                  <a:pt x="74552" y="45047"/>
                </a:lnTo>
                <a:lnTo>
                  <a:pt x="73250" y="19904"/>
                </a:lnTo>
                <a:close/>
              </a:path>
              <a:path w="955040" h="95250">
                <a:moveTo>
                  <a:pt x="74552" y="45047"/>
                </a:moveTo>
                <a:lnTo>
                  <a:pt x="61961" y="45692"/>
                </a:lnTo>
                <a:lnTo>
                  <a:pt x="63216" y="70479"/>
                </a:lnTo>
                <a:lnTo>
                  <a:pt x="75835" y="69830"/>
                </a:lnTo>
                <a:lnTo>
                  <a:pt x="74552" y="45047"/>
                </a:lnTo>
                <a:close/>
              </a:path>
              <a:path w="955040" h="95250">
                <a:moveTo>
                  <a:pt x="75835" y="69830"/>
                </a:moveTo>
                <a:lnTo>
                  <a:pt x="63216" y="70479"/>
                </a:lnTo>
                <a:lnTo>
                  <a:pt x="75868" y="70479"/>
                </a:lnTo>
                <a:lnTo>
                  <a:pt x="75835" y="69830"/>
                </a:lnTo>
                <a:close/>
              </a:path>
              <a:path w="955040" h="95250">
                <a:moveTo>
                  <a:pt x="953385" y="0"/>
                </a:moveTo>
                <a:lnTo>
                  <a:pt x="74552" y="45047"/>
                </a:lnTo>
                <a:lnTo>
                  <a:pt x="75835" y="69830"/>
                </a:lnTo>
                <a:lnTo>
                  <a:pt x="954640" y="24661"/>
                </a:lnTo>
                <a:lnTo>
                  <a:pt x="953385" y="0"/>
                </a:lnTo>
                <a:close/>
              </a:path>
            </a:pathLst>
          </a:custGeom>
          <a:solidFill>
            <a:srgbClr val="9BBA58"/>
          </a:solidFill>
        </p:spPr>
        <p:txBody>
          <a:bodyPr wrap="square" lIns="0" tIns="0" rIns="0" bIns="0" rtlCol="0"/>
          <a:lstStyle/>
          <a:p>
            <a:endParaRPr/>
          </a:p>
        </p:txBody>
      </p:sp>
      <p:sp>
        <p:nvSpPr>
          <p:cNvPr id="177" name="object 177"/>
          <p:cNvSpPr/>
          <p:nvPr/>
        </p:nvSpPr>
        <p:spPr>
          <a:xfrm>
            <a:off x="6968060" y="5448607"/>
            <a:ext cx="646913" cy="513791"/>
          </a:xfrm>
          <a:prstGeom prst="rect">
            <a:avLst/>
          </a:prstGeom>
          <a:blipFill>
            <a:blip r:embed="rId67" cstate="print"/>
            <a:stretch>
              <a:fillRect/>
            </a:stretch>
          </a:blipFill>
        </p:spPr>
        <p:txBody>
          <a:bodyPr wrap="square" lIns="0" tIns="0" rIns="0" bIns="0" rtlCol="0"/>
          <a:lstStyle/>
          <a:p>
            <a:endParaRPr/>
          </a:p>
        </p:txBody>
      </p:sp>
      <p:sp>
        <p:nvSpPr>
          <p:cNvPr id="178" name="object 178"/>
          <p:cNvSpPr/>
          <p:nvPr/>
        </p:nvSpPr>
        <p:spPr>
          <a:xfrm>
            <a:off x="6990029" y="5462899"/>
            <a:ext cx="607695" cy="474345"/>
          </a:xfrm>
          <a:custGeom>
            <a:avLst/>
            <a:gdLst/>
            <a:ahLst/>
            <a:cxnLst/>
            <a:rect l="l" t="t" r="r" b="b"/>
            <a:pathLst>
              <a:path w="607695" h="474345">
                <a:moveTo>
                  <a:pt x="0" y="473896"/>
                </a:moveTo>
                <a:lnTo>
                  <a:pt x="10197" y="424364"/>
                </a:lnTo>
                <a:lnTo>
                  <a:pt x="24183" y="376714"/>
                </a:lnTo>
                <a:lnTo>
                  <a:pt x="41747" y="331114"/>
                </a:lnTo>
                <a:lnTo>
                  <a:pt x="62681" y="287728"/>
                </a:lnTo>
                <a:lnTo>
                  <a:pt x="86776" y="246721"/>
                </a:lnTo>
                <a:lnTo>
                  <a:pt x="113821" y="208260"/>
                </a:lnTo>
                <a:lnTo>
                  <a:pt x="143609" y="172509"/>
                </a:lnTo>
                <a:lnTo>
                  <a:pt x="175930" y="139634"/>
                </a:lnTo>
                <a:lnTo>
                  <a:pt x="210575" y="109799"/>
                </a:lnTo>
                <a:lnTo>
                  <a:pt x="247335" y="83172"/>
                </a:lnTo>
                <a:lnTo>
                  <a:pt x="286000" y="59916"/>
                </a:lnTo>
                <a:lnTo>
                  <a:pt x="326362" y="40197"/>
                </a:lnTo>
                <a:lnTo>
                  <a:pt x="368211" y="24180"/>
                </a:lnTo>
                <a:lnTo>
                  <a:pt x="411338" y="12032"/>
                </a:lnTo>
                <a:lnTo>
                  <a:pt x="455535" y="3916"/>
                </a:lnTo>
                <a:lnTo>
                  <a:pt x="500591" y="0"/>
                </a:lnTo>
                <a:lnTo>
                  <a:pt x="546298" y="447"/>
                </a:lnTo>
                <a:lnTo>
                  <a:pt x="592447" y="5423"/>
                </a:lnTo>
                <a:lnTo>
                  <a:pt x="597357" y="6232"/>
                </a:lnTo>
                <a:lnTo>
                  <a:pt x="602267" y="7091"/>
                </a:lnTo>
                <a:lnTo>
                  <a:pt x="607177" y="8001"/>
                </a:lnTo>
              </a:path>
            </a:pathLst>
          </a:custGeom>
          <a:ln w="10115">
            <a:solidFill>
              <a:srgbClr val="4F81BC"/>
            </a:solidFill>
          </a:ln>
        </p:spPr>
        <p:txBody>
          <a:bodyPr wrap="square" lIns="0" tIns="0" rIns="0" bIns="0" rtlCol="0"/>
          <a:lstStyle/>
          <a:p>
            <a:endParaRPr/>
          </a:p>
        </p:txBody>
      </p:sp>
      <p:sp>
        <p:nvSpPr>
          <p:cNvPr id="179" name="object 179"/>
          <p:cNvSpPr/>
          <p:nvPr/>
        </p:nvSpPr>
        <p:spPr>
          <a:xfrm>
            <a:off x="7298503" y="4765574"/>
            <a:ext cx="303715" cy="719429"/>
          </a:xfrm>
          <a:prstGeom prst="rect">
            <a:avLst/>
          </a:prstGeom>
          <a:blipFill>
            <a:blip r:embed="rId68" cstate="print"/>
            <a:stretch>
              <a:fillRect/>
            </a:stretch>
          </a:blipFill>
        </p:spPr>
        <p:txBody>
          <a:bodyPr wrap="square" lIns="0" tIns="0" rIns="0" bIns="0" rtlCol="0"/>
          <a:lstStyle/>
          <a:p>
            <a:endParaRPr/>
          </a:p>
        </p:txBody>
      </p:sp>
      <p:sp>
        <p:nvSpPr>
          <p:cNvPr id="180" name="object 180"/>
          <p:cNvSpPr/>
          <p:nvPr/>
        </p:nvSpPr>
        <p:spPr>
          <a:xfrm>
            <a:off x="7320672" y="4777908"/>
            <a:ext cx="261620" cy="678815"/>
          </a:xfrm>
          <a:custGeom>
            <a:avLst/>
            <a:gdLst/>
            <a:ahLst/>
            <a:cxnLst/>
            <a:rect l="l" t="t" r="r" b="b"/>
            <a:pathLst>
              <a:path w="261620" h="678814">
                <a:moveTo>
                  <a:pt x="261146" y="678585"/>
                </a:moveTo>
                <a:lnTo>
                  <a:pt x="219858" y="639132"/>
                </a:lnTo>
                <a:lnTo>
                  <a:pt x="181840" y="598249"/>
                </a:lnTo>
                <a:lnTo>
                  <a:pt x="147177" y="556220"/>
                </a:lnTo>
                <a:lnTo>
                  <a:pt x="115951" y="513325"/>
                </a:lnTo>
                <a:lnTo>
                  <a:pt x="88248" y="469847"/>
                </a:lnTo>
                <a:lnTo>
                  <a:pt x="64151" y="426068"/>
                </a:lnTo>
                <a:lnTo>
                  <a:pt x="43744" y="382271"/>
                </a:lnTo>
                <a:lnTo>
                  <a:pt x="27112" y="338737"/>
                </a:lnTo>
                <a:lnTo>
                  <a:pt x="14337" y="295749"/>
                </a:lnTo>
                <a:lnTo>
                  <a:pt x="5504" y="253590"/>
                </a:lnTo>
                <a:lnTo>
                  <a:pt x="697" y="212540"/>
                </a:lnTo>
                <a:lnTo>
                  <a:pt x="0" y="172883"/>
                </a:lnTo>
                <a:lnTo>
                  <a:pt x="3496" y="134900"/>
                </a:lnTo>
                <a:lnTo>
                  <a:pt x="23406" y="65087"/>
                </a:lnTo>
                <a:lnTo>
                  <a:pt x="61099" y="5358"/>
                </a:lnTo>
                <a:lnTo>
                  <a:pt x="64339" y="1769"/>
                </a:lnTo>
                <a:lnTo>
                  <a:pt x="65958" y="0"/>
                </a:lnTo>
              </a:path>
            </a:pathLst>
          </a:custGeom>
          <a:ln w="10122">
            <a:solidFill>
              <a:srgbClr val="4F81BC"/>
            </a:solidFill>
          </a:ln>
        </p:spPr>
        <p:txBody>
          <a:bodyPr wrap="square" lIns="0" tIns="0" rIns="0" bIns="0" rtlCol="0"/>
          <a:lstStyle/>
          <a:p>
            <a:endParaRPr/>
          </a:p>
        </p:txBody>
      </p:sp>
      <p:sp>
        <p:nvSpPr>
          <p:cNvPr id="181" name="object 181"/>
          <p:cNvSpPr/>
          <p:nvPr/>
        </p:nvSpPr>
        <p:spPr>
          <a:xfrm>
            <a:off x="6264960" y="4481988"/>
            <a:ext cx="1457960" cy="1456055"/>
          </a:xfrm>
          <a:custGeom>
            <a:avLst/>
            <a:gdLst/>
            <a:ahLst/>
            <a:cxnLst/>
            <a:rect l="l" t="t" r="r" b="b"/>
            <a:pathLst>
              <a:path w="1457959" h="1456054">
                <a:moveTo>
                  <a:pt x="0" y="556102"/>
                </a:moveTo>
                <a:lnTo>
                  <a:pt x="728916" y="0"/>
                </a:lnTo>
                <a:lnTo>
                  <a:pt x="1457832" y="556102"/>
                </a:lnTo>
                <a:lnTo>
                  <a:pt x="1179427" y="1455844"/>
                </a:lnTo>
                <a:lnTo>
                  <a:pt x="278420" y="1455844"/>
                </a:lnTo>
                <a:lnTo>
                  <a:pt x="0" y="556102"/>
                </a:lnTo>
                <a:close/>
              </a:path>
            </a:pathLst>
          </a:custGeom>
          <a:ln w="10319">
            <a:solidFill>
              <a:srgbClr val="385D89"/>
            </a:solidFill>
          </a:ln>
        </p:spPr>
        <p:txBody>
          <a:bodyPr wrap="square" lIns="0" tIns="0" rIns="0" bIns="0" rtlCol="0"/>
          <a:lstStyle/>
          <a:p>
            <a:endParaRPr/>
          </a:p>
        </p:txBody>
      </p:sp>
      <p:sp>
        <p:nvSpPr>
          <p:cNvPr id="182" name="object 182"/>
          <p:cNvSpPr/>
          <p:nvPr/>
        </p:nvSpPr>
        <p:spPr>
          <a:xfrm>
            <a:off x="6386142" y="5457100"/>
            <a:ext cx="626868" cy="493167"/>
          </a:xfrm>
          <a:prstGeom prst="rect">
            <a:avLst/>
          </a:prstGeom>
          <a:blipFill>
            <a:blip r:embed="rId69" cstate="print"/>
            <a:stretch>
              <a:fillRect/>
            </a:stretch>
          </a:blipFill>
        </p:spPr>
        <p:txBody>
          <a:bodyPr wrap="square" lIns="0" tIns="0" rIns="0" bIns="0" rtlCol="0"/>
          <a:lstStyle/>
          <a:p>
            <a:endParaRPr/>
          </a:p>
        </p:txBody>
      </p:sp>
      <p:sp>
        <p:nvSpPr>
          <p:cNvPr id="183" name="object 183"/>
          <p:cNvSpPr/>
          <p:nvPr/>
        </p:nvSpPr>
        <p:spPr>
          <a:xfrm>
            <a:off x="6403206" y="5471507"/>
            <a:ext cx="588010" cy="454025"/>
          </a:xfrm>
          <a:custGeom>
            <a:avLst/>
            <a:gdLst/>
            <a:ahLst/>
            <a:cxnLst/>
            <a:rect l="l" t="t" r="r" b="b"/>
            <a:pathLst>
              <a:path w="588009" h="454025">
                <a:moveTo>
                  <a:pt x="0" y="0"/>
                </a:moveTo>
                <a:lnTo>
                  <a:pt x="52206" y="804"/>
                </a:lnTo>
                <a:lnTo>
                  <a:pt x="103217" y="5236"/>
                </a:lnTo>
                <a:lnTo>
                  <a:pt x="152824" y="13139"/>
                </a:lnTo>
                <a:lnTo>
                  <a:pt x="200820" y="24358"/>
                </a:lnTo>
                <a:lnTo>
                  <a:pt x="246997" y="38736"/>
                </a:lnTo>
                <a:lnTo>
                  <a:pt x="291148" y="56117"/>
                </a:lnTo>
                <a:lnTo>
                  <a:pt x="333066" y="76345"/>
                </a:lnTo>
                <a:lnTo>
                  <a:pt x="372543" y="99264"/>
                </a:lnTo>
                <a:lnTo>
                  <a:pt x="409371" y="124717"/>
                </a:lnTo>
                <a:lnTo>
                  <a:pt x="443344" y="152549"/>
                </a:lnTo>
                <a:lnTo>
                  <a:pt x="474254" y="182603"/>
                </a:lnTo>
                <a:lnTo>
                  <a:pt x="501893" y="214723"/>
                </a:lnTo>
                <a:lnTo>
                  <a:pt x="526054" y="248753"/>
                </a:lnTo>
                <a:lnTo>
                  <a:pt x="546530" y="284538"/>
                </a:lnTo>
                <a:lnTo>
                  <a:pt x="563113" y="321920"/>
                </a:lnTo>
                <a:lnTo>
                  <a:pt x="575596" y="360743"/>
                </a:lnTo>
                <a:lnTo>
                  <a:pt x="583770" y="400852"/>
                </a:lnTo>
                <a:lnTo>
                  <a:pt x="587430" y="442091"/>
                </a:lnTo>
                <a:lnTo>
                  <a:pt x="587633" y="449754"/>
                </a:lnTo>
                <a:lnTo>
                  <a:pt x="587633" y="453586"/>
                </a:lnTo>
              </a:path>
            </a:pathLst>
          </a:custGeom>
          <a:ln w="10317">
            <a:solidFill>
              <a:srgbClr val="4F81BC"/>
            </a:solidFill>
          </a:ln>
        </p:spPr>
        <p:txBody>
          <a:bodyPr wrap="square" lIns="0" tIns="0" rIns="0" bIns="0" rtlCol="0"/>
          <a:lstStyle/>
          <a:p>
            <a:endParaRPr/>
          </a:p>
        </p:txBody>
      </p:sp>
      <p:sp>
        <p:nvSpPr>
          <p:cNvPr id="184" name="object 184"/>
          <p:cNvSpPr/>
          <p:nvPr/>
        </p:nvSpPr>
        <p:spPr>
          <a:xfrm>
            <a:off x="6387965" y="4741310"/>
            <a:ext cx="311611" cy="754612"/>
          </a:xfrm>
          <a:prstGeom prst="rect">
            <a:avLst/>
          </a:prstGeom>
          <a:blipFill>
            <a:blip r:embed="rId70" cstate="print"/>
            <a:stretch>
              <a:fillRect/>
            </a:stretch>
          </a:blipFill>
        </p:spPr>
        <p:txBody>
          <a:bodyPr wrap="square" lIns="0" tIns="0" rIns="0" bIns="0" rtlCol="0"/>
          <a:lstStyle/>
          <a:p>
            <a:endParaRPr/>
          </a:p>
        </p:txBody>
      </p:sp>
      <p:sp>
        <p:nvSpPr>
          <p:cNvPr id="185" name="object 185"/>
          <p:cNvSpPr/>
          <p:nvPr/>
        </p:nvSpPr>
        <p:spPr>
          <a:xfrm>
            <a:off x="6406066" y="4751622"/>
            <a:ext cx="271780" cy="714375"/>
          </a:xfrm>
          <a:custGeom>
            <a:avLst/>
            <a:gdLst/>
            <a:ahLst/>
            <a:cxnLst/>
            <a:rect l="l" t="t" r="r" b="b"/>
            <a:pathLst>
              <a:path w="271779" h="714375">
                <a:moveTo>
                  <a:pt x="234134" y="0"/>
                </a:moveTo>
                <a:lnTo>
                  <a:pt x="248575" y="53569"/>
                </a:lnTo>
                <a:lnTo>
                  <a:pt x="259422" y="106827"/>
                </a:lnTo>
                <a:lnTo>
                  <a:pt x="266753" y="159522"/>
                </a:lnTo>
                <a:lnTo>
                  <a:pt x="270648" y="211402"/>
                </a:lnTo>
                <a:lnTo>
                  <a:pt x="271186" y="262218"/>
                </a:lnTo>
                <a:lnTo>
                  <a:pt x="268448" y="311716"/>
                </a:lnTo>
                <a:lnTo>
                  <a:pt x="262512" y="359647"/>
                </a:lnTo>
                <a:lnTo>
                  <a:pt x="253458" y="405759"/>
                </a:lnTo>
                <a:lnTo>
                  <a:pt x="241366" y="449801"/>
                </a:lnTo>
                <a:lnTo>
                  <a:pt x="226315" y="491522"/>
                </a:lnTo>
                <a:lnTo>
                  <a:pt x="208385" y="530671"/>
                </a:lnTo>
                <a:lnTo>
                  <a:pt x="187655" y="566996"/>
                </a:lnTo>
                <a:lnTo>
                  <a:pt x="164205" y="600247"/>
                </a:lnTo>
                <a:lnTo>
                  <a:pt x="138114" y="630172"/>
                </a:lnTo>
                <a:lnTo>
                  <a:pt x="109462" y="656521"/>
                </a:lnTo>
                <a:lnTo>
                  <a:pt x="78328" y="679041"/>
                </a:lnTo>
                <a:lnTo>
                  <a:pt x="44792" y="697483"/>
                </a:lnTo>
                <a:lnTo>
                  <a:pt x="8934" y="711594"/>
                </a:lnTo>
                <a:lnTo>
                  <a:pt x="2991" y="713464"/>
                </a:lnTo>
                <a:lnTo>
                  <a:pt x="0" y="714324"/>
                </a:lnTo>
              </a:path>
            </a:pathLst>
          </a:custGeom>
          <a:ln w="10122">
            <a:solidFill>
              <a:srgbClr val="4F81BC"/>
            </a:solidFill>
          </a:ln>
        </p:spPr>
        <p:txBody>
          <a:bodyPr wrap="square" lIns="0" tIns="0" rIns="0" bIns="0" rtlCol="0"/>
          <a:lstStyle/>
          <a:p>
            <a:endParaRPr/>
          </a:p>
        </p:txBody>
      </p:sp>
      <p:sp>
        <p:nvSpPr>
          <p:cNvPr id="186" name="object 186"/>
          <p:cNvSpPr/>
          <p:nvPr/>
        </p:nvSpPr>
        <p:spPr>
          <a:xfrm>
            <a:off x="6623040" y="4736457"/>
            <a:ext cx="773258" cy="201391"/>
          </a:xfrm>
          <a:prstGeom prst="rect">
            <a:avLst/>
          </a:prstGeom>
          <a:blipFill>
            <a:blip r:embed="rId71" cstate="print"/>
            <a:stretch>
              <a:fillRect/>
            </a:stretch>
          </a:blipFill>
        </p:spPr>
        <p:txBody>
          <a:bodyPr wrap="square" lIns="0" tIns="0" rIns="0" bIns="0" rtlCol="0"/>
          <a:lstStyle/>
          <a:p>
            <a:endParaRPr/>
          </a:p>
        </p:txBody>
      </p:sp>
      <p:sp>
        <p:nvSpPr>
          <p:cNvPr id="187" name="object 187"/>
          <p:cNvSpPr/>
          <p:nvPr/>
        </p:nvSpPr>
        <p:spPr>
          <a:xfrm>
            <a:off x="7056998" y="4431892"/>
            <a:ext cx="51435" cy="56515"/>
          </a:xfrm>
          <a:custGeom>
            <a:avLst/>
            <a:gdLst/>
            <a:ahLst/>
            <a:cxnLst/>
            <a:rect l="l" t="t" r="r" b="b"/>
            <a:pathLst>
              <a:path w="51434" h="56514">
                <a:moveTo>
                  <a:pt x="30877" y="0"/>
                </a:moveTo>
                <a:lnTo>
                  <a:pt x="1214" y="31088"/>
                </a:lnTo>
                <a:lnTo>
                  <a:pt x="212" y="36952"/>
                </a:lnTo>
                <a:lnTo>
                  <a:pt x="0" y="40035"/>
                </a:lnTo>
                <a:lnTo>
                  <a:pt x="20399" y="56009"/>
                </a:lnTo>
                <a:lnTo>
                  <a:pt x="23284" y="55554"/>
                </a:lnTo>
                <a:lnTo>
                  <a:pt x="26119" y="54290"/>
                </a:lnTo>
                <a:lnTo>
                  <a:pt x="28954" y="53077"/>
                </a:lnTo>
                <a:lnTo>
                  <a:pt x="31687" y="51156"/>
                </a:lnTo>
                <a:lnTo>
                  <a:pt x="33700" y="49185"/>
                </a:lnTo>
                <a:lnTo>
                  <a:pt x="17615" y="49185"/>
                </a:lnTo>
                <a:lnTo>
                  <a:pt x="16248" y="48932"/>
                </a:lnTo>
                <a:lnTo>
                  <a:pt x="7560" y="40035"/>
                </a:lnTo>
                <a:lnTo>
                  <a:pt x="7624" y="38620"/>
                </a:lnTo>
                <a:lnTo>
                  <a:pt x="7855" y="36952"/>
                </a:lnTo>
                <a:lnTo>
                  <a:pt x="8048" y="35334"/>
                </a:lnTo>
                <a:lnTo>
                  <a:pt x="32953" y="6874"/>
                </a:lnTo>
                <a:lnTo>
                  <a:pt x="34927" y="6773"/>
                </a:lnTo>
                <a:lnTo>
                  <a:pt x="46623" y="6773"/>
                </a:lnTo>
                <a:lnTo>
                  <a:pt x="45962" y="6066"/>
                </a:lnTo>
                <a:lnTo>
                  <a:pt x="39837" y="1819"/>
                </a:lnTo>
                <a:lnTo>
                  <a:pt x="36800" y="606"/>
                </a:lnTo>
                <a:lnTo>
                  <a:pt x="30877" y="0"/>
                </a:lnTo>
                <a:close/>
              </a:path>
              <a:path w="51434" h="56514">
                <a:moveTo>
                  <a:pt x="46623" y="6773"/>
                </a:moveTo>
                <a:lnTo>
                  <a:pt x="34927" y="6773"/>
                </a:lnTo>
                <a:lnTo>
                  <a:pt x="36952" y="7481"/>
                </a:lnTo>
                <a:lnTo>
                  <a:pt x="40191" y="9705"/>
                </a:lnTo>
                <a:lnTo>
                  <a:pt x="43684" y="17187"/>
                </a:lnTo>
                <a:lnTo>
                  <a:pt x="43279" y="19967"/>
                </a:lnTo>
                <a:lnTo>
                  <a:pt x="27941" y="44231"/>
                </a:lnTo>
                <a:lnTo>
                  <a:pt x="26676" y="45444"/>
                </a:lnTo>
                <a:lnTo>
                  <a:pt x="18931" y="49185"/>
                </a:lnTo>
                <a:lnTo>
                  <a:pt x="33700" y="49185"/>
                </a:lnTo>
                <a:lnTo>
                  <a:pt x="37044" y="45899"/>
                </a:lnTo>
                <a:lnTo>
                  <a:pt x="39654" y="42714"/>
                </a:lnTo>
                <a:lnTo>
                  <a:pt x="42064" y="39226"/>
                </a:lnTo>
                <a:lnTo>
                  <a:pt x="44797" y="35334"/>
                </a:lnTo>
                <a:lnTo>
                  <a:pt x="51123" y="18198"/>
                </a:lnTo>
                <a:lnTo>
                  <a:pt x="51221" y="16782"/>
                </a:lnTo>
                <a:lnTo>
                  <a:pt x="51245" y="15822"/>
                </a:lnTo>
                <a:lnTo>
                  <a:pt x="50772" y="13547"/>
                </a:lnTo>
                <a:lnTo>
                  <a:pt x="50666" y="13193"/>
                </a:lnTo>
                <a:lnTo>
                  <a:pt x="48088" y="8340"/>
                </a:lnTo>
                <a:lnTo>
                  <a:pt x="46623" y="6773"/>
                </a:lnTo>
                <a:close/>
              </a:path>
            </a:pathLst>
          </a:custGeom>
          <a:solidFill>
            <a:srgbClr val="000000"/>
          </a:solidFill>
        </p:spPr>
        <p:txBody>
          <a:bodyPr wrap="square" lIns="0" tIns="0" rIns="0" bIns="0" rtlCol="0"/>
          <a:lstStyle/>
          <a:p>
            <a:endParaRPr/>
          </a:p>
        </p:txBody>
      </p:sp>
      <p:sp>
        <p:nvSpPr>
          <p:cNvPr id="188" name="object 188"/>
          <p:cNvSpPr/>
          <p:nvPr/>
        </p:nvSpPr>
        <p:spPr>
          <a:xfrm>
            <a:off x="7757062" y="5088539"/>
            <a:ext cx="59055" cy="45085"/>
          </a:xfrm>
          <a:custGeom>
            <a:avLst/>
            <a:gdLst/>
            <a:ahLst/>
            <a:cxnLst/>
            <a:rect l="l" t="t" r="r" b="b"/>
            <a:pathLst>
              <a:path w="59054" h="45085">
                <a:moveTo>
                  <a:pt x="19488" y="0"/>
                </a:moveTo>
                <a:lnTo>
                  <a:pt x="0" y="19765"/>
                </a:lnTo>
                <a:lnTo>
                  <a:pt x="732" y="23303"/>
                </a:lnTo>
                <a:lnTo>
                  <a:pt x="1164" y="25578"/>
                </a:lnTo>
                <a:lnTo>
                  <a:pt x="2429" y="28206"/>
                </a:lnTo>
                <a:lnTo>
                  <a:pt x="4885" y="31037"/>
                </a:lnTo>
                <a:lnTo>
                  <a:pt x="6479" y="32908"/>
                </a:lnTo>
                <a:lnTo>
                  <a:pt x="39533" y="44837"/>
                </a:lnTo>
                <a:lnTo>
                  <a:pt x="42823" y="44787"/>
                </a:lnTo>
                <a:lnTo>
                  <a:pt x="45658" y="44079"/>
                </a:lnTo>
                <a:lnTo>
                  <a:pt x="48493" y="43422"/>
                </a:lnTo>
                <a:lnTo>
                  <a:pt x="50922" y="42108"/>
                </a:lnTo>
                <a:lnTo>
                  <a:pt x="54871" y="38165"/>
                </a:lnTo>
                <a:lnTo>
                  <a:pt x="55552" y="37002"/>
                </a:lnTo>
                <a:lnTo>
                  <a:pt x="40748" y="37002"/>
                </a:lnTo>
                <a:lnTo>
                  <a:pt x="37154" y="36699"/>
                </a:lnTo>
                <a:lnTo>
                  <a:pt x="35129" y="36345"/>
                </a:lnTo>
                <a:lnTo>
                  <a:pt x="32902" y="35840"/>
                </a:lnTo>
                <a:lnTo>
                  <a:pt x="30675" y="35385"/>
                </a:lnTo>
                <a:lnTo>
                  <a:pt x="10680" y="26589"/>
                </a:lnTo>
                <a:lnTo>
                  <a:pt x="9516" y="25578"/>
                </a:lnTo>
                <a:lnTo>
                  <a:pt x="6631" y="18198"/>
                </a:lnTo>
                <a:lnTo>
                  <a:pt x="6826" y="16782"/>
                </a:lnTo>
                <a:lnTo>
                  <a:pt x="15286" y="8138"/>
                </a:lnTo>
                <a:lnTo>
                  <a:pt x="17362" y="7784"/>
                </a:lnTo>
                <a:lnTo>
                  <a:pt x="45955" y="7784"/>
                </a:lnTo>
                <a:lnTo>
                  <a:pt x="43380" y="6369"/>
                </a:lnTo>
                <a:lnTo>
                  <a:pt x="39634" y="4802"/>
                </a:lnTo>
                <a:lnTo>
                  <a:pt x="35484" y="3437"/>
                </a:lnTo>
                <a:lnTo>
                  <a:pt x="30928" y="2022"/>
                </a:lnTo>
                <a:lnTo>
                  <a:pt x="26828" y="1011"/>
                </a:lnTo>
                <a:lnTo>
                  <a:pt x="19488" y="0"/>
                </a:lnTo>
                <a:close/>
              </a:path>
              <a:path w="59054" h="45085">
                <a:moveTo>
                  <a:pt x="45955" y="7784"/>
                </a:moveTo>
                <a:lnTo>
                  <a:pt x="17362" y="7784"/>
                </a:lnTo>
                <a:lnTo>
                  <a:pt x="19943" y="7885"/>
                </a:lnTo>
                <a:lnTo>
                  <a:pt x="22930" y="8340"/>
                </a:lnTo>
                <a:lnTo>
                  <a:pt x="25917" y="8846"/>
                </a:lnTo>
                <a:lnTo>
                  <a:pt x="29510" y="9756"/>
                </a:lnTo>
                <a:lnTo>
                  <a:pt x="33560" y="11070"/>
                </a:lnTo>
                <a:lnTo>
                  <a:pt x="36648" y="12030"/>
                </a:lnTo>
                <a:lnTo>
                  <a:pt x="51884" y="23303"/>
                </a:lnTo>
                <a:lnTo>
                  <a:pt x="52542" y="25123"/>
                </a:lnTo>
                <a:lnTo>
                  <a:pt x="47379" y="35486"/>
                </a:lnTo>
                <a:lnTo>
                  <a:pt x="46367" y="36092"/>
                </a:lnTo>
                <a:lnTo>
                  <a:pt x="45101" y="36497"/>
                </a:lnTo>
                <a:lnTo>
                  <a:pt x="43734" y="36749"/>
                </a:lnTo>
                <a:lnTo>
                  <a:pt x="42317" y="36952"/>
                </a:lnTo>
                <a:lnTo>
                  <a:pt x="40748" y="37002"/>
                </a:lnTo>
                <a:lnTo>
                  <a:pt x="55552" y="37002"/>
                </a:lnTo>
                <a:lnTo>
                  <a:pt x="56440" y="35486"/>
                </a:lnTo>
                <a:lnTo>
                  <a:pt x="58685" y="28510"/>
                </a:lnTo>
                <a:lnTo>
                  <a:pt x="58979" y="25578"/>
                </a:lnTo>
                <a:lnTo>
                  <a:pt x="58896" y="24516"/>
                </a:lnTo>
                <a:lnTo>
                  <a:pt x="57857" y="19259"/>
                </a:lnTo>
                <a:lnTo>
                  <a:pt x="56592" y="16681"/>
                </a:lnTo>
                <a:lnTo>
                  <a:pt x="52542" y="12030"/>
                </a:lnTo>
                <a:lnTo>
                  <a:pt x="49910" y="9958"/>
                </a:lnTo>
                <a:lnTo>
                  <a:pt x="45955" y="7784"/>
                </a:lnTo>
                <a:close/>
              </a:path>
            </a:pathLst>
          </a:custGeom>
          <a:solidFill>
            <a:srgbClr val="000000"/>
          </a:solidFill>
        </p:spPr>
        <p:txBody>
          <a:bodyPr wrap="square" lIns="0" tIns="0" rIns="0" bIns="0" rtlCol="0"/>
          <a:lstStyle/>
          <a:p>
            <a:endParaRPr/>
          </a:p>
        </p:txBody>
      </p:sp>
      <p:sp>
        <p:nvSpPr>
          <p:cNvPr id="189" name="object 189"/>
          <p:cNvSpPr txBox="1"/>
          <p:nvPr/>
        </p:nvSpPr>
        <p:spPr>
          <a:xfrm>
            <a:off x="6576203" y="5941571"/>
            <a:ext cx="164465" cy="134620"/>
          </a:xfrm>
          <a:prstGeom prst="rect">
            <a:avLst/>
          </a:prstGeom>
        </p:spPr>
        <p:txBody>
          <a:bodyPr vert="horz" wrap="square" lIns="0" tIns="14604" rIns="0" bIns="0" rtlCol="0">
            <a:spAutoFit/>
          </a:bodyPr>
          <a:lstStyle/>
          <a:p>
            <a:pPr marL="12700">
              <a:lnSpc>
                <a:spcPct val="100000"/>
              </a:lnSpc>
              <a:spcBef>
                <a:spcPts val="114"/>
              </a:spcBef>
            </a:pPr>
            <a:r>
              <a:rPr sz="700" spc="5" dirty="0">
                <a:latin typeface="Calibri"/>
                <a:cs typeface="Calibri"/>
              </a:rPr>
              <a:t>100</a:t>
            </a:r>
            <a:endParaRPr sz="700">
              <a:latin typeface="Calibri"/>
              <a:cs typeface="Calibri"/>
            </a:endParaRPr>
          </a:p>
        </p:txBody>
      </p:sp>
      <p:sp>
        <p:nvSpPr>
          <p:cNvPr id="190" name="object 190"/>
          <p:cNvSpPr txBox="1"/>
          <p:nvPr/>
        </p:nvSpPr>
        <p:spPr>
          <a:xfrm>
            <a:off x="7365731" y="5937810"/>
            <a:ext cx="71755" cy="135255"/>
          </a:xfrm>
          <a:prstGeom prst="rect">
            <a:avLst/>
          </a:prstGeom>
        </p:spPr>
        <p:txBody>
          <a:bodyPr vert="horz" wrap="square" lIns="0" tIns="14604" rIns="0" bIns="0" rtlCol="0">
            <a:spAutoFit/>
          </a:bodyPr>
          <a:lstStyle/>
          <a:p>
            <a:pPr marL="12700">
              <a:lnSpc>
                <a:spcPct val="100000"/>
              </a:lnSpc>
              <a:spcBef>
                <a:spcPts val="114"/>
              </a:spcBef>
            </a:pPr>
            <a:r>
              <a:rPr sz="700" spc="5" dirty="0">
                <a:latin typeface="Calibri"/>
                <a:cs typeface="Calibri"/>
              </a:rPr>
              <a:t>0</a:t>
            </a:r>
            <a:endParaRPr sz="700">
              <a:latin typeface="Calibri"/>
              <a:cs typeface="Calibri"/>
            </a:endParaRPr>
          </a:p>
        </p:txBody>
      </p:sp>
      <p:sp>
        <p:nvSpPr>
          <p:cNvPr id="191" name="object 191"/>
          <p:cNvSpPr/>
          <p:nvPr/>
        </p:nvSpPr>
        <p:spPr>
          <a:xfrm>
            <a:off x="6244683" y="4400179"/>
            <a:ext cx="1548112" cy="637910"/>
          </a:xfrm>
          <a:prstGeom prst="rect">
            <a:avLst/>
          </a:prstGeom>
          <a:blipFill>
            <a:blip r:embed="rId72" cstate="print"/>
            <a:stretch>
              <a:fillRect/>
            </a:stretch>
          </a:blipFill>
        </p:spPr>
        <p:txBody>
          <a:bodyPr wrap="square" lIns="0" tIns="0" rIns="0" bIns="0" rtlCol="0"/>
          <a:lstStyle/>
          <a:p>
            <a:endParaRPr/>
          </a:p>
        </p:txBody>
      </p:sp>
      <p:sp>
        <p:nvSpPr>
          <p:cNvPr id="192" name="object 192"/>
          <p:cNvSpPr/>
          <p:nvPr/>
        </p:nvSpPr>
        <p:spPr>
          <a:xfrm>
            <a:off x="6176746" y="5049767"/>
            <a:ext cx="1650474" cy="931467"/>
          </a:xfrm>
          <a:prstGeom prst="rect">
            <a:avLst/>
          </a:prstGeom>
          <a:blipFill>
            <a:blip r:embed="rId73" cstate="print"/>
            <a:stretch>
              <a:fillRect/>
            </a:stretch>
          </a:blipFill>
        </p:spPr>
        <p:txBody>
          <a:bodyPr wrap="square" lIns="0" tIns="0" rIns="0" bIns="0" rtlCol="0"/>
          <a:lstStyle/>
          <a:p>
            <a:endParaRPr/>
          </a:p>
        </p:txBody>
      </p:sp>
      <p:sp>
        <p:nvSpPr>
          <p:cNvPr id="193" name="object 193"/>
          <p:cNvSpPr txBox="1"/>
          <p:nvPr/>
        </p:nvSpPr>
        <p:spPr>
          <a:xfrm>
            <a:off x="6733406" y="6004657"/>
            <a:ext cx="600710" cy="134620"/>
          </a:xfrm>
          <a:prstGeom prst="rect">
            <a:avLst/>
          </a:prstGeom>
        </p:spPr>
        <p:txBody>
          <a:bodyPr vert="horz" wrap="square" lIns="0" tIns="14604" rIns="0" bIns="0" rtlCol="0">
            <a:spAutoFit/>
          </a:bodyPr>
          <a:lstStyle/>
          <a:p>
            <a:pPr marL="38100">
              <a:lnSpc>
                <a:spcPct val="100000"/>
              </a:lnSpc>
              <a:spcBef>
                <a:spcPts val="114"/>
              </a:spcBef>
            </a:pPr>
            <a:r>
              <a:rPr sz="700" spc="10" dirty="0">
                <a:latin typeface="Calibri"/>
                <a:cs typeface="Calibri"/>
              </a:rPr>
              <a:t>X</a:t>
            </a:r>
            <a:r>
              <a:rPr sz="675" spc="15" baseline="-24691" dirty="0">
                <a:latin typeface="Calibri"/>
                <a:cs typeface="Calibri"/>
              </a:rPr>
              <a:t>3</a:t>
            </a:r>
            <a:r>
              <a:rPr sz="675" spc="-22" baseline="-24691" dirty="0">
                <a:latin typeface="Calibri"/>
                <a:cs typeface="Calibri"/>
              </a:rPr>
              <a:t> </a:t>
            </a:r>
            <a:r>
              <a:rPr sz="700" dirty="0">
                <a:latin typeface="Calibri"/>
                <a:cs typeface="Calibri"/>
              </a:rPr>
              <a:t>Wednesday</a:t>
            </a:r>
            <a:endParaRPr sz="700">
              <a:latin typeface="Calibri"/>
              <a:cs typeface="Calibri"/>
            </a:endParaRPr>
          </a:p>
        </p:txBody>
      </p:sp>
      <p:sp>
        <p:nvSpPr>
          <p:cNvPr id="194" name="object 194"/>
          <p:cNvSpPr/>
          <p:nvPr/>
        </p:nvSpPr>
        <p:spPr>
          <a:xfrm>
            <a:off x="8191786" y="4441730"/>
            <a:ext cx="1612682" cy="1544209"/>
          </a:xfrm>
          <a:prstGeom prst="rect">
            <a:avLst/>
          </a:prstGeom>
          <a:blipFill>
            <a:blip r:embed="rId74" cstate="print"/>
            <a:stretch>
              <a:fillRect/>
            </a:stretch>
          </a:blipFill>
        </p:spPr>
        <p:txBody>
          <a:bodyPr wrap="square" lIns="0" tIns="0" rIns="0" bIns="0" rtlCol="0"/>
          <a:lstStyle/>
          <a:p>
            <a:endParaRPr/>
          </a:p>
        </p:txBody>
      </p:sp>
      <p:sp>
        <p:nvSpPr>
          <p:cNvPr id="195" name="object 195"/>
          <p:cNvSpPr txBox="1"/>
          <p:nvPr/>
        </p:nvSpPr>
        <p:spPr>
          <a:xfrm>
            <a:off x="8734792" y="6008464"/>
            <a:ext cx="588645" cy="132080"/>
          </a:xfrm>
          <a:prstGeom prst="rect">
            <a:avLst/>
          </a:prstGeom>
        </p:spPr>
        <p:txBody>
          <a:bodyPr vert="horz" wrap="square" lIns="0" tIns="12700" rIns="0" bIns="0" rtlCol="0">
            <a:spAutoFit/>
          </a:bodyPr>
          <a:lstStyle/>
          <a:p>
            <a:pPr marL="38100">
              <a:lnSpc>
                <a:spcPct val="100000"/>
              </a:lnSpc>
              <a:spcBef>
                <a:spcPts val="100"/>
              </a:spcBef>
            </a:pPr>
            <a:r>
              <a:rPr sz="700" dirty="0">
                <a:latin typeface="Calibri"/>
                <a:cs typeface="Calibri"/>
              </a:rPr>
              <a:t>X</a:t>
            </a:r>
            <a:r>
              <a:rPr sz="675" baseline="-18518" dirty="0">
                <a:latin typeface="Calibri"/>
                <a:cs typeface="Calibri"/>
              </a:rPr>
              <a:t>3</a:t>
            </a:r>
            <a:r>
              <a:rPr sz="675" spc="-15" baseline="-18518" dirty="0">
                <a:latin typeface="Calibri"/>
                <a:cs typeface="Calibri"/>
              </a:rPr>
              <a:t> </a:t>
            </a:r>
            <a:r>
              <a:rPr sz="700" spc="-10" dirty="0">
                <a:latin typeface="Calibri"/>
                <a:cs typeface="Calibri"/>
              </a:rPr>
              <a:t>Wednesday</a:t>
            </a:r>
            <a:endParaRPr sz="700">
              <a:latin typeface="Calibri"/>
              <a:cs typeface="Calibri"/>
            </a:endParaRPr>
          </a:p>
        </p:txBody>
      </p:sp>
      <p:sp>
        <p:nvSpPr>
          <p:cNvPr id="196" name="object 196"/>
          <p:cNvSpPr txBox="1"/>
          <p:nvPr/>
        </p:nvSpPr>
        <p:spPr>
          <a:xfrm>
            <a:off x="8581780" y="5946725"/>
            <a:ext cx="161290"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Calibri"/>
                <a:cs typeface="Calibri"/>
              </a:rPr>
              <a:t>100</a:t>
            </a:r>
            <a:endParaRPr sz="700">
              <a:latin typeface="Calibri"/>
              <a:cs typeface="Calibri"/>
            </a:endParaRPr>
          </a:p>
        </p:txBody>
      </p:sp>
      <p:sp>
        <p:nvSpPr>
          <p:cNvPr id="197" name="object 197"/>
          <p:cNvSpPr txBox="1"/>
          <p:nvPr/>
        </p:nvSpPr>
        <p:spPr>
          <a:xfrm>
            <a:off x="9353182" y="5943407"/>
            <a:ext cx="71120" cy="132080"/>
          </a:xfrm>
          <a:prstGeom prst="rect">
            <a:avLst/>
          </a:prstGeom>
        </p:spPr>
        <p:txBody>
          <a:bodyPr vert="horz" wrap="square" lIns="0" tIns="12700" rIns="0" bIns="0" rtlCol="0">
            <a:spAutoFit/>
          </a:bodyPr>
          <a:lstStyle/>
          <a:p>
            <a:pPr marL="12700">
              <a:lnSpc>
                <a:spcPct val="100000"/>
              </a:lnSpc>
              <a:spcBef>
                <a:spcPts val="100"/>
              </a:spcBef>
            </a:pPr>
            <a:r>
              <a:rPr sz="700" dirty="0">
                <a:latin typeface="Calibri"/>
                <a:cs typeface="Calibri"/>
              </a:rPr>
              <a:t>0</a:t>
            </a:r>
            <a:endParaRPr sz="700">
              <a:latin typeface="Calibri"/>
              <a:cs typeface="Calibri"/>
            </a:endParaRPr>
          </a:p>
        </p:txBody>
      </p:sp>
      <p:sp>
        <p:nvSpPr>
          <p:cNvPr id="198" name="object 198"/>
          <p:cNvSpPr/>
          <p:nvPr/>
        </p:nvSpPr>
        <p:spPr>
          <a:xfrm>
            <a:off x="8621306" y="4748239"/>
            <a:ext cx="800018" cy="122647"/>
          </a:xfrm>
          <a:prstGeom prst="rect">
            <a:avLst/>
          </a:prstGeom>
          <a:blipFill>
            <a:blip r:embed="rId75" cstate="print"/>
            <a:stretch>
              <a:fillRect/>
            </a:stretch>
          </a:blipFill>
        </p:spPr>
        <p:txBody>
          <a:bodyPr wrap="square" lIns="0" tIns="0" rIns="0" bIns="0" rtlCol="0"/>
          <a:lstStyle/>
          <a:p>
            <a:endParaRPr/>
          </a:p>
        </p:txBody>
      </p:sp>
      <p:sp>
        <p:nvSpPr>
          <p:cNvPr id="199" name="object 199"/>
          <p:cNvSpPr/>
          <p:nvPr/>
        </p:nvSpPr>
        <p:spPr>
          <a:xfrm>
            <a:off x="8638220" y="4778506"/>
            <a:ext cx="721995" cy="46990"/>
          </a:xfrm>
          <a:custGeom>
            <a:avLst/>
            <a:gdLst/>
            <a:ahLst/>
            <a:cxnLst/>
            <a:rect l="l" t="t" r="r" b="b"/>
            <a:pathLst>
              <a:path w="721995" h="46989">
                <a:moveTo>
                  <a:pt x="701605" y="23354"/>
                </a:moveTo>
                <a:lnTo>
                  <a:pt x="678798" y="36636"/>
                </a:lnTo>
                <a:lnTo>
                  <a:pt x="676375" y="38018"/>
                </a:lnTo>
                <a:lnTo>
                  <a:pt x="675584" y="41129"/>
                </a:lnTo>
                <a:lnTo>
                  <a:pt x="678403" y="45918"/>
                </a:lnTo>
                <a:lnTo>
                  <a:pt x="681469" y="46758"/>
                </a:lnTo>
                <a:lnTo>
                  <a:pt x="712979" y="28390"/>
                </a:lnTo>
                <a:lnTo>
                  <a:pt x="711588" y="28390"/>
                </a:lnTo>
                <a:lnTo>
                  <a:pt x="711588" y="27699"/>
                </a:lnTo>
                <a:lnTo>
                  <a:pt x="709066" y="27699"/>
                </a:lnTo>
                <a:lnTo>
                  <a:pt x="701605" y="23354"/>
                </a:lnTo>
                <a:close/>
              </a:path>
              <a:path w="721995" h="46989">
                <a:moveTo>
                  <a:pt x="692957" y="18318"/>
                </a:moveTo>
                <a:lnTo>
                  <a:pt x="0" y="18318"/>
                </a:lnTo>
                <a:lnTo>
                  <a:pt x="0" y="28390"/>
                </a:lnTo>
                <a:lnTo>
                  <a:pt x="692957" y="28390"/>
                </a:lnTo>
                <a:lnTo>
                  <a:pt x="701605" y="23354"/>
                </a:lnTo>
                <a:lnTo>
                  <a:pt x="692957" y="18318"/>
                </a:lnTo>
                <a:close/>
              </a:path>
              <a:path w="721995" h="46989">
                <a:moveTo>
                  <a:pt x="712979" y="18318"/>
                </a:moveTo>
                <a:lnTo>
                  <a:pt x="711588" y="18318"/>
                </a:lnTo>
                <a:lnTo>
                  <a:pt x="711588" y="28390"/>
                </a:lnTo>
                <a:lnTo>
                  <a:pt x="712979" y="28390"/>
                </a:lnTo>
                <a:lnTo>
                  <a:pt x="721628" y="23354"/>
                </a:lnTo>
                <a:lnTo>
                  <a:pt x="712979" y="18318"/>
                </a:lnTo>
                <a:close/>
              </a:path>
              <a:path w="721995" h="46989">
                <a:moveTo>
                  <a:pt x="709066" y="19009"/>
                </a:moveTo>
                <a:lnTo>
                  <a:pt x="701605" y="23354"/>
                </a:lnTo>
                <a:lnTo>
                  <a:pt x="709066" y="27699"/>
                </a:lnTo>
                <a:lnTo>
                  <a:pt x="709066" y="19009"/>
                </a:lnTo>
                <a:close/>
              </a:path>
              <a:path w="721995" h="46989">
                <a:moveTo>
                  <a:pt x="711588" y="19009"/>
                </a:moveTo>
                <a:lnTo>
                  <a:pt x="709066" y="19009"/>
                </a:lnTo>
                <a:lnTo>
                  <a:pt x="709066" y="27699"/>
                </a:lnTo>
                <a:lnTo>
                  <a:pt x="711588" y="27699"/>
                </a:lnTo>
                <a:lnTo>
                  <a:pt x="711588" y="19009"/>
                </a:lnTo>
                <a:close/>
              </a:path>
              <a:path w="721995" h="46989">
                <a:moveTo>
                  <a:pt x="681469" y="0"/>
                </a:moveTo>
                <a:lnTo>
                  <a:pt x="678403" y="789"/>
                </a:lnTo>
                <a:lnTo>
                  <a:pt x="675584" y="5579"/>
                </a:lnTo>
                <a:lnTo>
                  <a:pt x="676375" y="8689"/>
                </a:lnTo>
                <a:lnTo>
                  <a:pt x="678798" y="10072"/>
                </a:lnTo>
                <a:lnTo>
                  <a:pt x="701605" y="23354"/>
                </a:lnTo>
                <a:lnTo>
                  <a:pt x="709066" y="19009"/>
                </a:lnTo>
                <a:lnTo>
                  <a:pt x="711588" y="19009"/>
                </a:lnTo>
                <a:lnTo>
                  <a:pt x="711588" y="18318"/>
                </a:lnTo>
                <a:lnTo>
                  <a:pt x="712979" y="18318"/>
                </a:lnTo>
                <a:lnTo>
                  <a:pt x="683892" y="1382"/>
                </a:lnTo>
                <a:lnTo>
                  <a:pt x="681469" y="0"/>
                </a:lnTo>
                <a:close/>
              </a:path>
            </a:pathLst>
          </a:custGeom>
          <a:solidFill>
            <a:srgbClr val="4F81BC"/>
          </a:solidFill>
        </p:spPr>
        <p:txBody>
          <a:bodyPr wrap="square" lIns="0" tIns="0" rIns="0" bIns="0" rtlCol="0"/>
          <a:lstStyle/>
          <a:p>
            <a:endParaRPr/>
          </a:p>
        </p:txBody>
      </p:sp>
      <p:sp>
        <p:nvSpPr>
          <p:cNvPr id="200" name="object 200"/>
          <p:cNvSpPr/>
          <p:nvPr/>
        </p:nvSpPr>
        <p:spPr>
          <a:xfrm>
            <a:off x="9338236" y="4791492"/>
            <a:ext cx="288433" cy="763731"/>
          </a:xfrm>
          <a:prstGeom prst="rect">
            <a:avLst/>
          </a:prstGeom>
          <a:blipFill>
            <a:blip r:embed="rId76" cstate="print"/>
            <a:stretch>
              <a:fillRect/>
            </a:stretch>
          </a:blipFill>
        </p:spPr>
        <p:txBody>
          <a:bodyPr wrap="square" lIns="0" tIns="0" rIns="0" bIns="0" rtlCol="0"/>
          <a:lstStyle/>
          <a:p>
            <a:endParaRPr/>
          </a:p>
        </p:txBody>
      </p:sp>
      <p:sp>
        <p:nvSpPr>
          <p:cNvPr id="201" name="object 201"/>
          <p:cNvSpPr/>
          <p:nvPr/>
        </p:nvSpPr>
        <p:spPr>
          <a:xfrm>
            <a:off x="9355051" y="4800429"/>
            <a:ext cx="220979" cy="685800"/>
          </a:xfrm>
          <a:custGeom>
            <a:avLst/>
            <a:gdLst/>
            <a:ahLst/>
            <a:cxnLst/>
            <a:rect l="l" t="t" r="r" b="b"/>
            <a:pathLst>
              <a:path w="220979" h="685800">
                <a:moveTo>
                  <a:pt x="182941" y="646663"/>
                </a:moveTo>
                <a:lnTo>
                  <a:pt x="179776" y="646761"/>
                </a:lnTo>
                <a:lnTo>
                  <a:pt x="177847" y="648786"/>
                </a:lnTo>
                <a:lnTo>
                  <a:pt x="175968" y="650810"/>
                </a:lnTo>
                <a:lnTo>
                  <a:pt x="176067" y="654019"/>
                </a:lnTo>
                <a:lnTo>
                  <a:pt x="209994" y="685718"/>
                </a:lnTo>
                <a:lnTo>
                  <a:pt x="211970" y="677571"/>
                </a:lnTo>
                <a:lnTo>
                  <a:pt x="202279" y="677571"/>
                </a:lnTo>
                <a:lnTo>
                  <a:pt x="196919" y="659694"/>
                </a:lnTo>
                <a:lnTo>
                  <a:pt x="182941" y="646663"/>
                </a:lnTo>
                <a:close/>
              </a:path>
              <a:path w="220979" h="685800">
                <a:moveTo>
                  <a:pt x="196919" y="659694"/>
                </a:moveTo>
                <a:lnTo>
                  <a:pt x="202279" y="677571"/>
                </a:lnTo>
                <a:lnTo>
                  <a:pt x="211137" y="674954"/>
                </a:lnTo>
                <a:lnTo>
                  <a:pt x="202230" y="674954"/>
                </a:lnTo>
                <a:lnTo>
                  <a:pt x="204271" y="666547"/>
                </a:lnTo>
                <a:lnTo>
                  <a:pt x="196919" y="659694"/>
                </a:lnTo>
                <a:close/>
              </a:path>
              <a:path w="220979" h="685800">
                <a:moveTo>
                  <a:pt x="213852" y="636590"/>
                </a:moveTo>
                <a:lnTo>
                  <a:pt x="211132" y="638220"/>
                </a:lnTo>
                <a:lnTo>
                  <a:pt x="206622" y="656861"/>
                </a:lnTo>
                <a:lnTo>
                  <a:pt x="211973" y="674708"/>
                </a:lnTo>
                <a:lnTo>
                  <a:pt x="202279" y="677571"/>
                </a:lnTo>
                <a:lnTo>
                  <a:pt x="211970" y="677571"/>
                </a:lnTo>
                <a:lnTo>
                  <a:pt x="220924" y="640590"/>
                </a:lnTo>
                <a:lnTo>
                  <a:pt x="219243" y="637874"/>
                </a:lnTo>
                <a:lnTo>
                  <a:pt x="213852" y="636590"/>
                </a:lnTo>
                <a:close/>
              </a:path>
              <a:path w="220979" h="685800">
                <a:moveTo>
                  <a:pt x="204271" y="666547"/>
                </a:moveTo>
                <a:lnTo>
                  <a:pt x="202230" y="674954"/>
                </a:lnTo>
                <a:lnTo>
                  <a:pt x="210588" y="672436"/>
                </a:lnTo>
                <a:lnTo>
                  <a:pt x="204271" y="666547"/>
                </a:lnTo>
                <a:close/>
              </a:path>
              <a:path w="220979" h="685800">
                <a:moveTo>
                  <a:pt x="206622" y="656861"/>
                </a:moveTo>
                <a:lnTo>
                  <a:pt x="204271" y="666547"/>
                </a:lnTo>
                <a:lnTo>
                  <a:pt x="210588" y="672436"/>
                </a:lnTo>
                <a:lnTo>
                  <a:pt x="202230" y="674954"/>
                </a:lnTo>
                <a:lnTo>
                  <a:pt x="211137" y="674954"/>
                </a:lnTo>
                <a:lnTo>
                  <a:pt x="211973" y="674708"/>
                </a:lnTo>
                <a:lnTo>
                  <a:pt x="206622" y="656861"/>
                </a:lnTo>
                <a:close/>
              </a:path>
              <a:path w="220979" h="685800">
                <a:moveTo>
                  <a:pt x="9693" y="0"/>
                </a:moveTo>
                <a:lnTo>
                  <a:pt x="0" y="2863"/>
                </a:lnTo>
                <a:lnTo>
                  <a:pt x="196919" y="659694"/>
                </a:lnTo>
                <a:lnTo>
                  <a:pt x="204271" y="666547"/>
                </a:lnTo>
                <a:lnTo>
                  <a:pt x="206622" y="656861"/>
                </a:lnTo>
                <a:lnTo>
                  <a:pt x="9693" y="0"/>
                </a:lnTo>
                <a:close/>
              </a:path>
            </a:pathLst>
          </a:custGeom>
          <a:solidFill>
            <a:srgbClr val="4F81BC"/>
          </a:solidFill>
        </p:spPr>
        <p:txBody>
          <a:bodyPr wrap="square" lIns="0" tIns="0" rIns="0" bIns="0" rtlCol="0"/>
          <a:lstStyle/>
          <a:p>
            <a:endParaRPr/>
          </a:p>
        </p:txBody>
      </p:sp>
      <p:sp>
        <p:nvSpPr>
          <p:cNvPr id="202" name="object 202"/>
          <p:cNvSpPr/>
          <p:nvPr/>
        </p:nvSpPr>
        <p:spPr>
          <a:xfrm>
            <a:off x="8928731" y="5475235"/>
            <a:ext cx="655207" cy="537396"/>
          </a:xfrm>
          <a:prstGeom prst="rect">
            <a:avLst/>
          </a:prstGeom>
          <a:blipFill>
            <a:blip r:embed="rId77" cstate="print"/>
            <a:stretch>
              <a:fillRect/>
            </a:stretch>
          </a:blipFill>
        </p:spPr>
        <p:txBody>
          <a:bodyPr wrap="square" lIns="0" tIns="0" rIns="0" bIns="0" rtlCol="0"/>
          <a:lstStyle/>
          <a:p>
            <a:endParaRPr/>
          </a:p>
        </p:txBody>
      </p:sp>
      <p:sp>
        <p:nvSpPr>
          <p:cNvPr id="203" name="object 203"/>
          <p:cNvSpPr/>
          <p:nvPr/>
        </p:nvSpPr>
        <p:spPr>
          <a:xfrm>
            <a:off x="8990157" y="5484024"/>
            <a:ext cx="577850" cy="459740"/>
          </a:xfrm>
          <a:custGeom>
            <a:avLst/>
            <a:gdLst/>
            <a:ahLst/>
            <a:cxnLst/>
            <a:rect l="l" t="t" r="r" b="b"/>
            <a:pathLst>
              <a:path w="577850" h="459739">
                <a:moveTo>
                  <a:pt x="19782" y="414976"/>
                </a:moveTo>
                <a:lnTo>
                  <a:pt x="16864" y="416260"/>
                </a:lnTo>
                <a:lnTo>
                  <a:pt x="15826" y="418852"/>
                </a:lnTo>
                <a:lnTo>
                  <a:pt x="0" y="459497"/>
                </a:lnTo>
                <a:lnTo>
                  <a:pt x="15754" y="457226"/>
                </a:lnTo>
                <a:lnTo>
                  <a:pt x="10930" y="457226"/>
                </a:lnTo>
                <a:lnTo>
                  <a:pt x="4698" y="449341"/>
                </a:lnTo>
                <a:lnTo>
                  <a:pt x="19267" y="437783"/>
                </a:lnTo>
                <a:lnTo>
                  <a:pt x="25223" y="422506"/>
                </a:lnTo>
                <a:lnTo>
                  <a:pt x="26261" y="419913"/>
                </a:lnTo>
                <a:lnTo>
                  <a:pt x="24975" y="416995"/>
                </a:lnTo>
                <a:lnTo>
                  <a:pt x="19782" y="414976"/>
                </a:lnTo>
                <a:close/>
              </a:path>
              <a:path w="577850" h="459739">
                <a:moveTo>
                  <a:pt x="19267" y="437783"/>
                </a:moveTo>
                <a:lnTo>
                  <a:pt x="4698" y="449341"/>
                </a:lnTo>
                <a:lnTo>
                  <a:pt x="10930" y="457226"/>
                </a:lnTo>
                <a:lnTo>
                  <a:pt x="13600" y="455108"/>
                </a:lnTo>
                <a:lnTo>
                  <a:pt x="12512" y="455108"/>
                </a:lnTo>
                <a:lnTo>
                  <a:pt x="7121" y="448294"/>
                </a:lnTo>
                <a:lnTo>
                  <a:pt x="15648" y="447065"/>
                </a:lnTo>
                <a:lnTo>
                  <a:pt x="19267" y="437783"/>
                </a:lnTo>
                <a:close/>
              </a:path>
              <a:path w="577850" h="459739">
                <a:moveTo>
                  <a:pt x="44560" y="442897"/>
                </a:moveTo>
                <a:lnTo>
                  <a:pt x="25535" y="445640"/>
                </a:lnTo>
                <a:lnTo>
                  <a:pt x="10930" y="457226"/>
                </a:lnTo>
                <a:lnTo>
                  <a:pt x="15754" y="457226"/>
                </a:lnTo>
                <a:lnTo>
                  <a:pt x="45995" y="452866"/>
                </a:lnTo>
                <a:lnTo>
                  <a:pt x="47874" y="450313"/>
                </a:lnTo>
                <a:lnTo>
                  <a:pt x="47083" y="444808"/>
                </a:lnTo>
                <a:lnTo>
                  <a:pt x="44560" y="442897"/>
                </a:lnTo>
                <a:close/>
              </a:path>
              <a:path w="577850" h="459739">
                <a:moveTo>
                  <a:pt x="15648" y="447065"/>
                </a:moveTo>
                <a:lnTo>
                  <a:pt x="7121" y="448294"/>
                </a:lnTo>
                <a:lnTo>
                  <a:pt x="12512" y="455108"/>
                </a:lnTo>
                <a:lnTo>
                  <a:pt x="15648" y="447065"/>
                </a:lnTo>
                <a:close/>
              </a:path>
              <a:path w="577850" h="459739">
                <a:moveTo>
                  <a:pt x="25535" y="445640"/>
                </a:moveTo>
                <a:lnTo>
                  <a:pt x="15648" y="447065"/>
                </a:lnTo>
                <a:lnTo>
                  <a:pt x="12512" y="455108"/>
                </a:lnTo>
                <a:lnTo>
                  <a:pt x="13600" y="455108"/>
                </a:lnTo>
                <a:lnTo>
                  <a:pt x="25535" y="445640"/>
                </a:lnTo>
                <a:close/>
              </a:path>
              <a:path w="577850" h="459739">
                <a:moveTo>
                  <a:pt x="571081" y="0"/>
                </a:moveTo>
                <a:lnTo>
                  <a:pt x="19267" y="437783"/>
                </a:lnTo>
                <a:lnTo>
                  <a:pt x="15648" y="447065"/>
                </a:lnTo>
                <a:lnTo>
                  <a:pt x="25535" y="445640"/>
                </a:lnTo>
                <a:lnTo>
                  <a:pt x="577362" y="7899"/>
                </a:lnTo>
                <a:lnTo>
                  <a:pt x="571081" y="0"/>
                </a:lnTo>
                <a:close/>
              </a:path>
            </a:pathLst>
          </a:custGeom>
          <a:solidFill>
            <a:srgbClr val="4F81BC"/>
          </a:solidFill>
        </p:spPr>
        <p:txBody>
          <a:bodyPr wrap="square" lIns="0" tIns="0" rIns="0" bIns="0" rtlCol="0"/>
          <a:lstStyle/>
          <a:p>
            <a:endParaRPr/>
          </a:p>
        </p:txBody>
      </p:sp>
      <p:sp>
        <p:nvSpPr>
          <p:cNvPr id="204" name="object 204"/>
          <p:cNvSpPr/>
          <p:nvPr/>
        </p:nvSpPr>
        <p:spPr>
          <a:xfrm>
            <a:off x="8342961" y="5436723"/>
            <a:ext cx="667077" cy="535026"/>
          </a:xfrm>
          <a:prstGeom prst="rect">
            <a:avLst/>
          </a:prstGeom>
          <a:blipFill>
            <a:blip r:embed="rId78" cstate="print"/>
            <a:stretch>
              <a:fillRect/>
            </a:stretch>
          </a:blipFill>
        </p:spPr>
        <p:txBody>
          <a:bodyPr wrap="square" lIns="0" tIns="0" rIns="0" bIns="0" rtlCol="0"/>
          <a:lstStyle/>
          <a:p>
            <a:endParaRPr/>
          </a:p>
        </p:txBody>
      </p:sp>
      <p:sp>
        <p:nvSpPr>
          <p:cNvPr id="205" name="object 205"/>
          <p:cNvSpPr/>
          <p:nvPr/>
        </p:nvSpPr>
        <p:spPr>
          <a:xfrm>
            <a:off x="8404367" y="5490344"/>
            <a:ext cx="589280" cy="457834"/>
          </a:xfrm>
          <a:custGeom>
            <a:avLst/>
            <a:gdLst/>
            <a:ahLst/>
            <a:cxnLst/>
            <a:rect l="l" t="t" r="r" b="b"/>
            <a:pathLst>
              <a:path w="589279" h="457835">
                <a:moveTo>
                  <a:pt x="15820" y="12229"/>
                </a:moveTo>
                <a:lnTo>
                  <a:pt x="19558" y="21470"/>
                </a:lnTo>
                <a:lnTo>
                  <a:pt x="582921" y="457211"/>
                </a:lnTo>
                <a:lnTo>
                  <a:pt x="589103" y="449252"/>
                </a:lnTo>
                <a:lnTo>
                  <a:pt x="25742" y="13526"/>
                </a:lnTo>
                <a:lnTo>
                  <a:pt x="15820" y="12229"/>
                </a:lnTo>
                <a:close/>
              </a:path>
              <a:path w="589279" h="457835">
                <a:moveTo>
                  <a:pt x="0" y="0"/>
                </a:moveTo>
                <a:lnTo>
                  <a:pt x="17394" y="43005"/>
                </a:lnTo>
                <a:lnTo>
                  <a:pt x="20336" y="44239"/>
                </a:lnTo>
                <a:lnTo>
                  <a:pt x="25500" y="42166"/>
                </a:lnTo>
                <a:lnTo>
                  <a:pt x="26751" y="39253"/>
                </a:lnTo>
                <a:lnTo>
                  <a:pt x="19558" y="21470"/>
                </a:lnTo>
                <a:lnTo>
                  <a:pt x="4822" y="10072"/>
                </a:lnTo>
                <a:lnTo>
                  <a:pt x="10999" y="2123"/>
                </a:lnTo>
                <a:lnTo>
                  <a:pt x="16195" y="2123"/>
                </a:lnTo>
                <a:lnTo>
                  <a:pt x="0" y="0"/>
                </a:lnTo>
                <a:close/>
              </a:path>
              <a:path w="589279" h="457835">
                <a:moveTo>
                  <a:pt x="10999" y="2123"/>
                </a:moveTo>
                <a:lnTo>
                  <a:pt x="4822" y="10072"/>
                </a:lnTo>
                <a:lnTo>
                  <a:pt x="19558" y="21470"/>
                </a:lnTo>
                <a:lnTo>
                  <a:pt x="15820" y="12229"/>
                </a:lnTo>
                <a:lnTo>
                  <a:pt x="7255" y="11109"/>
                </a:lnTo>
                <a:lnTo>
                  <a:pt x="12591" y="4246"/>
                </a:lnTo>
                <a:lnTo>
                  <a:pt x="13744" y="4246"/>
                </a:lnTo>
                <a:lnTo>
                  <a:pt x="10999" y="2123"/>
                </a:lnTo>
                <a:close/>
              </a:path>
              <a:path w="589279" h="457835">
                <a:moveTo>
                  <a:pt x="16195" y="2123"/>
                </a:moveTo>
                <a:lnTo>
                  <a:pt x="10999" y="2123"/>
                </a:lnTo>
                <a:lnTo>
                  <a:pt x="25742" y="13526"/>
                </a:lnTo>
                <a:lnTo>
                  <a:pt x="41998" y="15651"/>
                </a:lnTo>
                <a:lnTo>
                  <a:pt x="44758" y="16046"/>
                </a:lnTo>
                <a:lnTo>
                  <a:pt x="47295" y="14071"/>
                </a:lnTo>
                <a:lnTo>
                  <a:pt x="48022" y="8591"/>
                </a:lnTo>
                <a:lnTo>
                  <a:pt x="46079" y="6073"/>
                </a:lnTo>
                <a:lnTo>
                  <a:pt x="43314" y="5678"/>
                </a:lnTo>
                <a:lnTo>
                  <a:pt x="16195" y="2123"/>
                </a:lnTo>
                <a:close/>
              </a:path>
              <a:path w="589279" h="457835">
                <a:moveTo>
                  <a:pt x="13744" y="4246"/>
                </a:moveTo>
                <a:lnTo>
                  <a:pt x="12591" y="4246"/>
                </a:lnTo>
                <a:lnTo>
                  <a:pt x="15820" y="12229"/>
                </a:lnTo>
                <a:lnTo>
                  <a:pt x="25742" y="13526"/>
                </a:lnTo>
                <a:lnTo>
                  <a:pt x="13744" y="4246"/>
                </a:lnTo>
                <a:close/>
              </a:path>
              <a:path w="589279" h="457835">
                <a:moveTo>
                  <a:pt x="12591" y="4246"/>
                </a:moveTo>
                <a:lnTo>
                  <a:pt x="7255" y="11109"/>
                </a:lnTo>
                <a:lnTo>
                  <a:pt x="15820" y="12229"/>
                </a:lnTo>
                <a:lnTo>
                  <a:pt x="12591" y="4246"/>
                </a:lnTo>
                <a:close/>
              </a:path>
            </a:pathLst>
          </a:custGeom>
          <a:solidFill>
            <a:srgbClr val="4F81BC"/>
          </a:solidFill>
        </p:spPr>
        <p:txBody>
          <a:bodyPr wrap="square" lIns="0" tIns="0" rIns="0" bIns="0" rtlCol="0"/>
          <a:lstStyle/>
          <a:p>
            <a:endParaRPr/>
          </a:p>
        </p:txBody>
      </p:sp>
      <p:sp>
        <p:nvSpPr>
          <p:cNvPr id="206" name="object 206"/>
          <p:cNvSpPr/>
          <p:nvPr/>
        </p:nvSpPr>
        <p:spPr>
          <a:xfrm>
            <a:off x="8394594" y="4745277"/>
            <a:ext cx="305051" cy="771433"/>
          </a:xfrm>
          <a:prstGeom prst="rect">
            <a:avLst/>
          </a:prstGeom>
          <a:blipFill>
            <a:blip r:embed="rId79" cstate="print"/>
            <a:stretch>
              <a:fillRect/>
            </a:stretch>
          </a:blipFill>
        </p:spPr>
        <p:txBody>
          <a:bodyPr wrap="square" lIns="0" tIns="0" rIns="0" bIns="0" rtlCol="0"/>
          <a:lstStyle/>
          <a:p>
            <a:endParaRPr/>
          </a:p>
        </p:txBody>
      </p:sp>
      <p:sp>
        <p:nvSpPr>
          <p:cNvPr id="207" name="object 207"/>
          <p:cNvSpPr/>
          <p:nvPr/>
        </p:nvSpPr>
        <p:spPr>
          <a:xfrm>
            <a:off x="8411454" y="4798898"/>
            <a:ext cx="237490" cy="693420"/>
          </a:xfrm>
          <a:custGeom>
            <a:avLst/>
            <a:gdLst/>
            <a:ahLst/>
            <a:cxnLst/>
            <a:rect l="l" t="t" r="r" b="b"/>
            <a:pathLst>
              <a:path w="237490" h="693420">
                <a:moveTo>
                  <a:pt x="220723" y="19015"/>
                </a:moveTo>
                <a:lnTo>
                  <a:pt x="213312" y="25673"/>
                </a:lnTo>
                <a:lnTo>
                  <a:pt x="0" y="690261"/>
                </a:lnTo>
                <a:lnTo>
                  <a:pt x="9604" y="693322"/>
                </a:lnTo>
                <a:lnTo>
                  <a:pt x="222888" y="28791"/>
                </a:lnTo>
                <a:lnTo>
                  <a:pt x="220723" y="19015"/>
                </a:lnTo>
                <a:close/>
              </a:path>
              <a:path w="237490" h="693420">
                <a:moveTo>
                  <a:pt x="228588" y="7949"/>
                </a:moveTo>
                <a:lnTo>
                  <a:pt x="219001" y="7949"/>
                </a:lnTo>
                <a:lnTo>
                  <a:pt x="228595" y="11010"/>
                </a:lnTo>
                <a:lnTo>
                  <a:pt x="222888" y="28791"/>
                </a:lnTo>
                <a:lnTo>
                  <a:pt x="226419" y="44733"/>
                </a:lnTo>
                <a:lnTo>
                  <a:pt x="227062" y="47449"/>
                </a:lnTo>
                <a:lnTo>
                  <a:pt x="229733" y="49177"/>
                </a:lnTo>
                <a:lnTo>
                  <a:pt x="235173" y="47992"/>
                </a:lnTo>
                <a:lnTo>
                  <a:pt x="236904" y="45276"/>
                </a:lnTo>
                <a:lnTo>
                  <a:pt x="228588" y="7949"/>
                </a:lnTo>
                <a:close/>
              </a:path>
              <a:path w="237490" h="693420">
                <a:moveTo>
                  <a:pt x="226815" y="0"/>
                </a:moveTo>
                <a:lnTo>
                  <a:pt x="192289" y="31007"/>
                </a:lnTo>
                <a:lnTo>
                  <a:pt x="192121" y="34216"/>
                </a:lnTo>
                <a:lnTo>
                  <a:pt x="193985" y="36241"/>
                </a:lnTo>
                <a:lnTo>
                  <a:pt x="195855" y="38314"/>
                </a:lnTo>
                <a:lnTo>
                  <a:pt x="199020" y="38512"/>
                </a:lnTo>
                <a:lnTo>
                  <a:pt x="213312" y="25673"/>
                </a:lnTo>
                <a:lnTo>
                  <a:pt x="219001" y="7949"/>
                </a:lnTo>
                <a:lnTo>
                  <a:pt x="228588" y="7949"/>
                </a:lnTo>
                <a:lnTo>
                  <a:pt x="226815" y="0"/>
                </a:lnTo>
                <a:close/>
              </a:path>
              <a:path w="237490" h="693420">
                <a:moveTo>
                  <a:pt x="227202" y="10566"/>
                </a:moveTo>
                <a:lnTo>
                  <a:pt x="218852" y="10566"/>
                </a:lnTo>
                <a:lnTo>
                  <a:pt x="227161" y="13232"/>
                </a:lnTo>
                <a:lnTo>
                  <a:pt x="220723" y="19015"/>
                </a:lnTo>
                <a:lnTo>
                  <a:pt x="222888" y="28791"/>
                </a:lnTo>
                <a:lnTo>
                  <a:pt x="228595" y="11010"/>
                </a:lnTo>
                <a:lnTo>
                  <a:pt x="227202" y="10566"/>
                </a:lnTo>
                <a:close/>
              </a:path>
              <a:path w="237490" h="693420">
                <a:moveTo>
                  <a:pt x="219001" y="7949"/>
                </a:moveTo>
                <a:lnTo>
                  <a:pt x="213312" y="25673"/>
                </a:lnTo>
                <a:lnTo>
                  <a:pt x="220723" y="19015"/>
                </a:lnTo>
                <a:lnTo>
                  <a:pt x="218852" y="10566"/>
                </a:lnTo>
                <a:lnTo>
                  <a:pt x="227202" y="10566"/>
                </a:lnTo>
                <a:lnTo>
                  <a:pt x="219001" y="7949"/>
                </a:lnTo>
                <a:close/>
              </a:path>
              <a:path w="237490" h="693420">
                <a:moveTo>
                  <a:pt x="218852" y="10566"/>
                </a:moveTo>
                <a:lnTo>
                  <a:pt x="220723" y="19015"/>
                </a:lnTo>
                <a:lnTo>
                  <a:pt x="227161" y="13232"/>
                </a:lnTo>
                <a:lnTo>
                  <a:pt x="218852" y="10566"/>
                </a:lnTo>
                <a:close/>
              </a:path>
            </a:pathLst>
          </a:custGeom>
          <a:solidFill>
            <a:srgbClr val="4F81BC"/>
          </a:solidFill>
        </p:spPr>
        <p:txBody>
          <a:bodyPr wrap="square" lIns="0" tIns="0" rIns="0" bIns="0" rtlCol="0"/>
          <a:lstStyle/>
          <a:p>
            <a:endParaRPr/>
          </a:p>
        </p:txBody>
      </p:sp>
      <p:sp>
        <p:nvSpPr>
          <p:cNvPr id="208" name="object 208"/>
          <p:cNvSpPr/>
          <p:nvPr/>
        </p:nvSpPr>
        <p:spPr>
          <a:xfrm>
            <a:off x="6178574" y="295281"/>
            <a:ext cx="303287" cy="1190509"/>
          </a:xfrm>
          <a:prstGeom prst="rect">
            <a:avLst/>
          </a:prstGeom>
          <a:blipFill>
            <a:blip r:embed="rId80" cstate="print"/>
            <a:stretch>
              <a:fillRect/>
            </a:stretch>
          </a:blipFill>
        </p:spPr>
        <p:txBody>
          <a:bodyPr wrap="square" lIns="0" tIns="0" rIns="0" bIns="0" rtlCol="0"/>
          <a:lstStyle/>
          <a:p>
            <a:endParaRPr/>
          </a:p>
        </p:txBody>
      </p:sp>
      <p:sp>
        <p:nvSpPr>
          <p:cNvPr id="209" name="object 209"/>
          <p:cNvSpPr/>
          <p:nvPr/>
        </p:nvSpPr>
        <p:spPr>
          <a:xfrm>
            <a:off x="6272131" y="426976"/>
            <a:ext cx="116205" cy="998855"/>
          </a:xfrm>
          <a:custGeom>
            <a:avLst/>
            <a:gdLst/>
            <a:ahLst/>
            <a:cxnLst/>
            <a:rect l="l" t="t" r="r" b="b"/>
            <a:pathLst>
              <a:path w="116204" h="998855">
                <a:moveTo>
                  <a:pt x="58086" y="49144"/>
                </a:moveTo>
                <a:lnTo>
                  <a:pt x="45668" y="70389"/>
                </a:lnTo>
                <a:lnTo>
                  <a:pt x="45668" y="998475"/>
                </a:lnTo>
                <a:lnTo>
                  <a:pt x="70503" y="998475"/>
                </a:lnTo>
                <a:lnTo>
                  <a:pt x="70503" y="70389"/>
                </a:lnTo>
                <a:lnTo>
                  <a:pt x="58086" y="49144"/>
                </a:lnTo>
                <a:close/>
              </a:path>
              <a:path w="116204" h="998855">
                <a:moveTo>
                  <a:pt x="58086" y="0"/>
                </a:moveTo>
                <a:lnTo>
                  <a:pt x="3461" y="93513"/>
                </a:lnTo>
                <a:lnTo>
                  <a:pt x="0" y="99396"/>
                </a:lnTo>
                <a:lnTo>
                  <a:pt x="2006" y="107033"/>
                </a:lnTo>
                <a:lnTo>
                  <a:pt x="7927" y="110413"/>
                </a:lnTo>
                <a:lnTo>
                  <a:pt x="13859" y="113918"/>
                </a:lnTo>
                <a:lnTo>
                  <a:pt x="21460" y="111915"/>
                </a:lnTo>
                <a:lnTo>
                  <a:pt x="24910" y="105906"/>
                </a:lnTo>
                <a:lnTo>
                  <a:pt x="45668" y="70389"/>
                </a:lnTo>
                <a:lnTo>
                  <a:pt x="45668" y="24661"/>
                </a:lnTo>
                <a:lnTo>
                  <a:pt x="72491" y="24661"/>
                </a:lnTo>
                <a:lnTo>
                  <a:pt x="58086" y="0"/>
                </a:lnTo>
                <a:close/>
              </a:path>
              <a:path w="116204" h="998855">
                <a:moveTo>
                  <a:pt x="72491" y="24661"/>
                </a:moveTo>
                <a:lnTo>
                  <a:pt x="70503" y="24661"/>
                </a:lnTo>
                <a:lnTo>
                  <a:pt x="70503" y="70389"/>
                </a:lnTo>
                <a:lnTo>
                  <a:pt x="91262" y="105906"/>
                </a:lnTo>
                <a:lnTo>
                  <a:pt x="94711" y="111915"/>
                </a:lnTo>
                <a:lnTo>
                  <a:pt x="102324" y="113918"/>
                </a:lnTo>
                <a:lnTo>
                  <a:pt x="108245" y="110413"/>
                </a:lnTo>
                <a:lnTo>
                  <a:pt x="114165" y="107033"/>
                </a:lnTo>
                <a:lnTo>
                  <a:pt x="116172" y="99396"/>
                </a:lnTo>
                <a:lnTo>
                  <a:pt x="112710" y="93513"/>
                </a:lnTo>
                <a:lnTo>
                  <a:pt x="72491" y="24661"/>
                </a:lnTo>
                <a:close/>
              </a:path>
              <a:path w="116204" h="998855">
                <a:moveTo>
                  <a:pt x="70503" y="24661"/>
                </a:moveTo>
                <a:lnTo>
                  <a:pt x="45668" y="24661"/>
                </a:lnTo>
                <a:lnTo>
                  <a:pt x="45668" y="70389"/>
                </a:lnTo>
                <a:lnTo>
                  <a:pt x="58086" y="49144"/>
                </a:lnTo>
                <a:lnTo>
                  <a:pt x="47361" y="30795"/>
                </a:lnTo>
                <a:lnTo>
                  <a:pt x="70503" y="30795"/>
                </a:lnTo>
                <a:lnTo>
                  <a:pt x="70503" y="24661"/>
                </a:lnTo>
                <a:close/>
              </a:path>
              <a:path w="116204" h="998855">
                <a:moveTo>
                  <a:pt x="70503" y="30795"/>
                </a:moveTo>
                <a:lnTo>
                  <a:pt x="68810" y="30795"/>
                </a:lnTo>
                <a:lnTo>
                  <a:pt x="58086" y="49144"/>
                </a:lnTo>
                <a:lnTo>
                  <a:pt x="70503" y="70389"/>
                </a:lnTo>
                <a:lnTo>
                  <a:pt x="70503" y="30795"/>
                </a:lnTo>
                <a:close/>
              </a:path>
              <a:path w="116204" h="998855">
                <a:moveTo>
                  <a:pt x="68810" y="30795"/>
                </a:moveTo>
                <a:lnTo>
                  <a:pt x="47361" y="30795"/>
                </a:lnTo>
                <a:lnTo>
                  <a:pt x="58086" y="49144"/>
                </a:lnTo>
                <a:lnTo>
                  <a:pt x="68810" y="30795"/>
                </a:lnTo>
                <a:close/>
              </a:path>
            </a:pathLst>
          </a:custGeom>
          <a:solidFill>
            <a:srgbClr val="C0504D"/>
          </a:solidFill>
        </p:spPr>
        <p:txBody>
          <a:bodyPr wrap="square" lIns="0" tIns="0" rIns="0" bIns="0" rtlCol="0"/>
          <a:lstStyle/>
          <a:p>
            <a:endParaRPr/>
          </a:p>
        </p:txBody>
      </p:sp>
      <p:sp>
        <p:nvSpPr>
          <p:cNvPr id="210" name="object 210"/>
          <p:cNvSpPr/>
          <p:nvPr/>
        </p:nvSpPr>
        <p:spPr>
          <a:xfrm>
            <a:off x="6509706" y="295281"/>
            <a:ext cx="303287" cy="1218300"/>
          </a:xfrm>
          <a:prstGeom prst="rect">
            <a:avLst/>
          </a:prstGeom>
          <a:blipFill>
            <a:blip r:embed="rId81" cstate="print"/>
            <a:stretch>
              <a:fillRect/>
            </a:stretch>
          </a:blipFill>
        </p:spPr>
        <p:txBody>
          <a:bodyPr wrap="square" lIns="0" tIns="0" rIns="0" bIns="0" rtlCol="0"/>
          <a:lstStyle/>
          <a:p>
            <a:endParaRPr/>
          </a:p>
        </p:txBody>
      </p:sp>
      <p:sp>
        <p:nvSpPr>
          <p:cNvPr id="211" name="object 211"/>
          <p:cNvSpPr/>
          <p:nvPr/>
        </p:nvSpPr>
        <p:spPr>
          <a:xfrm>
            <a:off x="6603264" y="426976"/>
            <a:ext cx="116205" cy="1026160"/>
          </a:xfrm>
          <a:custGeom>
            <a:avLst/>
            <a:gdLst/>
            <a:ahLst/>
            <a:cxnLst/>
            <a:rect l="l" t="t" r="r" b="b"/>
            <a:pathLst>
              <a:path w="116204" h="1026160">
                <a:moveTo>
                  <a:pt x="58086" y="49144"/>
                </a:moveTo>
                <a:lnTo>
                  <a:pt x="45668" y="70389"/>
                </a:lnTo>
                <a:lnTo>
                  <a:pt x="45668" y="1026015"/>
                </a:lnTo>
                <a:lnTo>
                  <a:pt x="70503" y="1026015"/>
                </a:lnTo>
                <a:lnTo>
                  <a:pt x="70503" y="70389"/>
                </a:lnTo>
                <a:lnTo>
                  <a:pt x="58086" y="49144"/>
                </a:lnTo>
                <a:close/>
              </a:path>
              <a:path w="116204" h="1026160">
                <a:moveTo>
                  <a:pt x="58086" y="0"/>
                </a:moveTo>
                <a:lnTo>
                  <a:pt x="3461" y="93513"/>
                </a:lnTo>
                <a:lnTo>
                  <a:pt x="0" y="99396"/>
                </a:lnTo>
                <a:lnTo>
                  <a:pt x="2006" y="107033"/>
                </a:lnTo>
                <a:lnTo>
                  <a:pt x="7927" y="110413"/>
                </a:lnTo>
                <a:lnTo>
                  <a:pt x="13859" y="113918"/>
                </a:lnTo>
                <a:lnTo>
                  <a:pt x="21460" y="111915"/>
                </a:lnTo>
                <a:lnTo>
                  <a:pt x="24910" y="105906"/>
                </a:lnTo>
                <a:lnTo>
                  <a:pt x="45668" y="70389"/>
                </a:lnTo>
                <a:lnTo>
                  <a:pt x="45668" y="24661"/>
                </a:lnTo>
                <a:lnTo>
                  <a:pt x="72491" y="24661"/>
                </a:lnTo>
                <a:lnTo>
                  <a:pt x="58086" y="0"/>
                </a:lnTo>
                <a:close/>
              </a:path>
              <a:path w="116204" h="1026160">
                <a:moveTo>
                  <a:pt x="72491" y="24661"/>
                </a:moveTo>
                <a:lnTo>
                  <a:pt x="70503" y="24661"/>
                </a:lnTo>
                <a:lnTo>
                  <a:pt x="70503" y="70389"/>
                </a:lnTo>
                <a:lnTo>
                  <a:pt x="91262" y="105906"/>
                </a:lnTo>
                <a:lnTo>
                  <a:pt x="94711" y="111915"/>
                </a:lnTo>
                <a:lnTo>
                  <a:pt x="102324" y="113918"/>
                </a:lnTo>
                <a:lnTo>
                  <a:pt x="108245" y="110413"/>
                </a:lnTo>
                <a:lnTo>
                  <a:pt x="114165" y="107033"/>
                </a:lnTo>
                <a:lnTo>
                  <a:pt x="116172" y="99396"/>
                </a:lnTo>
                <a:lnTo>
                  <a:pt x="112710" y="93513"/>
                </a:lnTo>
                <a:lnTo>
                  <a:pt x="72491" y="24661"/>
                </a:lnTo>
                <a:close/>
              </a:path>
              <a:path w="116204" h="1026160">
                <a:moveTo>
                  <a:pt x="70503" y="24661"/>
                </a:moveTo>
                <a:lnTo>
                  <a:pt x="45668" y="24661"/>
                </a:lnTo>
                <a:lnTo>
                  <a:pt x="45668" y="70389"/>
                </a:lnTo>
                <a:lnTo>
                  <a:pt x="58086" y="49144"/>
                </a:lnTo>
                <a:lnTo>
                  <a:pt x="47361" y="30795"/>
                </a:lnTo>
                <a:lnTo>
                  <a:pt x="70503" y="30795"/>
                </a:lnTo>
                <a:lnTo>
                  <a:pt x="70503" y="24661"/>
                </a:lnTo>
                <a:close/>
              </a:path>
              <a:path w="116204" h="1026160">
                <a:moveTo>
                  <a:pt x="70503" y="30795"/>
                </a:moveTo>
                <a:lnTo>
                  <a:pt x="68810" y="30795"/>
                </a:lnTo>
                <a:lnTo>
                  <a:pt x="58086" y="49144"/>
                </a:lnTo>
                <a:lnTo>
                  <a:pt x="70503" y="70389"/>
                </a:lnTo>
                <a:lnTo>
                  <a:pt x="70503" y="30795"/>
                </a:lnTo>
                <a:close/>
              </a:path>
              <a:path w="116204" h="1026160">
                <a:moveTo>
                  <a:pt x="68810" y="30795"/>
                </a:moveTo>
                <a:lnTo>
                  <a:pt x="47361" y="30795"/>
                </a:lnTo>
                <a:lnTo>
                  <a:pt x="58086" y="49144"/>
                </a:lnTo>
                <a:lnTo>
                  <a:pt x="68810" y="30795"/>
                </a:lnTo>
                <a:close/>
              </a:path>
            </a:pathLst>
          </a:custGeom>
          <a:solidFill>
            <a:srgbClr val="C0504D"/>
          </a:solidFill>
        </p:spPr>
        <p:txBody>
          <a:bodyPr wrap="square" lIns="0" tIns="0" rIns="0" bIns="0" rtlCol="0"/>
          <a:lstStyle/>
          <a:p>
            <a:endParaRPr/>
          </a:p>
        </p:txBody>
      </p:sp>
      <p:sp>
        <p:nvSpPr>
          <p:cNvPr id="212" name="object 212"/>
          <p:cNvSpPr/>
          <p:nvPr/>
        </p:nvSpPr>
        <p:spPr>
          <a:xfrm>
            <a:off x="6846859" y="295281"/>
            <a:ext cx="303287" cy="1219802"/>
          </a:xfrm>
          <a:prstGeom prst="rect">
            <a:avLst/>
          </a:prstGeom>
          <a:blipFill>
            <a:blip r:embed="rId82" cstate="print"/>
            <a:stretch>
              <a:fillRect/>
            </a:stretch>
          </a:blipFill>
        </p:spPr>
        <p:txBody>
          <a:bodyPr wrap="square" lIns="0" tIns="0" rIns="0" bIns="0" rtlCol="0"/>
          <a:lstStyle/>
          <a:p>
            <a:endParaRPr/>
          </a:p>
        </p:txBody>
      </p:sp>
      <p:sp>
        <p:nvSpPr>
          <p:cNvPr id="213" name="object 213"/>
          <p:cNvSpPr/>
          <p:nvPr/>
        </p:nvSpPr>
        <p:spPr>
          <a:xfrm>
            <a:off x="6939702" y="426976"/>
            <a:ext cx="116205" cy="1028065"/>
          </a:xfrm>
          <a:custGeom>
            <a:avLst/>
            <a:gdLst/>
            <a:ahLst/>
            <a:cxnLst/>
            <a:rect l="l" t="t" r="r" b="b"/>
            <a:pathLst>
              <a:path w="116204" h="1028065">
                <a:moveTo>
                  <a:pt x="58554" y="49208"/>
                </a:moveTo>
                <a:lnTo>
                  <a:pt x="45949" y="70319"/>
                </a:lnTo>
                <a:lnTo>
                  <a:pt x="36600" y="1027768"/>
                </a:lnTo>
                <a:lnTo>
                  <a:pt x="61435" y="1028018"/>
                </a:lnTo>
                <a:lnTo>
                  <a:pt x="70783" y="70597"/>
                </a:lnTo>
                <a:lnTo>
                  <a:pt x="58554" y="49208"/>
                </a:lnTo>
                <a:close/>
              </a:path>
              <a:path w="116204" h="1028065">
                <a:moveTo>
                  <a:pt x="73069" y="24536"/>
                </a:moveTo>
                <a:lnTo>
                  <a:pt x="46396" y="24536"/>
                </a:lnTo>
                <a:lnTo>
                  <a:pt x="71231" y="24786"/>
                </a:lnTo>
                <a:lnTo>
                  <a:pt x="70783" y="70597"/>
                </a:lnTo>
                <a:lnTo>
                  <a:pt x="91259" y="106407"/>
                </a:lnTo>
                <a:lnTo>
                  <a:pt x="94585" y="112165"/>
                </a:lnTo>
                <a:lnTo>
                  <a:pt x="102174" y="114293"/>
                </a:lnTo>
                <a:lnTo>
                  <a:pt x="114090" y="107533"/>
                </a:lnTo>
                <a:lnTo>
                  <a:pt x="116159" y="99897"/>
                </a:lnTo>
                <a:lnTo>
                  <a:pt x="112760" y="94013"/>
                </a:lnTo>
                <a:lnTo>
                  <a:pt x="73069" y="24536"/>
                </a:lnTo>
                <a:close/>
              </a:path>
              <a:path w="116204" h="1028065">
                <a:moveTo>
                  <a:pt x="59051" y="0"/>
                </a:moveTo>
                <a:lnTo>
                  <a:pt x="0" y="98770"/>
                </a:lnTo>
                <a:lnTo>
                  <a:pt x="1931" y="106407"/>
                </a:lnTo>
                <a:lnTo>
                  <a:pt x="13709" y="113417"/>
                </a:lnTo>
                <a:lnTo>
                  <a:pt x="21335" y="111539"/>
                </a:lnTo>
                <a:lnTo>
                  <a:pt x="45949" y="70319"/>
                </a:lnTo>
                <a:lnTo>
                  <a:pt x="46396" y="24536"/>
                </a:lnTo>
                <a:lnTo>
                  <a:pt x="73069" y="24536"/>
                </a:lnTo>
                <a:lnTo>
                  <a:pt x="59051" y="0"/>
                </a:lnTo>
                <a:close/>
              </a:path>
              <a:path w="116204" h="1028065">
                <a:moveTo>
                  <a:pt x="71172" y="30795"/>
                </a:moveTo>
                <a:lnTo>
                  <a:pt x="48026" y="30795"/>
                </a:lnTo>
                <a:lnTo>
                  <a:pt x="69475" y="30920"/>
                </a:lnTo>
                <a:lnTo>
                  <a:pt x="58554" y="49208"/>
                </a:lnTo>
                <a:lnTo>
                  <a:pt x="70783" y="70597"/>
                </a:lnTo>
                <a:lnTo>
                  <a:pt x="71172" y="30795"/>
                </a:lnTo>
                <a:close/>
              </a:path>
              <a:path w="116204" h="1028065">
                <a:moveTo>
                  <a:pt x="46396" y="24536"/>
                </a:moveTo>
                <a:lnTo>
                  <a:pt x="45949" y="70319"/>
                </a:lnTo>
                <a:lnTo>
                  <a:pt x="58554" y="49208"/>
                </a:lnTo>
                <a:lnTo>
                  <a:pt x="48026" y="30795"/>
                </a:lnTo>
                <a:lnTo>
                  <a:pt x="71172" y="30795"/>
                </a:lnTo>
                <a:lnTo>
                  <a:pt x="71231" y="24786"/>
                </a:lnTo>
                <a:lnTo>
                  <a:pt x="46396" y="24536"/>
                </a:lnTo>
                <a:close/>
              </a:path>
              <a:path w="116204" h="1028065">
                <a:moveTo>
                  <a:pt x="48026" y="30795"/>
                </a:moveTo>
                <a:lnTo>
                  <a:pt x="58554" y="49208"/>
                </a:lnTo>
                <a:lnTo>
                  <a:pt x="69475" y="30920"/>
                </a:lnTo>
                <a:lnTo>
                  <a:pt x="48026" y="30795"/>
                </a:lnTo>
                <a:close/>
              </a:path>
            </a:pathLst>
          </a:custGeom>
          <a:solidFill>
            <a:srgbClr val="C0504D"/>
          </a:solidFill>
        </p:spPr>
        <p:txBody>
          <a:bodyPr wrap="square" lIns="0" tIns="0" rIns="0" bIns="0" rtlCol="0"/>
          <a:lstStyle/>
          <a:p>
            <a:endParaRPr/>
          </a:p>
        </p:txBody>
      </p:sp>
      <p:sp>
        <p:nvSpPr>
          <p:cNvPr id="214" name="object 214"/>
          <p:cNvSpPr/>
          <p:nvPr/>
        </p:nvSpPr>
        <p:spPr>
          <a:xfrm>
            <a:off x="7185517" y="296783"/>
            <a:ext cx="303287" cy="1218300"/>
          </a:xfrm>
          <a:prstGeom prst="rect">
            <a:avLst/>
          </a:prstGeom>
          <a:blipFill>
            <a:blip r:embed="rId83" cstate="print"/>
            <a:stretch>
              <a:fillRect/>
            </a:stretch>
          </a:blipFill>
        </p:spPr>
        <p:txBody>
          <a:bodyPr wrap="square" lIns="0" tIns="0" rIns="0" bIns="0" rtlCol="0"/>
          <a:lstStyle/>
          <a:p>
            <a:endParaRPr/>
          </a:p>
        </p:txBody>
      </p:sp>
      <p:sp>
        <p:nvSpPr>
          <p:cNvPr id="215" name="object 215"/>
          <p:cNvSpPr/>
          <p:nvPr/>
        </p:nvSpPr>
        <p:spPr>
          <a:xfrm>
            <a:off x="7279088" y="428478"/>
            <a:ext cx="116205" cy="1026794"/>
          </a:xfrm>
          <a:custGeom>
            <a:avLst/>
            <a:gdLst/>
            <a:ahLst/>
            <a:cxnLst/>
            <a:rect l="l" t="t" r="r" b="b"/>
            <a:pathLst>
              <a:path w="116204" h="1026794">
                <a:moveTo>
                  <a:pt x="58073" y="49251"/>
                </a:moveTo>
                <a:lnTo>
                  <a:pt x="45656" y="70497"/>
                </a:lnTo>
                <a:lnTo>
                  <a:pt x="45656" y="1026641"/>
                </a:lnTo>
                <a:lnTo>
                  <a:pt x="70491" y="1026641"/>
                </a:lnTo>
                <a:lnTo>
                  <a:pt x="70491" y="70497"/>
                </a:lnTo>
                <a:lnTo>
                  <a:pt x="58073" y="49251"/>
                </a:lnTo>
                <a:close/>
              </a:path>
              <a:path w="116204" h="1026794">
                <a:moveTo>
                  <a:pt x="58073" y="0"/>
                </a:moveTo>
                <a:lnTo>
                  <a:pt x="3386" y="93513"/>
                </a:lnTo>
                <a:lnTo>
                  <a:pt x="0" y="99396"/>
                </a:lnTo>
                <a:lnTo>
                  <a:pt x="2006" y="107033"/>
                </a:lnTo>
                <a:lnTo>
                  <a:pt x="7902" y="110413"/>
                </a:lnTo>
                <a:lnTo>
                  <a:pt x="13797" y="113918"/>
                </a:lnTo>
                <a:lnTo>
                  <a:pt x="21448" y="111915"/>
                </a:lnTo>
                <a:lnTo>
                  <a:pt x="45656" y="70497"/>
                </a:lnTo>
                <a:lnTo>
                  <a:pt x="45656" y="24661"/>
                </a:lnTo>
                <a:lnTo>
                  <a:pt x="72495" y="24661"/>
                </a:lnTo>
                <a:lnTo>
                  <a:pt x="58073" y="0"/>
                </a:lnTo>
                <a:close/>
              </a:path>
              <a:path w="116204" h="1026794">
                <a:moveTo>
                  <a:pt x="72495" y="24661"/>
                </a:moveTo>
                <a:lnTo>
                  <a:pt x="70491" y="24661"/>
                </a:lnTo>
                <a:lnTo>
                  <a:pt x="70491" y="70497"/>
                </a:lnTo>
                <a:lnTo>
                  <a:pt x="94698" y="111915"/>
                </a:lnTo>
                <a:lnTo>
                  <a:pt x="102350" y="113918"/>
                </a:lnTo>
                <a:lnTo>
                  <a:pt x="108245" y="110413"/>
                </a:lnTo>
                <a:lnTo>
                  <a:pt x="114140" y="107033"/>
                </a:lnTo>
                <a:lnTo>
                  <a:pt x="116147" y="99396"/>
                </a:lnTo>
                <a:lnTo>
                  <a:pt x="112760" y="93513"/>
                </a:lnTo>
                <a:lnTo>
                  <a:pt x="72495" y="24661"/>
                </a:lnTo>
                <a:close/>
              </a:path>
              <a:path w="116204" h="1026794">
                <a:moveTo>
                  <a:pt x="70491" y="24661"/>
                </a:moveTo>
                <a:lnTo>
                  <a:pt x="45656" y="24661"/>
                </a:lnTo>
                <a:lnTo>
                  <a:pt x="45656" y="70497"/>
                </a:lnTo>
                <a:lnTo>
                  <a:pt x="58073" y="49251"/>
                </a:lnTo>
                <a:lnTo>
                  <a:pt x="47286" y="30795"/>
                </a:lnTo>
                <a:lnTo>
                  <a:pt x="70491" y="30795"/>
                </a:lnTo>
                <a:lnTo>
                  <a:pt x="70491" y="24661"/>
                </a:lnTo>
                <a:close/>
              </a:path>
              <a:path w="116204" h="1026794">
                <a:moveTo>
                  <a:pt x="70491" y="30795"/>
                </a:moveTo>
                <a:lnTo>
                  <a:pt x="68860" y="30795"/>
                </a:lnTo>
                <a:lnTo>
                  <a:pt x="58073" y="49251"/>
                </a:lnTo>
                <a:lnTo>
                  <a:pt x="70491" y="70497"/>
                </a:lnTo>
                <a:lnTo>
                  <a:pt x="70491" y="30795"/>
                </a:lnTo>
                <a:close/>
              </a:path>
              <a:path w="116204" h="1026794">
                <a:moveTo>
                  <a:pt x="68860" y="30795"/>
                </a:moveTo>
                <a:lnTo>
                  <a:pt x="47286" y="30795"/>
                </a:lnTo>
                <a:lnTo>
                  <a:pt x="58073" y="49251"/>
                </a:lnTo>
                <a:lnTo>
                  <a:pt x="68860" y="30795"/>
                </a:lnTo>
                <a:close/>
              </a:path>
            </a:pathLst>
          </a:custGeom>
          <a:solidFill>
            <a:srgbClr val="C0504D"/>
          </a:solidFill>
        </p:spPr>
        <p:txBody>
          <a:bodyPr wrap="square" lIns="0" tIns="0" rIns="0" bIns="0" rtlCol="0"/>
          <a:lstStyle/>
          <a:p>
            <a:endParaRPr/>
          </a:p>
        </p:txBody>
      </p:sp>
      <p:sp>
        <p:nvSpPr>
          <p:cNvPr id="216" name="object 216"/>
          <p:cNvSpPr/>
          <p:nvPr/>
        </p:nvSpPr>
        <p:spPr>
          <a:xfrm>
            <a:off x="6286192" y="851102"/>
            <a:ext cx="437245" cy="311710"/>
          </a:xfrm>
          <a:prstGeom prst="rect">
            <a:avLst/>
          </a:prstGeom>
          <a:blipFill>
            <a:blip r:embed="rId84" cstate="print"/>
            <a:stretch>
              <a:fillRect/>
            </a:stretch>
          </a:blipFill>
        </p:spPr>
        <p:txBody>
          <a:bodyPr wrap="square" lIns="0" tIns="0" rIns="0" bIns="0" rtlCol="0"/>
          <a:lstStyle/>
          <a:p>
            <a:endParaRPr/>
          </a:p>
        </p:txBody>
      </p:sp>
      <p:sp>
        <p:nvSpPr>
          <p:cNvPr id="217" name="object 217"/>
          <p:cNvSpPr/>
          <p:nvPr/>
        </p:nvSpPr>
        <p:spPr>
          <a:xfrm>
            <a:off x="6333228" y="884526"/>
            <a:ext cx="337820" cy="208279"/>
          </a:xfrm>
          <a:custGeom>
            <a:avLst/>
            <a:gdLst/>
            <a:ahLst/>
            <a:cxnLst/>
            <a:rect l="l" t="t" r="r" b="b"/>
            <a:pathLst>
              <a:path w="337820" h="208280">
                <a:moveTo>
                  <a:pt x="0" y="207807"/>
                </a:moveTo>
                <a:lnTo>
                  <a:pt x="337403" y="0"/>
                </a:lnTo>
              </a:path>
            </a:pathLst>
          </a:custGeom>
          <a:ln w="24799">
            <a:solidFill>
              <a:srgbClr val="9BBA58"/>
            </a:solidFill>
          </a:ln>
        </p:spPr>
        <p:txBody>
          <a:bodyPr wrap="square" lIns="0" tIns="0" rIns="0" bIns="0" rtlCol="0"/>
          <a:lstStyle/>
          <a:p>
            <a:endParaRPr/>
          </a:p>
        </p:txBody>
      </p:sp>
      <p:sp>
        <p:nvSpPr>
          <p:cNvPr id="218" name="object 218"/>
          <p:cNvSpPr/>
          <p:nvPr/>
        </p:nvSpPr>
        <p:spPr>
          <a:xfrm>
            <a:off x="6630118" y="842840"/>
            <a:ext cx="421441" cy="105906"/>
          </a:xfrm>
          <a:prstGeom prst="rect">
            <a:avLst/>
          </a:prstGeom>
          <a:blipFill>
            <a:blip r:embed="rId85" cstate="print"/>
            <a:stretch>
              <a:fillRect/>
            </a:stretch>
          </a:blipFill>
        </p:spPr>
        <p:txBody>
          <a:bodyPr wrap="square" lIns="0" tIns="0" rIns="0" bIns="0" rtlCol="0"/>
          <a:lstStyle/>
          <a:p>
            <a:endParaRPr/>
          </a:p>
        </p:txBody>
      </p:sp>
      <p:sp>
        <p:nvSpPr>
          <p:cNvPr id="219" name="object 219"/>
          <p:cNvSpPr/>
          <p:nvPr/>
        </p:nvSpPr>
        <p:spPr>
          <a:xfrm>
            <a:off x="6671133" y="876264"/>
            <a:ext cx="327660" cy="0"/>
          </a:xfrm>
          <a:custGeom>
            <a:avLst/>
            <a:gdLst/>
            <a:ahLst/>
            <a:cxnLst/>
            <a:rect l="l" t="t" r="r" b="b"/>
            <a:pathLst>
              <a:path w="327659">
                <a:moveTo>
                  <a:pt x="0" y="0"/>
                </a:moveTo>
                <a:lnTo>
                  <a:pt x="327369" y="0"/>
                </a:lnTo>
              </a:path>
            </a:pathLst>
          </a:custGeom>
          <a:ln w="24786">
            <a:solidFill>
              <a:srgbClr val="9BBA58"/>
            </a:solidFill>
          </a:ln>
        </p:spPr>
        <p:txBody>
          <a:bodyPr wrap="square" lIns="0" tIns="0" rIns="0" bIns="0" rtlCol="0"/>
          <a:lstStyle/>
          <a:p>
            <a:endParaRPr/>
          </a:p>
        </p:txBody>
      </p:sp>
      <p:sp>
        <p:nvSpPr>
          <p:cNvPr id="220" name="object 220"/>
          <p:cNvSpPr/>
          <p:nvPr/>
        </p:nvSpPr>
        <p:spPr>
          <a:xfrm>
            <a:off x="6973292" y="851102"/>
            <a:ext cx="441008" cy="440150"/>
          </a:xfrm>
          <a:prstGeom prst="rect">
            <a:avLst/>
          </a:prstGeom>
          <a:blipFill>
            <a:blip r:embed="rId86" cstate="print"/>
            <a:stretch>
              <a:fillRect/>
            </a:stretch>
          </a:blipFill>
        </p:spPr>
        <p:txBody>
          <a:bodyPr wrap="square" lIns="0" tIns="0" rIns="0" bIns="0" rtlCol="0"/>
          <a:lstStyle/>
          <a:p>
            <a:endParaRPr/>
          </a:p>
        </p:txBody>
      </p:sp>
      <p:sp>
        <p:nvSpPr>
          <p:cNvPr id="221" name="object 221"/>
          <p:cNvSpPr/>
          <p:nvPr/>
        </p:nvSpPr>
        <p:spPr>
          <a:xfrm>
            <a:off x="7022586" y="880771"/>
            <a:ext cx="339090" cy="338455"/>
          </a:xfrm>
          <a:custGeom>
            <a:avLst/>
            <a:gdLst/>
            <a:ahLst/>
            <a:cxnLst/>
            <a:rect l="l" t="t" r="r" b="b"/>
            <a:pathLst>
              <a:path w="339090" h="338455">
                <a:moveTo>
                  <a:pt x="0" y="0"/>
                </a:moveTo>
                <a:lnTo>
                  <a:pt x="338658" y="337999"/>
                </a:lnTo>
              </a:path>
            </a:pathLst>
          </a:custGeom>
          <a:ln w="24810">
            <a:solidFill>
              <a:srgbClr val="9BBA58"/>
            </a:solidFill>
          </a:ln>
        </p:spPr>
        <p:txBody>
          <a:bodyPr wrap="square" lIns="0" tIns="0" rIns="0" bIns="0" rtlCol="0"/>
          <a:lstStyle/>
          <a:p>
            <a:endParaRPr/>
          </a:p>
        </p:txBody>
      </p:sp>
      <p:sp>
        <p:nvSpPr>
          <p:cNvPr id="222" name="object 222"/>
          <p:cNvSpPr txBox="1"/>
          <p:nvPr/>
        </p:nvSpPr>
        <p:spPr>
          <a:xfrm>
            <a:off x="1860217" y="5879253"/>
            <a:ext cx="1936750" cy="377190"/>
          </a:xfrm>
          <a:prstGeom prst="rect">
            <a:avLst/>
          </a:prstGeom>
        </p:spPr>
        <p:txBody>
          <a:bodyPr vert="horz" wrap="square" lIns="0" tIns="24765" rIns="0" bIns="0" rtlCol="0">
            <a:spAutoFit/>
          </a:bodyPr>
          <a:lstStyle/>
          <a:p>
            <a:pPr marL="794385" marR="5080" indent="-782320">
              <a:lnSpc>
                <a:spcPts val="1350"/>
              </a:lnSpc>
              <a:spcBef>
                <a:spcPts val="195"/>
              </a:spcBef>
            </a:pPr>
            <a:r>
              <a:rPr sz="1150" spc="10" dirty="0">
                <a:latin typeface="Times New Roman"/>
                <a:cs typeface="Times New Roman"/>
              </a:rPr>
              <a:t>(a) Point </a:t>
            </a:r>
            <a:r>
              <a:rPr sz="1150" spc="25" dirty="0">
                <a:latin typeface="Times New Roman"/>
                <a:cs typeface="Times New Roman"/>
              </a:rPr>
              <a:t>A </a:t>
            </a:r>
            <a:r>
              <a:rPr sz="1150" spc="10" dirty="0">
                <a:latin typeface="Times New Roman"/>
                <a:cs typeface="Times New Roman"/>
              </a:rPr>
              <a:t>in in </a:t>
            </a:r>
            <a:r>
              <a:rPr sz="1150" spc="15" dirty="0">
                <a:latin typeface="Times New Roman"/>
                <a:cs typeface="Times New Roman"/>
              </a:rPr>
              <a:t>3-Gon</a:t>
            </a:r>
            <a:r>
              <a:rPr sz="1150" spc="-50" dirty="0">
                <a:latin typeface="Times New Roman"/>
                <a:cs typeface="Times New Roman"/>
              </a:rPr>
              <a:t> </a:t>
            </a:r>
            <a:r>
              <a:rPr sz="1150" spc="10" dirty="0">
                <a:latin typeface="Times New Roman"/>
                <a:cs typeface="Times New Roman"/>
              </a:rPr>
              <a:t>coordi-  nates.</a:t>
            </a:r>
            <a:endParaRPr sz="1150">
              <a:latin typeface="Times New Roman"/>
              <a:cs typeface="Times New Roman"/>
            </a:endParaRPr>
          </a:p>
        </p:txBody>
      </p:sp>
      <p:sp>
        <p:nvSpPr>
          <p:cNvPr id="223" name="object 223"/>
          <p:cNvSpPr txBox="1"/>
          <p:nvPr/>
        </p:nvSpPr>
        <p:spPr>
          <a:xfrm>
            <a:off x="4043183" y="5879253"/>
            <a:ext cx="1865630" cy="377190"/>
          </a:xfrm>
          <a:prstGeom prst="rect">
            <a:avLst/>
          </a:prstGeom>
        </p:spPr>
        <p:txBody>
          <a:bodyPr vert="horz" wrap="square" lIns="0" tIns="24765" rIns="0" bIns="0" rtlCol="0">
            <a:spAutoFit/>
          </a:bodyPr>
          <a:lstStyle/>
          <a:p>
            <a:pPr marL="758825" marR="5080" indent="-746760">
              <a:lnSpc>
                <a:spcPts val="1350"/>
              </a:lnSpc>
              <a:spcBef>
                <a:spcPts val="195"/>
              </a:spcBef>
            </a:pPr>
            <a:r>
              <a:rPr sz="1150" spc="10" dirty="0">
                <a:latin typeface="Times New Roman"/>
                <a:cs typeface="Times New Roman"/>
              </a:rPr>
              <a:t>(b) Point </a:t>
            </a:r>
            <a:r>
              <a:rPr sz="1150" spc="25" dirty="0">
                <a:latin typeface="Times New Roman"/>
                <a:cs typeface="Times New Roman"/>
              </a:rPr>
              <a:t>A </a:t>
            </a:r>
            <a:r>
              <a:rPr sz="1150" spc="5" dirty="0">
                <a:latin typeface="Times New Roman"/>
                <a:cs typeface="Times New Roman"/>
              </a:rPr>
              <a:t>in </a:t>
            </a:r>
            <a:r>
              <a:rPr sz="1150" spc="10" dirty="0">
                <a:latin typeface="Times New Roman"/>
                <a:cs typeface="Times New Roman"/>
              </a:rPr>
              <a:t>in radial coordi-  nates.</a:t>
            </a:r>
            <a:endParaRPr sz="1150">
              <a:latin typeface="Times New Roman"/>
              <a:cs typeface="Times New Roman"/>
            </a:endParaRPr>
          </a:p>
        </p:txBody>
      </p:sp>
      <p:sp>
        <p:nvSpPr>
          <p:cNvPr id="224" name="object 224"/>
          <p:cNvSpPr txBox="1"/>
          <p:nvPr/>
        </p:nvSpPr>
        <p:spPr>
          <a:xfrm>
            <a:off x="1854949" y="6395617"/>
            <a:ext cx="4095115" cy="377190"/>
          </a:xfrm>
          <a:prstGeom prst="rect">
            <a:avLst/>
          </a:prstGeom>
        </p:spPr>
        <p:txBody>
          <a:bodyPr vert="horz" wrap="square" lIns="0" tIns="24765" rIns="0" bIns="0" rtlCol="0">
            <a:spAutoFit/>
          </a:bodyPr>
          <a:lstStyle/>
          <a:p>
            <a:pPr marL="1491615" marR="5080" indent="-1479550">
              <a:lnSpc>
                <a:spcPts val="1350"/>
              </a:lnSpc>
              <a:spcBef>
                <a:spcPts val="195"/>
              </a:spcBef>
            </a:pPr>
            <a:r>
              <a:rPr sz="1150" spc="15" dirty="0">
                <a:latin typeface="Times New Roman"/>
                <a:cs typeface="Times New Roman"/>
              </a:rPr>
              <a:t>3-D </a:t>
            </a:r>
            <a:r>
              <a:rPr sz="1150" spc="10" dirty="0">
                <a:latin typeface="Times New Roman"/>
                <a:cs typeface="Times New Roman"/>
              </a:rPr>
              <a:t>point </a:t>
            </a:r>
            <a:r>
              <a:rPr sz="1150" spc="15" dirty="0">
                <a:latin typeface="Times New Roman"/>
                <a:cs typeface="Times New Roman"/>
              </a:rPr>
              <a:t>A=(0.3, </a:t>
            </a:r>
            <a:r>
              <a:rPr sz="1150" spc="10" dirty="0">
                <a:latin typeface="Times New Roman"/>
                <a:cs typeface="Times New Roman"/>
              </a:rPr>
              <a:t>0.7, 0.4) in </a:t>
            </a:r>
            <a:r>
              <a:rPr sz="1150" spc="15" dirty="0">
                <a:latin typeface="Times New Roman"/>
                <a:cs typeface="Times New Roman"/>
              </a:rPr>
              <a:t>3-Gon </a:t>
            </a:r>
            <a:r>
              <a:rPr sz="1150" spc="10" dirty="0">
                <a:latin typeface="Times New Roman"/>
                <a:cs typeface="Times New Roman"/>
              </a:rPr>
              <a:t>(triangular) coordinates </a:t>
            </a:r>
            <a:r>
              <a:rPr sz="1150" spc="15" dirty="0">
                <a:latin typeface="Times New Roman"/>
                <a:cs typeface="Times New Roman"/>
              </a:rPr>
              <a:t>and </a:t>
            </a:r>
            <a:r>
              <a:rPr sz="1150" spc="10" dirty="0">
                <a:latin typeface="Times New Roman"/>
                <a:cs typeface="Times New Roman"/>
              </a:rPr>
              <a:t>in  radial</a:t>
            </a:r>
            <a:r>
              <a:rPr sz="1150" dirty="0">
                <a:latin typeface="Times New Roman"/>
                <a:cs typeface="Times New Roman"/>
              </a:rPr>
              <a:t> </a:t>
            </a:r>
            <a:r>
              <a:rPr sz="1150" spc="10" dirty="0">
                <a:latin typeface="Times New Roman"/>
                <a:cs typeface="Times New Roman"/>
              </a:rPr>
              <a:t>coordinates.</a:t>
            </a:r>
            <a:endParaRPr sz="1150">
              <a:latin typeface="Times New Roman"/>
              <a:cs typeface="Times New Roman"/>
            </a:endParaRPr>
          </a:p>
        </p:txBody>
      </p:sp>
      <p:sp>
        <p:nvSpPr>
          <p:cNvPr id="225" name="object 225"/>
          <p:cNvSpPr/>
          <p:nvPr/>
        </p:nvSpPr>
        <p:spPr>
          <a:xfrm>
            <a:off x="2265961" y="5070447"/>
            <a:ext cx="424180" cy="671195"/>
          </a:xfrm>
          <a:custGeom>
            <a:avLst/>
            <a:gdLst/>
            <a:ahLst/>
            <a:cxnLst/>
            <a:rect l="l" t="t" r="r" b="b"/>
            <a:pathLst>
              <a:path w="424180" h="671195">
                <a:moveTo>
                  <a:pt x="423573" y="0"/>
                </a:moveTo>
                <a:lnTo>
                  <a:pt x="0" y="221530"/>
                </a:lnTo>
                <a:lnTo>
                  <a:pt x="156648" y="671110"/>
                </a:lnTo>
                <a:lnTo>
                  <a:pt x="423573" y="0"/>
                </a:lnTo>
                <a:close/>
              </a:path>
            </a:pathLst>
          </a:custGeom>
          <a:solidFill>
            <a:srgbClr val="9BBA58"/>
          </a:solidFill>
        </p:spPr>
        <p:txBody>
          <a:bodyPr wrap="square" lIns="0" tIns="0" rIns="0" bIns="0" rtlCol="0"/>
          <a:lstStyle/>
          <a:p>
            <a:endParaRPr/>
          </a:p>
        </p:txBody>
      </p:sp>
      <p:sp>
        <p:nvSpPr>
          <p:cNvPr id="226" name="object 226"/>
          <p:cNvSpPr/>
          <p:nvPr/>
        </p:nvSpPr>
        <p:spPr>
          <a:xfrm>
            <a:off x="2265961" y="5070447"/>
            <a:ext cx="424180" cy="671195"/>
          </a:xfrm>
          <a:custGeom>
            <a:avLst/>
            <a:gdLst/>
            <a:ahLst/>
            <a:cxnLst/>
            <a:rect l="l" t="t" r="r" b="b"/>
            <a:pathLst>
              <a:path w="424180" h="671195">
                <a:moveTo>
                  <a:pt x="156648" y="671110"/>
                </a:moveTo>
                <a:lnTo>
                  <a:pt x="0" y="221530"/>
                </a:lnTo>
                <a:lnTo>
                  <a:pt x="423573" y="0"/>
                </a:lnTo>
                <a:lnTo>
                  <a:pt x="156648" y="671110"/>
                </a:lnTo>
                <a:close/>
              </a:path>
            </a:pathLst>
          </a:custGeom>
          <a:ln w="25042">
            <a:solidFill>
              <a:srgbClr val="9BBA58"/>
            </a:solidFill>
          </a:ln>
        </p:spPr>
        <p:txBody>
          <a:bodyPr wrap="square" lIns="0" tIns="0" rIns="0" bIns="0" rtlCol="0"/>
          <a:lstStyle/>
          <a:p>
            <a:endParaRPr/>
          </a:p>
        </p:txBody>
      </p:sp>
      <p:sp>
        <p:nvSpPr>
          <p:cNvPr id="227" name="object 227"/>
          <p:cNvSpPr/>
          <p:nvPr/>
        </p:nvSpPr>
        <p:spPr>
          <a:xfrm>
            <a:off x="1934252" y="4355492"/>
            <a:ext cx="1708785" cy="1456055"/>
          </a:xfrm>
          <a:custGeom>
            <a:avLst/>
            <a:gdLst/>
            <a:ahLst/>
            <a:cxnLst/>
            <a:rect l="l" t="t" r="r" b="b"/>
            <a:pathLst>
              <a:path w="1708785" h="1456054">
                <a:moveTo>
                  <a:pt x="0" y="1455553"/>
                </a:moveTo>
                <a:lnTo>
                  <a:pt x="854171" y="0"/>
                </a:lnTo>
                <a:lnTo>
                  <a:pt x="1708342" y="1455553"/>
                </a:lnTo>
                <a:lnTo>
                  <a:pt x="0" y="1455553"/>
                </a:lnTo>
                <a:close/>
              </a:path>
            </a:pathLst>
          </a:custGeom>
          <a:ln w="24747">
            <a:solidFill>
              <a:srgbClr val="385D89"/>
            </a:solidFill>
          </a:ln>
        </p:spPr>
        <p:txBody>
          <a:bodyPr wrap="square" lIns="0" tIns="0" rIns="0" bIns="0" rtlCol="0"/>
          <a:lstStyle/>
          <a:p>
            <a:endParaRPr/>
          </a:p>
        </p:txBody>
      </p:sp>
      <p:sp>
        <p:nvSpPr>
          <p:cNvPr id="228" name="object 228"/>
          <p:cNvSpPr/>
          <p:nvPr/>
        </p:nvSpPr>
        <p:spPr>
          <a:xfrm>
            <a:off x="2596141" y="4246659"/>
            <a:ext cx="361235" cy="151842"/>
          </a:xfrm>
          <a:prstGeom prst="rect">
            <a:avLst/>
          </a:prstGeom>
          <a:blipFill>
            <a:blip r:embed="rId87" cstate="print"/>
            <a:stretch>
              <a:fillRect/>
            </a:stretch>
          </a:blipFill>
        </p:spPr>
        <p:txBody>
          <a:bodyPr wrap="square" lIns="0" tIns="0" rIns="0" bIns="0" rtlCol="0"/>
          <a:lstStyle/>
          <a:p>
            <a:endParaRPr/>
          </a:p>
        </p:txBody>
      </p:sp>
      <p:sp>
        <p:nvSpPr>
          <p:cNvPr id="229" name="object 229"/>
          <p:cNvSpPr/>
          <p:nvPr/>
        </p:nvSpPr>
        <p:spPr>
          <a:xfrm>
            <a:off x="3370539" y="5619186"/>
            <a:ext cx="267163" cy="151094"/>
          </a:xfrm>
          <a:prstGeom prst="rect">
            <a:avLst/>
          </a:prstGeom>
          <a:blipFill>
            <a:blip r:embed="rId88" cstate="print"/>
            <a:stretch>
              <a:fillRect/>
            </a:stretch>
          </a:blipFill>
        </p:spPr>
        <p:txBody>
          <a:bodyPr wrap="square" lIns="0" tIns="0" rIns="0" bIns="0" rtlCol="0"/>
          <a:lstStyle/>
          <a:p>
            <a:endParaRPr/>
          </a:p>
        </p:txBody>
      </p:sp>
      <p:sp>
        <p:nvSpPr>
          <p:cNvPr id="230" name="object 230"/>
          <p:cNvSpPr/>
          <p:nvPr/>
        </p:nvSpPr>
        <p:spPr>
          <a:xfrm>
            <a:off x="3558683" y="5619186"/>
            <a:ext cx="203947" cy="151094"/>
          </a:xfrm>
          <a:prstGeom prst="rect">
            <a:avLst/>
          </a:prstGeom>
          <a:blipFill>
            <a:blip r:embed="rId89" cstate="print"/>
            <a:stretch>
              <a:fillRect/>
            </a:stretch>
          </a:blipFill>
        </p:spPr>
        <p:txBody>
          <a:bodyPr wrap="square" lIns="0" tIns="0" rIns="0" bIns="0" rtlCol="0"/>
          <a:lstStyle/>
          <a:p>
            <a:endParaRPr/>
          </a:p>
        </p:txBody>
      </p:sp>
      <p:sp>
        <p:nvSpPr>
          <p:cNvPr id="231" name="object 231"/>
          <p:cNvSpPr/>
          <p:nvPr/>
        </p:nvSpPr>
        <p:spPr>
          <a:xfrm>
            <a:off x="1845824" y="5619186"/>
            <a:ext cx="361235" cy="151094"/>
          </a:xfrm>
          <a:prstGeom prst="rect">
            <a:avLst/>
          </a:prstGeom>
          <a:blipFill>
            <a:blip r:embed="rId90" cstate="print"/>
            <a:stretch>
              <a:fillRect/>
            </a:stretch>
          </a:blipFill>
        </p:spPr>
        <p:txBody>
          <a:bodyPr wrap="square" lIns="0" tIns="0" rIns="0" bIns="0" rtlCol="0"/>
          <a:lstStyle/>
          <a:p>
            <a:endParaRPr/>
          </a:p>
        </p:txBody>
      </p:sp>
      <p:sp>
        <p:nvSpPr>
          <p:cNvPr id="232" name="object 232"/>
          <p:cNvSpPr/>
          <p:nvPr/>
        </p:nvSpPr>
        <p:spPr>
          <a:xfrm>
            <a:off x="3222282" y="4860760"/>
            <a:ext cx="278452" cy="151094"/>
          </a:xfrm>
          <a:prstGeom prst="rect">
            <a:avLst/>
          </a:prstGeom>
          <a:blipFill>
            <a:blip r:embed="rId91" cstate="print"/>
            <a:stretch>
              <a:fillRect/>
            </a:stretch>
          </a:blipFill>
        </p:spPr>
        <p:txBody>
          <a:bodyPr wrap="square" lIns="0" tIns="0" rIns="0" bIns="0" rtlCol="0"/>
          <a:lstStyle/>
          <a:p>
            <a:endParaRPr/>
          </a:p>
        </p:txBody>
      </p:sp>
      <p:sp>
        <p:nvSpPr>
          <p:cNvPr id="233" name="object 233"/>
          <p:cNvSpPr/>
          <p:nvPr/>
        </p:nvSpPr>
        <p:spPr>
          <a:xfrm>
            <a:off x="3358498" y="4887688"/>
            <a:ext cx="164813" cy="124166"/>
          </a:xfrm>
          <a:prstGeom prst="rect">
            <a:avLst/>
          </a:prstGeom>
          <a:blipFill>
            <a:blip r:embed="rId92" cstate="print"/>
            <a:stretch>
              <a:fillRect/>
            </a:stretch>
          </a:blipFill>
        </p:spPr>
        <p:txBody>
          <a:bodyPr wrap="square" lIns="0" tIns="0" rIns="0" bIns="0" rtlCol="0"/>
          <a:lstStyle/>
          <a:p>
            <a:endParaRPr/>
          </a:p>
        </p:txBody>
      </p:sp>
      <p:sp>
        <p:nvSpPr>
          <p:cNvPr id="234" name="object 234"/>
          <p:cNvSpPr/>
          <p:nvPr/>
        </p:nvSpPr>
        <p:spPr>
          <a:xfrm>
            <a:off x="2075359" y="4849540"/>
            <a:ext cx="278452" cy="258805"/>
          </a:xfrm>
          <a:prstGeom prst="rect">
            <a:avLst/>
          </a:prstGeom>
          <a:blipFill>
            <a:blip r:embed="rId93" cstate="print"/>
            <a:stretch>
              <a:fillRect/>
            </a:stretch>
          </a:blipFill>
        </p:spPr>
        <p:txBody>
          <a:bodyPr wrap="square" lIns="0" tIns="0" rIns="0" bIns="0" rtlCol="0"/>
          <a:lstStyle/>
          <a:p>
            <a:endParaRPr/>
          </a:p>
        </p:txBody>
      </p:sp>
      <p:sp>
        <p:nvSpPr>
          <p:cNvPr id="235" name="object 235"/>
          <p:cNvSpPr/>
          <p:nvPr/>
        </p:nvSpPr>
        <p:spPr>
          <a:xfrm>
            <a:off x="2211575" y="4916111"/>
            <a:ext cx="164813" cy="194477"/>
          </a:xfrm>
          <a:prstGeom prst="rect">
            <a:avLst/>
          </a:prstGeom>
          <a:blipFill>
            <a:blip r:embed="rId94" cstate="print"/>
            <a:stretch>
              <a:fillRect/>
            </a:stretch>
          </a:blipFill>
        </p:spPr>
        <p:txBody>
          <a:bodyPr wrap="square" lIns="0" tIns="0" rIns="0" bIns="0" rtlCol="0"/>
          <a:lstStyle/>
          <a:p>
            <a:endParaRPr/>
          </a:p>
        </p:txBody>
      </p:sp>
      <p:sp>
        <p:nvSpPr>
          <p:cNvPr id="236" name="object 236"/>
          <p:cNvSpPr/>
          <p:nvPr/>
        </p:nvSpPr>
        <p:spPr>
          <a:xfrm>
            <a:off x="2964902" y="5585526"/>
            <a:ext cx="278452" cy="221405"/>
          </a:xfrm>
          <a:prstGeom prst="rect">
            <a:avLst/>
          </a:prstGeom>
          <a:blipFill>
            <a:blip r:embed="rId95" cstate="print"/>
            <a:stretch>
              <a:fillRect/>
            </a:stretch>
          </a:blipFill>
        </p:spPr>
        <p:txBody>
          <a:bodyPr wrap="square" lIns="0" tIns="0" rIns="0" bIns="0" rtlCol="0"/>
          <a:lstStyle/>
          <a:p>
            <a:endParaRPr/>
          </a:p>
        </p:txBody>
      </p:sp>
      <p:sp>
        <p:nvSpPr>
          <p:cNvPr id="237" name="object 237"/>
          <p:cNvSpPr/>
          <p:nvPr/>
        </p:nvSpPr>
        <p:spPr>
          <a:xfrm>
            <a:off x="3101118" y="5651350"/>
            <a:ext cx="164813" cy="155582"/>
          </a:xfrm>
          <a:prstGeom prst="rect">
            <a:avLst/>
          </a:prstGeom>
          <a:blipFill>
            <a:blip r:embed="rId96" cstate="print"/>
            <a:stretch>
              <a:fillRect/>
            </a:stretch>
          </a:blipFill>
        </p:spPr>
        <p:txBody>
          <a:bodyPr wrap="square" lIns="0" tIns="0" rIns="0" bIns="0" rtlCol="0"/>
          <a:lstStyle/>
          <a:p>
            <a:endParaRPr/>
          </a:p>
        </p:txBody>
      </p:sp>
      <p:sp>
        <p:nvSpPr>
          <p:cNvPr id="238" name="object 238"/>
          <p:cNvSpPr/>
          <p:nvPr/>
        </p:nvSpPr>
        <p:spPr>
          <a:xfrm>
            <a:off x="2948609" y="4654439"/>
            <a:ext cx="692150" cy="1142365"/>
          </a:xfrm>
          <a:custGeom>
            <a:avLst/>
            <a:gdLst/>
            <a:ahLst/>
            <a:cxnLst/>
            <a:rect l="l" t="t" r="r" b="b"/>
            <a:pathLst>
              <a:path w="692150" h="1142364">
                <a:moveTo>
                  <a:pt x="647762" y="1080874"/>
                </a:moveTo>
                <a:lnTo>
                  <a:pt x="620860" y="1096916"/>
                </a:lnTo>
                <a:lnTo>
                  <a:pt x="691728" y="1141858"/>
                </a:lnTo>
                <a:lnTo>
                  <a:pt x="687872" y="1091593"/>
                </a:lnTo>
                <a:lnTo>
                  <a:pt x="654225" y="1091593"/>
                </a:lnTo>
                <a:lnTo>
                  <a:pt x="647762" y="1080874"/>
                </a:lnTo>
                <a:close/>
              </a:path>
              <a:path w="692150" h="1142364">
                <a:moveTo>
                  <a:pt x="658446" y="1074502"/>
                </a:moveTo>
                <a:lnTo>
                  <a:pt x="647762" y="1080874"/>
                </a:lnTo>
                <a:lnTo>
                  <a:pt x="654225" y="1091593"/>
                </a:lnTo>
                <a:lnTo>
                  <a:pt x="664886" y="1085185"/>
                </a:lnTo>
                <a:lnTo>
                  <a:pt x="658446" y="1074502"/>
                </a:lnTo>
                <a:close/>
              </a:path>
              <a:path w="692150" h="1142364">
                <a:moveTo>
                  <a:pt x="685331" y="1058470"/>
                </a:moveTo>
                <a:lnTo>
                  <a:pt x="658446" y="1074502"/>
                </a:lnTo>
                <a:lnTo>
                  <a:pt x="664886" y="1085185"/>
                </a:lnTo>
                <a:lnTo>
                  <a:pt x="654225" y="1091593"/>
                </a:lnTo>
                <a:lnTo>
                  <a:pt x="687872" y="1091593"/>
                </a:lnTo>
                <a:lnTo>
                  <a:pt x="685331" y="1058470"/>
                </a:lnTo>
                <a:close/>
              </a:path>
              <a:path w="692150" h="1142364">
                <a:moveTo>
                  <a:pt x="10761" y="0"/>
                </a:moveTo>
                <a:lnTo>
                  <a:pt x="0" y="6357"/>
                </a:lnTo>
                <a:lnTo>
                  <a:pt x="647762" y="1080874"/>
                </a:lnTo>
                <a:lnTo>
                  <a:pt x="658446" y="1074502"/>
                </a:lnTo>
                <a:lnTo>
                  <a:pt x="10761" y="0"/>
                </a:lnTo>
                <a:close/>
              </a:path>
            </a:pathLst>
          </a:custGeom>
          <a:solidFill>
            <a:srgbClr val="497DBA"/>
          </a:solidFill>
        </p:spPr>
        <p:txBody>
          <a:bodyPr wrap="square" lIns="0" tIns="0" rIns="0" bIns="0" rtlCol="0"/>
          <a:lstStyle/>
          <a:p>
            <a:endParaRPr/>
          </a:p>
        </p:txBody>
      </p:sp>
      <p:sp>
        <p:nvSpPr>
          <p:cNvPr id="239" name="object 239"/>
          <p:cNvSpPr/>
          <p:nvPr/>
        </p:nvSpPr>
        <p:spPr>
          <a:xfrm>
            <a:off x="1946293" y="5763174"/>
            <a:ext cx="1354455" cy="74930"/>
          </a:xfrm>
          <a:custGeom>
            <a:avLst/>
            <a:gdLst/>
            <a:ahLst/>
            <a:cxnLst/>
            <a:rect l="l" t="t" r="r" b="b"/>
            <a:pathLst>
              <a:path w="1354454" h="74929">
                <a:moveTo>
                  <a:pt x="75257" y="0"/>
                </a:moveTo>
                <a:lnTo>
                  <a:pt x="0" y="37399"/>
                </a:lnTo>
                <a:lnTo>
                  <a:pt x="75257" y="74799"/>
                </a:lnTo>
                <a:lnTo>
                  <a:pt x="75257" y="43632"/>
                </a:lnTo>
                <a:lnTo>
                  <a:pt x="62714" y="43632"/>
                </a:lnTo>
                <a:lnTo>
                  <a:pt x="62714" y="31166"/>
                </a:lnTo>
                <a:lnTo>
                  <a:pt x="75257" y="31166"/>
                </a:lnTo>
                <a:lnTo>
                  <a:pt x="75257" y="0"/>
                </a:lnTo>
                <a:close/>
              </a:path>
              <a:path w="1354454" h="74929">
                <a:moveTo>
                  <a:pt x="75257" y="31166"/>
                </a:moveTo>
                <a:lnTo>
                  <a:pt x="62714" y="31166"/>
                </a:lnTo>
                <a:lnTo>
                  <a:pt x="62714" y="43632"/>
                </a:lnTo>
                <a:lnTo>
                  <a:pt x="75257" y="43632"/>
                </a:lnTo>
                <a:lnTo>
                  <a:pt x="75257" y="31166"/>
                </a:lnTo>
                <a:close/>
              </a:path>
              <a:path w="1354454" h="74929">
                <a:moveTo>
                  <a:pt x="1354382" y="31166"/>
                </a:moveTo>
                <a:lnTo>
                  <a:pt x="75257" y="31166"/>
                </a:lnTo>
                <a:lnTo>
                  <a:pt x="75257" y="43632"/>
                </a:lnTo>
                <a:lnTo>
                  <a:pt x="1354382" y="43632"/>
                </a:lnTo>
                <a:lnTo>
                  <a:pt x="1354382" y="31166"/>
                </a:lnTo>
                <a:close/>
              </a:path>
            </a:pathLst>
          </a:custGeom>
          <a:solidFill>
            <a:srgbClr val="497DBA"/>
          </a:solidFill>
        </p:spPr>
        <p:txBody>
          <a:bodyPr wrap="square" lIns="0" tIns="0" rIns="0" bIns="0" rtlCol="0"/>
          <a:lstStyle/>
          <a:p>
            <a:endParaRPr/>
          </a:p>
        </p:txBody>
      </p:sp>
      <p:sp>
        <p:nvSpPr>
          <p:cNvPr id="240" name="object 240"/>
          <p:cNvSpPr/>
          <p:nvPr/>
        </p:nvSpPr>
        <p:spPr>
          <a:xfrm>
            <a:off x="1940837" y="4355492"/>
            <a:ext cx="840105" cy="1461770"/>
          </a:xfrm>
          <a:custGeom>
            <a:avLst/>
            <a:gdLst/>
            <a:ahLst/>
            <a:cxnLst/>
            <a:rect l="l" t="t" r="r" b="b"/>
            <a:pathLst>
              <a:path w="840105" h="1461770">
                <a:moveTo>
                  <a:pt x="797055" y="61934"/>
                </a:moveTo>
                <a:lnTo>
                  <a:pt x="0" y="1455067"/>
                </a:lnTo>
                <a:lnTo>
                  <a:pt x="10912" y="1461226"/>
                </a:lnTo>
                <a:lnTo>
                  <a:pt x="807929" y="68088"/>
                </a:lnTo>
                <a:lnTo>
                  <a:pt x="797055" y="61934"/>
                </a:lnTo>
                <a:close/>
              </a:path>
              <a:path w="840105" h="1461770">
                <a:moveTo>
                  <a:pt x="836949" y="51112"/>
                </a:moveTo>
                <a:lnTo>
                  <a:pt x="803247" y="51112"/>
                </a:lnTo>
                <a:lnTo>
                  <a:pt x="814147" y="57221"/>
                </a:lnTo>
                <a:lnTo>
                  <a:pt x="807929" y="68088"/>
                </a:lnTo>
                <a:lnTo>
                  <a:pt x="835206" y="83525"/>
                </a:lnTo>
                <a:lnTo>
                  <a:pt x="836949" y="51112"/>
                </a:lnTo>
                <a:close/>
              </a:path>
              <a:path w="840105" h="1461770">
                <a:moveTo>
                  <a:pt x="803247" y="51112"/>
                </a:moveTo>
                <a:lnTo>
                  <a:pt x="797055" y="61934"/>
                </a:lnTo>
                <a:lnTo>
                  <a:pt x="807929" y="68088"/>
                </a:lnTo>
                <a:lnTo>
                  <a:pt x="814147" y="57221"/>
                </a:lnTo>
                <a:lnTo>
                  <a:pt x="803247" y="51112"/>
                </a:lnTo>
                <a:close/>
              </a:path>
              <a:path w="840105" h="1461770">
                <a:moveTo>
                  <a:pt x="839696" y="0"/>
                </a:moveTo>
                <a:lnTo>
                  <a:pt x="769782" y="46500"/>
                </a:lnTo>
                <a:lnTo>
                  <a:pt x="797055" y="61934"/>
                </a:lnTo>
                <a:lnTo>
                  <a:pt x="803247" y="51112"/>
                </a:lnTo>
                <a:lnTo>
                  <a:pt x="836949" y="51112"/>
                </a:lnTo>
                <a:lnTo>
                  <a:pt x="839696" y="0"/>
                </a:lnTo>
                <a:close/>
              </a:path>
            </a:pathLst>
          </a:custGeom>
          <a:solidFill>
            <a:srgbClr val="497DBA"/>
          </a:solidFill>
        </p:spPr>
        <p:txBody>
          <a:bodyPr wrap="square" lIns="0" tIns="0" rIns="0" bIns="0" rtlCol="0"/>
          <a:lstStyle/>
          <a:p>
            <a:endParaRPr/>
          </a:p>
        </p:txBody>
      </p:sp>
      <p:sp>
        <p:nvSpPr>
          <p:cNvPr id="241" name="object 241"/>
          <p:cNvSpPr/>
          <p:nvPr/>
        </p:nvSpPr>
        <p:spPr>
          <a:xfrm>
            <a:off x="2119761" y="5118780"/>
            <a:ext cx="342421" cy="754723"/>
          </a:xfrm>
          <a:prstGeom prst="rect">
            <a:avLst/>
          </a:prstGeom>
          <a:blipFill>
            <a:blip r:embed="rId97" cstate="print"/>
            <a:stretch>
              <a:fillRect/>
            </a:stretch>
          </a:blipFill>
        </p:spPr>
        <p:txBody>
          <a:bodyPr wrap="square" lIns="0" tIns="0" rIns="0" bIns="0" rtlCol="0"/>
          <a:lstStyle/>
          <a:p>
            <a:endParaRPr/>
          </a:p>
        </p:txBody>
      </p:sp>
      <p:sp>
        <p:nvSpPr>
          <p:cNvPr id="242" name="object 242"/>
          <p:cNvSpPr/>
          <p:nvPr/>
        </p:nvSpPr>
        <p:spPr>
          <a:xfrm>
            <a:off x="2238706" y="5249965"/>
            <a:ext cx="183515" cy="563880"/>
          </a:xfrm>
          <a:custGeom>
            <a:avLst/>
            <a:gdLst/>
            <a:ahLst/>
            <a:cxnLst/>
            <a:rect l="l" t="t" r="r" b="b"/>
            <a:pathLst>
              <a:path w="183514" h="563879">
                <a:moveTo>
                  <a:pt x="44420" y="47606"/>
                </a:moveTo>
                <a:lnTo>
                  <a:pt x="37435" y="71088"/>
                </a:lnTo>
                <a:lnTo>
                  <a:pt x="159081" y="563873"/>
                </a:lnTo>
                <a:lnTo>
                  <a:pt x="183201" y="557989"/>
                </a:lnTo>
                <a:lnTo>
                  <a:pt x="61548" y="65198"/>
                </a:lnTo>
                <a:lnTo>
                  <a:pt x="44420" y="47606"/>
                </a:lnTo>
                <a:close/>
              </a:path>
              <a:path w="183514" h="563879">
                <a:moveTo>
                  <a:pt x="32686" y="0"/>
                </a:moveTo>
                <a:lnTo>
                  <a:pt x="1944" y="103347"/>
                </a:lnTo>
                <a:lnTo>
                  <a:pt x="0" y="109954"/>
                </a:lnTo>
                <a:lnTo>
                  <a:pt x="3762" y="116811"/>
                </a:lnTo>
                <a:lnTo>
                  <a:pt x="10335" y="118681"/>
                </a:lnTo>
                <a:lnTo>
                  <a:pt x="16907" y="120675"/>
                </a:lnTo>
                <a:lnTo>
                  <a:pt x="23818" y="116935"/>
                </a:lnTo>
                <a:lnTo>
                  <a:pt x="37435" y="71088"/>
                </a:lnTo>
                <a:lnTo>
                  <a:pt x="26503" y="26803"/>
                </a:lnTo>
                <a:lnTo>
                  <a:pt x="50623" y="20943"/>
                </a:lnTo>
                <a:lnTo>
                  <a:pt x="53044" y="20943"/>
                </a:lnTo>
                <a:lnTo>
                  <a:pt x="32686" y="0"/>
                </a:lnTo>
                <a:close/>
              </a:path>
              <a:path w="183514" h="563879">
                <a:moveTo>
                  <a:pt x="53044" y="20943"/>
                </a:moveTo>
                <a:lnTo>
                  <a:pt x="50623" y="20943"/>
                </a:lnTo>
                <a:lnTo>
                  <a:pt x="61548" y="65198"/>
                </a:lnTo>
                <a:lnTo>
                  <a:pt x="90195" y="94620"/>
                </a:lnTo>
                <a:lnTo>
                  <a:pt x="94962" y="99607"/>
                </a:lnTo>
                <a:lnTo>
                  <a:pt x="102826" y="99732"/>
                </a:lnTo>
                <a:lnTo>
                  <a:pt x="112685" y="90257"/>
                </a:lnTo>
                <a:lnTo>
                  <a:pt x="112823" y="82403"/>
                </a:lnTo>
                <a:lnTo>
                  <a:pt x="53044" y="20943"/>
                </a:lnTo>
                <a:close/>
              </a:path>
              <a:path w="183514" h="563879">
                <a:moveTo>
                  <a:pt x="50623" y="20943"/>
                </a:moveTo>
                <a:lnTo>
                  <a:pt x="26503" y="26803"/>
                </a:lnTo>
                <a:lnTo>
                  <a:pt x="37435" y="71088"/>
                </a:lnTo>
                <a:lnTo>
                  <a:pt x="44420" y="47606"/>
                </a:lnTo>
                <a:lnTo>
                  <a:pt x="29626" y="32412"/>
                </a:lnTo>
                <a:lnTo>
                  <a:pt x="50460" y="27301"/>
                </a:lnTo>
                <a:lnTo>
                  <a:pt x="52192" y="27301"/>
                </a:lnTo>
                <a:lnTo>
                  <a:pt x="50623" y="20943"/>
                </a:lnTo>
                <a:close/>
              </a:path>
              <a:path w="183514" h="563879">
                <a:moveTo>
                  <a:pt x="52192" y="27301"/>
                </a:moveTo>
                <a:lnTo>
                  <a:pt x="50460" y="27301"/>
                </a:lnTo>
                <a:lnTo>
                  <a:pt x="44420" y="47606"/>
                </a:lnTo>
                <a:lnTo>
                  <a:pt x="61548" y="65198"/>
                </a:lnTo>
                <a:lnTo>
                  <a:pt x="52192" y="27301"/>
                </a:lnTo>
                <a:close/>
              </a:path>
              <a:path w="183514" h="563879">
                <a:moveTo>
                  <a:pt x="50460" y="27301"/>
                </a:moveTo>
                <a:lnTo>
                  <a:pt x="29626" y="32412"/>
                </a:lnTo>
                <a:lnTo>
                  <a:pt x="44420" y="47606"/>
                </a:lnTo>
                <a:lnTo>
                  <a:pt x="50460" y="27301"/>
                </a:lnTo>
                <a:close/>
              </a:path>
            </a:pathLst>
          </a:custGeom>
          <a:solidFill>
            <a:srgbClr val="9BBA58"/>
          </a:solidFill>
        </p:spPr>
        <p:txBody>
          <a:bodyPr wrap="square" lIns="0" tIns="0" rIns="0" bIns="0" rtlCol="0"/>
          <a:lstStyle/>
          <a:p>
            <a:endParaRPr/>
          </a:p>
        </p:txBody>
      </p:sp>
      <p:sp>
        <p:nvSpPr>
          <p:cNvPr id="243" name="object 243"/>
          <p:cNvSpPr/>
          <p:nvPr/>
        </p:nvSpPr>
        <p:spPr>
          <a:xfrm>
            <a:off x="2946840" y="5019334"/>
            <a:ext cx="298019" cy="181761"/>
          </a:xfrm>
          <a:prstGeom prst="rect">
            <a:avLst/>
          </a:prstGeom>
          <a:blipFill>
            <a:blip r:embed="rId98" cstate="print"/>
            <a:stretch>
              <a:fillRect/>
            </a:stretch>
          </a:blipFill>
        </p:spPr>
        <p:txBody>
          <a:bodyPr wrap="square" lIns="0" tIns="0" rIns="0" bIns="0" rtlCol="0"/>
          <a:lstStyle/>
          <a:p>
            <a:endParaRPr/>
          </a:p>
        </p:txBody>
      </p:sp>
      <p:sp>
        <p:nvSpPr>
          <p:cNvPr id="244" name="object 244"/>
          <p:cNvSpPr/>
          <p:nvPr/>
        </p:nvSpPr>
        <p:spPr>
          <a:xfrm>
            <a:off x="2606677" y="5632650"/>
            <a:ext cx="298019" cy="181761"/>
          </a:xfrm>
          <a:prstGeom prst="rect">
            <a:avLst/>
          </a:prstGeom>
          <a:blipFill>
            <a:blip r:embed="rId99" cstate="print"/>
            <a:stretch>
              <a:fillRect/>
            </a:stretch>
          </a:blipFill>
        </p:spPr>
        <p:txBody>
          <a:bodyPr wrap="square" lIns="0" tIns="0" rIns="0" bIns="0" rtlCol="0"/>
          <a:lstStyle/>
          <a:p>
            <a:endParaRPr/>
          </a:p>
        </p:txBody>
      </p:sp>
      <p:sp>
        <p:nvSpPr>
          <p:cNvPr id="245" name="object 245"/>
          <p:cNvSpPr/>
          <p:nvPr/>
        </p:nvSpPr>
        <p:spPr>
          <a:xfrm>
            <a:off x="2431089" y="4825106"/>
            <a:ext cx="608965" cy="908685"/>
          </a:xfrm>
          <a:custGeom>
            <a:avLst/>
            <a:gdLst/>
            <a:ahLst/>
            <a:cxnLst/>
            <a:rect l="l" t="t" r="r" b="b"/>
            <a:pathLst>
              <a:path w="608964" h="908685">
                <a:moveTo>
                  <a:pt x="608945" y="0"/>
                </a:moveTo>
                <a:lnTo>
                  <a:pt x="82670" y="350932"/>
                </a:lnTo>
                <a:lnTo>
                  <a:pt x="0" y="908560"/>
                </a:lnTo>
                <a:lnTo>
                  <a:pt x="608945" y="0"/>
                </a:lnTo>
                <a:close/>
              </a:path>
            </a:pathLst>
          </a:custGeom>
          <a:solidFill>
            <a:srgbClr val="9BBA58"/>
          </a:solidFill>
        </p:spPr>
        <p:txBody>
          <a:bodyPr wrap="square" lIns="0" tIns="0" rIns="0" bIns="0" rtlCol="0"/>
          <a:lstStyle/>
          <a:p>
            <a:endParaRPr/>
          </a:p>
        </p:txBody>
      </p:sp>
      <p:sp>
        <p:nvSpPr>
          <p:cNvPr id="246" name="object 246"/>
          <p:cNvSpPr/>
          <p:nvPr/>
        </p:nvSpPr>
        <p:spPr>
          <a:xfrm>
            <a:off x="2431089" y="4825106"/>
            <a:ext cx="608965" cy="908685"/>
          </a:xfrm>
          <a:custGeom>
            <a:avLst/>
            <a:gdLst/>
            <a:ahLst/>
            <a:cxnLst/>
            <a:rect l="l" t="t" r="r" b="b"/>
            <a:pathLst>
              <a:path w="608964" h="908685">
                <a:moveTo>
                  <a:pt x="0" y="908560"/>
                </a:moveTo>
                <a:lnTo>
                  <a:pt x="82670" y="350932"/>
                </a:lnTo>
                <a:lnTo>
                  <a:pt x="608945" y="0"/>
                </a:lnTo>
                <a:lnTo>
                  <a:pt x="0" y="908560"/>
                </a:lnTo>
                <a:close/>
              </a:path>
            </a:pathLst>
          </a:custGeom>
          <a:ln w="25038">
            <a:solidFill>
              <a:srgbClr val="9BBA58"/>
            </a:solidFill>
          </a:ln>
        </p:spPr>
        <p:txBody>
          <a:bodyPr wrap="square" lIns="0" tIns="0" rIns="0" bIns="0" rtlCol="0"/>
          <a:lstStyle/>
          <a:p>
            <a:endParaRPr/>
          </a:p>
        </p:txBody>
      </p:sp>
      <p:sp>
        <p:nvSpPr>
          <p:cNvPr id="247" name="object 247"/>
          <p:cNvSpPr/>
          <p:nvPr/>
        </p:nvSpPr>
        <p:spPr>
          <a:xfrm>
            <a:off x="2334245" y="5029806"/>
            <a:ext cx="298019" cy="181761"/>
          </a:xfrm>
          <a:prstGeom prst="rect">
            <a:avLst/>
          </a:prstGeom>
          <a:blipFill>
            <a:blip r:embed="rId98" cstate="print"/>
            <a:stretch>
              <a:fillRect/>
            </a:stretch>
          </a:blipFill>
        </p:spPr>
        <p:txBody>
          <a:bodyPr wrap="square" lIns="0" tIns="0" rIns="0" bIns="0" rtlCol="0"/>
          <a:lstStyle/>
          <a:p>
            <a:endParaRPr/>
          </a:p>
        </p:txBody>
      </p:sp>
      <p:sp>
        <p:nvSpPr>
          <p:cNvPr id="248" name="object 248"/>
          <p:cNvSpPr/>
          <p:nvPr/>
        </p:nvSpPr>
        <p:spPr>
          <a:xfrm>
            <a:off x="2225874" y="4690218"/>
            <a:ext cx="969315" cy="650752"/>
          </a:xfrm>
          <a:prstGeom prst="rect">
            <a:avLst/>
          </a:prstGeom>
          <a:blipFill>
            <a:blip r:embed="rId100" cstate="print"/>
            <a:stretch>
              <a:fillRect/>
            </a:stretch>
          </a:blipFill>
        </p:spPr>
        <p:txBody>
          <a:bodyPr wrap="square" lIns="0" tIns="0" rIns="0" bIns="0" rtlCol="0"/>
          <a:lstStyle/>
          <a:p>
            <a:endParaRPr/>
          </a:p>
        </p:txBody>
      </p:sp>
      <p:sp>
        <p:nvSpPr>
          <p:cNvPr id="249" name="object 249"/>
          <p:cNvSpPr/>
          <p:nvPr/>
        </p:nvSpPr>
        <p:spPr>
          <a:xfrm>
            <a:off x="2266639" y="4821491"/>
            <a:ext cx="777240" cy="459740"/>
          </a:xfrm>
          <a:custGeom>
            <a:avLst/>
            <a:gdLst/>
            <a:ahLst/>
            <a:cxnLst/>
            <a:rect l="l" t="t" r="r" b="b"/>
            <a:pathLst>
              <a:path w="777239" h="459739">
                <a:moveTo>
                  <a:pt x="734455" y="24712"/>
                </a:moveTo>
                <a:lnTo>
                  <a:pt x="709839" y="24744"/>
                </a:lnTo>
                <a:lnTo>
                  <a:pt x="0" y="437948"/>
                </a:lnTo>
                <a:lnTo>
                  <a:pt x="12542" y="459266"/>
                </a:lnTo>
                <a:lnTo>
                  <a:pt x="722352" y="46079"/>
                </a:lnTo>
                <a:lnTo>
                  <a:pt x="734455" y="24712"/>
                </a:lnTo>
                <a:close/>
              </a:path>
              <a:path w="777239" h="459739">
                <a:moveTo>
                  <a:pt x="776114" y="1620"/>
                </a:moveTo>
                <a:lnTo>
                  <a:pt x="749563" y="1620"/>
                </a:lnTo>
                <a:lnTo>
                  <a:pt x="762106" y="22938"/>
                </a:lnTo>
                <a:lnTo>
                  <a:pt x="722352" y="46079"/>
                </a:lnTo>
                <a:lnTo>
                  <a:pt x="702201" y="81655"/>
                </a:lnTo>
                <a:lnTo>
                  <a:pt x="698840" y="87639"/>
                </a:lnTo>
                <a:lnTo>
                  <a:pt x="700959" y="95119"/>
                </a:lnTo>
                <a:lnTo>
                  <a:pt x="712913" y="101851"/>
                </a:lnTo>
                <a:lnTo>
                  <a:pt x="720476" y="99732"/>
                </a:lnTo>
                <a:lnTo>
                  <a:pt x="723850" y="93872"/>
                </a:lnTo>
                <a:lnTo>
                  <a:pt x="776114" y="1620"/>
                </a:lnTo>
                <a:close/>
              </a:path>
              <a:path w="777239" h="459739">
                <a:moveTo>
                  <a:pt x="752277" y="6233"/>
                </a:moveTo>
                <a:lnTo>
                  <a:pt x="744922" y="6233"/>
                </a:lnTo>
                <a:lnTo>
                  <a:pt x="755835" y="24683"/>
                </a:lnTo>
                <a:lnTo>
                  <a:pt x="734455" y="24712"/>
                </a:lnTo>
                <a:lnTo>
                  <a:pt x="722352" y="46079"/>
                </a:lnTo>
                <a:lnTo>
                  <a:pt x="762106" y="22938"/>
                </a:lnTo>
                <a:lnTo>
                  <a:pt x="752277" y="6233"/>
                </a:lnTo>
                <a:close/>
              </a:path>
              <a:path w="777239" h="459739">
                <a:moveTo>
                  <a:pt x="777032" y="0"/>
                </a:moveTo>
                <a:lnTo>
                  <a:pt x="668636" y="124"/>
                </a:lnTo>
                <a:lnTo>
                  <a:pt x="661775" y="124"/>
                </a:lnTo>
                <a:lnTo>
                  <a:pt x="656219" y="5734"/>
                </a:lnTo>
                <a:lnTo>
                  <a:pt x="656244" y="19323"/>
                </a:lnTo>
                <a:lnTo>
                  <a:pt x="661813" y="24808"/>
                </a:lnTo>
                <a:lnTo>
                  <a:pt x="709839" y="24744"/>
                </a:lnTo>
                <a:lnTo>
                  <a:pt x="749563" y="1620"/>
                </a:lnTo>
                <a:lnTo>
                  <a:pt x="776114" y="1620"/>
                </a:lnTo>
                <a:lnTo>
                  <a:pt x="777032" y="0"/>
                </a:lnTo>
                <a:close/>
              </a:path>
              <a:path w="777239" h="459739">
                <a:moveTo>
                  <a:pt x="749563" y="1620"/>
                </a:moveTo>
                <a:lnTo>
                  <a:pt x="709839" y="24744"/>
                </a:lnTo>
                <a:lnTo>
                  <a:pt x="734455" y="24712"/>
                </a:lnTo>
                <a:lnTo>
                  <a:pt x="744922" y="6233"/>
                </a:lnTo>
                <a:lnTo>
                  <a:pt x="752277" y="6233"/>
                </a:lnTo>
                <a:lnTo>
                  <a:pt x="749563" y="1620"/>
                </a:lnTo>
                <a:close/>
              </a:path>
              <a:path w="777239" h="459739">
                <a:moveTo>
                  <a:pt x="744922" y="6233"/>
                </a:moveTo>
                <a:lnTo>
                  <a:pt x="734455" y="24712"/>
                </a:lnTo>
                <a:lnTo>
                  <a:pt x="755835" y="24683"/>
                </a:lnTo>
                <a:lnTo>
                  <a:pt x="744922" y="6233"/>
                </a:lnTo>
                <a:close/>
              </a:path>
            </a:pathLst>
          </a:custGeom>
          <a:solidFill>
            <a:srgbClr val="9BBA58"/>
          </a:solidFill>
        </p:spPr>
        <p:txBody>
          <a:bodyPr wrap="square" lIns="0" tIns="0" rIns="0" bIns="0" rtlCol="0"/>
          <a:lstStyle/>
          <a:p>
            <a:endParaRPr/>
          </a:p>
        </p:txBody>
      </p:sp>
      <p:sp>
        <p:nvSpPr>
          <p:cNvPr id="250" name="object 250"/>
          <p:cNvSpPr/>
          <p:nvPr/>
        </p:nvSpPr>
        <p:spPr>
          <a:xfrm>
            <a:off x="2230390" y="4785924"/>
            <a:ext cx="885026" cy="1195290"/>
          </a:xfrm>
          <a:prstGeom prst="rect">
            <a:avLst/>
          </a:prstGeom>
          <a:blipFill>
            <a:blip r:embed="rId101" cstate="print"/>
            <a:stretch>
              <a:fillRect/>
            </a:stretch>
          </a:blipFill>
        </p:spPr>
        <p:txBody>
          <a:bodyPr wrap="square" lIns="0" tIns="0" rIns="0" bIns="0" rtlCol="0"/>
          <a:lstStyle/>
          <a:p>
            <a:endParaRPr/>
          </a:p>
        </p:txBody>
      </p:sp>
      <p:sp>
        <p:nvSpPr>
          <p:cNvPr id="251" name="object 251"/>
          <p:cNvSpPr/>
          <p:nvPr/>
        </p:nvSpPr>
        <p:spPr>
          <a:xfrm>
            <a:off x="2381996" y="4807029"/>
            <a:ext cx="693420" cy="1003935"/>
          </a:xfrm>
          <a:custGeom>
            <a:avLst/>
            <a:gdLst/>
            <a:ahLst/>
            <a:cxnLst/>
            <a:rect l="l" t="t" r="r" b="b"/>
            <a:pathLst>
              <a:path w="693419" h="1003935">
                <a:moveTo>
                  <a:pt x="13947" y="884312"/>
                </a:moveTo>
                <a:lnTo>
                  <a:pt x="8014" y="889436"/>
                </a:lnTo>
                <a:lnTo>
                  <a:pt x="0" y="1003729"/>
                </a:lnTo>
                <a:lnTo>
                  <a:pt x="28055" y="990427"/>
                </a:lnTo>
                <a:lnTo>
                  <a:pt x="24132" y="990427"/>
                </a:lnTo>
                <a:lnTo>
                  <a:pt x="3599" y="976540"/>
                </a:lnTo>
                <a:lnTo>
                  <a:pt x="29452" y="938787"/>
                </a:lnTo>
                <a:lnTo>
                  <a:pt x="32787" y="891156"/>
                </a:lnTo>
                <a:lnTo>
                  <a:pt x="27632" y="885260"/>
                </a:lnTo>
                <a:lnTo>
                  <a:pt x="13947" y="884312"/>
                </a:lnTo>
                <a:close/>
              </a:path>
              <a:path w="693419" h="1003935">
                <a:moveTo>
                  <a:pt x="29452" y="938787"/>
                </a:moveTo>
                <a:lnTo>
                  <a:pt x="3599" y="976540"/>
                </a:lnTo>
                <a:lnTo>
                  <a:pt x="24132" y="990427"/>
                </a:lnTo>
                <a:lnTo>
                  <a:pt x="28307" y="984331"/>
                </a:lnTo>
                <a:lnTo>
                  <a:pt x="26264" y="984331"/>
                </a:lnTo>
                <a:lnTo>
                  <a:pt x="8529" y="972338"/>
                </a:lnTo>
                <a:lnTo>
                  <a:pt x="27741" y="963230"/>
                </a:lnTo>
                <a:lnTo>
                  <a:pt x="29452" y="938787"/>
                </a:lnTo>
                <a:close/>
              </a:path>
              <a:path w="693419" h="1003935">
                <a:moveTo>
                  <a:pt x="93356" y="932121"/>
                </a:moveTo>
                <a:lnTo>
                  <a:pt x="49976" y="952688"/>
                </a:lnTo>
                <a:lnTo>
                  <a:pt x="24132" y="990427"/>
                </a:lnTo>
                <a:lnTo>
                  <a:pt x="28055" y="990427"/>
                </a:lnTo>
                <a:lnTo>
                  <a:pt x="104043" y="954399"/>
                </a:lnTo>
                <a:lnTo>
                  <a:pt x="106664" y="947031"/>
                </a:lnTo>
                <a:lnTo>
                  <a:pt x="100757" y="934727"/>
                </a:lnTo>
                <a:lnTo>
                  <a:pt x="93356" y="932121"/>
                </a:lnTo>
                <a:close/>
              </a:path>
              <a:path w="693419" h="1003935">
                <a:moveTo>
                  <a:pt x="27741" y="963230"/>
                </a:moveTo>
                <a:lnTo>
                  <a:pt x="8529" y="972338"/>
                </a:lnTo>
                <a:lnTo>
                  <a:pt x="26264" y="984331"/>
                </a:lnTo>
                <a:lnTo>
                  <a:pt x="27741" y="963230"/>
                </a:lnTo>
                <a:close/>
              </a:path>
              <a:path w="693419" h="1003935">
                <a:moveTo>
                  <a:pt x="49976" y="952688"/>
                </a:moveTo>
                <a:lnTo>
                  <a:pt x="27741" y="963230"/>
                </a:lnTo>
                <a:lnTo>
                  <a:pt x="26264" y="984331"/>
                </a:lnTo>
                <a:lnTo>
                  <a:pt x="28307" y="984331"/>
                </a:lnTo>
                <a:lnTo>
                  <a:pt x="49976" y="952688"/>
                </a:lnTo>
                <a:close/>
              </a:path>
              <a:path w="693419" h="1003935">
                <a:moveTo>
                  <a:pt x="672336" y="0"/>
                </a:moveTo>
                <a:lnTo>
                  <a:pt x="29452" y="938787"/>
                </a:lnTo>
                <a:lnTo>
                  <a:pt x="27741" y="963230"/>
                </a:lnTo>
                <a:lnTo>
                  <a:pt x="49976" y="952688"/>
                </a:lnTo>
                <a:lnTo>
                  <a:pt x="692907" y="13837"/>
                </a:lnTo>
                <a:lnTo>
                  <a:pt x="672336" y="0"/>
                </a:lnTo>
                <a:close/>
              </a:path>
            </a:pathLst>
          </a:custGeom>
          <a:solidFill>
            <a:srgbClr val="9BBA58"/>
          </a:solidFill>
        </p:spPr>
        <p:txBody>
          <a:bodyPr wrap="square" lIns="0" tIns="0" rIns="0" bIns="0" rtlCol="0"/>
          <a:lstStyle/>
          <a:p>
            <a:endParaRPr/>
          </a:p>
        </p:txBody>
      </p:sp>
      <p:sp>
        <p:nvSpPr>
          <p:cNvPr id="252" name="object 252"/>
          <p:cNvSpPr/>
          <p:nvPr/>
        </p:nvSpPr>
        <p:spPr>
          <a:xfrm>
            <a:off x="4879826" y="4643469"/>
            <a:ext cx="357505" cy="589280"/>
          </a:xfrm>
          <a:custGeom>
            <a:avLst/>
            <a:gdLst/>
            <a:ahLst/>
            <a:cxnLst/>
            <a:rect l="l" t="t" r="r" b="b"/>
            <a:pathLst>
              <a:path w="357504" h="589279">
                <a:moveTo>
                  <a:pt x="178736" y="0"/>
                </a:moveTo>
                <a:lnTo>
                  <a:pt x="0" y="588669"/>
                </a:lnTo>
                <a:lnTo>
                  <a:pt x="357472" y="588669"/>
                </a:lnTo>
                <a:lnTo>
                  <a:pt x="178736" y="0"/>
                </a:lnTo>
                <a:close/>
              </a:path>
            </a:pathLst>
          </a:custGeom>
          <a:solidFill>
            <a:srgbClr val="9BBA58"/>
          </a:solidFill>
        </p:spPr>
        <p:txBody>
          <a:bodyPr wrap="square" lIns="0" tIns="0" rIns="0" bIns="0" rtlCol="0"/>
          <a:lstStyle/>
          <a:p>
            <a:endParaRPr/>
          </a:p>
        </p:txBody>
      </p:sp>
      <p:sp>
        <p:nvSpPr>
          <p:cNvPr id="253" name="object 253"/>
          <p:cNvSpPr/>
          <p:nvPr/>
        </p:nvSpPr>
        <p:spPr>
          <a:xfrm>
            <a:off x="4879826" y="4643469"/>
            <a:ext cx="357505" cy="589280"/>
          </a:xfrm>
          <a:custGeom>
            <a:avLst/>
            <a:gdLst/>
            <a:ahLst/>
            <a:cxnLst/>
            <a:rect l="l" t="t" r="r" b="b"/>
            <a:pathLst>
              <a:path w="357504" h="589279">
                <a:moveTo>
                  <a:pt x="0" y="588669"/>
                </a:moveTo>
                <a:lnTo>
                  <a:pt x="178736" y="0"/>
                </a:lnTo>
                <a:lnTo>
                  <a:pt x="357472" y="588669"/>
                </a:lnTo>
                <a:lnTo>
                  <a:pt x="0" y="588669"/>
                </a:lnTo>
                <a:close/>
              </a:path>
            </a:pathLst>
          </a:custGeom>
          <a:ln w="24794">
            <a:solidFill>
              <a:srgbClr val="9BBA58"/>
            </a:solidFill>
          </a:ln>
        </p:spPr>
        <p:txBody>
          <a:bodyPr wrap="square" lIns="0" tIns="0" rIns="0" bIns="0" rtlCol="0"/>
          <a:lstStyle/>
          <a:p>
            <a:endParaRPr/>
          </a:p>
        </p:txBody>
      </p:sp>
      <p:sp>
        <p:nvSpPr>
          <p:cNvPr id="254" name="object 254"/>
          <p:cNvSpPr/>
          <p:nvPr/>
        </p:nvSpPr>
        <p:spPr>
          <a:xfrm>
            <a:off x="5018676" y="4247407"/>
            <a:ext cx="225019" cy="151842"/>
          </a:xfrm>
          <a:prstGeom prst="rect">
            <a:avLst/>
          </a:prstGeom>
          <a:blipFill>
            <a:blip r:embed="rId102" cstate="print"/>
            <a:stretch>
              <a:fillRect/>
            </a:stretch>
          </a:blipFill>
        </p:spPr>
        <p:txBody>
          <a:bodyPr wrap="square" lIns="0" tIns="0" rIns="0" bIns="0" rtlCol="0"/>
          <a:lstStyle/>
          <a:p>
            <a:endParaRPr/>
          </a:p>
        </p:txBody>
      </p:sp>
      <p:sp>
        <p:nvSpPr>
          <p:cNvPr id="255" name="object 255"/>
          <p:cNvSpPr/>
          <p:nvPr/>
        </p:nvSpPr>
        <p:spPr>
          <a:xfrm>
            <a:off x="5644817" y="5619186"/>
            <a:ext cx="203947" cy="150346"/>
          </a:xfrm>
          <a:prstGeom prst="rect">
            <a:avLst/>
          </a:prstGeom>
          <a:blipFill>
            <a:blip r:embed="rId103" cstate="print"/>
            <a:stretch>
              <a:fillRect/>
            </a:stretch>
          </a:blipFill>
        </p:spPr>
        <p:txBody>
          <a:bodyPr wrap="square" lIns="0" tIns="0" rIns="0" bIns="0" rtlCol="0"/>
          <a:lstStyle/>
          <a:p>
            <a:endParaRPr/>
          </a:p>
        </p:txBody>
      </p:sp>
      <p:sp>
        <p:nvSpPr>
          <p:cNvPr id="256" name="object 256"/>
          <p:cNvSpPr/>
          <p:nvPr/>
        </p:nvSpPr>
        <p:spPr>
          <a:xfrm>
            <a:off x="4239762" y="5619934"/>
            <a:ext cx="203947" cy="151094"/>
          </a:xfrm>
          <a:prstGeom prst="rect">
            <a:avLst/>
          </a:prstGeom>
          <a:blipFill>
            <a:blip r:embed="rId104" cstate="print"/>
            <a:stretch>
              <a:fillRect/>
            </a:stretch>
          </a:blipFill>
        </p:spPr>
        <p:txBody>
          <a:bodyPr wrap="square" lIns="0" tIns="0" rIns="0" bIns="0" rtlCol="0"/>
          <a:lstStyle/>
          <a:p>
            <a:endParaRPr/>
          </a:p>
        </p:txBody>
      </p:sp>
      <p:sp>
        <p:nvSpPr>
          <p:cNvPr id="257" name="object 257"/>
          <p:cNvSpPr/>
          <p:nvPr/>
        </p:nvSpPr>
        <p:spPr>
          <a:xfrm>
            <a:off x="5535694" y="5368646"/>
            <a:ext cx="278452" cy="151094"/>
          </a:xfrm>
          <a:prstGeom prst="rect">
            <a:avLst/>
          </a:prstGeom>
          <a:blipFill>
            <a:blip r:embed="rId105" cstate="print"/>
            <a:stretch>
              <a:fillRect/>
            </a:stretch>
          </a:blipFill>
        </p:spPr>
        <p:txBody>
          <a:bodyPr wrap="square" lIns="0" tIns="0" rIns="0" bIns="0" rtlCol="0"/>
          <a:lstStyle/>
          <a:p>
            <a:endParaRPr/>
          </a:p>
        </p:txBody>
      </p:sp>
      <p:sp>
        <p:nvSpPr>
          <p:cNvPr id="258" name="object 258"/>
          <p:cNvSpPr/>
          <p:nvPr/>
        </p:nvSpPr>
        <p:spPr>
          <a:xfrm>
            <a:off x="5671910" y="5395537"/>
            <a:ext cx="164813" cy="124203"/>
          </a:xfrm>
          <a:prstGeom prst="rect">
            <a:avLst/>
          </a:prstGeom>
          <a:blipFill>
            <a:blip r:embed="rId106" cstate="print"/>
            <a:stretch>
              <a:fillRect/>
            </a:stretch>
          </a:blipFill>
        </p:spPr>
        <p:txBody>
          <a:bodyPr wrap="square" lIns="0" tIns="0" rIns="0" bIns="0" rtlCol="0"/>
          <a:lstStyle/>
          <a:p>
            <a:endParaRPr/>
          </a:p>
        </p:txBody>
      </p:sp>
      <p:sp>
        <p:nvSpPr>
          <p:cNvPr id="259" name="object 259"/>
          <p:cNvSpPr/>
          <p:nvPr/>
        </p:nvSpPr>
        <p:spPr>
          <a:xfrm>
            <a:off x="4165257" y="5296802"/>
            <a:ext cx="278452" cy="259553"/>
          </a:xfrm>
          <a:prstGeom prst="rect">
            <a:avLst/>
          </a:prstGeom>
          <a:blipFill>
            <a:blip r:embed="rId107" cstate="print"/>
            <a:stretch>
              <a:fillRect/>
            </a:stretch>
          </a:blipFill>
        </p:spPr>
        <p:txBody>
          <a:bodyPr wrap="square" lIns="0" tIns="0" rIns="0" bIns="0" rtlCol="0"/>
          <a:lstStyle/>
          <a:p>
            <a:endParaRPr/>
          </a:p>
        </p:txBody>
      </p:sp>
      <p:sp>
        <p:nvSpPr>
          <p:cNvPr id="260" name="object 260"/>
          <p:cNvSpPr/>
          <p:nvPr/>
        </p:nvSpPr>
        <p:spPr>
          <a:xfrm>
            <a:off x="4301473" y="5364121"/>
            <a:ext cx="164813" cy="198217"/>
          </a:xfrm>
          <a:prstGeom prst="rect">
            <a:avLst/>
          </a:prstGeom>
          <a:blipFill>
            <a:blip r:embed="rId108" cstate="print"/>
            <a:stretch>
              <a:fillRect/>
            </a:stretch>
          </a:blipFill>
        </p:spPr>
        <p:txBody>
          <a:bodyPr wrap="square" lIns="0" tIns="0" rIns="0" bIns="0" rtlCol="0"/>
          <a:lstStyle/>
          <a:p>
            <a:endParaRPr/>
          </a:p>
        </p:txBody>
      </p:sp>
      <p:sp>
        <p:nvSpPr>
          <p:cNvPr id="261" name="object 261"/>
          <p:cNvSpPr/>
          <p:nvPr/>
        </p:nvSpPr>
        <p:spPr>
          <a:xfrm>
            <a:off x="4763553" y="4269099"/>
            <a:ext cx="278452" cy="220657"/>
          </a:xfrm>
          <a:prstGeom prst="rect">
            <a:avLst/>
          </a:prstGeom>
          <a:blipFill>
            <a:blip r:embed="rId109" cstate="print"/>
            <a:stretch>
              <a:fillRect/>
            </a:stretch>
          </a:blipFill>
        </p:spPr>
        <p:txBody>
          <a:bodyPr wrap="square" lIns="0" tIns="0" rIns="0" bIns="0" rtlCol="0"/>
          <a:lstStyle/>
          <a:p>
            <a:endParaRPr/>
          </a:p>
        </p:txBody>
      </p:sp>
      <p:sp>
        <p:nvSpPr>
          <p:cNvPr id="262" name="object 262"/>
          <p:cNvSpPr/>
          <p:nvPr/>
        </p:nvSpPr>
        <p:spPr>
          <a:xfrm>
            <a:off x="4899769" y="4335670"/>
            <a:ext cx="164813" cy="154086"/>
          </a:xfrm>
          <a:prstGeom prst="rect">
            <a:avLst/>
          </a:prstGeom>
          <a:blipFill>
            <a:blip r:embed="rId110" cstate="print"/>
            <a:stretch>
              <a:fillRect/>
            </a:stretch>
          </a:blipFill>
        </p:spPr>
        <p:txBody>
          <a:bodyPr wrap="square" lIns="0" tIns="0" rIns="0" bIns="0" rtlCol="0"/>
          <a:lstStyle/>
          <a:p>
            <a:endParaRPr/>
          </a:p>
        </p:txBody>
      </p:sp>
      <p:sp>
        <p:nvSpPr>
          <p:cNvPr id="263" name="object 263"/>
          <p:cNvSpPr/>
          <p:nvPr/>
        </p:nvSpPr>
        <p:spPr>
          <a:xfrm>
            <a:off x="5050661" y="5081168"/>
            <a:ext cx="673735" cy="586740"/>
          </a:xfrm>
          <a:custGeom>
            <a:avLst/>
            <a:gdLst/>
            <a:ahLst/>
            <a:cxnLst/>
            <a:rect l="l" t="t" r="r" b="b"/>
            <a:pathLst>
              <a:path w="673735" h="586739">
                <a:moveTo>
                  <a:pt x="599277" y="541049"/>
                </a:moveTo>
                <a:lnTo>
                  <a:pt x="580485" y="562489"/>
                </a:lnTo>
                <a:lnTo>
                  <a:pt x="673302" y="586425"/>
                </a:lnTo>
                <a:lnTo>
                  <a:pt x="658401" y="550421"/>
                </a:lnTo>
                <a:lnTo>
                  <a:pt x="610086" y="550421"/>
                </a:lnTo>
                <a:lnTo>
                  <a:pt x="599277" y="541049"/>
                </a:lnTo>
                <a:close/>
              </a:path>
              <a:path w="673735" h="586739">
                <a:moveTo>
                  <a:pt x="618015" y="519672"/>
                </a:moveTo>
                <a:lnTo>
                  <a:pt x="599277" y="541049"/>
                </a:lnTo>
                <a:lnTo>
                  <a:pt x="610086" y="550421"/>
                </a:lnTo>
                <a:lnTo>
                  <a:pt x="628775" y="529004"/>
                </a:lnTo>
                <a:lnTo>
                  <a:pt x="618015" y="519672"/>
                </a:lnTo>
                <a:close/>
              </a:path>
              <a:path w="673735" h="586739">
                <a:moveTo>
                  <a:pt x="636802" y="498237"/>
                </a:moveTo>
                <a:lnTo>
                  <a:pt x="618015" y="519672"/>
                </a:lnTo>
                <a:lnTo>
                  <a:pt x="628775" y="529004"/>
                </a:lnTo>
                <a:lnTo>
                  <a:pt x="610086" y="550421"/>
                </a:lnTo>
                <a:lnTo>
                  <a:pt x="658401" y="550421"/>
                </a:lnTo>
                <a:lnTo>
                  <a:pt x="636802" y="498237"/>
                </a:lnTo>
                <a:close/>
              </a:path>
              <a:path w="673735" h="586739">
                <a:moveTo>
                  <a:pt x="18814" y="0"/>
                </a:moveTo>
                <a:lnTo>
                  <a:pt x="0" y="21442"/>
                </a:lnTo>
                <a:lnTo>
                  <a:pt x="599277" y="541049"/>
                </a:lnTo>
                <a:lnTo>
                  <a:pt x="618015" y="519672"/>
                </a:lnTo>
                <a:lnTo>
                  <a:pt x="18814" y="0"/>
                </a:lnTo>
                <a:close/>
              </a:path>
            </a:pathLst>
          </a:custGeom>
          <a:solidFill>
            <a:srgbClr val="497DBA"/>
          </a:solidFill>
        </p:spPr>
        <p:txBody>
          <a:bodyPr wrap="square" lIns="0" tIns="0" rIns="0" bIns="0" rtlCol="0"/>
          <a:lstStyle/>
          <a:p>
            <a:endParaRPr/>
          </a:p>
        </p:txBody>
      </p:sp>
      <p:sp>
        <p:nvSpPr>
          <p:cNvPr id="264" name="object 264"/>
          <p:cNvSpPr/>
          <p:nvPr/>
        </p:nvSpPr>
        <p:spPr>
          <a:xfrm>
            <a:off x="4376730" y="5085407"/>
            <a:ext cx="692785" cy="572135"/>
          </a:xfrm>
          <a:custGeom>
            <a:avLst/>
            <a:gdLst/>
            <a:ahLst/>
            <a:cxnLst/>
            <a:rect l="l" t="t" r="r" b="b"/>
            <a:pathLst>
              <a:path w="692785" h="572135">
                <a:moveTo>
                  <a:pt x="38882" y="484698"/>
                </a:moveTo>
                <a:lnTo>
                  <a:pt x="0" y="571851"/>
                </a:lnTo>
                <a:lnTo>
                  <a:pt x="93444" y="550446"/>
                </a:lnTo>
                <a:lnTo>
                  <a:pt x="82768" y="537581"/>
                </a:lnTo>
                <a:lnTo>
                  <a:pt x="64219" y="537581"/>
                </a:lnTo>
                <a:lnTo>
                  <a:pt x="46032" y="515665"/>
                </a:lnTo>
                <a:lnTo>
                  <a:pt x="57067" y="506611"/>
                </a:lnTo>
                <a:lnTo>
                  <a:pt x="38882" y="484698"/>
                </a:lnTo>
                <a:close/>
              </a:path>
              <a:path w="692785" h="572135">
                <a:moveTo>
                  <a:pt x="57067" y="506611"/>
                </a:moveTo>
                <a:lnTo>
                  <a:pt x="46032" y="515665"/>
                </a:lnTo>
                <a:lnTo>
                  <a:pt x="64219" y="537581"/>
                </a:lnTo>
                <a:lnTo>
                  <a:pt x="75255" y="528527"/>
                </a:lnTo>
                <a:lnTo>
                  <a:pt x="57067" y="506611"/>
                </a:lnTo>
                <a:close/>
              </a:path>
              <a:path w="692785" h="572135">
                <a:moveTo>
                  <a:pt x="75255" y="528527"/>
                </a:moveTo>
                <a:lnTo>
                  <a:pt x="64219" y="537581"/>
                </a:lnTo>
                <a:lnTo>
                  <a:pt x="82768" y="537581"/>
                </a:lnTo>
                <a:lnTo>
                  <a:pt x="75255" y="528527"/>
                </a:lnTo>
                <a:close/>
              </a:path>
              <a:path w="692785" h="572135">
                <a:moveTo>
                  <a:pt x="674557" y="0"/>
                </a:moveTo>
                <a:lnTo>
                  <a:pt x="57067" y="506611"/>
                </a:lnTo>
                <a:lnTo>
                  <a:pt x="75255" y="528527"/>
                </a:lnTo>
                <a:lnTo>
                  <a:pt x="692744" y="21941"/>
                </a:lnTo>
                <a:lnTo>
                  <a:pt x="674557" y="0"/>
                </a:lnTo>
                <a:close/>
              </a:path>
            </a:pathLst>
          </a:custGeom>
          <a:solidFill>
            <a:srgbClr val="497DBA"/>
          </a:solidFill>
        </p:spPr>
        <p:txBody>
          <a:bodyPr wrap="square" lIns="0" tIns="0" rIns="0" bIns="0" rtlCol="0"/>
          <a:lstStyle/>
          <a:p>
            <a:endParaRPr/>
          </a:p>
        </p:txBody>
      </p:sp>
      <p:sp>
        <p:nvSpPr>
          <p:cNvPr id="265" name="object 265"/>
          <p:cNvSpPr/>
          <p:nvPr/>
        </p:nvSpPr>
        <p:spPr>
          <a:xfrm>
            <a:off x="5017296" y="4311734"/>
            <a:ext cx="86360" cy="785495"/>
          </a:xfrm>
          <a:custGeom>
            <a:avLst/>
            <a:gdLst/>
            <a:ahLst/>
            <a:cxnLst/>
            <a:rect l="l" t="t" r="r" b="b"/>
            <a:pathLst>
              <a:path w="86360" h="785495">
                <a:moveTo>
                  <a:pt x="57195" y="71059"/>
                </a:moveTo>
                <a:lnTo>
                  <a:pt x="28597" y="71059"/>
                </a:lnTo>
                <a:lnTo>
                  <a:pt x="28472" y="785016"/>
                </a:lnTo>
                <a:lnTo>
                  <a:pt x="57070" y="785016"/>
                </a:lnTo>
                <a:lnTo>
                  <a:pt x="57195" y="71059"/>
                </a:lnTo>
                <a:close/>
              </a:path>
              <a:path w="86360" h="785495">
                <a:moveTo>
                  <a:pt x="43022" y="0"/>
                </a:moveTo>
                <a:lnTo>
                  <a:pt x="0" y="85271"/>
                </a:lnTo>
                <a:lnTo>
                  <a:pt x="28595" y="85271"/>
                </a:lnTo>
                <a:lnTo>
                  <a:pt x="28597" y="71059"/>
                </a:lnTo>
                <a:lnTo>
                  <a:pt x="78664" y="71059"/>
                </a:lnTo>
                <a:lnTo>
                  <a:pt x="43022" y="0"/>
                </a:lnTo>
                <a:close/>
              </a:path>
              <a:path w="86360" h="785495">
                <a:moveTo>
                  <a:pt x="78664" y="71059"/>
                </a:moveTo>
                <a:lnTo>
                  <a:pt x="57195" y="71059"/>
                </a:lnTo>
                <a:lnTo>
                  <a:pt x="57193" y="85271"/>
                </a:lnTo>
                <a:lnTo>
                  <a:pt x="85793" y="85271"/>
                </a:lnTo>
                <a:lnTo>
                  <a:pt x="78664" y="71059"/>
                </a:lnTo>
                <a:close/>
              </a:path>
            </a:pathLst>
          </a:custGeom>
          <a:solidFill>
            <a:srgbClr val="497DBA"/>
          </a:solidFill>
        </p:spPr>
        <p:txBody>
          <a:bodyPr wrap="square" lIns="0" tIns="0" rIns="0" bIns="0" rtlCol="0"/>
          <a:lstStyle/>
          <a:p>
            <a:endParaRPr/>
          </a:p>
        </p:txBody>
      </p:sp>
      <p:sp>
        <p:nvSpPr>
          <p:cNvPr id="266" name="object 266"/>
          <p:cNvSpPr/>
          <p:nvPr/>
        </p:nvSpPr>
        <p:spPr>
          <a:xfrm>
            <a:off x="4703348" y="4539872"/>
            <a:ext cx="422946" cy="879637"/>
          </a:xfrm>
          <a:prstGeom prst="rect">
            <a:avLst/>
          </a:prstGeom>
          <a:blipFill>
            <a:blip r:embed="rId111" cstate="print"/>
            <a:stretch>
              <a:fillRect/>
            </a:stretch>
          </a:blipFill>
        </p:spPr>
        <p:txBody>
          <a:bodyPr wrap="square" lIns="0" tIns="0" rIns="0" bIns="0" rtlCol="0"/>
          <a:lstStyle/>
          <a:p>
            <a:endParaRPr/>
          </a:p>
        </p:txBody>
      </p:sp>
      <p:sp>
        <p:nvSpPr>
          <p:cNvPr id="267" name="object 267"/>
          <p:cNvSpPr/>
          <p:nvPr/>
        </p:nvSpPr>
        <p:spPr>
          <a:xfrm>
            <a:off x="4829780" y="4560442"/>
            <a:ext cx="256540" cy="688975"/>
          </a:xfrm>
          <a:custGeom>
            <a:avLst/>
            <a:gdLst/>
            <a:ahLst/>
            <a:cxnLst/>
            <a:rect l="l" t="t" r="r" b="b"/>
            <a:pathLst>
              <a:path w="256539" h="688975">
                <a:moveTo>
                  <a:pt x="17560" y="567351"/>
                </a:moveTo>
                <a:lnTo>
                  <a:pt x="4139" y="570343"/>
                </a:lnTo>
                <a:lnTo>
                  <a:pt x="0" y="576950"/>
                </a:lnTo>
                <a:lnTo>
                  <a:pt x="3864" y="594029"/>
                </a:lnTo>
                <a:lnTo>
                  <a:pt x="25211" y="688775"/>
                </a:lnTo>
                <a:lnTo>
                  <a:pt x="46978" y="669202"/>
                </a:lnTo>
                <a:lnTo>
                  <a:pt x="44527" y="669202"/>
                </a:lnTo>
                <a:lnTo>
                  <a:pt x="20821" y="661723"/>
                </a:lnTo>
                <a:lnTo>
                  <a:pt x="34733" y="618189"/>
                </a:lnTo>
                <a:lnTo>
                  <a:pt x="24207" y="571590"/>
                </a:lnTo>
                <a:lnTo>
                  <a:pt x="17560" y="567351"/>
                </a:lnTo>
                <a:close/>
              </a:path>
              <a:path w="256539" h="688975">
                <a:moveTo>
                  <a:pt x="34733" y="618189"/>
                </a:moveTo>
                <a:lnTo>
                  <a:pt x="20821" y="661723"/>
                </a:lnTo>
                <a:lnTo>
                  <a:pt x="44527" y="669202"/>
                </a:lnTo>
                <a:lnTo>
                  <a:pt x="46598" y="662720"/>
                </a:lnTo>
                <a:lnTo>
                  <a:pt x="44778" y="662720"/>
                </a:lnTo>
                <a:lnTo>
                  <a:pt x="24333" y="656237"/>
                </a:lnTo>
                <a:lnTo>
                  <a:pt x="40114" y="642044"/>
                </a:lnTo>
                <a:lnTo>
                  <a:pt x="34733" y="618189"/>
                </a:lnTo>
                <a:close/>
              </a:path>
              <a:path w="256539" h="688975">
                <a:moveTo>
                  <a:pt x="94071" y="593655"/>
                </a:moveTo>
                <a:lnTo>
                  <a:pt x="88929" y="598143"/>
                </a:lnTo>
                <a:lnTo>
                  <a:pt x="58486" y="625521"/>
                </a:lnTo>
                <a:lnTo>
                  <a:pt x="44527" y="669202"/>
                </a:lnTo>
                <a:lnTo>
                  <a:pt x="46978" y="669202"/>
                </a:lnTo>
                <a:lnTo>
                  <a:pt x="110753" y="611856"/>
                </a:lnTo>
                <a:lnTo>
                  <a:pt x="111130" y="604127"/>
                </a:lnTo>
                <a:lnTo>
                  <a:pt x="106489" y="599016"/>
                </a:lnTo>
                <a:lnTo>
                  <a:pt x="101848" y="594029"/>
                </a:lnTo>
                <a:lnTo>
                  <a:pt x="94071" y="593655"/>
                </a:lnTo>
                <a:close/>
              </a:path>
              <a:path w="256539" h="688975">
                <a:moveTo>
                  <a:pt x="40114" y="642044"/>
                </a:moveTo>
                <a:lnTo>
                  <a:pt x="24333" y="656237"/>
                </a:lnTo>
                <a:lnTo>
                  <a:pt x="44778" y="662720"/>
                </a:lnTo>
                <a:lnTo>
                  <a:pt x="40114" y="642044"/>
                </a:lnTo>
                <a:close/>
              </a:path>
              <a:path w="256539" h="688975">
                <a:moveTo>
                  <a:pt x="58486" y="625521"/>
                </a:moveTo>
                <a:lnTo>
                  <a:pt x="40114" y="642044"/>
                </a:lnTo>
                <a:lnTo>
                  <a:pt x="44778" y="662720"/>
                </a:lnTo>
                <a:lnTo>
                  <a:pt x="46598" y="662720"/>
                </a:lnTo>
                <a:lnTo>
                  <a:pt x="58486" y="625521"/>
                </a:lnTo>
                <a:close/>
              </a:path>
              <a:path w="256539" h="688975">
                <a:moveTo>
                  <a:pt x="232294" y="0"/>
                </a:moveTo>
                <a:lnTo>
                  <a:pt x="34733" y="618189"/>
                </a:lnTo>
                <a:lnTo>
                  <a:pt x="40114" y="642044"/>
                </a:lnTo>
                <a:lnTo>
                  <a:pt x="58486" y="625521"/>
                </a:lnTo>
                <a:lnTo>
                  <a:pt x="256000" y="7479"/>
                </a:lnTo>
                <a:lnTo>
                  <a:pt x="232294" y="0"/>
                </a:lnTo>
                <a:close/>
              </a:path>
            </a:pathLst>
          </a:custGeom>
          <a:solidFill>
            <a:srgbClr val="9BBA58"/>
          </a:solidFill>
        </p:spPr>
        <p:txBody>
          <a:bodyPr wrap="square" lIns="0" tIns="0" rIns="0" bIns="0" rtlCol="0"/>
          <a:lstStyle/>
          <a:p>
            <a:endParaRPr/>
          </a:p>
        </p:txBody>
      </p:sp>
      <p:sp>
        <p:nvSpPr>
          <p:cNvPr id="268" name="object 268"/>
          <p:cNvSpPr/>
          <p:nvPr/>
        </p:nvSpPr>
        <p:spPr>
          <a:xfrm>
            <a:off x="4908800" y="4405233"/>
            <a:ext cx="390585" cy="907313"/>
          </a:xfrm>
          <a:prstGeom prst="rect">
            <a:avLst/>
          </a:prstGeom>
          <a:blipFill>
            <a:blip r:embed="rId112" cstate="print"/>
            <a:stretch>
              <a:fillRect/>
            </a:stretch>
          </a:blipFill>
        </p:spPr>
        <p:txBody>
          <a:bodyPr wrap="square" lIns="0" tIns="0" rIns="0" bIns="0" rtlCol="0"/>
          <a:lstStyle/>
          <a:p>
            <a:endParaRPr/>
          </a:p>
        </p:txBody>
      </p:sp>
      <p:sp>
        <p:nvSpPr>
          <p:cNvPr id="269" name="object 269"/>
          <p:cNvSpPr/>
          <p:nvPr/>
        </p:nvSpPr>
        <p:spPr>
          <a:xfrm>
            <a:off x="5029337" y="4536381"/>
            <a:ext cx="229870" cy="716280"/>
          </a:xfrm>
          <a:custGeom>
            <a:avLst/>
            <a:gdLst/>
            <a:ahLst/>
            <a:cxnLst/>
            <a:rect l="l" t="t" r="r" b="b"/>
            <a:pathLst>
              <a:path w="229870" h="716279">
                <a:moveTo>
                  <a:pt x="43520" y="47460"/>
                </a:moveTo>
                <a:lnTo>
                  <a:pt x="36883" y="70921"/>
                </a:lnTo>
                <a:lnTo>
                  <a:pt x="205703" y="715952"/>
                </a:lnTo>
                <a:lnTo>
                  <a:pt x="229785" y="709719"/>
                </a:lnTo>
                <a:lnTo>
                  <a:pt x="60842" y="64783"/>
                </a:lnTo>
                <a:lnTo>
                  <a:pt x="43520" y="47460"/>
                </a:lnTo>
                <a:close/>
              </a:path>
              <a:path w="229870" h="716279">
                <a:moveTo>
                  <a:pt x="31106" y="0"/>
                </a:moveTo>
                <a:lnTo>
                  <a:pt x="1756" y="103846"/>
                </a:lnTo>
                <a:lnTo>
                  <a:pt x="0" y="110328"/>
                </a:lnTo>
                <a:lnTo>
                  <a:pt x="3762" y="117185"/>
                </a:lnTo>
                <a:lnTo>
                  <a:pt x="10410" y="119055"/>
                </a:lnTo>
                <a:lnTo>
                  <a:pt x="17058" y="120800"/>
                </a:lnTo>
                <a:lnTo>
                  <a:pt x="23831" y="117060"/>
                </a:lnTo>
                <a:lnTo>
                  <a:pt x="36883" y="70921"/>
                </a:lnTo>
                <a:lnTo>
                  <a:pt x="25336" y="26803"/>
                </a:lnTo>
                <a:lnTo>
                  <a:pt x="49293" y="20694"/>
                </a:lnTo>
                <a:lnTo>
                  <a:pt x="51791" y="20694"/>
                </a:lnTo>
                <a:lnTo>
                  <a:pt x="31106" y="0"/>
                </a:lnTo>
                <a:close/>
              </a:path>
              <a:path w="229870" h="716279">
                <a:moveTo>
                  <a:pt x="51791" y="20694"/>
                </a:moveTo>
                <a:lnTo>
                  <a:pt x="49293" y="20694"/>
                </a:lnTo>
                <a:lnTo>
                  <a:pt x="60842" y="64783"/>
                </a:lnTo>
                <a:lnTo>
                  <a:pt x="94824" y="98734"/>
                </a:lnTo>
                <a:lnTo>
                  <a:pt x="102600" y="98734"/>
                </a:lnTo>
                <a:lnTo>
                  <a:pt x="107492" y="93872"/>
                </a:lnTo>
                <a:lnTo>
                  <a:pt x="112384" y="89135"/>
                </a:lnTo>
                <a:lnTo>
                  <a:pt x="112384" y="81281"/>
                </a:lnTo>
                <a:lnTo>
                  <a:pt x="51791" y="20694"/>
                </a:lnTo>
                <a:close/>
              </a:path>
              <a:path w="229870" h="716279">
                <a:moveTo>
                  <a:pt x="49293" y="20694"/>
                </a:moveTo>
                <a:lnTo>
                  <a:pt x="25336" y="26803"/>
                </a:lnTo>
                <a:lnTo>
                  <a:pt x="36883" y="70921"/>
                </a:lnTo>
                <a:lnTo>
                  <a:pt x="43520" y="47460"/>
                </a:lnTo>
                <a:lnTo>
                  <a:pt x="28472" y="32412"/>
                </a:lnTo>
                <a:lnTo>
                  <a:pt x="49293" y="27052"/>
                </a:lnTo>
                <a:lnTo>
                  <a:pt x="50959" y="27052"/>
                </a:lnTo>
                <a:lnTo>
                  <a:pt x="49293" y="20694"/>
                </a:lnTo>
                <a:close/>
              </a:path>
              <a:path w="229870" h="716279">
                <a:moveTo>
                  <a:pt x="50959" y="27052"/>
                </a:moveTo>
                <a:lnTo>
                  <a:pt x="49293" y="27052"/>
                </a:lnTo>
                <a:lnTo>
                  <a:pt x="43520" y="47460"/>
                </a:lnTo>
                <a:lnTo>
                  <a:pt x="60842" y="64783"/>
                </a:lnTo>
                <a:lnTo>
                  <a:pt x="50959" y="27052"/>
                </a:lnTo>
                <a:close/>
              </a:path>
              <a:path w="229870" h="716279">
                <a:moveTo>
                  <a:pt x="49293" y="27052"/>
                </a:moveTo>
                <a:lnTo>
                  <a:pt x="28472" y="32412"/>
                </a:lnTo>
                <a:lnTo>
                  <a:pt x="43520" y="47460"/>
                </a:lnTo>
                <a:lnTo>
                  <a:pt x="49293" y="27052"/>
                </a:lnTo>
                <a:close/>
              </a:path>
            </a:pathLst>
          </a:custGeom>
          <a:solidFill>
            <a:srgbClr val="9BBA58"/>
          </a:solidFill>
        </p:spPr>
        <p:txBody>
          <a:bodyPr wrap="square" lIns="0" tIns="0" rIns="0" bIns="0" rtlCol="0"/>
          <a:lstStyle/>
          <a:p>
            <a:endParaRPr/>
          </a:p>
        </p:txBody>
      </p:sp>
      <p:sp>
        <p:nvSpPr>
          <p:cNvPr id="270" name="object 270"/>
          <p:cNvSpPr/>
          <p:nvPr/>
        </p:nvSpPr>
        <p:spPr>
          <a:xfrm>
            <a:off x="4580678" y="5207828"/>
            <a:ext cx="298019" cy="182509"/>
          </a:xfrm>
          <a:prstGeom prst="rect">
            <a:avLst/>
          </a:prstGeom>
          <a:blipFill>
            <a:blip r:embed="rId113" cstate="print"/>
            <a:stretch>
              <a:fillRect/>
            </a:stretch>
          </a:blipFill>
        </p:spPr>
        <p:txBody>
          <a:bodyPr wrap="square" lIns="0" tIns="0" rIns="0" bIns="0" rtlCol="0"/>
          <a:lstStyle/>
          <a:p>
            <a:endParaRPr/>
          </a:p>
        </p:txBody>
      </p:sp>
      <p:sp>
        <p:nvSpPr>
          <p:cNvPr id="271" name="object 271"/>
          <p:cNvSpPr/>
          <p:nvPr/>
        </p:nvSpPr>
        <p:spPr>
          <a:xfrm>
            <a:off x="5294870" y="5208576"/>
            <a:ext cx="298019" cy="182509"/>
          </a:xfrm>
          <a:prstGeom prst="rect">
            <a:avLst/>
          </a:prstGeom>
          <a:blipFill>
            <a:blip r:embed="rId114" cstate="print"/>
            <a:stretch>
              <a:fillRect/>
            </a:stretch>
          </a:blipFill>
        </p:spPr>
        <p:txBody>
          <a:bodyPr wrap="square" lIns="0" tIns="0" rIns="0" bIns="0" rtlCol="0"/>
          <a:lstStyle/>
          <a:p>
            <a:endParaRPr/>
          </a:p>
        </p:txBody>
      </p:sp>
      <p:sp>
        <p:nvSpPr>
          <p:cNvPr id="272" name="object 272"/>
          <p:cNvSpPr/>
          <p:nvPr/>
        </p:nvSpPr>
        <p:spPr>
          <a:xfrm>
            <a:off x="5053295" y="4662542"/>
            <a:ext cx="298019" cy="181761"/>
          </a:xfrm>
          <a:prstGeom prst="rect">
            <a:avLst/>
          </a:prstGeom>
          <a:blipFill>
            <a:blip r:embed="rId114" cstate="print"/>
            <a:stretch>
              <a:fillRect/>
            </a:stretch>
          </a:blipFill>
        </p:spPr>
        <p:txBody>
          <a:bodyPr wrap="square" lIns="0" tIns="0" rIns="0" bIns="0" rtlCol="0"/>
          <a:lstStyle/>
          <a:p>
            <a:endParaRPr/>
          </a:p>
        </p:txBody>
      </p:sp>
      <p:sp>
        <p:nvSpPr>
          <p:cNvPr id="273" name="object 273"/>
          <p:cNvSpPr/>
          <p:nvPr/>
        </p:nvSpPr>
        <p:spPr>
          <a:xfrm>
            <a:off x="4811718" y="5100865"/>
            <a:ext cx="579481" cy="301440"/>
          </a:xfrm>
          <a:prstGeom prst="rect">
            <a:avLst/>
          </a:prstGeom>
          <a:blipFill>
            <a:blip r:embed="rId115" cstate="print"/>
            <a:stretch>
              <a:fillRect/>
            </a:stretch>
          </a:blipFill>
        </p:spPr>
        <p:txBody>
          <a:bodyPr wrap="square" lIns="0" tIns="0" rIns="0" bIns="0" rtlCol="0"/>
          <a:lstStyle/>
          <a:p>
            <a:endParaRPr/>
          </a:p>
        </p:txBody>
      </p:sp>
      <p:sp>
        <p:nvSpPr>
          <p:cNvPr id="274" name="object 274"/>
          <p:cNvSpPr/>
          <p:nvPr/>
        </p:nvSpPr>
        <p:spPr>
          <a:xfrm>
            <a:off x="4852357" y="5177659"/>
            <a:ext cx="387350" cy="115570"/>
          </a:xfrm>
          <a:custGeom>
            <a:avLst/>
            <a:gdLst/>
            <a:ahLst/>
            <a:cxnLst/>
            <a:rect l="l" t="t" r="r" b="b"/>
            <a:pathLst>
              <a:path w="387350" h="115570">
                <a:moveTo>
                  <a:pt x="365756" y="42884"/>
                </a:moveTo>
                <a:lnTo>
                  <a:pt x="362364" y="42884"/>
                </a:lnTo>
                <a:lnTo>
                  <a:pt x="363116" y="67568"/>
                </a:lnTo>
                <a:lnTo>
                  <a:pt x="317132" y="69055"/>
                </a:lnTo>
                <a:lnTo>
                  <a:pt x="282340" y="90756"/>
                </a:lnTo>
                <a:lnTo>
                  <a:pt x="276570" y="94496"/>
                </a:lnTo>
                <a:lnTo>
                  <a:pt x="274814" y="102100"/>
                </a:lnTo>
                <a:lnTo>
                  <a:pt x="282089" y="113570"/>
                </a:lnTo>
                <a:lnTo>
                  <a:pt x="289740" y="115315"/>
                </a:lnTo>
                <a:lnTo>
                  <a:pt x="387324" y="54478"/>
                </a:lnTo>
                <a:lnTo>
                  <a:pt x="365756" y="42884"/>
                </a:lnTo>
                <a:close/>
              </a:path>
              <a:path w="387350" h="115570">
                <a:moveTo>
                  <a:pt x="316426" y="44370"/>
                </a:moveTo>
                <a:lnTo>
                  <a:pt x="0" y="54603"/>
                </a:lnTo>
                <a:lnTo>
                  <a:pt x="752" y="79287"/>
                </a:lnTo>
                <a:lnTo>
                  <a:pt x="317132" y="69055"/>
                </a:lnTo>
                <a:lnTo>
                  <a:pt x="338073" y="55993"/>
                </a:lnTo>
                <a:lnTo>
                  <a:pt x="316426" y="44370"/>
                </a:lnTo>
                <a:close/>
              </a:path>
              <a:path w="387350" h="115570">
                <a:moveTo>
                  <a:pt x="338073" y="55993"/>
                </a:moveTo>
                <a:lnTo>
                  <a:pt x="317132" y="69055"/>
                </a:lnTo>
                <a:lnTo>
                  <a:pt x="363116" y="67568"/>
                </a:lnTo>
                <a:lnTo>
                  <a:pt x="363071" y="66072"/>
                </a:lnTo>
                <a:lnTo>
                  <a:pt x="356845" y="66072"/>
                </a:lnTo>
                <a:lnTo>
                  <a:pt x="338073" y="55993"/>
                </a:lnTo>
                <a:close/>
              </a:path>
              <a:path w="387350" h="115570">
                <a:moveTo>
                  <a:pt x="356092" y="44754"/>
                </a:moveTo>
                <a:lnTo>
                  <a:pt x="338073" y="55993"/>
                </a:lnTo>
                <a:lnTo>
                  <a:pt x="356845" y="66072"/>
                </a:lnTo>
                <a:lnTo>
                  <a:pt x="356092" y="44754"/>
                </a:lnTo>
                <a:close/>
              </a:path>
              <a:path w="387350" h="115570">
                <a:moveTo>
                  <a:pt x="362421" y="44754"/>
                </a:moveTo>
                <a:lnTo>
                  <a:pt x="356092" y="44754"/>
                </a:lnTo>
                <a:lnTo>
                  <a:pt x="356845" y="66072"/>
                </a:lnTo>
                <a:lnTo>
                  <a:pt x="363071" y="66072"/>
                </a:lnTo>
                <a:lnTo>
                  <a:pt x="362421" y="44754"/>
                </a:lnTo>
                <a:close/>
              </a:path>
              <a:path w="387350" h="115570">
                <a:moveTo>
                  <a:pt x="362364" y="42884"/>
                </a:moveTo>
                <a:lnTo>
                  <a:pt x="316426" y="44370"/>
                </a:lnTo>
                <a:lnTo>
                  <a:pt x="338073" y="55993"/>
                </a:lnTo>
                <a:lnTo>
                  <a:pt x="356092" y="44754"/>
                </a:lnTo>
                <a:lnTo>
                  <a:pt x="362421" y="44754"/>
                </a:lnTo>
                <a:lnTo>
                  <a:pt x="362364" y="42884"/>
                </a:lnTo>
                <a:close/>
              </a:path>
              <a:path w="387350" h="115570">
                <a:moveTo>
                  <a:pt x="285978" y="0"/>
                </a:moveTo>
                <a:lnTo>
                  <a:pt x="278452" y="2243"/>
                </a:lnTo>
                <a:lnTo>
                  <a:pt x="271930" y="14211"/>
                </a:lnTo>
                <a:lnTo>
                  <a:pt x="274187" y="21691"/>
                </a:lnTo>
                <a:lnTo>
                  <a:pt x="316426" y="44370"/>
                </a:lnTo>
                <a:lnTo>
                  <a:pt x="362364" y="42884"/>
                </a:lnTo>
                <a:lnTo>
                  <a:pt x="365756" y="42884"/>
                </a:lnTo>
                <a:lnTo>
                  <a:pt x="285978" y="0"/>
                </a:lnTo>
                <a:close/>
              </a:path>
            </a:pathLst>
          </a:custGeom>
          <a:solidFill>
            <a:srgbClr val="9BBA58"/>
          </a:solidFill>
        </p:spPr>
        <p:txBody>
          <a:bodyPr wrap="square" lIns="0" tIns="0" rIns="0" bIns="0" rtlCol="0"/>
          <a:lstStyle/>
          <a:p>
            <a:endParaRPr/>
          </a:p>
        </p:txBody>
      </p:sp>
      <p:sp>
        <p:nvSpPr>
          <p:cNvPr id="277" name="object 2">
            <a:extLst>
              <a:ext uri="{FF2B5EF4-FFF2-40B4-BE49-F238E27FC236}">
                <a16:creationId xmlns:a16="http://schemas.microsoft.com/office/drawing/2014/main" id="{DBA294C8-6E46-764A-9DCD-44E2BF6123C6}"/>
              </a:ext>
            </a:extLst>
          </p:cNvPr>
          <p:cNvSpPr txBox="1">
            <a:spLocks/>
          </p:cNvSpPr>
          <p:nvPr/>
        </p:nvSpPr>
        <p:spPr>
          <a:xfrm>
            <a:off x="1191893" y="559388"/>
            <a:ext cx="5179247"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dirty="0"/>
              <a:t>General </a:t>
            </a:r>
            <a:r>
              <a:rPr lang="en-US" sz="3600" dirty="0"/>
              <a:t>Line</a:t>
            </a:r>
            <a:r>
              <a:rPr lang="en-US" sz="3600" spc="-55" dirty="0"/>
              <a:t> </a:t>
            </a:r>
            <a:r>
              <a:rPr lang="en-US" sz="3600" spc="-15" dirty="0"/>
              <a:t>Coordinates</a:t>
            </a:r>
            <a:endParaRPr lang="en-US" sz="3600" dirty="0"/>
          </a:p>
        </p:txBody>
      </p:sp>
    </p:spTree>
    <p:extLst>
      <p:ext uri="{BB962C8B-B14F-4D97-AF65-F5344CB8AC3E}">
        <p14:creationId xmlns:p14="http://schemas.microsoft.com/office/powerpoint/2010/main" val="2543227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512822704"/>
              </p:ext>
            </p:extLst>
          </p:nvPr>
        </p:nvGraphicFramePr>
        <p:xfrm>
          <a:off x="1624184" y="1504043"/>
          <a:ext cx="8579989" cy="4959881"/>
        </p:xfrm>
        <a:graphic>
          <a:graphicData uri="http://schemas.openxmlformats.org/drawingml/2006/table">
            <a:tbl>
              <a:tblPr firstRow="1" bandRow="1">
                <a:tableStyleId>{5940675A-B579-460E-94D1-54222C63F5DA}</a:tableStyleId>
              </a:tblPr>
              <a:tblGrid>
                <a:gridCol w="2201163">
                  <a:extLst>
                    <a:ext uri="{9D8B030D-6E8A-4147-A177-3AD203B41FA5}">
                      <a16:colId xmlns:a16="http://schemas.microsoft.com/office/drawing/2014/main" val="20000"/>
                    </a:ext>
                  </a:extLst>
                </a:gridCol>
                <a:gridCol w="6378826">
                  <a:extLst>
                    <a:ext uri="{9D8B030D-6E8A-4147-A177-3AD203B41FA5}">
                      <a16:colId xmlns:a16="http://schemas.microsoft.com/office/drawing/2014/main" val="20001"/>
                    </a:ext>
                  </a:extLst>
                </a:gridCol>
              </a:tblGrid>
              <a:tr h="220090">
                <a:tc>
                  <a:txBody>
                    <a:bodyPr/>
                    <a:lstStyle/>
                    <a:p>
                      <a:pPr marL="139700">
                        <a:lnSpc>
                          <a:spcPts val="1630"/>
                        </a:lnSpc>
                      </a:pPr>
                      <a:r>
                        <a:rPr sz="1400" spc="-30" dirty="0"/>
                        <a:t>Type</a:t>
                      </a:r>
                      <a:endParaRPr sz="1400">
                        <a:latin typeface="Times New Roman"/>
                        <a:cs typeface="Times New Roman"/>
                      </a:endParaRPr>
                    </a:p>
                  </a:txBody>
                  <a:tcPr marL="0" marR="0" marT="0" marB="0"/>
                </a:tc>
                <a:tc>
                  <a:txBody>
                    <a:bodyPr/>
                    <a:lstStyle/>
                    <a:p>
                      <a:pPr marL="116839">
                        <a:lnSpc>
                          <a:spcPts val="1630"/>
                        </a:lnSpc>
                      </a:pPr>
                      <a:r>
                        <a:rPr sz="1400" spc="-5" dirty="0"/>
                        <a:t>Characteristics</a:t>
                      </a:r>
                      <a:endParaRPr sz="1400">
                        <a:latin typeface="Times New Roman"/>
                        <a:cs typeface="Times New Roman"/>
                      </a:endParaRPr>
                    </a:p>
                  </a:txBody>
                  <a:tcPr marL="0" marR="0" marT="0" marB="0"/>
                </a:tc>
                <a:extLst>
                  <a:ext uri="{0D108BD9-81ED-4DB2-BD59-A6C34878D82A}">
                    <a16:rowId xmlns:a16="http://schemas.microsoft.com/office/drawing/2014/main" val="10000"/>
                  </a:ext>
                </a:extLst>
              </a:tr>
              <a:tr h="431800">
                <a:tc>
                  <a:txBody>
                    <a:bodyPr/>
                    <a:lstStyle/>
                    <a:p>
                      <a:pPr marL="139700">
                        <a:lnSpc>
                          <a:spcPts val="1560"/>
                        </a:lnSpc>
                      </a:pPr>
                      <a:r>
                        <a:rPr sz="1400" spc="-5" dirty="0"/>
                        <a:t>2-D General Line</a:t>
                      </a:r>
                      <a:r>
                        <a:rPr sz="1400" spc="25" dirty="0"/>
                        <a:t> </a:t>
                      </a:r>
                      <a:r>
                        <a:rPr sz="1400" spc="-10" dirty="0"/>
                        <a:t>Coor-</a:t>
                      </a:r>
                      <a:endParaRPr sz="1400"/>
                    </a:p>
                    <a:p>
                      <a:pPr marL="139700">
                        <a:lnSpc>
                          <a:spcPct val="100000"/>
                        </a:lnSpc>
                        <a:spcBef>
                          <a:spcPts val="15"/>
                        </a:spcBef>
                      </a:pPr>
                      <a:r>
                        <a:rPr sz="1400" spc="-5" dirty="0"/>
                        <a:t>dinates</a:t>
                      </a:r>
                      <a:r>
                        <a:rPr sz="1400" spc="10" dirty="0"/>
                        <a:t> </a:t>
                      </a:r>
                      <a:r>
                        <a:rPr sz="1400" spc="-10" dirty="0"/>
                        <a:t>(GLC)</a:t>
                      </a:r>
                      <a:endParaRPr sz="1400">
                        <a:latin typeface="Times New Roman"/>
                        <a:cs typeface="Times New Roman"/>
                      </a:endParaRPr>
                    </a:p>
                  </a:txBody>
                  <a:tcPr marL="0" marR="0" marT="0" marB="0"/>
                </a:tc>
                <a:tc>
                  <a:txBody>
                    <a:bodyPr/>
                    <a:lstStyle/>
                    <a:p>
                      <a:pPr marL="116839">
                        <a:lnSpc>
                          <a:spcPts val="1560"/>
                        </a:lnSpc>
                      </a:pPr>
                      <a:r>
                        <a:rPr sz="1400" spc="-5" dirty="0"/>
                        <a:t>Drawing n </a:t>
                      </a:r>
                      <a:r>
                        <a:rPr sz="1400" dirty="0"/>
                        <a:t>coordinate </a:t>
                      </a:r>
                      <a:r>
                        <a:rPr sz="1400" spc="-5" dirty="0"/>
                        <a:t>axes in </a:t>
                      </a:r>
                      <a:r>
                        <a:rPr sz="1400" dirty="0"/>
                        <a:t>2-D </a:t>
                      </a:r>
                      <a:r>
                        <a:rPr sz="1400" spc="-5" dirty="0"/>
                        <a:t>in variety of ways: </a:t>
                      </a:r>
                      <a:r>
                        <a:rPr sz="1400" dirty="0"/>
                        <a:t>curved, </a:t>
                      </a:r>
                      <a:r>
                        <a:rPr sz="1400" spc="-5" dirty="0"/>
                        <a:t>parallel,</a:t>
                      </a:r>
                      <a:r>
                        <a:rPr sz="1400" spc="185" dirty="0"/>
                        <a:t> </a:t>
                      </a:r>
                      <a:r>
                        <a:rPr sz="1400" spc="-5" dirty="0"/>
                        <a:t>unparal-</a:t>
                      </a:r>
                      <a:endParaRPr sz="1400" dirty="0"/>
                    </a:p>
                    <a:p>
                      <a:pPr marL="116839">
                        <a:lnSpc>
                          <a:spcPct val="100000"/>
                        </a:lnSpc>
                        <a:spcBef>
                          <a:spcPts val="15"/>
                        </a:spcBef>
                      </a:pPr>
                      <a:r>
                        <a:rPr sz="1400" spc="-5" dirty="0"/>
                        <a:t>leled, collocated, disconnected,</a:t>
                      </a:r>
                      <a:r>
                        <a:rPr sz="1400" spc="65" dirty="0"/>
                        <a:t> </a:t>
                      </a:r>
                      <a:r>
                        <a:rPr sz="1400" spc="-5" dirty="0"/>
                        <a:t>etc.</a:t>
                      </a:r>
                      <a:endParaRPr sz="1400" dirty="0">
                        <a:latin typeface="Times New Roman"/>
                        <a:cs typeface="Times New Roman"/>
                      </a:endParaRPr>
                    </a:p>
                  </a:txBody>
                  <a:tcPr marL="0" marR="0" marT="0" marB="0"/>
                </a:tc>
                <a:extLst>
                  <a:ext uri="{0D108BD9-81ED-4DB2-BD59-A6C34878D82A}">
                    <a16:rowId xmlns:a16="http://schemas.microsoft.com/office/drawing/2014/main" val="10001"/>
                  </a:ext>
                </a:extLst>
              </a:tr>
              <a:tr h="647700">
                <a:tc>
                  <a:txBody>
                    <a:bodyPr/>
                    <a:lstStyle/>
                    <a:p>
                      <a:pPr marL="139700">
                        <a:lnSpc>
                          <a:spcPts val="1560"/>
                        </a:lnSpc>
                      </a:pPr>
                      <a:r>
                        <a:rPr sz="1400" spc="-5" dirty="0"/>
                        <a:t>Collocated Paired</a:t>
                      </a:r>
                      <a:r>
                        <a:rPr sz="1400" spc="30" dirty="0"/>
                        <a:t> </a:t>
                      </a:r>
                      <a:r>
                        <a:rPr sz="1400" spc="-10" dirty="0"/>
                        <a:t>Coor-</a:t>
                      </a:r>
                      <a:endParaRPr sz="1400" dirty="0"/>
                    </a:p>
                    <a:p>
                      <a:pPr marL="139700">
                        <a:lnSpc>
                          <a:spcPct val="100000"/>
                        </a:lnSpc>
                        <a:spcBef>
                          <a:spcPts val="15"/>
                        </a:spcBef>
                      </a:pPr>
                      <a:r>
                        <a:rPr sz="1400" spc="-5" dirty="0"/>
                        <a:t>dinates</a:t>
                      </a:r>
                      <a:r>
                        <a:rPr sz="1400" spc="10" dirty="0"/>
                        <a:t> </a:t>
                      </a:r>
                      <a:r>
                        <a:rPr sz="1400" spc="-5" dirty="0"/>
                        <a:t>(CPC)</a:t>
                      </a:r>
                      <a:endParaRPr sz="1400" dirty="0">
                        <a:latin typeface="Times New Roman"/>
                        <a:cs typeface="Times New Roman"/>
                      </a:endParaRPr>
                    </a:p>
                  </a:txBody>
                  <a:tcPr marL="0" marR="0" marT="0" marB="0"/>
                </a:tc>
                <a:tc>
                  <a:txBody>
                    <a:bodyPr/>
                    <a:lstStyle/>
                    <a:p>
                      <a:pPr marL="116839">
                        <a:lnSpc>
                          <a:spcPts val="1560"/>
                        </a:lnSpc>
                      </a:pPr>
                      <a:r>
                        <a:rPr sz="1400" spc="-5" dirty="0"/>
                        <a:t>Splitting</a:t>
                      </a:r>
                      <a:r>
                        <a:rPr sz="1400" spc="130" dirty="0"/>
                        <a:t> </a:t>
                      </a:r>
                      <a:r>
                        <a:rPr sz="1400" spc="-5" dirty="0"/>
                        <a:t>an</a:t>
                      </a:r>
                      <a:r>
                        <a:rPr sz="1400" spc="130" dirty="0"/>
                        <a:t> </a:t>
                      </a:r>
                      <a:r>
                        <a:rPr sz="1400" spc="-5" dirty="0"/>
                        <a:t>n-D</a:t>
                      </a:r>
                      <a:r>
                        <a:rPr sz="1400" spc="120" dirty="0"/>
                        <a:t> </a:t>
                      </a:r>
                      <a:r>
                        <a:rPr sz="1400" spc="-5" dirty="0"/>
                        <a:t>point</a:t>
                      </a:r>
                      <a:r>
                        <a:rPr sz="1400" spc="130" dirty="0"/>
                        <a:t> </a:t>
                      </a:r>
                      <a:r>
                        <a:rPr sz="1400" spc="-5" dirty="0"/>
                        <a:t>x</a:t>
                      </a:r>
                      <a:r>
                        <a:rPr sz="1400" spc="130" dirty="0"/>
                        <a:t> </a:t>
                      </a:r>
                      <a:r>
                        <a:rPr sz="1400" spc="-5" dirty="0"/>
                        <a:t>into</a:t>
                      </a:r>
                      <a:r>
                        <a:rPr sz="1400" spc="130" dirty="0"/>
                        <a:t> </a:t>
                      </a:r>
                      <a:r>
                        <a:rPr sz="1400" spc="-5" dirty="0"/>
                        <a:t>pairs</a:t>
                      </a:r>
                      <a:r>
                        <a:rPr sz="1400" spc="130" dirty="0"/>
                        <a:t> </a:t>
                      </a:r>
                      <a:r>
                        <a:rPr sz="1400" spc="-5" dirty="0"/>
                        <a:t>of</a:t>
                      </a:r>
                      <a:r>
                        <a:rPr sz="1400" spc="125" dirty="0"/>
                        <a:t> </a:t>
                      </a:r>
                      <a:r>
                        <a:rPr sz="1400" spc="-5" dirty="0"/>
                        <a:t>its</a:t>
                      </a:r>
                      <a:r>
                        <a:rPr sz="1400" spc="125" dirty="0"/>
                        <a:t> </a:t>
                      </a:r>
                      <a:r>
                        <a:rPr sz="1400" spc="-5" dirty="0"/>
                        <a:t>coordinates</a:t>
                      </a:r>
                      <a:r>
                        <a:rPr sz="1400" spc="130" dirty="0"/>
                        <a:t> </a:t>
                      </a:r>
                      <a:r>
                        <a:rPr sz="1400" spc="-5" dirty="0"/>
                        <a:t>(x</a:t>
                      </a:r>
                      <a:r>
                        <a:rPr sz="1350" spc="-7" baseline="-9259" dirty="0"/>
                        <a:t>1</a:t>
                      </a:r>
                      <a:r>
                        <a:rPr sz="1400" spc="-5" dirty="0"/>
                        <a:t>,x</a:t>
                      </a:r>
                      <a:r>
                        <a:rPr sz="1350" spc="-7" baseline="-9259" dirty="0"/>
                        <a:t>2</a:t>
                      </a:r>
                      <a:r>
                        <a:rPr sz="1400" spc="-5" dirty="0"/>
                        <a:t>),…,(x</a:t>
                      </a:r>
                      <a:r>
                        <a:rPr sz="1350" spc="-7" baseline="-9259" dirty="0"/>
                        <a:t>n-1</a:t>
                      </a:r>
                      <a:r>
                        <a:rPr sz="1400" spc="-5" dirty="0"/>
                        <a:t>,x</a:t>
                      </a:r>
                      <a:r>
                        <a:rPr sz="1350" spc="-7" baseline="-9259" dirty="0"/>
                        <a:t>n</a:t>
                      </a:r>
                      <a:r>
                        <a:rPr sz="1400" spc="-5" dirty="0"/>
                        <a:t>);</a:t>
                      </a:r>
                      <a:r>
                        <a:rPr sz="1400" spc="125" dirty="0"/>
                        <a:t> </a:t>
                      </a:r>
                      <a:r>
                        <a:rPr sz="1400" spc="-5" dirty="0"/>
                        <a:t>drawing</a:t>
                      </a:r>
                      <a:endParaRPr sz="1400"/>
                    </a:p>
                    <a:p>
                      <a:pPr marL="116839">
                        <a:lnSpc>
                          <a:spcPct val="100000"/>
                        </a:lnSpc>
                        <a:spcBef>
                          <a:spcPts val="15"/>
                        </a:spcBef>
                      </a:pPr>
                      <a:r>
                        <a:rPr sz="1400" dirty="0"/>
                        <a:t>each pair </a:t>
                      </a:r>
                      <a:r>
                        <a:rPr sz="1400" spc="-5" dirty="0"/>
                        <a:t>as a 2-D point in the collocated axes; and linking these </a:t>
                      </a:r>
                      <a:r>
                        <a:rPr sz="1400" dirty="0"/>
                        <a:t>points </a:t>
                      </a:r>
                      <a:r>
                        <a:rPr sz="1400" spc="-5" dirty="0"/>
                        <a:t>to </a:t>
                      </a:r>
                      <a:r>
                        <a:rPr sz="1400" dirty="0"/>
                        <a:t>form </a:t>
                      </a:r>
                      <a:r>
                        <a:rPr sz="1400" spc="15" dirty="0"/>
                        <a:t> </a:t>
                      </a:r>
                      <a:r>
                        <a:rPr sz="1400" spc="-5" dirty="0"/>
                        <a:t>a</a:t>
                      </a:r>
                      <a:endParaRPr sz="1400"/>
                    </a:p>
                    <a:p>
                      <a:pPr marL="116839">
                        <a:lnSpc>
                          <a:spcPct val="100000"/>
                        </a:lnSpc>
                        <a:spcBef>
                          <a:spcPts val="20"/>
                        </a:spcBef>
                      </a:pPr>
                      <a:r>
                        <a:rPr sz="1400" spc="-5" dirty="0"/>
                        <a:t>directed </a:t>
                      </a:r>
                      <a:r>
                        <a:rPr sz="1400" dirty="0"/>
                        <a:t>graph. For odd n </a:t>
                      </a:r>
                      <a:r>
                        <a:rPr sz="1400" spc="-5" dirty="0"/>
                        <a:t>coordinate </a:t>
                      </a:r>
                      <a:r>
                        <a:rPr sz="1400" dirty="0"/>
                        <a:t>X</a:t>
                      </a:r>
                      <a:r>
                        <a:rPr sz="1350" baseline="-9259" dirty="0"/>
                        <a:t>n </a:t>
                      </a:r>
                      <a:r>
                        <a:rPr sz="1400" spc="-5" dirty="0"/>
                        <a:t>is repeated </a:t>
                      </a:r>
                      <a:r>
                        <a:rPr sz="1400" dirty="0"/>
                        <a:t>to </a:t>
                      </a:r>
                      <a:r>
                        <a:rPr sz="1400" spc="-10" dirty="0"/>
                        <a:t>make </a:t>
                      </a:r>
                      <a:r>
                        <a:rPr sz="1400" dirty="0"/>
                        <a:t>n</a:t>
                      </a:r>
                      <a:r>
                        <a:rPr sz="1400" spc="35" dirty="0"/>
                        <a:t> </a:t>
                      </a:r>
                      <a:r>
                        <a:rPr sz="1400" spc="-5" dirty="0"/>
                        <a:t>even.</a:t>
                      </a:r>
                      <a:endParaRPr sz="1400">
                        <a:latin typeface="Times New Roman"/>
                        <a:cs typeface="Times New Roman"/>
                      </a:endParaRPr>
                    </a:p>
                  </a:txBody>
                  <a:tcPr marL="0" marR="0" marT="0" marB="0"/>
                </a:tc>
                <a:extLst>
                  <a:ext uri="{0D108BD9-81ED-4DB2-BD59-A6C34878D82A}">
                    <a16:rowId xmlns:a16="http://schemas.microsoft.com/office/drawing/2014/main" val="10002"/>
                  </a:ext>
                </a:extLst>
              </a:tr>
              <a:tr h="640207">
                <a:tc>
                  <a:txBody>
                    <a:bodyPr/>
                    <a:lstStyle/>
                    <a:p>
                      <a:pPr marL="139700">
                        <a:lnSpc>
                          <a:spcPts val="1560"/>
                        </a:lnSpc>
                      </a:pPr>
                      <a:r>
                        <a:rPr sz="1400" spc="-5" dirty="0"/>
                        <a:t>Basic </a:t>
                      </a:r>
                      <a:r>
                        <a:rPr sz="1400" dirty="0"/>
                        <a:t>Shifted</a:t>
                      </a:r>
                      <a:r>
                        <a:rPr sz="1400" spc="10" dirty="0"/>
                        <a:t> </a:t>
                      </a:r>
                      <a:r>
                        <a:rPr sz="1400" spc="-5" dirty="0"/>
                        <a:t>Paired</a:t>
                      </a:r>
                      <a:endParaRPr sz="1400"/>
                    </a:p>
                    <a:p>
                      <a:pPr marL="139700">
                        <a:lnSpc>
                          <a:spcPct val="100000"/>
                        </a:lnSpc>
                        <a:spcBef>
                          <a:spcPts val="15"/>
                        </a:spcBef>
                      </a:pPr>
                      <a:r>
                        <a:rPr sz="1400" spc="-5" dirty="0"/>
                        <a:t>Coordinates</a:t>
                      </a:r>
                      <a:r>
                        <a:rPr sz="1400" spc="5" dirty="0"/>
                        <a:t> </a:t>
                      </a:r>
                      <a:r>
                        <a:rPr sz="1400" spc="-5" dirty="0"/>
                        <a:t>(SPC)</a:t>
                      </a:r>
                      <a:endParaRPr sz="1400">
                        <a:latin typeface="Times New Roman"/>
                        <a:cs typeface="Times New Roman"/>
                      </a:endParaRPr>
                    </a:p>
                  </a:txBody>
                  <a:tcPr marL="0" marR="0" marT="0" marB="0"/>
                </a:tc>
                <a:tc>
                  <a:txBody>
                    <a:bodyPr/>
                    <a:lstStyle/>
                    <a:p>
                      <a:pPr marL="116839" marR="365760">
                        <a:lnSpc>
                          <a:spcPts val="1639"/>
                        </a:lnSpc>
                        <a:spcBef>
                          <a:spcPts val="10"/>
                        </a:spcBef>
                      </a:pPr>
                      <a:r>
                        <a:rPr sz="1400" spc="-5" dirty="0"/>
                        <a:t>Drawing </a:t>
                      </a:r>
                      <a:r>
                        <a:rPr sz="1400" spc="-10" dirty="0"/>
                        <a:t>each </a:t>
                      </a:r>
                      <a:r>
                        <a:rPr sz="1400" spc="-5" dirty="0"/>
                        <a:t>next pair in the shifted coordinate system by adding (1,1) to the  second </a:t>
                      </a:r>
                      <a:r>
                        <a:rPr sz="1400" spc="-15" dirty="0"/>
                        <a:t>pair, </a:t>
                      </a:r>
                      <a:r>
                        <a:rPr sz="1400" spc="-5" dirty="0"/>
                        <a:t>(2,2) </a:t>
                      </a:r>
                      <a:r>
                        <a:rPr sz="1400" dirty="0"/>
                        <a:t>to </a:t>
                      </a:r>
                      <a:r>
                        <a:rPr sz="1400" spc="-5" dirty="0"/>
                        <a:t>the third </a:t>
                      </a:r>
                      <a:r>
                        <a:rPr sz="1400" spc="-15" dirty="0"/>
                        <a:t>pair, </a:t>
                      </a:r>
                      <a:r>
                        <a:rPr sz="1400" dirty="0"/>
                        <a:t>(i-1, </a:t>
                      </a:r>
                      <a:r>
                        <a:rPr sz="1400" spc="-5" dirty="0"/>
                        <a:t>i-1) to the </a:t>
                      </a:r>
                      <a:r>
                        <a:rPr sz="1400" dirty="0"/>
                        <a:t>i-th </a:t>
                      </a:r>
                      <a:r>
                        <a:rPr sz="1400" spc="-10" dirty="0"/>
                        <a:t>pair, </a:t>
                      </a:r>
                      <a:r>
                        <a:rPr sz="1400" spc="-5" dirty="0"/>
                        <a:t>and so </a:t>
                      </a:r>
                      <a:r>
                        <a:rPr sz="1400" dirty="0"/>
                        <a:t>on.</a:t>
                      </a:r>
                      <a:r>
                        <a:rPr sz="1400" spc="190" dirty="0"/>
                        <a:t> </a:t>
                      </a:r>
                      <a:r>
                        <a:rPr sz="1400" spc="-5" dirty="0"/>
                        <a:t>More</a:t>
                      </a:r>
                      <a:endParaRPr sz="1400"/>
                    </a:p>
                    <a:p>
                      <a:pPr marL="116839">
                        <a:lnSpc>
                          <a:spcPts val="1605"/>
                        </a:lnSpc>
                      </a:pPr>
                      <a:r>
                        <a:rPr sz="1400" spc="-15" dirty="0"/>
                        <a:t>generally, </a:t>
                      </a:r>
                      <a:r>
                        <a:rPr sz="1400" dirty="0"/>
                        <a:t>shifts </a:t>
                      </a:r>
                      <a:r>
                        <a:rPr sz="1400" spc="-5" dirty="0"/>
                        <a:t>can be a </a:t>
                      </a:r>
                      <a:r>
                        <a:rPr sz="1400" dirty="0"/>
                        <a:t>function </a:t>
                      </a:r>
                      <a:r>
                        <a:rPr sz="1400" spc="-10" dirty="0"/>
                        <a:t>of some</a:t>
                      </a:r>
                      <a:r>
                        <a:rPr sz="1400" spc="125" dirty="0"/>
                        <a:t> </a:t>
                      </a:r>
                      <a:r>
                        <a:rPr sz="1400" spc="-5" dirty="0"/>
                        <a:t>parameters.</a:t>
                      </a:r>
                      <a:endParaRPr sz="1400">
                        <a:latin typeface="Times New Roman"/>
                        <a:cs typeface="Times New Roman"/>
                      </a:endParaRPr>
                    </a:p>
                  </a:txBody>
                  <a:tcPr marL="0" marR="0" marT="1270" marB="0"/>
                </a:tc>
                <a:extLst>
                  <a:ext uri="{0D108BD9-81ED-4DB2-BD59-A6C34878D82A}">
                    <a16:rowId xmlns:a16="http://schemas.microsoft.com/office/drawing/2014/main" val="10003"/>
                  </a:ext>
                </a:extLst>
              </a:tr>
              <a:tr h="639698">
                <a:tc>
                  <a:txBody>
                    <a:bodyPr/>
                    <a:lstStyle/>
                    <a:p>
                      <a:pPr marL="139700">
                        <a:lnSpc>
                          <a:spcPts val="1560"/>
                        </a:lnSpc>
                      </a:pPr>
                      <a:r>
                        <a:rPr sz="1400" spc="-5" dirty="0"/>
                        <a:t>2-D Anchored</a:t>
                      </a:r>
                      <a:r>
                        <a:rPr sz="1400" spc="285" dirty="0"/>
                        <a:t> </a:t>
                      </a:r>
                      <a:r>
                        <a:rPr sz="1400" spc="-5" dirty="0"/>
                        <a:t>Paired</a:t>
                      </a:r>
                      <a:endParaRPr sz="1400"/>
                    </a:p>
                    <a:p>
                      <a:pPr marL="139700">
                        <a:lnSpc>
                          <a:spcPct val="100000"/>
                        </a:lnSpc>
                        <a:spcBef>
                          <a:spcPts val="15"/>
                        </a:spcBef>
                      </a:pPr>
                      <a:r>
                        <a:rPr sz="1400" spc="-5" dirty="0"/>
                        <a:t>Coordinates</a:t>
                      </a:r>
                      <a:r>
                        <a:rPr sz="1400" dirty="0"/>
                        <a:t> </a:t>
                      </a:r>
                      <a:r>
                        <a:rPr sz="1400" spc="-5" dirty="0"/>
                        <a:t>(APC)</a:t>
                      </a:r>
                      <a:endParaRPr sz="1400">
                        <a:latin typeface="Times New Roman"/>
                        <a:cs typeface="Times New Roman"/>
                      </a:endParaRPr>
                    </a:p>
                  </a:txBody>
                  <a:tcPr marL="0" marR="0" marT="0" marB="0"/>
                </a:tc>
                <a:tc>
                  <a:txBody>
                    <a:bodyPr/>
                    <a:lstStyle/>
                    <a:p>
                      <a:pPr marL="116839" marR="108585">
                        <a:lnSpc>
                          <a:spcPts val="1639"/>
                        </a:lnSpc>
                        <a:spcBef>
                          <a:spcPts val="10"/>
                        </a:spcBef>
                        <a:tabLst>
                          <a:tab pos="1563370" algn="l"/>
                        </a:tabLst>
                      </a:pPr>
                      <a:r>
                        <a:rPr sz="1400" spc="-5" dirty="0"/>
                        <a:t>Drawing </a:t>
                      </a:r>
                      <a:r>
                        <a:rPr sz="1400" dirty="0"/>
                        <a:t>each next </a:t>
                      </a:r>
                      <a:r>
                        <a:rPr sz="1400" spc="-5" dirty="0"/>
                        <a:t>pair in the shifted </a:t>
                      </a:r>
                      <a:r>
                        <a:rPr sz="1400" dirty="0"/>
                        <a:t>coordinate </a:t>
                      </a:r>
                      <a:r>
                        <a:rPr sz="1400" spc="-5" dirty="0"/>
                        <a:t>system, i.e., coordinates shift-  ed  to</a:t>
                      </a:r>
                      <a:r>
                        <a:rPr sz="1400" spc="85" dirty="0"/>
                        <a:t> </a:t>
                      </a:r>
                      <a:r>
                        <a:rPr sz="1400" spc="-5" dirty="0"/>
                        <a:t>the</a:t>
                      </a:r>
                      <a:r>
                        <a:rPr sz="1400" spc="215" dirty="0"/>
                        <a:t> </a:t>
                      </a:r>
                      <a:r>
                        <a:rPr sz="1400" spc="-5" dirty="0"/>
                        <a:t>location	of</a:t>
                      </a:r>
                      <a:r>
                        <a:rPr sz="1400" spc="200" dirty="0"/>
                        <a:t> </a:t>
                      </a:r>
                      <a:r>
                        <a:rPr sz="1400" spc="-5" dirty="0"/>
                        <a:t>a</a:t>
                      </a:r>
                      <a:r>
                        <a:rPr sz="1400" spc="200" dirty="0"/>
                        <a:t> </a:t>
                      </a:r>
                      <a:r>
                        <a:rPr sz="1400" spc="-5" dirty="0"/>
                        <a:t>given</a:t>
                      </a:r>
                      <a:r>
                        <a:rPr sz="1400" spc="210" dirty="0"/>
                        <a:t> </a:t>
                      </a:r>
                      <a:r>
                        <a:rPr sz="1400" dirty="0"/>
                        <a:t>pair</a:t>
                      </a:r>
                      <a:r>
                        <a:rPr sz="1400" spc="200" dirty="0"/>
                        <a:t> </a:t>
                      </a:r>
                      <a:r>
                        <a:rPr sz="1400" spc="-5" dirty="0"/>
                        <a:t>(anchor),</a:t>
                      </a:r>
                      <a:r>
                        <a:rPr sz="1400" spc="204" dirty="0"/>
                        <a:t> </a:t>
                      </a:r>
                      <a:r>
                        <a:rPr sz="1400" spc="-5" dirty="0"/>
                        <a:t>e.g.,</a:t>
                      </a:r>
                      <a:r>
                        <a:rPr sz="1400" spc="204" dirty="0"/>
                        <a:t> </a:t>
                      </a:r>
                      <a:r>
                        <a:rPr sz="1400" spc="-5" dirty="0"/>
                        <a:t>the</a:t>
                      </a:r>
                      <a:r>
                        <a:rPr sz="1400" spc="204" dirty="0"/>
                        <a:t> </a:t>
                      </a:r>
                      <a:r>
                        <a:rPr sz="1400" dirty="0"/>
                        <a:t>first</a:t>
                      </a:r>
                      <a:r>
                        <a:rPr sz="1400" spc="195" dirty="0"/>
                        <a:t> </a:t>
                      </a:r>
                      <a:r>
                        <a:rPr sz="1400" spc="-5" dirty="0"/>
                        <a:t>pair</a:t>
                      </a:r>
                      <a:r>
                        <a:rPr sz="1400" spc="204" dirty="0"/>
                        <a:t> </a:t>
                      </a:r>
                      <a:r>
                        <a:rPr sz="1400" spc="-5" dirty="0"/>
                        <a:t>of</a:t>
                      </a:r>
                      <a:r>
                        <a:rPr sz="1400" spc="200" dirty="0"/>
                        <a:t> </a:t>
                      </a:r>
                      <a:r>
                        <a:rPr sz="1400" spc="-5" dirty="0"/>
                        <a:t>a</a:t>
                      </a:r>
                      <a:r>
                        <a:rPr sz="1400" spc="210" dirty="0"/>
                        <a:t> </a:t>
                      </a:r>
                      <a:r>
                        <a:rPr sz="1400" spc="-5" dirty="0"/>
                        <a:t>given</a:t>
                      </a:r>
                      <a:r>
                        <a:rPr sz="1400" spc="204" dirty="0"/>
                        <a:t> </a:t>
                      </a:r>
                      <a:r>
                        <a:rPr sz="1400" spc="20" dirty="0"/>
                        <a:t>n-D</a:t>
                      </a:r>
                      <a:endParaRPr sz="1400" dirty="0"/>
                    </a:p>
                    <a:p>
                      <a:pPr marL="116839">
                        <a:lnSpc>
                          <a:spcPts val="1605"/>
                        </a:lnSpc>
                      </a:pPr>
                      <a:r>
                        <a:rPr sz="1400" dirty="0"/>
                        <a:t>point. </a:t>
                      </a:r>
                      <a:r>
                        <a:rPr sz="1400" spc="-5" dirty="0"/>
                        <a:t>Pairs </a:t>
                      </a:r>
                      <a:r>
                        <a:rPr sz="1400" spc="-10" dirty="0"/>
                        <a:t>are </a:t>
                      </a:r>
                      <a:r>
                        <a:rPr sz="1400" spc="-5" dirty="0"/>
                        <a:t>shown relative to the anchor easing the comparison with</a:t>
                      </a:r>
                      <a:r>
                        <a:rPr sz="1400" spc="215" dirty="0"/>
                        <a:t> </a:t>
                      </a:r>
                      <a:r>
                        <a:rPr sz="1400" spc="-5" dirty="0"/>
                        <a:t>it.</a:t>
                      </a:r>
                      <a:endParaRPr sz="1400" dirty="0">
                        <a:latin typeface="Times New Roman"/>
                        <a:cs typeface="Times New Roman"/>
                      </a:endParaRPr>
                    </a:p>
                  </a:txBody>
                  <a:tcPr marL="0" marR="0" marT="1270" marB="0"/>
                </a:tc>
                <a:extLst>
                  <a:ext uri="{0D108BD9-81ED-4DB2-BD59-A6C34878D82A}">
                    <a16:rowId xmlns:a16="http://schemas.microsoft.com/office/drawing/2014/main" val="10004"/>
                  </a:ext>
                </a:extLst>
              </a:tr>
              <a:tr h="431800">
                <a:tc>
                  <a:txBody>
                    <a:bodyPr/>
                    <a:lstStyle/>
                    <a:p>
                      <a:pPr marL="139700">
                        <a:lnSpc>
                          <a:spcPts val="1560"/>
                        </a:lnSpc>
                      </a:pPr>
                      <a:r>
                        <a:rPr sz="1400" spc="-5" dirty="0"/>
                        <a:t>2-D Partially</a:t>
                      </a:r>
                      <a:r>
                        <a:rPr sz="1400" dirty="0"/>
                        <a:t> </a:t>
                      </a:r>
                      <a:r>
                        <a:rPr sz="1400" spc="-5" dirty="0"/>
                        <a:t>Collocated</a:t>
                      </a:r>
                      <a:endParaRPr sz="1400"/>
                    </a:p>
                    <a:p>
                      <a:pPr marL="139700">
                        <a:lnSpc>
                          <a:spcPct val="100000"/>
                        </a:lnSpc>
                        <a:spcBef>
                          <a:spcPts val="15"/>
                        </a:spcBef>
                      </a:pPr>
                      <a:r>
                        <a:rPr sz="1400" spc="-5" dirty="0"/>
                        <a:t>Coordinates</a:t>
                      </a:r>
                      <a:r>
                        <a:rPr sz="1400" dirty="0"/>
                        <a:t> </a:t>
                      </a:r>
                      <a:r>
                        <a:rPr sz="1400" spc="-5" dirty="0"/>
                        <a:t>(PCC)</a:t>
                      </a:r>
                      <a:endParaRPr sz="1400">
                        <a:latin typeface="Times New Roman"/>
                        <a:cs typeface="Times New Roman"/>
                      </a:endParaRPr>
                    </a:p>
                  </a:txBody>
                  <a:tcPr marL="0" marR="0" marT="0" marB="0"/>
                </a:tc>
                <a:tc>
                  <a:txBody>
                    <a:bodyPr/>
                    <a:lstStyle/>
                    <a:p>
                      <a:pPr marL="116839">
                        <a:lnSpc>
                          <a:spcPts val="1560"/>
                        </a:lnSpc>
                      </a:pPr>
                      <a:r>
                        <a:rPr sz="1400" spc="-5" dirty="0"/>
                        <a:t>Drawing some coordinate axes in 2D collocated and </a:t>
                      </a:r>
                      <a:r>
                        <a:rPr sz="1400" spc="-10" dirty="0"/>
                        <a:t>some </a:t>
                      </a:r>
                      <a:r>
                        <a:rPr sz="1400" spc="-5" dirty="0"/>
                        <a:t>coordinates not</a:t>
                      </a:r>
                      <a:r>
                        <a:rPr sz="1400" spc="285" dirty="0"/>
                        <a:t> </a:t>
                      </a:r>
                      <a:r>
                        <a:rPr sz="1400" spc="-5" dirty="0"/>
                        <a:t>col-</a:t>
                      </a:r>
                      <a:endParaRPr sz="1400"/>
                    </a:p>
                    <a:p>
                      <a:pPr marL="116839">
                        <a:lnSpc>
                          <a:spcPct val="100000"/>
                        </a:lnSpc>
                        <a:spcBef>
                          <a:spcPts val="15"/>
                        </a:spcBef>
                      </a:pPr>
                      <a:r>
                        <a:rPr sz="1400" spc="-5" dirty="0"/>
                        <a:t>located.</a:t>
                      </a:r>
                      <a:endParaRPr sz="1400">
                        <a:latin typeface="Times New Roman"/>
                        <a:cs typeface="Times New Roman"/>
                      </a:endParaRPr>
                    </a:p>
                  </a:txBody>
                  <a:tcPr marL="0" marR="0" marT="0" marB="0"/>
                </a:tc>
                <a:extLst>
                  <a:ext uri="{0D108BD9-81ED-4DB2-BD59-A6C34878D82A}">
                    <a16:rowId xmlns:a16="http://schemas.microsoft.com/office/drawing/2014/main" val="10005"/>
                  </a:ext>
                </a:extLst>
              </a:tr>
              <a:tr h="431800">
                <a:tc>
                  <a:txBody>
                    <a:bodyPr/>
                    <a:lstStyle/>
                    <a:p>
                      <a:pPr marL="139700">
                        <a:lnSpc>
                          <a:spcPts val="1560"/>
                        </a:lnSpc>
                      </a:pPr>
                      <a:r>
                        <a:rPr sz="1400" spc="-5" dirty="0"/>
                        <a:t>In-Line</a:t>
                      </a:r>
                      <a:r>
                        <a:rPr sz="1400" spc="-15" dirty="0"/>
                        <a:t> </a:t>
                      </a:r>
                      <a:r>
                        <a:rPr sz="1400" spc="-5" dirty="0"/>
                        <a:t>Coordinates</a:t>
                      </a:r>
                      <a:endParaRPr sz="1400"/>
                    </a:p>
                    <a:p>
                      <a:pPr marL="139700">
                        <a:lnSpc>
                          <a:spcPct val="100000"/>
                        </a:lnSpc>
                        <a:spcBef>
                          <a:spcPts val="15"/>
                        </a:spcBef>
                      </a:pPr>
                      <a:r>
                        <a:rPr sz="1400" spc="-5" dirty="0"/>
                        <a:t>(ILC)</a:t>
                      </a:r>
                      <a:endParaRPr sz="1400">
                        <a:latin typeface="Times New Roman"/>
                        <a:cs typeface="Times New Roman"/>
                      </a:endParaRPr>
                    </a:p>
                  </a:txBody>
                  <a:tcPr marL="0" marR="0" marT="0" marB="0"/>
                </a:tc>
                <a:tc>
                  <a:txBody>
                    <a:bodyPr/>
                    <a:lstStyle/>
                    <a:p>
                      <a:pPr marL="116839">
                        <a:lnSpc>
                          <a:spcPts val="1560"/>
                        </a:lnSpc>
                      </a:pPr>
                      <a:r>
                        <a:rPr sz="1400" spc="-5" dirty="0"/>
                        <a:t>Drawing all </a:t>
                      </a:r>
                      <a:r>
                        <a:rPr sz="1400" dirty="0"/>
                        <a:t>coordinate </a:t>
                      </a:r>
                      <a:r>
                        <a:rPr sz="1400" spc="-5" dirty="0"/>
                        <a:t>axes in 2D located </a:t>
                      </a:r>
                      <a:r>
                        <a:rPr sz="1400" dirty="0"/>
                        <a:t>one </a:t>
                      </a:r>
                      <a:r>
                        <a:rPr sz="1400" spc="-5" dirty="0"/>
                        <a:t>after another on a </a:t>
                      </a:r>
                      <a:r>
                        <a:rPr sz="1400" dirty="0"/>
                        <a:t>single</a:t>
                      </a:r>
                      <a:r>
                        <a:rPr sz="1400" spc="210" dirty="0"/>
                        <a:t> </a:t>
                      </a:r>
                      <a:r>
                        <a:rPr sz="1400" spc="-5" dirty="0"/>
                        <a:t>straight</a:t>
                      </a:r>
                      <a:endParaRPr sz="1400"/>
                    </a:p>
                    <a:p>
                      <a:pPr marL="116839">
                        <a:lnSpc>
                          <a:spcPct val="100000"/>
                        </a:lnSpc>
                        <a:spcBef>
                          <a:spcPts val="15"/>
                        </a:spcBef>
                      </a:pPr>
                      <a:r>
                        <a:rPr sz="1400" spc="-5" dirty="0"/>
                        <a:t>line.</a:t>
                      </a:r>
                      <a:endParaRPr sz="1400">
                        <a:latin typeface="Times New Roman"/>
                        <a:cs typeface="Times New Roman"/>
                      </a:endParaRPr>
                    </a:p>
                  </a:txBody>
                  <a:tcPr marL="0" marR="0" marT="0" marB="0"/>
                </a:tc>
                <a:extLst>
                  <a:ext uri="{0D108BD9-81ED-4DB2-BD59-A6C34878D82A}">
                    <a16:rowId xmlns:a16="http://schemas.microsoft.com/office/drawing/2014/main" val="10006"/>
                  </a:ext>
                </a:extLst>
              </a:tr>
              <a:tr h="431800">
                <a:tc>
                  <a:txBody>
                    <a:bodyPr/>
                    <a:lstStyle/>
                    <a:p>
                      <a:pPr marL="139700">
                        <a:lnSpc>
                          <a:spcPts val="1560"/>
                        </a:lnSpc>
                      </a:pPr>
                      <a:r>
                        <a:rPr sz="1400" spc="-5" dirty="0"/>
                        <a:t>Circular</a:t>
                      </a:r>
                      <a:r>
                        <a:rPr sz="1400" dirty="0"/>
                        <a:t> </a:t>
                      </a:r>
                      <a:r>
                        <a:rPr sz="1400" spc="-5" dirty="0"/>
                        <a:t>and</a:t>
                      </a:r>
                      <a:endParaRPr sz="1400"/>
                    </a:p>
                    <a:p>
                      <a:pPr marL="139700">
                        <a:lnSpc>
                          <a:spcPct val="100000"/>
                        </a:lnSpc>
                        <a:spcBef>
                          <a:spcPts val="15"/>
                        </a:spcBef>
                      </a:pPr>
                      <a:r>
                        <a:rPr sz="1400" spc="-5" dirty="0"/>
                        <a:t>n-Gon</a:t>
                      </a:r>
                      <a:r>
                        <a:rPr sz="1400" dirty="0"/>
                        <a:t> </a:t>
                      </a:r>
                      <a:r>
                        <a:rPr sz="1400" spc="-5" dirty="0"/>
                        <a:t>coordinates</a:t>
                      </a:r>
                      <a:endParaRPr sz="1400">
                        <a:latin typeface="Times New Roman"/>
                        <a:cs typeface="Times New Roman"/>
                      </a:endParaRPr>
                    </a:p>
                  </a:txBody>
                  <a:tcPr marL="0" marR="0" marT="0" marB="0"/>
                </a:tc>
                <a:tc>
                  <a:txBody>
                    <a:bodyPr/>
                    <a:lstStyle/>
                    <a:p>
                      <a:pPr marL="116839">
                        <a:lnSpc>
                          <a:spcPts val="1560"/>
                        </a:lnSpc>
                      </a:pPr>
                      <a:r>
                        <a:rPr sz="1400" spc="-5" dirty="0"/>
                        <a:t>Drawing all </a:t>
                      </a:r>
                      <a:r>
                        <a:rPr sz="1400" dirty="0"/>
                        <a:t>coordinate </a:t>
                      </a:r>
                      <a:r>
                        <a:rPr sz="1400" spc="-5" dirty="0"/>
                        <a:t>axes in 2D located on a circle or an </a:t>
                      </a:r>
                      <a:r>
                        <a:rPr sz="1400" dirty="0"/>
                        <a:t>n-Gon one</a:t>
                      </a:r>
                      <a:r>
                        <a:rPr sz="1400" spc="229" dirty="0"/>
                        <a:t> </a:t>
                      </a:r>
                      <a:r>
                        <a:rPr sz="1400" spc="-5" dirty="0"/>
                        <a:t>after</a:t>
                      </a:r>
                      <a:endParaRPr sz="1400"/>
                    </a:p>
                    <a:p>
                      <a:pPr marL="116839">
                        <a:lnSpc>
                          <a:spcPct val="100000"/>
                        </a:lnSpc>
                        <a:spcBef>
                          <a:spcPts val="15"/>
                        </a:spcBef>
                      </a:pPr>
                      <a:r>
                        <a:rPr sz="1400" spc="-15" dirty="0"/>
                        <a:t>another.</a:t>
                      </a:r>
                      <a:endParaRPr sz="1400">
                        <a:latin typeface="Times New Roman"/>
                        <a:cs typeface="Times New Roman"/>
                      </a:endParaRPr>
                    </a:p>
                  </a:txBody>
                  <a:tcPr marL="0" marR="0" marT="0" marB="0"/>
                </a:tc>
                <a:extLst>
                  <a:ext uri="{0D108BD9-81ED-4DB2-BD59-A6C34878D82A}">
                    <a16:rowId xmlns:a16="http://schemas.microsoft.com/office/drawing/2014/main" val="10007"/>
                  </a:ext>
                </a:extLst>
              </a:tr>
              <a:tr h="221386">
                <a:tc>
                  <a:txBody>
                    <a:bodyPr/>
                    <a:lstStyle/>
                    <a:p>
                      <a:pPr marL="139700">
                        <a:lnSpc>
                          <a:spcPts val="1635"/>
                        </a:lnSpc>
                      </a:pPr>
                      <a:r>
                        <a:rPr sz="1400" spc="-5" dirty="0"/>
                        <a:t>Elliptic coordinates</a:t>
                      </a:r>
                      <a:endParaRPr sz="1400">
                        <a:latin typeface="Times New Roman"/>
                        <a:cs typeface="Times New Roman"/>
                      </a:endParaRPr>
                    </a:p>
                  </a:txBody>
                  <a:tcPr marL="0" marR="0" marT="0" marB="0"/>
                </a:tc>
                <a:tc>
                  <a:txBody>
                    <a:bodyPr/>
                    <a:lstStyle/>
                    <a:p>
                      <a:pPr marL="116839">
                        <a:lnSpc>
                          <a:spcPts val="1635"/>
                        </a:lnSpc>
                      </a:pPr>
                      <a:r>
                        <a:rPr sz="1400" spc="-5" dirty="0"/>
                        <a:t>Drawing all </a:t>
                      </a:r>
                      <a:r>
                        <a:rPr sz="1400" dirty="0"/>
                        <a:t>coordinate </a:t>
                      </a:r>
                      <a:r>
                        <a:rPr sz="1400" spc="-5" dirty="0"/>
                        <a:t>axes in 2D located on</a:t>
                      </a:r>
                      <a:r>
                        <a:rPr sz="1400" spc="125" dirty="0"/>
                        <a:t> </a:t>
                      </a:r>
                      <a:r>
                        <a:rPr sz="1400" spc="-5" dirty="0"/>
                        <a:t>ellipses.</a:t>
                      </a:r>
                      <a:endParaRPr sz="1400">
                        <a:latin typeface="Times New Roman"/>
                        <a:cs typeface="Times New Roman"/>
                      </a:endParaRPr>
                    </a:p>
                  </a:txBody>
                  <a:tcPr marL="0" marR="0" marT="0" marB="0"/>
                </a:tc>
                <a:extLst>
                  <a:ext uri="{0D108BD9-81ED-4DB2-BD59-A6C34878D82A}">
                    <a16:rowId xmlns:a16="http://schemas.microsoft.com/office/drawing/2014/main" val="10008"/>
                  </a:ext>
                </a:extLst>
              </a:tr>
              <a:tr h="431800">
                <a:tc>
                  <a:txBody>
                    <a:bodyPr/>
                    <a:lstStyle/>
                    <a:p>
                      <a:pPr marL="139700">
                        <a:lnSpc>
                          <a:spcPts val="1560"/>
                        </a:lnSpc>
                      </a:pPr>
                      <a:r>
                        <a:rPr sz="1400" spc="-5" dirty="0"/>
                        <a:t>GLC for linear</a:t>
                      </a:r>
                      <a:r>
                        <a:rPr sz="1400" dirty="0"/>
                        <a:t> </a:t>
                      </a:r>
                      <a:r>
                        <a:rPr sz="1400" spc="-5" dirty="0"/>
                        <a:t>functions</a:t>
                      </a:r>
                      <a:endParaRPr sz="1400"/>
                    </a:p>
                    <a:p>
                      <a:pPr marL="139700">
                        <a:lnSpc>
                          <a:spcPct val="100000"/>
                        </a:lnSpc>
                        <a:spcBef>
                          <a:spcPts val="15"/>
                        </a:spcBef>
                      </a:pPr>
                      <a:r>
                        <a:rPr sz="1400" spc="-10" dirty="0"/>
                        <a:t>(GLC-L)</a:t>
                      </a:r>
                      <a:endParaRPr sz="1400">
                        <a:latin typeface="Times New Roman"/>
                        <a:cs typeface="Times New Roman"/>
                      </a:endParaRPr>
                    </a:p>
                  </a:txBody>
                  <a:tcPr marL="0" marR="0" marT="0" marB="0"/>
                </a:tc>
                <a:tc>
                  <a:txBody>
                    <a:bodyPr/>
                    <a:lstStyle/>
                    <a:p>
                      <a:pPr marL="116839">
                        <a:lnSpc>
                          <a:spcPts val="1560"/>
                        </a:lnSpc>
                      </a:pPr>
                      <a:r>
                        <a:rPr sz="1400" spc="-5" dirty="0"/>
                        <a:t>Drawing all </a:t>
                      </a:r>
                      <a:r>
                        <a:rPr sz="1400" dirty="0"/>
                        <a:t>coordinates </a:t>
                      </a:r>
                      <a:r>
                        <a:rPr sz="1400" spc="-5" dirty="0"/>
                        <a:t>in 2D dynamically depending on coefficients of</a:t>
                      </a:r>
                      <a:r>
                        <a:rPr sz="1400" spc="165" dirty="0"/>
                        <a:t> </a:t>
                      </a:r>
                      <a:r>
                        <a:rPr sz="1400" spc="-5" dirty="0"/>
                        <a:t>the</a:t>
                      </a:r>
                      <a:endParaRPr sz="1400"/>
                    </a:p>
                    <a:p>
                      <a:pPr marL="116839">
                        <a:lnSpc>
                          <a:spcPct val="100000"/>
                        </a:lnSpc>
                        <a:spcBef>
                          <a:spcPts val="15"/>
                        </a:spcBef>
                      </a:pPr>
                      <a:r>
                        <a:rPr sz="1400" spc="-5" dirty="0"/>
                        <a:t>linear function and value of n</a:t>
                      </a:r>
                      <a:r>
                        <a:rPr sz="1400" spc="55" dirty="0"/>
                        <a:t> </a:t>
                      </a:r>
                      <a:r>
                        <a:rPr sz="1400" dirty="0"/>
                        <a:t>attributes.</a:t>
                      </a:r>
                      <a:endParaRPr sz="1400">
                        <a:latin typeface="Times New Roman"/>
                        <a:cs typeface="Times New Roman"/>
                      </a:endParaRPr>
                    </a:p>
                  </a:txBody>
                  <a:tcPr marL="0" marR="0" marT="0" marB="0"/>
                </a:tc>
                <a:extLst>
                  <a:ext uri="{0D108BD9-81ED-4DB2-BD59-A6C34878D82A}">
                    <a16:rowId xmlns:a16="http://schemas.microsoft.com/office/drawing/2014/main" val="10009"/>
                  </a:ext>
                </a:extLst>
              </a:tr>
              <a:tr h="431800">
                <a:tc>
                  <a:txBody>
                    <a:bodyPr/>
                    <a:lstStyle/>
                    <a:p>
                      <a:pPr marL="139700">
                        <a:lnSpc>
                          <a:spcPts val="1560"/>
                        </a:lnSpc>
                      </a:pPr>
                      <a:r>
                        <a:rPr sz="1400" spc="-5" dirty="0"/>
                        <a:t>Paired Crown</a:t>
                      </a:r>
                      <a:r>
                        <a:rPr sz="1400" spc="15" dirty="0"/>
                        <a:t> </a:t>
                      </a:r>
                      <a:r>
                        <a:rPr sz="1400" spc="-5" dirty="0"/>
                        <a:t>Coordi-</a:t>
                      </a:r>
                      <a:endParaRPr sz="1400"/>
                    </a:p>
                    <a:p>
                      <a:pPr marL="139700">
                        <a:lnSpc>
                          <a:spcPct val="100000"/>
                        </a:lnSpc>
                        <a:spcBef>
                          <a:spcPts val="15"/>
                        </a:spcBef>
                      </a:pPr>
                      <a:r>
                        <a:rPr sz="1400" spc="-5" dirty="0"/>
                        <a:t>nates</a:t>
                      </a:r>
                      <a:r>
                        <a:rPr sz="1400" spc="10" dirty="0"/>
                        <a:t> </a:t>
                      </a:r>
                      <a:r>
                        <a:rPr sz="1400" spc="-10" dirty="0"/>
                        <a:t>(PWC)</a:t>
                      </a:r>
                      <a:endParaRPr sz="1400">
                        <a:latin typeface="Times New Roman"/>
                        <a:cs typeface="Times New Roman"/>
                      </a:endParaRPr>
                    </a:p>
                  </a:txBody>
                  <a:tcPr marL="0" marR="0" marT="0" marB="0"/>
                </a:tc>
                <a:tc>
                  <a:txBody>
                    <a:bodyPr/>
                    <a:lstStyle/>
                    <a:p>
                      <a:pPr marL="116839">
                        <a:lnSpc>
                          <a:spcPts val="1560"/>
                        </a:lnSpc>
                      </a:pPr>
                      <a:r>
                        <a:rPr sz="1400" spc="-5" dirty="0"/>
                        <a:t>Drawing </a:t>
                      </a:r>
                      <a:r>
                        <a:rPr sz="1400" dirty="0"/>
                        <a:t>odd </a:t>
                      </a:r>
                      <a:r>
                        <a:rPr sz="1400" spc="-5" dirty="0"/>
                        <a:t>coordinates collocated </a:t>
                      </a:r>
                      <a:r>
                        <a:rPr sz="1400" dirty="0"/>
                        <a:t>on </a:t>
                      </a:r>
                      <a:r>
                        <a:rPr sz="1400" spc="-5" dirty="0"/>
                        <a:t>the closed convex hull in 2-D and</a:t>
                      </a:r>
                      <a:r>
                        <a:rPr sz="1400" spc="254" dirty="0"/>
                        <a:t> </a:t>
                      </a:r>
                      <a:r>
                        <a:rPr sz="1400" spc="-5" dirty="0"/>
                        <a:t>even</a:t>
                      </a:r>
                      <a:endParaRPr sz="1400" dirty="0"/>
                    </a:p>
                    <a:p>
                      <a:pPr marL="116839">
                        <a:lnSpc>
                          <a:spcPct val="100000"/>
                        </a:lnSpc>
                        <a:spcBef>
                          <a:spcPts val="15"/>
                        </a:spcBef>
                      </a:pPr>
                      <a:r>
                        <a:rPr sz="1400" dirty="0"/>
                        <a:t>coordinates </a:t>
                      </a:r>
                      <a:r>
                        <a:rPr sz="1400" spc="-5" dirty="0"/>
                        <a:t>orthogonal to </a:t>
                      </a:r>
                      <a:r>
                        <a:rPr sz="1400" dirty="0"/>
                        <a:t>them </a:t>
                      </a:r>
                      <a:r>
                        <a:rPr sz="1400" spc="-5" dirty="0"/>
                        <a:t>as a function </a:t>
                      </a:r>
                      <a:r>
                        <a:rPr sz="1400" spc="-10" dirty="0"/>
                        <a:t>of </a:t>
                      </a:r>
                      <a:r>
                        <a:rPr sz="1400" spc="-5" dirty="0"/>
                        <a:t>the odd</a:t>
                      </a:r>
                      <a:r>
                        <a:rPr sz="1400" spc="65" dirty="0"/>
                        <a:t> </a:t>
                      </a:r>
                      <a:r>
                        <a:rPr sz="1400" dirty="0"/>
                        <a:t>coordinate.</a:t>
                      </a:r>
                      <a:endParaRPr sz="1400" dirty="0">
                        <a:latin typeface="Times New Roman"/>
                        <a:cs typeface="Times New Roman"/>
                      </a:endParaRPr>
                    </a:p>
                  </a:txBody>
                  <a:tcPr marL="0" marR="0" marT="0" marB="0"/>
                </a:tc>
                <a:extLst>
                  <a:ext uri="{0D108BD9-81ED-4DB2-BD59-A6C34878D82A}">
                    <a16:rowId xmlns:a16="http://schemas.microsoft.com/office/drawing/2014/main" val="10010"/>
                  </a:ext>
                </a:extLst>
              </a:tr>
            </a:tbl>
          </a:graphicData>
        </a:graphic>
      </p:graphicFrame>
      <p:sp>
        <p:nvSpPr>
          <p:cNvPr id="6" name="Title 5">
            <a:extLst>
              <a:ext uri="{FF2B5EF4-FFF2-40B4-BE49-F238E27FC236}">
                <a16:creationId xmlns:a16="http://schemas.microsoft.com/office/drawing/2014/main" id="{FFE56596-1D81-1944-9C97-DD894BC535EB}"/>
              </a:ext>
            </a:extLst>
          </p:cNvPr>
          <p:cNvSpPr>
            <a:spLocks noGrp="1"/>
          </p:cNvSpPr>
          <p:nvPr>
            <p:ph type="title"/>
          </p:nvPr>
        </p:nvSpPr>
        <p:spPr>
          <a:xfrm>
            <a:off x="838200" y="365125"/>
            <a:ext cx="10227365" cy="1325563"/>
          </a:xfrm>
        </p:spPr>
        <p:txBody>
          <a:bodyPr>
            <a:normAutofit/>
          </a:bodyPr>
          <a:lstStyle/>
          <a:p>
            <a:pPr algn="ctr"/>
            <a:r>
              <a:rPr lang="en-US" spc="-15" dirty="0">
                <a:latin typeface="+mn-lt"/>
                <a:cs typeface="Corbel"/>
              </a:rPr>
              <a:t>General </a:t>
            </a:r>
            <a:r>
              <a:rPr lang="en-US" spc="-10" dirty="0">
                <a:latin typeface="+mn-lt"/>
                <a:cs typeface="Corbel"/>
              </a:rPr>
              <a:t>Line </a:t>
            </a:r>
            <a:r>
              <a:rPr lang="en-US" spc="-20" dirty="0">
                <a:latin typeface="+mn-lt"/>
                <a:cs typeface="Corbel"/>
              </a:rPr>
              <a:t>Coordinates </a:t>
            </a:r>
            <a:r>
              <a:rPr lang="en-US" spc="-55" dirty="0">
                <a:latin typeface="+mn-lt"/>
                <a:cs typeface="Corbel"/>
              </a:rPr>
              <a:t>(GLC): </a:t>
            </a:r>
            <a:r>
              <a:rPr lang="en-US" spc="-20" dirty="0">
                <a:latin typeface="+mn-lt"/>
                <a:cs typeface="Corbel"/>
              </a:rPr>
              <a:t>2-D</a:t>
            </a:r>
            <a:endParaRPr lang="en-US" dirty="0">
              <a:latin typeface="+mn-lt"/>
            </a:endParaRPr>
          </a:p>
        </p:txBody>
      </p:sp>
    </p:spTree>
    <p:extLst>
      <p:ext uri="{BB962C8B-B14F-4D97-AF65-F5344CB8AC3E}">
        <p14:creationId xmlns:p14="http://schemas.microsoft.com/office/powerpoint/2010/main" val="199230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906679331"/>
              </p:ext>
            </p:extLst>
          </p:nvPr>
        </p:nvGraphicFramePr>
        <p:xfrm>
          <a:off x="838200" y="1329437"/>
          <a:ext cx="10373139" cy="4937626"/>
        </p:xfrm>
        <a:graphic>
          <a:graphicData uri="http://schemas.openxmlformats.org/drawingml/2006/table">
            <a:tbl>
              <a:tblPr firstRow="1" bandRow="1">
                <a:tableStyleId>{5940675A-B579-460E-94D1-54222C63F5DA}</a:tableStyleId>
              </a:tblPr>
              <a:tblGrid>
                <a:gridCol w="2395330">
                  <a:extLst>
                    <a:ext uri="{9D8B030D-6E8A-4147-A177-3AD203B41FA5}">
                      <a16:colId xmlns:a16="http://schemas.microsoft.com/office/drawing/2014/main" val="20000"/>
                    </a:ext>
                  </a:extLst>
                </a:gridCol>
                <a:gridCol w="7977809">
                  <a:extLst>
                    <a:ext uri="{9D8B030D-6E8A-4147-A177-3AD203B41FA5}">
                      <a16:colId xmlns:a16="http://schemas.microsoft.com/office/drawing/2014/main" val="20001"/>
                    </a:ext>
                  </a:extLst>
                </a:gridCol>
              </a:tblGrid>
              <a:tr h="201142">
                <a:tc>
                  <a:txBody>
                    <a:bodyPr/>
                    <a:lstStyle/>
                    <a:p>
                      <a:pPr marL="139700">
                        <a:lnSpc>
                          <a:spcPts val="1630"/>
                        </a:lnSpc>
                      </a:pPr>
                      <a:r>
                        <a:rPr sz="1400" spc="-30" dirty="0"/>
                        <a:t>Type</a:t>
                      </a:r>
                      <a:endParaRPr sz="1400">
                        <a:latin typeface="+mn-lt"/>
                        <a:cs typeface="Times New Roman"/>
                      </a:endParaRPr>
                    </a:p>
                  </a:txBody>
                  <a:tcPr marL="0" marR="0" marT="0" marB="0"/>
                </a:tc>
                <a:tc>
                  <a:txBody>
                    <a:bodyPr/>
                    <a:lstStyle/>
                    <a:p>
                      <a:pPr marL="114935">
                        <a:lnSpc>
                          <a:spcPts val="1630"/>
                        </a:lnSpc>
                      </a:pPr>
                      <a:r>
                        <a:rPr sz="1400" spc="-5" dirty="0"/>
                        <a:t>Characteristics</a:t>
                      </a:r>
                      <a:endParaRPr sz="1400">
                        <a:latin typeface="+mn-lt"/>
                        <a:cs typeface="Times New Roman"/>
                      </a:endParaRPr>
                    </a:p>
                  </a:txBody>
                  <a:tcPr marL="0" marR="0" marT="0" marB="0"/>
                </a:tc>
                <a:extLst>
                  <a:ext uri="{0D108BD9-81ED-4DB2-BD59-A6C34878D82A}">
                    <a16:rowId xmlns:a16="http://schemas.microsoft.com/office/drawing/2014/main" val="10000"/>
                  </a:ext>
                </a:extLst>
              </a:tr>
              <a:tr h="397059">
                <a:tc>
                  <a:txBody>
                    <a:bodyPr/>
                    <a:lstStyle/>
                    <a:p>
                      <a:pPr marL="139700">
                        <a:lnSpc>
                          <a:spcPts val="1560"/>
                        </a:lnSpc>
                      </a:pPr>
                      <a:r>
                        <a:rPr sz="1400" spc="-5" dirty="0"/>
                        <a:t>3-D General Line</a:t>
                      </a:r>
                      <a:r>
                        <a:rPr sz="1400" spc="25" dirty="0"/>
                        <a:t> </a:t>
                      </a:r>
                      <a:r>
                        <a:rPr sz="1400" spc="-5" dirty="0"/>
                        <a:t>Co-</a:t>
                      </a:r>
                      <a:endParaRPr sz="1400"/>
                    </a:p>
                    <a:p>
                      <a:pPr marL="139700">
                        <a:lnSpc>
                          <a:spcPct val="100000"/>
                        </a:lnSpc>
                        <a:spcBef>
                          <a:spcPts val="15"/>
                        </a:spcBef>
                      </a:pPr>
                      <a:r>
                        <a:rPr sz="1400" spc="-5" dirty="0"/>
                        <a:t>ordinates (GLC)</a:t>
                      </a:r>
                      <a:endParaRPr sz="1400">
                        <a:latin typeface="+mn-lt"/>
                        <a:cs typeface="Times New Roman"/>
                      </a:endParaRPr>
                    </a:p>
                  </a:txBody>
                  <a:tcPr marL="0" marR="0" marT="0" marB="0"/>
                </a:tc>
                <a:tc>
                  <a:txBody>
                    <a:bodyPr/>
                    <a:lstStyle/>
                    <a:p>
                      <a:pPr marL="114935">
                        <a:lnSpc>
                          <a:spcPts val="1560"/>
                        </a:lnSpc>
                      </a:pPr>
                      <a:r>
                        <a:rPr sz="1400" spc="-5" dirty="0"/>
                        <a:t>Drawing n </a:t>
                      </a:r>
                      <a:r>
                        <a:rPr sz="1400" dirty="0"/>
                        <a:t>coordinate </a:t>
                      </a:r>
                      <a:r>
                        <a:rPr sz="1400" spc="-5" dirty="0"/>
                        <a:t>axes in 3-D in variety of ways: </a:t>
                      </a:r>
                      <a:r>
                        <a:rPr sz="1400" dirty="0"/>
                        <a:t>curved, </a:t>
                      </a:r>
                      <a:r>
                        <a:rPr sz="1400" spc="-5" dirty="0"/>
                        <a:t>parallel,</a:t>
                      </a:r>
                      <a:r>
                        <a:rPr sz="1400" spc="185" dirty="0"/>
                        <a:t> </a:t>
                      </a:r>
                      <a:r>
                        <a:rPr sz="1400" spc="-5" dirty="0"/>
                        <a:t>unparal-</a:t>
                      </a:r>
                      <a:endParaRPr sz="1400"/>
                    </a:p>
                    <a:p>
                      <a:pPr marL="114935">
                        <a:lnSpc>
                          <a:spcPct val="100000"/>
                        </a:lnSpc>
                        <a:spcBef>
                          <a:spcPts val="15"/>
                        </a:spcBef>
                      </a:pPr>
                      <a:r>
                        <a:rPr sz="1400" spc="-5" dirty="0"/>
                        <a:t>leled, collocated, disconnected,</a:t>
                      </a:r>
                      <a:r>
                        <a:rPr sz="1400" spc="60" dirty="0"/>
                        <a:t> </a:t>
                      </a:r>
                      <a:r>
                        <a:rPr sz="1400" spc="-5" dirty="0"/>
                        <a:t>etc.</a:t>
                      </a:r>
                      <a:endParaRPr sz="1400">
                        <a:latin typeface="+mn-lt"/>
                        <a:cs typeface="Times New Roman"/>
                      </a:endParaRPr>
                    </a:p>
                  </a:txBody>
                  <a:tcPr marL="0" marR="0" marT="0" marB="0"/>
                </a:tc>
                <a:extLst>
                  <a:ext uri="{0D108BD9-81ED-4DB2-BD59-A6C34878D82A}">
                    <a16:rowId xmlns:a16="http://schemas.microsoft.com/office/drawing/2014/main" val="10001"/>
                  </a:ext>
                </a:extLst>
              </a:tr>
              <a:tr h="585735">
                <a:tc>
                  <a:txBody>
                    <a:bodyPr/>
                    <a:lstStyle/>
                    <a:p>
                      <a:pPr marL="139700">
                        <a:lnSpc>
                          <a:spcPts val="1515"/>
                        </a:lnSpc>
                      </a:pPr>
                      <a:r>
                        <a:rPr sz="1400" spc="-5" dirty="0"/>
                        <a:t>Collocated </a:t>
                      </a:r>
                      <a:r>
                        <a:rPr sz="1400" spc="-10" dirty="0"/>
                        <a:t>Tripled </a:t>
                      </a:r>
                      <a:r>
                        <a:rPr sz="1400" spc="-5" dirty="0"/>
                        <a:t>Co-</a:t>
                      </a:r>
                      <a:endParaRPr sz="1400" dirty="0"/>
                    </a:p>
                    <a:p>
                      <a:pPr marL="139700">
                        <a:lnSpc>
                          <a:spcPts val="1639"/>
                        </a:lnSpc>
                      </a:pPr>
                      <a:r>
                        <a:rPr sz="1400" spc="-5" dirty="0"/>
                        <a:t>ordinates (CTC)</a:t>
                      </a:r>
                      <a:endParaRPr sz="1400" dirty="0">
                        <a:latin typeface="+mn-lt"/>
                        <a:cs typeface="Times New Roman"/>
                      </a:endParaRPr>
                    </a:p>
                  </a:txBody>
                  <a:tcPr marL="0" marR="0" marT="0" marB="0"/>
                </a:tc>
                <a:tc>
                  <a:txBody>
                    <a:bodyPr/>
                    <a:lstStyle/>
                    <a:p>
                      <a:pPr marL="114935">
                        <a:lnSpc>
                          <a:spcPts val="1515"/>
                        </a:lnSpc>
                      </a:pPr>
                      <a:r>
                        <a:rPr sz="1400" spc="-5" dirty="0"/>
                        <a:t>Splitting n coordinates into triples </a:t>
                      </a:r>
                      <a:r>
                        <a:rPr sz="1400" dirty="0"/>
                        <a:t>and </a:t>
                      </a:r>
                      <a:r>
                        <a:rPr sz="1400" spc="-5" dirty="0"/>
                        <a:t>representing each triple as </a:t>
                      </a:r>
                      <a:r>
                        <a:rPr sz="1400" dirty="0"/>
                        <a:t>3-D point </a:t>
                      </a:r>
                      <a:r>
                        <a:rPr sz="1400" spc="-5" dirty="0"/>
                        <a:t>in</a:t>
                      </a:r>
                      <a:r>
                        <a:rPr sz="1400" spc="225" dirty="0"/>
                        <a:t> </a:t>
                      </a:r>
                      <a:r>
                        <a:rPr sz="1400" spc="-5" dirty="0"/>
                        <a:t>the</a:t>
                      </a:r>
                      <a:endParaRPr sz="1400" dirty="0"/>
                    </a:p>
                    <a:p>
                      <a:pPr marL="114935" marR="477520">
                        <a:lnSpc>
                          <a:spcPts val="1600"/>
                        </a:lnSpc>
                        <a:spcBef>
                          <a:spcPts val="80"/>
                        </a:spcBef>
                      </a:pPr>
                      <a:r>
                        <a:rPr sz="1400" spc="-10" dirty="0"/>
                        <a:t>same </a:t>
                      </a:r>
                      <a:r>
                        <a:rPr sz="1400" spc="-5" dirty="0"/>
                        <a:t>three axes; and linking these points to </a:t>
                      </a:r>
                      <a:r>
                        <a:rPr sz="1400" dirty="0"/>
                        <a:t>form </a:t>
                      </a:r>
                      <a:r>
                        <a:rPr sz="1400" spc="-5" dirty="0"/>
                        <a:t>a directed graph. If n </a:t>
                      </a:r>
                      <a:r>
                        <a:rPr sz="1400" spc="-10" dirty="0"/>
                        <a:t>mod </a:t>
                      </a:r>
                      <a:r>
                        <a:rPr sz="1400" spc="-5" dirty="0"/>
                        <a:t>3 is  not 0 then repeat </a:t>
                      </a:r>
                      <a:r>
                        <a:rPr sz="1400" dirty="0"/>
                        <a:t>the </a:t>
                      </a:r>
                      <a:r>
                        <a:rPr sz="1400" spc="-5" dirty="0"/>
                        <a:t>last coordinate </a:t>
                      </a:r>
                      <a:r>
                        <a:rPr sz="1400" dirty="0"/>
                        <a:t>X</a:t>
                      </a:r>
                      <a:r>
                        <a:rPr sz="1350" baseline="-9259" dirty="0"/>
                        <a:t>n </a:t>
                      </a:r>
                      <a:r>
                        <a:rPr sz="1400" spc="-5" dirty="0"/>
                        <a:t>one or two times to </a:t>
                      </a:r>
                      <a:r>
                        <a:rPr sz="1400" spc="-10" dirty="0"/>
                        <a:t>make </a:t>
                      </a:r>
                      <a:r>
                        <a:rPr sz="1400" spc="-5" dirty="0"/>
                        <a:t>it</a:t>
                      </a:r>
                      <a:r>
                        <a:rPr sz="1400" spc="110" dirty="0"/>
                        <a:t> </a:t>
                      </a:r>
                      <a:r>
                        <a:rPr sz="1400" spc="-5" dirty="0"/>
                        <a:t>0.</a:t>
                      </a:r>
                      <a:endParaRPr sz="1400" dirty="0">
                        <a:latin typeface="+mn-lt"/>
                        <a:cs typeface="Times New Roman"/>
                      </a:endParaRPr>
                    </a:p>
                  </a:txBody>
                  <a:tcPr marL="0" marR="0" marT="0" marB="0"/>
                </a:tc>
                <a:extLst>
                  <a:ext uri="{0D108BD9-81ED-4DB2-BD59-A6C34878D82A}">
                    <a16:rowId xmlns:a16="http://schemas.microsoft.com/office/drawing/2014/main" val="10002"/>
                  </a:ext>
                </a:extLst>
              </a:tr>
              <a:tr h="584455">
                <a:tc>
                  <a:txBody>
                    <a:bodyPr/>
                    <a:lstStyle/>
                    <a:p>
                      <a:pPr marL="139700">
                        <a:lnSpc>
                          <a:spcPts val="1560"/>
                        </a:lnSpc>
                      </a:pPr>
                      <a:r>
                        <a:rPr sz="1400" spc="-5" dirty="0"/>
                        <a:t>Basic </a:t>
                      </a:r>
                      <a:r>
                        <a:rPr sz="1400" dirty="0"/>
                        <a:t>Shifted</a:t>
                      </a:r>
                      <a:r>
                        <a:rPr sz="1400" spc="-20" dirty="0"/>
                        <a:t> </a:t>
                      </a:r>
                      <a:r>
                        <a:rPr sz="1400" spc="-10" dirty="0"/>
                        <a:t>Tripled</a:t>
                      </a:r>
                      <a:endParaRPr sz="1400" dirty="0"/>
                    </a:p>
                    <a:p>
                      <a:pPr marL="139700">
                        <a:lnSpc>
                          <a:spcPct val="100000"/>
                        </a:lnSpc>
                        <a:spcBef>
                          <a:spcPts val="15"/>
                        </a:spcBef>
                      </a:pPr>
                      <a:r>
                        <a:rPr sz="1400" spc="-5" dirty="0"/>
                        <a:t>Coordinates</a:t>
                      </a:r>
                      <a:r>
                        <a:rPr sz="1400" dirty="0"/>
                        <a:t> </a:t>
                      </a:r>
                      <a:r>
                        <a:rPr sz="1400" spc="-5" dirty="0"/>
                        <a:t>(STC)</a:t>
                      </a:r>
                      <a:endParaRPr sz="1400" dirty="0">
                        <a:latin typeface="+mn-lt"/>
                        <a:cs typeface="Times New Roman"/>
                      </a:endParaRPr>
                    </a:p>
                  </a:txBody>
                  <a:tcPr marL="0" marR="0" marT="0" marB="0"/>
                </a:tc>
                <a:tc>
                  <a:txBody>
                    <a:bodyPr/>
                    <a:lstStyle/>
                    <a:p>
                      <a:pPr marL="114935" marR="243204">
                        <a:lnSpc>
                          <a:spcPts val="1639"/>
                        </a:lnSpc>
                        <a:spcBef>
                          <a:spcPts val="10"/>
                        </a:spcBef>
                      </a:pPr>
                      <a:r>
                        <a:rPr sz="1400" spc="-5" dirty="0"/>
                        <a:t>Drawing each </a:t>
                      </a:r>
                      <a:r>
                        <a:rPr sz="1400" dirty="0"/>
                        <a:t>next </a:t>
                      </a:r>
                      <a:r>
                        <a:rPr sz="1400" spc="-5" dirty="0"/>
                        <a:t>triple in the shifted coordinate </a:t>
                      </a:r>
                      <a:r>
                        <a:rPr sz="1400" dirty="0"/>
                        <a:t>system </a:t>
                      </a:r>
                      <a:r>
                        <a:rPr sz="1400" spc="-5" dirty="0"/>
                        <a:t>by adding (1,1,1) to the  </a:t>
                      </a:r>
                      <a:r>
                        <a:rPr sz="1400" dirty="0"/>
                        <a:t>second</a:t>
                      </a:r>
                      <a:r>
                        <a:rPr sz="1400" spc="90" dirty="0"/>
                        <a:t> </a:t>
                      </a:r>
                      <a:r>
                        <a:rPr sz="1400" spc="-5" dirty="0"/>
                        <a:t>tripple,</a:t>
                      </a:r>
                      <a:r>
                        <a:rPr sz="1400" spc="90" dirty="0"/>
                        <a:t> </a:t>
                      </a:r>
                      <a:r>
                        <a:rPr sz="1400" spc="-5" dirty="0"/>
                        <a:t>(2,2,2)</a:t>
                      </a:r>
                      <a:r>
                        <a:rPr sz="1400" spc="85" dirty="0"/>
                        <a:t> </a:t>
                      </a:r>
                      <a:r>
                        <a:rPr sz="1400" spc="-5" dirty="0"/>
                        <a:t>to</a:t>
                      </a:r>
                      <a:r>
                        <a:rPr sz="1400" spc="95" dirty="0"/>
                        <a:t> </a:t>
                      </a:r>
                      <a:r>
                        <a:rPr sz="1400" spc="-5" dirty="0"/>
                        <a:t>the</a:t>
                      </a:r>
                      <a:r>
                        <a:rPr sz="1400" spc="90" dirty="0"/>
                        <a:t> </a:t>
                      </a:r>
                      <a:r>
                        <a:rPr sz="1400" spc="-5" dirty="0"/>
                        <a:t>third</a:t>
                      </a:r>
                      <a:r>
                        <a:rPr sz="1400" spc="95" dirty="0"/>
                        <a:t> </a:t>
                      </a:r>
                      <a:r>
                        <a:rPr sz="1400" spc="-5" dirty="0"/>
                        <a:t>tripple</a:t>
                      </a:r>
                      <a:r>
                        <a:rPr sz="1400" spc="90" dirty="0"/>
                        <a:t> </a:t>
                      </a:r>
                      <a:r>
                        <a:rPr sz="1400" spc="-5" dirty="0"/>
                        <a:t>(i-1,</a:t>
                      </a:r>
                      <a:r>
                        <a:rPr sz="1400" spc="95" dirty="0"/>
                        <a:t> </a:t>
                      </a:r>
                      <a:r>
                        <a:rPr sz="1400" spc="-5" dirty="0"/>
                        <a:t>i-1,i-1)</a:t>
                      </a:r>
                      <a:r>
                        <a:rPr sz="1400" spc="85" dirty="0"/>
                        <a:t> </a:t>
                      </a:r>
                      <a:r>
                        <a:rPr sz="1400" dirty="0"/>
                        <a:t>to</a:t>
                      </a:r>
                      <a:r>
                        <a:rPr sz="1400" spc="95" dirty="0"/>
                        <a:t> </a:t>
                      </a:r>
                      <a:r>
                        <a:rPr sz="1400" spc="-5" dirty="0"/>
                        <a:t>the</a:t>
                      </a:r>
                      <a:r>
                        <a:rPr sz="1400" spc="90" dirty="0"/>
                        <a:t> </a:t>
                      </a:r>
                      <a:r>
                        <a:rPr sz="1400" spc="-5" dirty="0"/>
                        <a:t>i-th</a:t>
                      </a:r>
                      <a:r>
                        <a:rPr sz="1400" spc="100" dirty="0"/>
                        <a:t> </a:t>
                      </a:r>
                      <a:r>
                        <a:rPr sz="1400" spc="-5" dirty="0"/>
                        <a:t>triple,</a:t>
                      </a:r>
                      <a:r>
                        <a:rPr sz="1400" spc="90" dirty="0"/>
                        <a:t> </a:t>
                      </a:r>
                      <a:r>
                        <a:rPr sz="1400" dirty="0"/>
                        <a:t>and</a:t>
                      </a:r>
                      <a:r>
                        <a:rPr sz="1400" spc="95" dirty="0"/>
                        <a:t> </a:t>
                      </a:r>
                      <a:r>
                        <a:rPr sz="1400" spc="-5" dirty="0"/>
                        <a:t>so</a:t>
                      </a:r>
                      <a:r>
                        <a:rPr sz="1400" spc="100" dirty="0"/>
                        <a:t> </a:t>
                      </a:r>
                      <a:r>
                        <a:rPr sz="1400" dirty="0"/>
                        <a:t>on.</a:t>
                      </a:r>
                    </a:p>
                    <a:p>
                      <a:pPr marL="114935">
                        <a:lnSpc>
                          <a:spcPts val="1605"/>
                        </a:lnSpc>
                      </a:pPr>
                      <a:r>
                        <a:rPr sz="1400" spc="-25" dirty="0"/>
                        <a:t>More </a:t>
                      </a:r>
                      <a:r>
                        <a:rPr sz="1400" spc="-40" dirty="0"/>
                        <a:t>generally, </a:t>
                      </a:r>
                      <a:r>
                        <a:rPr sz="1400" spc="-25" dirty="0"/>
                        <a:t>shifts can </a:t>
                      </a:r>
                      <a:r>
                        <a:rPr sz="1400" spc="-10" dirty="0"/>
                        <a:t>be </a:t>
                      </a:r>
                      <a:r>
                        <a:rPr sz="1400" dirty="0"/>
                        <a:t>a</a:t>
                      </a:r>
                      <a:r>
                        <a:rPr sz="1400" spc="-254" dirty="0"/>
                        <a:t> </a:t>
                      </a:r>
                      <a:r>
                        <a:rPr sz="1400" spc="-25" dirty="0"/>
                        <a:t>function </a:t>
                      </a:r>
                      <a:r>
                        <a:rPr sz="1400" spc="-15" dirty="0"/>
                        <a:t>of </a:t>
                      </a:r>
                      <a:r>
                        <a:rPr sz="1400" spc="-30" dirty="0"/>
                        <a:t>some parameters.</a:t>
                      </a:r>
                      <a:endParaRPr sz="1400" dirty="0">
                        <a:latin typeface="+mn-lt"/>
                        <a:cs typeface="Times New Roman"/>
                      </a:endParaRPr>
                    </a:p>
                  </a:txBody>
                  <a:tcPr marL="0" marR="0" marT="1270" marB="0"/>
                </a:tc>
                <a:extLst>
                  <a:ext uri="{0D108BD9-81ED-4DB2-BD59-A6C34878D82A}">
                    <a16:rowId xmlns:a16="http://schemas.microsoft.com/office/drawing/2014/main" val="10003"/>
                  </a:ext>
                </a:extLst>
              </a:tr>
              <a:tr h="584804">
                <a:tc>
                  <a:txBody>
                    <a:bodyPr/>
                    <a:lstStyle/>
                    <a:p>
                      <a:pPr marL="139700">
                        <a:lnSpc>
                          <a:spcPts val="1515"/>
                        </a:lnSpc>
                      </a:pPr>
                      <a:r>
                        <a:rPr sz="1400" spc="-5" dirty="0"/>
                        <a:t>Anchored </a:t>
                      </a:r>
                      <a:r>
                        <a:rPr sz="1400" spc="-10" dirty="0"/>
                        <a:t>Tripled</a:t>
                      </a:r>
                      <a:r>
                        <a:rPr sz="1400" spc="-20" dirty="0"/>
                        <a:t> </a:t>
                      </a:r>
                      <a:r>
                        <a:rPr sz="1400" spc="-5" dirty="0"/>
                        <a:t>Coordinates </a:t>
                      </a:r>
                      <a:r>
                        <a:rPr sz="1400" spc="-40" dirty="0"/>
                        <a:t>(ATC) </a:t>
                      </a:r>
                      <a:r>
                        <a:rPr sz="1400" spc="-5" dirty="0"/>
                        <a:t>in</a:t>
                      </a:r>
                      <a:r>
                        <a:rPr sz="1400" spc="65" dirty="0"/>
                        <a:t> </a:t>
                      </a:r>
                      <a:r>
                        <a:rPr sz="1400" spc="-5" dirty="0"/>
                        <a:t>3-D</a:t>
                      </a:r>
                      <a:endParaRPr sz="1400" dirty="0">
                        <a:latin typeface="+mn-lt"/>
                        <a:cs typeface="Times New Roman"/>
                      </a:endParaRPr>
                    </a:p>
                  </a:txBody>
                  <a:tcPr marL="0" marR="0" marT="0" marB="0"/>
                </a:tc>
                <a:tc>
                  <a:txBody>
                    <a:bodyPr/>
                    <a:lstStyle/>
                    <a:p>
                      <a:pPr marL="114935" marR="109855">
                        <a:lnSpc>
                          <a:spcPts val="1639"/>
                        </a:lnSpc>
                        <a:spcBef>
                          <a:spcPts val="10"/>
                        </a:spcBef>
                      </a:pPr>
                      <a:r>
                        <a:rPr sz="1400" spc="-5" dirty="0"/>
                        <a:t>Drawing </a:t>
                      </a:r>
                      <a:r>
                        <a:rPr sz="1400" dirty="0"/>
                        <a:t>each next </a:t>
                      </a:r>
                      <a:r>
                        <a:rPr sz="1400" spc="-5" dirty="0"/>
                        <a:t>triple in the shifted coordinate system, i.e., coordinates </a:t>
                      </a:r>
                      <a:r>
                        <a:rPr sz="1400" dirty="0"/>
                        <a:t>shifted  </a:t>
                      </a:r>
                      <a:r>
                        <a:rPr sz="1400" spc="-5" dirty="0"/>
                        <a:t>to</a:t>
                      </a:r>
                      <a:r>
                        <a:rPr sz="1400" spc="195" dirty="0"/>
                        <a:t> </a:t>
                      </a:r>
                      <a:r>
                        <a:rPr sz="1400" spc="-5" dirty="0"/>
                        <a:t>the</a:t>
                      </a:r>
                      <a:r>
                        <a:rPr sz="1400" spc="204" dirty="0"/>
                        <a:t> </a:t>
                      </a:r>
                      <a:r>
                        <a:rPr sz="1400" spc="-5" dirty="0"/>
                        <a:t>location</a:t>
                      </a:r>
                      <a:r>
                        <a:rPr sz="1400" spc="204" dirty="0"/>
                        <a:t> </a:t>
                      </a:r>
                      <a:r>
                        <a:rPr sz="1400" spc="-5" dirty="0"/>
                        <a:t>of</a:t>
                      </a:r>
                      <a:r>
                        <a:rPr sz="1400" spc="204" dirty="0"/>
                        <a:t> </a:t>
                      </a:r>
                      <a:r>
                        <a:rPr sz="1400" spc="-5" dirty="0"/>
                        <a:t>the</a:t>
                      </a:r>
                      <a:r>
                        <a:rPr sz="1400" spc="204" dirty="0"/>
                        <a:t> </a:t>
                      </a:r>
                      <a:r>
                        <a:rPr sz="1400" spc="-5" dirty="0"/>
                        <a:t>given</a:t>
                      </a:r>
                      <a:r>
                        <a:rPr sz="1400" spc="210" dirty="0"/>
                        <a:t> </a:t>
                      </a:r>
                      <a:r>
                        <a:rPr sz="1400" spc="-5" dirty="0"/>
                        <a:t>triple</a:t>
                      </a:r>
                      <a:r>
                        <a:rPr sz="1400" spc="200" dirty="0"/>
                        <a:t> </a:t>
                      </a:r>
                      <a:r>
                        <a:rPr sz="1400" spc="-5" dirty="0"/>
                        <a:t>of</a:t>
                      </a:r>
                      <a:r>
                        <a:rPr sz="1400" spc="200" dirty="0"/>
                        <a:t> </a:t>
                      </a:r>
                      <a:r>
                        <a:rPr sz="1400" spc="-5" dirty="0"/>
                        <a:t>(anchor),</a:t>
                      </a:r>
                      <a:r>
                        <a:rPr sz="1400" spc="204" dirty="0"/>
                        <a:t> </a:t>
                      </a:r>
                      <a:r>
                        <a:rPr sz="1400" spc="-5" dirty="0"/>
                        <a:t>e.g.,</a:t>
                      </a:r>
                      <a:r>
                        <a:rPr sz="1400" spc="195" dirty="0"/>
                        <a:t> </a:t>
                      </a:r>
                      <a:r>
                        <a:rPr sz="1400" dirty="0"/>
                        <a:t>the</a:t>
                      </a:r>
                      <a:r>
                        <a:rPr sz="1400" spc="204" dirty="0"/>
                        <a:t> </a:t>
                      </a:r>
                      <a:r>
                        <a:rPr sz="1400" dirty="0"/>
                        <a:t>first</a:t>
                      </a:r>
                      <a:r>
                        <a:rPr sz="1400" spc="204" dirty="0"/>
                        <a:t> </a:t>
                      </a:r>
                      <a:r>
                        <a:rPr sz="1400" spc="-5" dirty="0"/>
                        <a:t>triple</a:t>
                      </a:r>
                      <a:r>
                        <a:rPr sz="1400" spc="200" dirty="0"/>
                        <a:t> </a:t>
                      </a:r>
                      <a:r>
                        <a:rPr sz="1400" spc="-5" dirty="0"/>
                        <a:t>of</a:t>
                      </a:r>
                      <a:r>
                        <a:rPr sz="1400" spc="200" dirty="0"/>
                        <a:t> </a:t>
                      </a:r>
                      <a:r>
                        <a:rPr sz="1400" spc="-5" dirty="0"/>
                        <a:t>a</a:t>
                      </a:r>
                      <a:r>
                        <a:rPr sz="1400" spc="200" dirty="0"/>
                        <a:t> </a:t>
                      </a:r>
                      <a:r>
                        <a:rPr sz="1400" spc="-5" dirty="0"/>
                        <a:t>given</a:t>
                      </a:r>
                      <a:r>
                        <a:rPr sz="1400" spc="215" dirty="0"/>
                        <a:t> </a:t>
                      </a:r>
                      <a:r>
                        <a:rPr sz="1400" spc="20" dirty="0"/>
                        <a:t>n-D</a:t>
                      </a:r>
                      <a:endParaRPr sz="1400"/>
                    </a:p>
                    <a:p>
                      <a:pPr marL="114935">
                        <a:lnSpc>
                          <a:spcPts val="1605"/>
                        </a:lnSpc>
                      </a:pPr>
                      <a:r>
                        <a:rPr sz="1400" dirty="0"/>
                        <a:t>point. </a:t>
                      </a:r>
                      <a:r>
                        <a:rPr sz="1400" spc="-15" dirty="0"/>
                        <a:t>Triple </a:t>
                      </a:r>
                      <a:r>
                        <a:rPr sz="1400" spc="-5" dirty="0"/>
                        <a:t>are shown relative to the anchor easing the comparison with</a:t>
                      </a:r>
                      <a:r>
                        <a:rPr sz="1400" spc="190" dirty="0"/>
                        <a:t> </a:t>
                      </a:r>
                      <a:r>
                        <a:rPr sz="1400" dirty="0"/>
                        <a:t>it.</a:t>
                      </a:r>
                      <a:endParaRPr sz="1400">
                        <a:latin typeface="+mn-lt"/>
                        <a:cs typeface="Times New Roman"/>
                      </a:endParaRPr>
                    </a:p>
                  </a:txBody>
                  <a:tcPr marL="0" marR="0" marT="1270" marB="0"/>
                </a:tc>
                <a:extLst>
                  <a:ext uri="{0D108BD9-81ED-4DB2-BD59-A6C34878D82A}">
                    <a16:rowId xmlns:a16="http://schemas.microsoft.com/office/drawing/2014/main" val="10004"/>
                  </a:ext>
                </a:extLst>
              </a:tr>
              <a:tr h="393440">
                <a:tc>
                  <a:txBody>
                    <a:bodyPr/>
                    <a:lstStyle/>
                    <a:p>
                      <a:pPr marL="139700">
                        <a:lnSpc>
                          <a:spcPts val="1515"/>
                        </a:lnSpc>
                      </a:pPr>
                      <a:r>
                        <a:rPr sz="1400" spc="-5" dirty="0"/>
                        <a:t>3-D Partially Collocated </a:t>
                      </a:r>
                      <a:r>
                        <a:rPr sz="1400" dirty="0"/>
                        <a:t>Coordinates </a:t>
                      </a:r>
                      <a:r>
                        <a:rPr sz="1400" spc="-5" dirty="0"/>
                        <a:t>(PCC)</a:t>
                      </a:r>
                      <a:endParaRPr sz="1400" dirty="0">
                        <a:latin typeface="+mn-lt"/>
                        <a:cs typeface="Times New Roman"/>
                      </a:endParaRPr>
                    </a:p>
                  </a:txBody>
                  <a:tcPr marL="0" marR="0" marT="0" marB="0"/>
                </a:tc>
                <a:tc>
                  <a:txBody>
                    <a:bodyPr/>
                    <a:lstStyle/>
                    <a:p>
                      <a:pPr marL="114935">
                        <a:lnSpc>
                          <a:spcPts val="1515"/>
                        </a:lnSpc>
                      </a:pPr>
                      <a:r>
                        <a:rPr sz="1400" spc="-5" dirty="0"/>
                        <a:t>Drawing some coordinate axes in </a:t>
                      </a:r>
                      <a:r>
                        <a:rPr sz="1400" dirty="0"/>
                        <a:t>3-D </a:t>
                      </a:r>
                      <a:r>
                        <a:rPr sz="1400" spc="-5" dirty="0"/>
                        <a:t>collocated and </a:t>
                      </a:r>
                      <a:r>
                        <a:rPr sz="1400" spc="-10" dirty="0"/>
                        <a:t>some </a:t>
                      </a:r>
                      <a:r>
                        <a:rPr sz="1400" dirty="0"/>
                        <a:t>coordinates </a:t>
                      </a:r>
                      <a:r>
                        <a:rPr sz="1400" spc="-5" dirty="0"/>
                        <a:t>not</a:t>
                      </a:r>
                      <a:r>
                        <a:rPr sz="1400" spc="215" dirty="0"/>
                        <a:t> </a:t>
                      </a:r>
                      <a:r>
                        <a:rPr sz="1400" dirty="0"/>
                        <a:t>collo-</a:t>
                      </a:r>
                    </a:p>
                    <a:p>
                      <a:pPr marL="114935">
                        <a:lnSpc>
                          <a:spcPts val="1639"/>
                        </a:lnSpc>
                      </a:pPr>
                      <a:r>
                        <a:rPr sz="1400" spc="-5" dirty="0"/>
                        <a:t>cated.</a:t>
                      </a:r>
                      <a:endParaRPr sz="1400" dirty="0">
                        <a:latin typeface="+mn-lt"/>
                        <a:cs typeface="Times New Roman"/>
                      </a:endParaRPr>
                    </a:p>
                  </a:txBody>
                  <a:tcPr marL="0" marR="0" marT="0" marB="0"/>
                </a:tc>
                <a:extLst>
                  <a:ext uri="{0D108BD9-81ED-4DB2-BD59-A6C34878D82A}">
                    <a16:rowId xmlns:a16="http://schemas.microsoft.com/office/drawing/2014/main" val="10005"/>
                  </a:ext>
                </a:extLst>
              </a:tr>
              <a:tr h="393323">
                <a:tc>
                  <a:txBody>
                    <a:bodyPr/>
                    <a:lstStyle/>
                    <a:p>
                      <a:pPr marL="139700">
                        <a:lnSpc>
                          <a:spcPts val="1515"/>
                        </a:lnSpc>
                      </a:pPr>
                      <a:r>
                        <a:rPr sz="1400" spc="-5" dirty="0"/>
                        <a:t>3-D In-Line</a:t>
                      </a:r>
                      <a:r>
                        <a:rPr sz="1400" spc="-15" dirty="0"/>
                        <a:t> </a:t>
                      </a:r>
                      <a:r>
                        <a:rPr sz="1400" spc="-5" dirty="0"/>
                        <a:t>Coordinates</a:t>
                      </a:r>
                      <a:r>
                        <a:rPr sz="1400" spc="10" dirty="0"/>
                        <a:t> </a:t>
                      </a:r>
                      <a:r>
                        <a:rPr sz="1400" spc="-5" dirty="0"/>
                        <a:t>(ILC)</a:t>
                      </a:r>
                      <a:endParaRPr sz="1400" dirty="0">
                        <a:latin typeface="+mn-lt"/>
                        <a:cs typeface="Times New Roman"/>
                      </a:endParaRPr>
                    </a:p>
                  </a:txBody>
                  <a:tcPr marL="0" marR="0" marT="0" marB="0"/>
                </a:tc>
                <a:tc>
                  <a:txBody>
                    <a:bodyPr/>
                    <a:lstStyle/>
                    <a:p>
                      <a:pPr marL="114935">
                        <a:lnSpc>
                          <a:spcPts val="1515"/>
                        </a:lnSpc>
                      </a:pPr>
                      <a:r>
                        <a:rPr sz="1400" spc="-5" dirty="0"/>
                        <a:t>Drawing all </a:t>
                      </a:r>
                      <a:r>
                        <a:rPr sz="1400" dirty="0"/>
                        <a:t>coordinate </a:t>
                      </a:r>
                      <a:r>
                        <a:rPr sz="1400" spc="-5" dirty="0"/>
                        <a:t>axes in 3D located </a:t>
                      </a:r>
                      <a:r>
                        <a:rPr sz="1400" dirty="0"/>
                        <a:t>one </a:t>
                      </a:r>
                      <a:r>
                        <a:rPr sz="1400" spc="-5" dirty="0"/>
                        <a:t>after another on a </a:t>
                      </a:r>
                      <a:r>
                        <a:rPr sz="1400" dirty="0"/>
                        <a:t>single</a:t>
                      </a:r>
                      <a:r>
                        <a:rPr sz="1400" spc="210" dirty="0"/>
                        <a:t> </a:t>
                      </a:r>
                      <a:r>
                        <a:rPr sz="1400" spc="-5" dirty="0"/>
                        <a:t>straight</a:t>
                      </a:r>
                      <a:endParaRPr sz="1400" dirty="0"/>
                    </a:p>
                    <a:p>
                      <a:pPr marL="114935">
                        <a:lnSpc>
                          <a:spcPts val="1639"/>
                        </a:lnSpc>
                      </a:pPr>
                      <a:r>
                        <a:rPr sz="1400" spc="-5" dirty="0"/>
                        <a:t>line.</a:t>
                      </a:r>
                      <a:endParaRPr sz="1400" dirty="0">
                        <a:latin typeface="+mn-lt"/>
                        <a:cs typeface="Times New Roman"/>
                      </a:endParaRPr>
                    </a:p>
                  </a:txBody>
                  <a:tcPr marL="0" marR="0" marT="0" marB="0"/>
                </a:tc>
                <a:extLst>
                  <a:ext uri="{0D108BD9-81ED-4DB2-BD59-A6C34878D82A}">
                    <a16:rowId xmlns:a16="http://schemas.microsoft.com/office/drawing/2014/main" val="10006"/>
                  </a:ext>
                </a:extLst>
              </a:tr>
              <a:tr h="269106">
                <a:tc>
                  <a:txBody>
                    <a:bodyPr/>
                    <a:lstStyle/>
                    <a:p>
                      <a:pPr marL="139700">
                        <a:lnSpc>
                          <a:spcPts val="1565"/>
                        </a:lnSpc>
                      </a:pPr>
                      <a:r>
                        <a:rPr sz="1400" spc="-5" dirty="0"/>
                        <a:t>In-Plane</a:t>
                      </a:r>
                      <a:r>
                        <a:rPr sz="1400" spc="-15" dirty="0"/>
                        <a:t> </a:t>
                      </a:r>
                      <a:r>
                        <a:rPr sz="1400" dirty="0"/>
                        <a:t>Coordinates</a:t>
                      </a:r>
                      <a:r>
                        <a:rPr lang="en-US" sz="1400" spc="0" dirty="0"/>
                        <a:t> </a:t>
                      </a:r>
                      <a:r>
                        <a:rPr sz="1400" spc="-5" dirty="0"/>
                        <a:t>(IPC)</a:t>
                      </a:r>
                      <a:endParaRPr sz="1400" dirty="0">
                        <a:latin typeface="+mn-lt"/>
                        <a:cs typeface="Times New Roman"/>
                      </a:endParaRPr>
                    </a:p>
                  </a:txBody>
                  <a:tcPr marL="0" marR="0" marT="0" marB="0"/>
                </a:tc>
                <a:tc>
                  <a:txBody>
                    <a:bodyPr/>
                    <a:lstStyle/>
                    <a:p>
                      <a:pPr marL="114935">
                        <a:lnSpc>
                          <a:spcPts val="1565"/>
                        </a:lnSpc>
                      </a:pPr>
                      <a:r>
                        <a:rPr sz="1400" spc="-5" dirty="0"/>
                        <a:t>Drawing all </a:t>
                      </a:r>
                      <a:r>
                        <a:rPr sz="1400" dirty="0"/>
                        <a:t>coordinate </a:t>
                      </a:r>
                      <a:r>
                        <a:rPr sz="1400" spc="-5" dirty="0"/>
                        <a:t>axes in 3D located on a </a:t>
                      </a:r>
                      <a:r>
                        <a:rPr sz="1400" dirty="0"/>
                        <a:t>single </a:t>
                      </a:r>
                      <a:r>
                        <a:rPr sz="1400" spc="-5" dirty="0"/>
                        <a:t>plane </a:t>
                      </a:r>
                      <a:r>
                        <a:rPr sz="1400" dirty="0"/>
                        <a:t>(2-D </a:t>
                      </a:r>
                      <a:r>
                        <a:rPr sz="1400" spc="-5" dirty="0"/>
                        <a:t>GLC</a:t>
                      </a:r>
                      <a:r>
                        <a:rPr sz="1400" spc="185" dirty="0"/>
                        <a:t> </a:t>
                      </a:r>
                      <a:r>
                        <a:rPr sz="1400" spc="-5" dirty="0"/>
                        <a:t>embedded</a:t>
                      </a:r>
                      <a:r>
                        <a:rPr lang="en-US" sz="1400" spc="0" dirty="0"/>
                        <a:t> </a:t>
                      </a:r>
                      <a:r>
                        <a:rPr sz="1400" spc="-5" dirty="0"/>
                        <a:t>to</a:t>
                      </a:r>
                      <a:r>
                        <a:rPr sz="1400" dirty="0"/>
                        <a:t> </a:t>
                      </a:r>
                      <a:r>
                        <a:rPr sz="1400" spc="-5" dirty="0"/>
                        <a:t>3-D).</a:t>
                      </a:r>
                      <a:endParaRPr sz="1400" dirty="0">
                        <a:latin typeface="+mn-lt"/>
                        <a:cs typeface="Times New Roman"/>
                      </a:endParaRPr>
                    </a:p>
                  </a:txBody>
                  <a:tcPr marL="0" marR="0" marT="0" marB="0"/>
                </a:tc>
                <a:extLst>
                  <a:ext uri="{0D108BD9-81ED-4DB2-BD59-A6C34878D82A}">
                    <a16:rowId xmlns:a16="http://schemas.microsoft.com/office/drawing/2014/main" val="10007"/>
                  </a:ext>
                </a:extLst>
              </a:tr>
              <a:tr h="393439">
                <a:tc>
                  <a:txBody>
                    <a:bodyPr/>
                    <a:lstStyle/>
                    <a:p>
                      <a:pPr marL="139700">
                        <a:lnSpc>
                          <a:spcPts val="1520"/>
                        </a:lnSpc>
                      </a:pPr>
                      <a:r>
                        <a:rPr sz="1400" spc="-5" dirty="0"/>
                        <a:t>Spherical</a:t>
                      </a:r>
                      <a:r>
                        <a:rPr sz="1400" spc="5" dirty="0"/>
                        <a:t> </a:t>
                      </a:r>
                      <a:r>
                        <a:rPr sz="1400" spc="-5" dirty="0"/>
                        <a:t>and</a:t>
                      </a:r>
                      <a:endParaRPr sz="1400"/>
                    </a:p>
                    <a:p>
                      <a:pPr marL="139700">
                        <a:lnSpc>
                          <a:spcPts val="1639"/>
                        </a:lnSpc>
                      </a:pPr>
                      <a:r>
                        <a:rPr sz="1400" spc="-5" dirty="0"/>
                        <a:t>polyhedron coordinates</a:t>
                      </a:r>
                      <a:endParaRPr sz="1400">
                        <a:latin typeface="+mn-lt"/>
                        <a:cs typeface="Times New Roman"/>
                      </a:endParaRPr>
                    </a:p>
                  </a:txBody>
                  <a:tcPr marL="0" marR="0" marT="0" marB="0"/>
                </a:tc>
                <a:tc>
                  <a:txBody>
                    <a:bodyPr/>
                    <a:lstStyle/>
                    <a:p>
                      <a:pPr marL="114935">
                        <a:lnSpc>
                          <a:spcPts val="1635"/>
                        </a:lnSpc>
                      </a:pPr>
                      <a:r>
                        <a:rPr sz="1400" spc="-5" dirty="0"/>
                        <a:t>Drawing all </a:t>
                      </a:r>
                      <a:r>
                        <a:rPr sz="1400" dirty="0"/>
                        <a:t>coordinate </a:t>
                      </a:r>
                      <a:r>
                        <a:rPr sz="1400" spc="-5" dirty="0"/>
                        <a:t>axes in 3D located on a sphere or a</a:t>
                      </a:r>
                      <a:r>
                        <a:rPr sz="1400" spc="170" dirty="0"/>
                        <a:t> </a:t>
                      </a:r>
                      <a:r>
                        <a:rPr sz="1400" spc="-5" dirty="0"/>
                        <a:t>polyhedron.</a:t>
                      </a:r>
                      <a:endParaRPr sz="1400" dirty="0">
                        <a:latin typeface="+mn-lt"/>
                        <a:cs typeface="Times New Roman"/>
                      </a:endParaRPr>
                    </a:p>
                  </a:txBody>
                  <a:tcPr marL="0" marR="0" marT="0" marB="0"/>
                </a:tc>
                <a:extLst>
                  <a:ext uri="{0D108BD9-81ED-4DB2-BD59-A6C34878D82A}">
                    <a16:rowId xmlns:a16="http://schemas.microsoft.com/office/drawing/2014/main" val="10008"/>
                  </a:ext>
                </a:extLst>
              </a:tr>
              <a:tr h="202306">
                <a:tc>
                  <a:txBody>
                    <a:bodyPr/>
                    <a:lstStyle/>
                    <a:p>
                      <a:pPr marL="139700">
                        <a:lnSpc>
                          <a:spcPts val="1635"/>
                        </a:lnSpc>
                      </a:pPr>
                      <a:r>
                        <a:rPr sz="1400" spc="-5" dirty="0"/>
                        <a:t>Ellipsoidal coordinates</a:t>
                      </a:r>
                      <a:endParaRPr sz="1400">
                        <a:latin typeface="+mn-lt"/>
                        <a:cs typeface="Times New Roman"/>
                      </a:endParaRPr>
                    </a:p>
                  </a:txBody>
                  <a:tcPr marL="0" marR="0" marT="0" marB="0"/>
                </a:tc>
                <a:tc>
                  <a:txBody>
                    <a:bodyPr/>
                    <a:lstStyle/>
                    <a:p>
                      <a:pPr marL="114935">
                        <a:lnSpc>
                          <a:spcPts val="1635"/>
                        </a:lnSpc>
                      </a:pPr>
                      <a:r>
                        <a:rPr sz="1400" spc="-5" dirty="0"/>
                        <a:t>Drawing all </a:t>
                      </a:r>
                      <a:r>
                        <a:rPr sz="1400" dirty="0"/>
                        <a:t>coordinate </a:t>
                      </a:r>
                      <a:r>
                        <a:rPr sz="1400" spc="-5" dirty="0"/>
                        <a:t>axes in 3D located on</a:t>
                      </a:r>
                      <a:r>
                        <a:rPr sz="1400" spc="114" dirty="0"/>
                        <a:t> </a:t>
                      </a:r>
                      <a:r>
                        <a:rPr sz="1400" spc="-5" dirty="0"/>
                        <a:t>ellipsoids.</a:t>
                      </a:r>
                      <a:endParaRPr sz="1400">
                        <a:latin typeface="+mn-lt"/>
                        <a:cs typeface="Times New Roman"/>
                      </a:endParaRPr>
                    </a:p>
                  </a:txBody>
                  <a:tcPr marL="0" marR="0" marT="0" marB="0"/>
                </a:tc>
                <a:extLst>
                  <a:ext uri="{0D108BD9-81ED-4DB2-BD59-A6C34878D82A}">
                    <a16:rowId xmlns:a16="http://schemas.microsoft.com/office/drawing/2014/main" val="10009"/>
                  </a:ext>
                </a:extLst>
              </a:tr>
              <a:tr h="397059">
                <a:tc>
                  <a:txBody>
                    <a:bodyPr/>
                    <a:lstStyle/>
                    <a:p>
                      <a:pPr marL="139700">
                        <a:lnSpc>
                          <a:spcPts val="1565"/>
                        </a:lnSpc>
                      </a:pPr>
                      <a:r>
                        <a:rPr sz="1400" spc="-5" dirty="0"/>
                        <a:t>GLC for linear</a:t>
                      </a:r>
                      <a:r>
                        <a:rPr sz="1400" dirty="0"/>
                        <a:t> </a:t>
                      </a:r>
                      <a:r>
                        <a:rPr sz="1400" spc="-5" dirty="0"/>
                        <a:t>func-</a:t>
                      </a:r>
                      <a:endParaRPr sz="1400"/>
                    </a:p>
                    <a:p>
                      <a:pPr marL="139700">
                        <a:lnSpc>
                          <a:spcPct val="100000"/>
                        </a:lnSpc>
                        <a:spcBef>
                          <a:spcPts val="15"/>
                        </a:spcBef>
                      </a:pPr>
                      <a:r>
                        <a:rPr sz="1400" spc="-5" dirty="0"/>
                        <a:t>tions </a:t>
                      </a:r>
                      <a:r>
                        <a:rPr sz="1400" spc="-10" dirty="0"/>
                        <a:t>(GLC-L)</a:t>
                      </a:r>
                      <a:endParaRPr sz="1400">
                        <a:latin typeface="+mn-lt"/>
                        <a:cs typeface="Times New Roman"/>
                      </a:endParaRPr>
                    </a:p>
                  </a:txBody>
                  <a:tcPr marL="0" marR="0" marT="0" marB="0"/>
                </a:tc>
                <a:tc>
                  <a:txBody>
                    <a:bodyPr/>
                    <a:lstStyle/>
                    <a:p>
                      <a:pPr marL="114935">
                        <a:lnSpc>
                          <a:spcPts val="1565"/>
                        </a:lnSpc>
                      </a:pPr>
                      <a:r>
                        <a:rPr sz="1400" spc="-5" dirty="0"/>
                        <a:t>Drawing all </a:t>
                      </a:r>
                      <a:r>
                        <a:rPr sz="1400" dirty="0"/>
                        <a:t>coordinates </a:t>
                      </a:r>
                      <a:r>
                        <a:rPr sz="1400" spc="-5" dirty="0"/>
                        <a:t>in 3D dynamically depending on coefficients of the</a:t>
                      </a:r>
                      <a:r>
                        <a:rPr sz="1400" spc="185" dirty="0"/>
                        <a:t> </a:t>
                      </a:r>
                      <a:r>
                        <a:rPr sz="1400" spc="-5" dirty="0"/>
                        <a:t>linear</a:t>
                      </a:r>
                      <a:endParaRPr sz="1400"/>
                    </a:p>
                    <a:p>
                      <a:pPr marL="114935">
                        <a:lnSpc>
                          <a:spcPct val="100000"/>
                        </a:lnSpc>
                        <a:spcBef>
                          <a:spcPts val="15"/>
                        </a:spcBef>
                      </a:pPr>
                      <a:r>
                        <a:rPr sz="1400" spc="-5" dirty="0"/>
                        <a:t>function and </a:t>
                      </a:r>
                      <a:r>
                        <a:rPr sz="1400" dirty="0"/>
                        <a:t>value </a:t>
                      </a:r>
                      <a:r>
                        <a:rPr sz="1400" spc="-5" dirty="0"/>
                        <a:t>of n</a:t>
                      </a:r>
                      <a:r>
                        <a:rPr sz="1400" spc="40" dirty="0"/>
                        <a:t> </a:t>
                      </a:r>
                      <a:r>
                        <a:rPr sz="1400" dirty="0"/>
                        <a:t>attributes.</a:t>
                      </a:r>
                      <a:endParaRPr sz="1400">
                        <a:latin typeface="+mn-lt"/>
                        <a:cs typeface="Times New Roman"/>
                      </a:endParaRPr>
                    </a:p>
                  </a:txBody>
                  <a:tcPr marL="0" marR="0" marT="0" marB="0"/>
                </a:tc>
                <a:extLst>
                  <a:ext uri="{0D108BD9-81ED-4DB2-BD59-A6C34878D82A}">
                    <a16:rowId xmlns:a16="http://schemas.microsoft.com/office/drawing/2014/main" val="10010"/>
                  </a:ext>
                </a:extLst>
              </a:tr>
              <a:tr h="397059">
                <a:tc>
                  <a:txBody>
                    <a:bodyPr/>
                    <a:lstStyle/>
                    <a:p>
                      <a:pPr marL="139700">
                        <a:lnSpc>
                          <a:spcPts val="1565"/>
                        </a:lnSpc>
                      </a:pPr>
                      <a:r>
                        <a:rPr sz="1400" spc="-5" dirty="0"/>
                        <a:t>Paired Crown</a:t>
                      </a:r>
                      <a:r>
                        <a:rPr sz="1400" spc="15" dirty="0"/>
                        <a:t> </a:t>
                      </a:r>
                      <a:r>
                        <a:rPr sz="1400" spc="-5" dirty="0"/>
                        <a:t>Coordi-</a:t>
                      </a:r>
                      <a:endParaRPr sz="1400"/>
                    </a:p>
                    <a:p>
                      <a:pPr marL="139700">
                        <a:lnSpc>
                          <a:spcPct val="100000"/>
                        </a:lnSpc>
                        <a:spcBef>
                          <a:spcPts val="15"/>
                        </a:spcBef>
                      </a:pPr>
                      <a:r>
                        <a:rPr sz="1400" spc="-5" dirty="0"/>
                        <a:t>nates</a:t>
                      </a:r>
                      <a:r>
                        <a:rPr sz="1400" spc="10" dirty="0"/>
                        <a:t> </a:t>
                      </a:r>
                      <a:r>
                        <a:rPr sz="1400" spc="-10" dirty="0"/>
                        <a:t>(PWC)</a:t>
                      </a:r>
                      <a:endParaRPr sz="1400">
                        <a:latin typeface="+mn-lt"/>
                        <a:cs typeface="Times New Roman"/>
                      </a:endParaRPr>
                    </a:p>
                  </a:txBody>
                  <a:tcPr marL="0" marR="0" marT="0" marB="0"/>
                </a:tc>
                <a:tc>
                  <a:txBody>
                    <a:bodyPr/>
                    <a:lstStyle/>
                    <a:p>
                      <a:pPr marL="114935">
                        <a:lnSpc>
                          <a:spcPts val="1565"/>
                        </a:lnSpc>
                      </a:pPr>
                      <a:r>
                        <a:rPr sz="1400" spc="-5" dirty="0"/>
                        <a:t>Drawing </a:t>
                      </a:r>
                      <a:r>
                        <a:rPr sz="1400" dirty="0"/>
                        <a:t>odd </a:t>
                      </a:r>
                      <a:r>
                        <a:rPr sz="1400" spc="-5" dirty="0"/>
                        <a:t>coordinates collocated </a:t>
                      </a:r>
                      <a:r>
                        <a:rPr sz="1400" dirty="0"/>
                        <a:t>on </a:t>
                      </a:r>
                      <a:r>
                        <a:rPr sz="1400" spc="-5" dirty="0"/>
                        <a:t>the closed convex hull in 3-D and</a:t>
                      </a:r>
                      <a:r>
                        <a:rPr sz="1400" spc="235" dirty="0"/>
                        <a:t> </a:t>
                      </a:r>
                      <a:r>
                        <a:rPr sz="1400" spc="-5" dirty="0"/>
                        <a:t>even</a:t>
                      </a:r>
                      <a:endParaRPr sz="1400" dirty="0"/>
                    </a:p>
                    <a:p>
                      <a:pPr marL="114935">
                        <a:lnSpc>
                          <a:spcPct val="100000"/>
                        </a:lnSpc>
                        <a:spcBef>
                          <a:spcPts val="15"/>
                        </a:spcBef>
                      </a:pPr>
                      <a:r>
                        <a:rPr sz="1400" spc="-5" dirty="0"/>
                        <a:t>coordinates orthogonal to </a:t>
                      </a:r>
                      <a:r>
                        <a:rPr sz="1400" dirty="0"/>
                        <a:t>them </a:t>
                      </a:r>
                      <a:r>
                        <a:rPr sz="1400" spc="-5" dirty="0"/>
                        <a:t>as a function </a:t>
                      </a:r>
                      <a:r>
                        <a:rPr sz="1400" spc="-10" dirty="0"/>
                        <a:t>of </a:t>
                      </a:r>
                      <a:r>
                        <a:rPr sz="1400" spc="-5" dirty="0"/>
                        <a:t>the odd coordinate</a:t>
                      </a:r>
                      <a:r>
                        <a:rPr sz="1400" spc="125" dirty="0"/>
                        <a:t> </a:t>
                      </a:r>
                      <a:r>
                        <a:rPr sz="1400" dirty="0"/>
                        <a:t>value.</a:t>
                      </a:r>
                      <a:endParaRPr sz="1400" dirty="0">
                        <a:latin typeface="+mn-lt"/>
                        <a:cs typeface="Times New Roman"/>
                      </a:endParaRPr>
                    </a:p>
                  </a:txBody>
                  <a:tcPr marL="0" marR="0" marT="0" marB="0"/>
                </a:tc>
                <a:extLst>
                  <a:ext uri="{0D108BD9-81ED-4DB2-BD59-A6C34878D82A}">
                    <a16:rowId xmlns:a16="http://schemas.microsoft.com/office/drawing/2014/main" val="10011"/>
                  </a:ext>
                </a:extLst>
              </a:tr>
            </a:tbl>
          </a:graphicData>
        </a:graphic>
      </p:graphicFrame>
      <p:sp>
        <p:nvSpPr>
          <p:cNvPr id="12" name="Title 5">
            <a:extLst>
              <a:ext uri="{FF2B5EF4-FFF2-40B4-BE49-F238E27FC236}">
                <a16:creationId xmlns:a16="http://schemas.microsoft.com/office/drawing/2014/main" id="{36A0CA03-7CB9-724D-9873-22317266946E}"/>
              </a:ext>
            </a:extLst>
          </p:cNvPr>
          <p:cNvSpPr>
            <a:spLocks noGrp="1"/>
          </p:cNvSpPr>
          <p:nvPr>
            <p:ph type="title"/>
          </p:nvPr>
        </p:nvSpPr>
        <p:spPr>
          <a:xfrm>
            <a:off x="838200" y="365125"/>
            <a:ext cx="10227365" cy="1325563"/>
          </a:xfrm>
        </p:spPr>
        <p:txBody>
          <a:bodyPr>
            <a:normAutofit/>
          </a:bodyPr>
          <a:lstStyle/>
          <a:p>
            <a:pPr algn="ctr"/>
            <a:r>
              <a:rPr lang="en-US" spc="-15" dirty="0">
                <a:latin typeface="+mn-lt"/>
                <a:cs typeface="Corbel"/>
              </a:rPr>
              <a:t>General </a:t>
            </a:r>
            <a:r>
              <a:rPr lang="en-US" spc="-10" dirty="0">
                <a:latin typeface="+mn-lt"/>
                <a:cs typeface="Corbel"/>
              </a:rPr>
              <a:t>Line </a:t>
            </a:r>
            <a:r>
              <a:rPr lang="en-US" spc="-20" dirty="0">
                <a:latin typeface="+mn-lt"/>
                <a:cs typeface="Corbel"/>
              </a:rPr>
              <a:t>Coordinates </a:t>
            </a:r>
            <a:r>
              <a:rPr lang="en-US" spc="-55" dirty="0">
                <a:latin typeface="+mn-lt"/>
                <a:cs typeface="Corbel"/>
              </a:rPr>
              <a:t>(GLC): </a:t>
            </a:r>
            <a:r>
              <a:rPr lang="en-US" spc="-20" dirty="0">
                <a:latin typeface="+mn-lt"/>
                <a:cs typeface="Corbel"/>
              </a:rPr>
              <a:t>3-D</a:t>
            </a:r>
            <a:endParaRPr lang="en-US" dirty="0">
              <a:latin typeface="+mn-lt"/>
            </a:endParaRPr>
          </a:p>
        </p:txBody>
      </p:sp>
    </p:spTree>
    <p:extLst>
      <p:ext uri="{BB962C8B-B14F-4D97-AF65-F5344CB8AC3E}">
        <p14:creationId xmlns:p14="http://schemas.microsoft.com/office/powerpoint/2010/main" val="179728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107859" y="1499246"/>
            <a:ext cx="1234083" cy="167339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169574" y="2844428"/>
            <a:ext cx="6102861" cy="911225"/>
          </a:xfrm>
          <a:prstGeom prst="rect">
            <a:avLst/>
          </a:prstGeom>
        </p:spPr>
        <p:txBody>
          <a:bodyPr vert="horz" wrap="square" lIns="0" tIns="13335" rIns="0" bIns="0" rtlCol="0">
            <a:spAutoFit/>
          </a:bodyPr>
          <a:lstStyle/>
          <a:p>
            <a:pPr marL="967740">
              <a:lnSpc>
                <a:spcPct val="100000"/>
              </a:lnSpc>
              <a:spcBef>
                <a:spcPts val="105"/>
              </a:spcBef>
            </a:pPr>
            <a:r>
              <a:rPr sz="1200" b="1" spc="5" dirty="0">
                <a:latin typeface="Times New Roman"/>
                <a:cs typeface="Times New Roman"/>
              </a:rPr>
              <a:t>X</a:t>
            </a:r>
            <a:endParaRPr sz="1200" dirty="0">
              <a:latin typeface="Times New Roman"/>
              <a:cs typeface="Times New Roman"/>
            </a:endParaRPr>
          </a:p>
          <a:p>
            <a:pPr>
              <a:lnSpc>
                <a:spcPct val="100000"/>
              </a:lnSpc>
              <a:spcBef>
                <a:spcPts val="10"/>
              </a:spcBef>
            </a:pPr>
            <a:endParaRPr sz="1150" dirty="0">
              <a:latin typeface="Times New Roman"/>
              <a:cs typeface="Times New Roman"/>
            </a:endParaRPr>
          </a:p>
          <a:p>
            <a:pPr marL="12700">
              <a:lnSpc>
                <a:spcPts val="1410"/>
              </a:lnSpc>
              <a:tabLst>
                <a:tab pos="1721485" algn="l"/>
              </a:tabLst>
            </a:pPr>
            <a:r>
              <a:rPr sz="1200" spc="-5" dirty="0">
                <a:latin typeface="Times New Roman"/>
                <a:cs typeface="Times New Roman"/>
              </a:rPr>
              <a:t>(a)</a:t>
            </a:r>
            <a:r>
              <a:rPr sz="1200" spc="185" dirty="0">
                <a:latin typeface="Times New Roman"/>
                <a:cs typeface="Times New Roman"/>
              </a:rPr>
              <a:t> </a:t>
            </a:r>
            <a:r>
              <a:rPr sz="1200" spc="-5" dirty="0">
                <a:latin typeface="Times New Roman"/>
                <a:cs typeface="Times New Roman"/>
              </a:rPr>
              <a:t>Collocated</a:t>
            </a:r>
            <a:r>
              <a:rPr sz="1200" spc="5" dirty="0">
                <a:latin typeface="Times New Roman"/>
                <a:cs typeface="Times New Roman"/>
              </a:rPr>
              <a:t> </a:t>
            </a:r>
            <a:r>
              <a:rPr sz="1200" spc="-5" dirty="0">
                <a:latin typeface="Times New Roman"/>
                <a:cs typeface="Times New Roman"/>
              </a:rPr>
              <a:t>Paired</a:t>
            </a:r>
            <a:r>
              <a:rPr lang="en-US" sz="1200" spc="-5" dirty="0">
                <a:latin typeface="Times New Roman"/>
                <a:cs typeface="Times New Roman"/>
              </a:rPr>
              <a:t> Coordinates </a:t>
            </a:r>
            <a:r>
              <a:rPr sz="1200" spc="-5" dirty="0">
                <a:latin typeface="Times New Roman"/>
                <a:cs typeface="Times New Roman"/>
              </a:rPr>
              <a:t>	(b) Shifted Paired Coordinates.</a:t>
            </a:r>
            <a:endParaRPr sz="1200" dirty="0">
              <a:latin typeface="Times New Roman"/>
              <a:cs typeface="Times New Roman"/>
            </a:endParaRPr>
          </a:p>
          <a:p>
            <a:pPr marL="110489">
              <a:lnSpc>
                <a:spcPts val="1375"/>
              </a:lnSpc>
            </a:pPr>
            <a:r>
              <a:rPr sz="1200" spc="-5" dirty="0">
                <a:latin typeface="Times New Roman"/>
                <a:cs typeface="Times New Roman"/>
              </a:rPr>
              <a:t>.</a:t>
            </a:r>
            <a:endParaRPr sz="1200" dirty="0">
              <a:latin typeface="Times New Roman"/>
              <a:cs typeface="Times New Roman"/>
            </a:endParaRPr>
          </a:p>
          <a:p>
            <a:pPr marL="795655">
              <a:lnSpc>
                <a:spcPts val="1410"/>
              </a:lnSpc>
            </a:pPr>
            <a:r>
              <a:rPr sz="1200" spc="-5" dirty="0">
                <a:latin typeface="Times New Roman"/>
                <a:cs typeface="Times New Roman"/>
              </a:rPr>
              <a:t>6-D point (5,4,0,6,4,10) in Paired</a:t>
            </a:r>
            <a:r>
              <a:rPr sz="1200" spc="50" dirty="0">
                <a:latin typeface="Times New Roman"/>
                <a:cs typeface="Times New Roman"/>
              </a:rPr>
              <a:t> </a:t>
            </a:r>
            <a:r>
              <a:rPr sz="1200" spc="-5" dirty="0">
                <a:latin typeface="Times New Roman"/>
                <a:cs typeface="Times New Roman"/>
              </a:rPr>
              <a:t>Coordinates.</a:t>
            </a:r>
            <a:endParaRPr sz="1200" dirty="0">
              <a:latin typeface="Times New Roman"/>
              <a:cs typeface="Times New Roman"/>
            </a:endParaRPr>
          </a:p>
        </p:txBody>
      </p:sp>
      <p:sp>
        <p:nvSpPr>
          <p:cNvPr id="5" name="object 5"/>
          <p:cNvSpPr/>
          <p:nvPr/>
        </p:nvSpPr>
        <p:spPr>
          <a:xfrm>
            <a:off x="2970280" y="3078540"/>
            <a:ext cx="410845" cy="102870"/>
          </a:xfrm>
          <a:custGeom>
            <a:avLst/>
            <a:gdLst/>
            <a:ahLst/>
            <a:cxnLst/>
            <a:rect l="l" t="t" r="r" b="b"/>
            <a:pathLst>
              <a:path w="410845" h="102869">
                <a:moveTo>
                  <a:pt x="308007" y="45005"/>
                </a:moveTo>
                <a:lnTo>
                  <a:pt x="308007" y="102285"/>
                </a:lnTo>
                <a:lnTo>
                  <a:pt x="398356" y="57280"/>
                </a:lnTo>
                <a:lnTo>
                  <a:pt x="325118" y="57280"/>
                </a:lnTo>
                <a:lnTo>
                  <a:pt x="325118" y="45005"/>
                </a:lnTo>
                <a:lnTo>
                  <a:pt x="308007" y="45005"/>
                </a:lnTo>
                <a:close/>
              </a:path>
              <a:path w="410845" h="102869">
                <a:moveTo>
                  <a:pt x="325118" y="57279"/>
                </a:moveTo>
                <a:lnTo>
                  <a:pt x="308007" y="57279"/>
                </a:lnTo>
                <a:lnTo>
                  <a:pt x="325118" y="57280"/>
                </a:lnTo>
                <a:close/>
              </a:path>
              <a:path w="410845" h="102869">
                <a:moveTo>
                  <a:pt x="308007" y="0"/>
                </a:moveTo>
                <a:lnTo>
                  <a:pt x="308007" y="45005"/>
                </a:lnTo>
                <a:lnTo>
                  <a:pt x="325118" y="45005"/>
                </a:lnTo>
                <a:lnTo>
                  <a:pt x="325118" y="57280"/>
                </a:lnTo>
                <a:lnTo>
                  <a:pt x="398359" y="57278"/>
                </a:lnTo>
                <a:lnTo>
                  <a:pt x="410676" y="51142"/>
                </a:lnTo>
                <a:lnTo>
                  <a:pt x="308007" y="0"/>
                </a:lnTo>
                <a:close/>
              </a:path>
              <a:path w="410845" h="102869">
                <a:moveTo>
                  <a:pt x="0" y="45004"/>
                </a:moveTo>
                <a:lnTo>
                  <a:pt x="0" y="57278"/>
                </a:lnTo>
                <a:lnTo>
                  <a:pt x="308007" y="57279"/>
                </a:lnTo>
                <a:lnTo>
                  <a:pt x="308007" y="45005"/>
                </a:lnTo>
                <a:lnTo>
                  <a:pt x="0" y="45004"/>
                </a:lnTo>
                <a:close/>
              </a:path>
            </a:pathLst>
          </a:custGeom>
          <a:solidFill>
            <a:srgbClr val="000000"/>
          </a:solidFill>
        </p:spPr>
        <p:txBody>
          <a:bodyPr wrap="square" lIns="0" tIns="0" rIns="0" bIns="0" rtlCol="0"/>
          <a:lstStyle/>
          <a:p>
            <a:endParaRPr/>
          </a:p>
        </p:txBody>
      </p:sp>
      <p:sp>
        <p:nvSpPr>
          <p:cNvPr id="6" name="object 6"/>
          <p:cNvSpPr/>
          <p:nvPr/>
        </p:nvSpPr>
        <p:spPr>
          <a:xfrm>
            <a:off x="2118128" y="1509496"/>
            <a:ext cx="102870" cy="307340"/>
          </a:xfrm>
          <a:custGeom>
            <a:avLst/>
            <a:gdLst/>
            <a:ahLst/>
            <a:cxnLst/>
            <a:rect l="l" t="t" r="r" b="b"/>
            <a:pathLst>
              <a:path w="102869" h="307339">
                <a:moveTo>
                  <a:pt x="59548" y="85221"/>
                </a:moveTo>
                <a:lnTo>
                  <a:pt x="43121" y="85221"/>
                </a:lnTo>
                <a:lnTo>
                  <a:pt x="43119" y="306840"/>
                </a:lnTo>
                <a:lnTo>
                  <a:pt x="59546" y="306840"/>
                </a:lnTo>
                <a:lnTo>
                  <a:pt x="59548" y="85221"/>
                </a:lnTo>
                <a:close/>
              </a:path>
              <a:path w="102869" h="307339">
                <a:moveTo>
                  <a:pt x="51334" y="0"/>
                </a:moveTo>
                <a:lnTo>
                  <a:pt x="0" y="102268"/>
                </a:lnTo>
                <a:lnTo>
                  <a:pt x="43120" y="102268"/>
                </a:lnTo>
                <a:lnTo>
                  <a:pt x="43121" y="85221"/>
                </a:lnTo>
                <a:lnTo>
                  <a:pt x="94110" y="85221"/>
                </a:lnTo>
                <a:lnTo>
                  <a:pt x="51334" y="0"/>
                </a:lnTo>
                <a:close/>
              </a:path>
              <a:path w="102869" h="307339">
                <a:moveTo>
                  <a:pt x="94110" y="85221"/>
                </a:moveTo>
                <a:lnTo>
                  <a:pt x="59548" y="85221"/>
                </a:lnTo>
                <a:lnTo>
                  <a:pt x="59547" y="102268"/>
                </a:lnTo>
                <a:lnTo>
                  <a:pt x="102667" y="102268"/>
                </a:lnTo>
                <a:lnTo>
                  <a:pt x="94110" y="85221"/>
                </a:lnTo>
                <a:close/>
              </a:path>
            </a:pathLst>
          </a:custGeom>
          <a:solidFill>
            <a:srgbClr val="000000"/>
          </a:solidFill>
        </p:spPr>
        <p:txBody>
          <a:bodyPr wrap="square" lIns="0" tIns="0" rIns="0" bIns="0" rtlCol="0"/>
          <a:lstStyle/>
          <a:p>
            <a:endParaRPr/>
          </a:p>
        </p:txBody>
      </p:sp>
      <p:sp>
        <p:nvSpPr>
          <p:cNvPr id="7" name="object 7"/>
          <p:cNvSpPr txBox="1"/>
          <p:nvPr/>
        </p:nvSpPr>
        <p:spPr>
          <a:xfrm>
            <a:off x="2218742" y="1450154"/>
            <a:ext cx="361950" cy="309245"/>
          </a:xfrm>
          <a:prstGeom prst="rect">
            <a:avLst/>
          </a:prstGeom>
          <a:solidFill>
            <a:srgbClr val="FFFFFF"/>
          </a:solidFill>
        </p:spPr>
        <p:txBody>
          <a:bodyPr vert="horz" wrap="square" lIns="0" tIns="55879" rIns="0" bIns="0" rtlCol="0">
            <a:spAutoFit/>
          </a:bodyPr>
          <a:lstStyle/>
          <a:p>
            <a:pPr algn="ctr">
              <a:lnSpc>
                <a:spcPct val="100000"/>
              </a:lnSpc>
              <a:spcBef>
                <a:spcPts val="439"/>
              </a:spcBef>
            </a:pPr>
            <a:r>
              <a:rPr sz="1200" b="1" spc="10" dirty="0">
                <a:latin typeface="Times New Roman"/>
                <a:cs typeface="Times New Roman"/>
              </a:rPr>
              <a:t>Y</a:t>
            </a:r>
            <a:endParaRPr sz="1200">
              <a:latin typeface="Times New Roman"/>
              <a:cs typeface="Times New Roman"/>
            </a:endParaRPr>
          </a:p>
        </p:txBody>
      </p:sp>
      <p:sp>
        <p:nvSpPr>
          <p:cNvPr id="8" name="object 8"/>
          <p:cNvSpPr/>
          <p:nvPr/>
        </p:nvSpPr>
        <p:spPr>
          <a:xfrm>
            <a:off x="4907780" y="1406829"/>
            <a:ext cx="1699772" cy="1771075"/>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7480300" y="6326435"/>
            <a:ext cx="3732529" cy="382905"/>
          </a:xfrm>
          <a:prstGeom prst="rect">
            <a:avLst/>
          </a:prstGeom>
        </p:spPr>
        <p:txBody>
          <a:bodyPr vert="horz" wrap="square" lIns="0" tIns="24130" rIns="0" bIns="0" rtlCol="0">
            <a:spAutoFit/>
          </a:bodyPr>
          <a:lstStyle/>
          <a:p>
            <a:pPr marL="242570" marR="5080" indent="-230504">
              <a:lnSpc>
                <a:spcPts val="1380"/>
              </a:lnSpc>
              <a:spcBef>
                <a:spcPts val="190"/>
              </a:spcBef>
            </a:pPr>
            <a:r>
              <a:rPr sz="1200" spc="-5" dirty="0">
                <a:latin typeface="Times New Roman"/>
                <a:cs typeface="Times New Roman"/>
              </a:rPr>
              <a:t>6-D point </a:t>
            </a:r>
            <a:r>
              <a:rPr sz="1200" b="1" spc="-5" dirty="0">
                <a:latin typeface="Times New Roman"/>
                <a:cs typeface="Times New Roman"/>
              </a:rPr>
              <a:t>x</a:t>
            </a:r>
            <a:r>
              <a:rPr sz="1200" spc="-5" dirty="0">
                <a:latin typeface="Times New Roman"/>
                <a:cs typeface="Times New Roman"/>
              </a:rPr>
              <a:t>=(x,y,x`,y`,x``,y``)=(0.2, 0.4, 0.1, 0.6, 0.4, 0.8) in  Anchored Paired Coordinates with numbered</a:t>
            </a:r>
            <a:r>
              <a:rPr sz="1200" spc="20" dirty="0">
                <a:latin typeface="Times New Roman"/>
                <a:cs typeface="Times New Roman"/>
              </a:rPr>
              <a:t> </a:t>
            </a:r>
            <a:r>
              <a:rPr sz="1200" spc="-5" dirty="0">
                <a:latin typeface="Times New Roman"/>
                <a:cs typeface="Times New Roman"/>
              </a:rPr>
              <a:t>arrows.</a:t>
            </a:r>
            <a:endParaRPr sz="1200">
              <a:latin typeface="Times New Roman"/>
              <a:cs typeface="Times New Roman"/>
            </a:endParaRPr>
          </a:p>
        </p:txBody>
      </p:sp>
      <p:sp>
        <p:nvSpPr>
          <p:cNvPr id="26" name="object 26"/>
          <p:cNvSpPr txBox="1"/>
          <p:nvPr/>
        </p:nvSpPr>
        <p:spPr>
          <a:xfrm>
            <a:off x="1814102" y="6123365"/>
            <a:ext cx="2113915"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(a) Collocated Paired</a:t>
            </a:r>
            <a:r>
              <a:rPr sz="1200" spc="-114" dirty="0">
                <a:latin typeface="Times New Roman"/>
                <a:cs typeface="Times New Roman"/>
              </a:rPr>
              <a:t> </a:t>
            </a:r>
            <a:r>
              <a:rPr sz="1200" spc="-5" dirty="0">
                <a:latin typeface="Times New Roman"/>
                <a:cs typeface="Times New Roman"/>
              </a:rPr>
              <a:t>Coordinates</a:t>
            </a:r>
            <a:endParaRPr sz="1200" dirty="0">
              <a:latin typeface="Times New Roman"/>
              <a:cs typeface="Times New Roman"/>
            </a:endParaRPr>
          </a:p>
        </p:txBody>
      </p:sp>
      <p:sp>
        <p:nvSpPr>
          <p:cNvPr id="27" name="object 27"/>
          <p:cNvSpPr txBox="1"/>
          <p:nvPr/>
        </p:nvSpPr>
        <p:spPr>
          <a:xfrm>
            <a:off x="4345150" y="6113682"/>
            <a:ext cx="1745280" cy="203902"/>
          </a:xfrm>
          <a:prstGeom prst="rect">
            <a:avLst/>
          </a:prstGeom>
        </p:spPr>
        <p:txBody>
          <a:bodyPr vert="horz" wrap="square" lIns="0" tIns="24130" rIns="0" bIns="0" rtlCol="0">
            <a:spAutoFit/>
          </a:bodyPr>
          <a:lstStyle/>
          <a:p>
            <a:pPr marL="12700" marR="5080" indent="73025">
              <a:lnSpc>
                <a:spcPts val="1380"/>
              </a:lnSpc>
              <a:spcBef>
                <a:spcPts val="190"/>
              </a:spcBef>
            </a:pPr>
            <a:r>
              <a:rPr sz="1200" spc="-5" dirty="0">
                <a:latin typeface="Times New Roman"/>
                <a:cs typeface="Times New Roman"/>
              </a:rPr>
              <a:t>(b) Parallel  Coordinates</a:t>
            </a:r>
            <a:endParaRPr sz="1200" dirty="0">
              <a:latin typeface="Times New Roman"/>
              <a:cs typeface="Times New Roman"/>
            </a:endParaRPr>
          </a:p>
        </p:txBody>
      </p:sp>
      <p:sp>
        <p:nvSpPr>
          <p:cNvPr id="28" name="object 28"/>
          <p:cNvSpPr txBox="1"/>
          <p:nvPr/>
        </p:nvSpPr>
        <p:spPr>
          <a:xfrm>
            <a:off x="1821634" y="6521262"/>
            <a:ext cx="4020185" cy="382905"/>
          </a:xfrm>
          <a:prstGeom prst="rect">
            <a:avLst/>
          </a:prstGeom>
        </p:spPr>
        <p:txBody>
          <a:bodyPr vert="horz" wrap="square" lIns="0" tIns="24130" rIns="0" bIns="0" rtlCol="0">
            <a:spAutoFit/>
          </a:bodyPr>
          <a:lstStyle/>
          <a:p>
            <a:pPr marL="680720" marR="5080" indent="-668655">
              <a:lnSpc>
                <a:spcPts val="1380"/>
              </a:lnSpc>
              <a:spcBef>
                <a:spcPts val="190"/>
              </a:spcBef>
            </a:pPr>
            <a:r>
              <a:rPr sz="1200" spc="-5" dirty="0">
                <a:latin typeface="Times New Roman"/>
                <a:cs typeface="Times New Roman"/>
              </a:rPr>
              <a:t>State vector </a:t>
            </a:r>
            <a:r>
              <a:rPr sz="1200" b="1" spc="-5" dirty="0">
                <a:latin typeface="Times New Roman"/>
                <a:cs typeface="Times New Roman"/>
              </a:rPr>
              <a:t>x </a:t>
            </a:r>
            <a:r>
              <a:rPr sz="1200" spc="-5" dirty="0">
                <a:latin typeface="Times New Roman"/>
                <a:cs typeface="Times New Roman"/>
              </a:rPr>
              <a:t>= (x,y,x`,y`,x``,y``) = (0.2, 0.4, 0.1, 0.6, 0.4, 0.8) in  Collocated Paired and Parallel</a:t>
            </a:r>
            <a:r>
              <a:rPr sz="1200" dirty="0">
                <a:latin typeface="Times New Roman"/>
                <a:cs typeface="Times New Roman"/>
              </a:rPr>
              <a:t> </a:t>
            </a:r>
            <a:r>
              <a:rPr sz="1200" spc="-5" dirty="0">
                <a:latin typeface="Times New Roman"/>
                <a:cs typeface="Times New Roman"/>
              </a:rPr>
              <a:t>Coordinates.</a:t>
            </a:r>
            <a:endParaRPr sz="1200">
              <a:latin typeface="Times New Roman"/>
              <a:cs typeface="Times New Roman"/>
            </a:endParaRPr>
          </a:p>
        </p:txBody>
      </p:sp>
      <p:sp>
        <p:nvSpPr>
          <p:cNvPr id="88" name="Title 87">
            <a:extLst>
              <a:ext uri="{FF2B5EF4-FFF2-40B4-BE49-F238E27FC236}">
                <a16:creationId xmlns:a16="http://schemas.microsoft.com/office/drawing/2014/main" id="{CE58755B-31F7-9040-8745-234E301BBA83}"/>
              </a:ext>
            </a:extLst>
          </p:cNvPr>
          <p:cNvSpPr>
            <a:spLocks noGrp="1"/>
          </p:cNvSpPr>
          <p:nvPr>
            <p:ph type="title"/>
          </p:nvPr>
        </p:nvSpPr>
        <p:spPr/>
        <p:txBody>
          <a:bodyPr/>
          <a:lstStyle/>
          <a:p>
            <a:r>
              <a:rPr lang="en-US" spc="-20" dirty="0">
                <a:latin typeface="Franklin Gothic Book"/>
                <a:cs typeface="Franklin Gothic Book"/>
              </a:rPr>
              <a:t>Reversible </a:t>
            </a:r>
            <a:r>
              <a:rPr lang="en-US" spc="-5" dirty="0">
                <a:latin typeface="Franklin Gothic Book"/>
                <a:cs typeface="Franklin Gothic Book"/>
              </a:rPr>
              <a:t>Lossless Paired</a:t>
            </a:r>
            <a:r>
              <a:rPr lang="en-US" spc="-15" dirty="0">
                <a:latin typeface="Franklin Gothic Book"/>
                <a:cs typeface="Franklin Gothic Book"/>
              </a:rPr>
              <a:t> </a:t>
            </a:r>
            <a:r>
              <a:rPr lang="en-US" spc="-20" dirty="0">
                <a:latin typeface="Franklin Gothic Book"/>
                <a:cs typeface="Franklin Gothic Book"/>
              </a:rPr>
              <a:t>Coordinates</a:t>
            </a:r>
            <a:endParaRPr lang="en-US" dirty="0"/>
          </a:p>
        </p:txBody>
      </p:sp>
      <p:pic>
        <p:nvPicPr>
          <p:cNvPr id="119" name="Picture 118" descr="A screenshot of a cell phone&#10;&#10;Description automatically generated">
            <a:extLst>
              <a:ext uri="{FF2B5EF4-FFF2-40B4-BE49-F238E27FC236}">
                <a16:creationId xmlns:a16="http://schemas.microsoft.com/office/drawing/2014/main" id="{6EA77800-1A35-AF42-B56C-13846FFD4D4C}"/>
              </a:ext>
            </a:extLst>
          </p:cNvPr>
          <p:cNvPicPr>
            <a:picLocks noChangeAspect="1"/>
          </p:cNvPicPr>
          <p:nvPr/>
        </p:nvPicPr>
        <p:blipFill>
          <a:blip r:embed="rId5"/>
          <a:stretch>
            <a:fillRect/>
          </a:stretch>
        </p:blipFill>
        <p:spPr>
          <a:xfrm>
            <a:off x="7480300" y="3837235"/>
            <a:ext cx="3873500" cy="2489200"/>
          </a:xfrm>
          <a:prstGeom prst="rect">
            <a:avLst/>
          </a:prstGeom>
        </p:spPr>
      </p:pic>
      <p:pic>
        <p:nvPicPr>
          <p:cNvPr id="121" name="Picture 120" descr="A screenshot of a cell phone&#10;&#10;Description automatically generated">
            <a:extLst>
              <a:ext uri="{FF2B5EF4-FFF2-40B4-BE49-F238E27FC236}">
                <a16:creationId xmlns:a16="http://schemas.microsoft.com/office/drawing/2014/main" id="{FA6CCF31-5AA5-FD4F-AB00-F85E3CF9AAA1}"/>
              </a:ext>
            </a:extLst>
          </p:cNvPr>
          <p:cNvPicPr>
            <a:picLocks noChangeAspect="1"/>
          </p:cNvPicPr>
          <p:nvPr/>
        </p:nvPicPr>
        <p:blipFill>
          <a:blip r:embed="rId6"/>
          <a:stretch>
            <a:fillRect/>
          </a:stretch>
        </p:blipFill>
        <p:spPr>
          <a:xfrm>
            <a:off x="1821634" y="3989765"/>
            <a:ext cx="4432300" cy="2133600"/>
          </a:xfrm>
          <a:prstGeom prst="rect">
            <a:avLst/>
          </a:prstGeom>
        </p:spPr>
      </p:pic>
    </p:spTree>
    <p:extLst>
      <p:ext uri="{BB962C8B-B14F-4D97-AF65-F5344CB8AC3E}">
        <p14:creationId xmlns:p14="http://schemas.microsoft.com/office/powerpoint/2010/main" val="3632597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9124" y="91715"/>
            <a:ext cx="4084320" cy="1190711"/>
          </a:xfrm>
          <a:prstGeom prst="rect">
            <a:avLst/>
          </a:prstGeom>
        </p:spPr>
        <p:txBody>
          <a:bodyPr vert="horz" wrap="square" lIns="0" tIns="86995" rIns="0" bIns="0" rtlCol="0">
            <a:spAutoFit/>
          </a:bodyPr>
          <a:lstStyle/>
          <a:p>
            <a:pPr marL="12700" marR="5080">
              <a:lnSpc>
                <a:spcPts val="4270"/>
              </a:lnSpc>
              <a:spcBef>
                <a:spcPts val="685"/>
              </a:spcBef>
            </a:pPr>
            <a:r>
              <a:rPr sz="4000" spc="-20" dirty="0"/>
              <a:t>Reversible </a:t>
            </a:r>
            <a:r>
              <a:rPr sz="4000" spc="-5" dirty="0"/>
              <a:t>lossless  Paired</a:t>
            </a:r>
            <a:r>
              <a:rPr sz="4000" spc="-75" dirty="0"/>
              <a:t> </a:t>
            </a:r>
            <a:r>
              <a:rPr sz="4000" spc="-20" dirty="0"/>
              <a:t>Coordinates</a:t>
            </a:r>
            <a:endParaRPr sz="4000" dirty="0"/>
          </a:p>
        </p:txBody>
      </p:sp>
      <p:sp>
        <p:nvSpPr>
          <p:cNvPr id="3" name="object 3"/>
          <p:cNvSpPr txBox="1"/>
          <p:nvPr/>
        </p:nvSpPr>
        <p:spPr>
          <a:xfrm>
            <a:off x="8892031" y="6547611"/>
            <a:ext cx="20383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622D61"/>
                </a:solidFill>
                <a:latin typeface="Franklin Gothic Book"/>
                <a:cs typeface="Franklin Gothic Book"/>
              </a:rPr>
              <a:t>49</a:t>
            </a:r>
            <a:endParaRPr sz="1200">
              <a:latin typeface="Franklin Gothic Book"/>
              <a:cs typeface="Franklin Gothic Book"/>
            </a:endParaRPr>
          </a:p>
        </p:txBody>
      </p:sp>
      <p:sp>
        <p:nvSpPr>
          <p:cNvPr id="4" name="object 4"/>
          <p:cNvSpPr txBox="1"/>
          <p:nvPr/>
        </p:nvSpPr>
        <p:spPr>
          <a:xfrm>
            <a:off x="1763368" y="3045908"/>
            <a:ext cx="4003040" cy="556895"/>
          </a:xfrm>
          <a:prstGeom prst="rect">
            <a:avLst/>
          </a:prstGeom>
        </p:spPr>
        <p:txBody>
          <a:bodyPr vert="horz" wrap="square" lIns="0" tIns="24765" rIns="0" bIns="0" rtlCol="0">
            <a:spAutoFit/>
          </a:bodyPr>
          <a:lstStyle/>
          <a:p>
            <a:pPr marL="12065" marR="5080" indent="1905" algn="ctr">
              <a:lnSpc>
                <a:spcPts val="1370"/>
              </a:lnSpc>
              <a:spcBef>
                <a:spcPts val="195"/>
              </a:spcBef>
            </a:pPr>
            <a:r>
              <a:rPr sz="1200" spc="-5" dirty="0">
                <a:latin typeface="Times New Roman"/>
                <a:cs typeface="Times New Roman"/>
              </a:rPr>
              <a:t>6-D point as a closed contour in 2-D where a 6-D point </a:t>
            </a:r>
            <a:r>
              <a:rPr sz="1200" b="1" spc="-5" dirty="0">
                <a:latin typeface="Times New Roman"/>
                <a:cs typeface="Times New Roman"/>
              </a:rPr>
              <a:t>x</a:t>
            </a:r>
            <a:r>
              <a:rPr sz="1200" spc="-5" dirty="0">
                <a:latin typeface="Times New Roman"/>
                <a:cs typeface="Times New Roman"/>
              </a:rPr>
              <a:t>=(1,1,  2,2,1,1) is forming a tringle from the edges of the graph in Paired  Radial Coordinates with non-orthogonal Cartesian</a:t>
            </a:r>
            <a:r>
              <a:rPr sz="1200" spc="55" dirty="0">
                <a:latin typeface="Times New Roman"/>
                <a:cs typeface="Times New Roman"/>
              </a:rPr>
              <a:t> </a:t>
            </a:r>
            <a:r>
              <a:rPr sz="1200" spc="-5" dirty="0">
                <a:latin typeface="Times New Roman"/>
                <a:cs typeface="Times New Roman"/>
              </a:rPr>
              <a:t>mapping.</a:t>
            </a:r>
            <a:endParaRPr sz="1200">
              <a:latin typeface="Times New Roman"/>
              <a:cs typeface="Times New Roman"/>
            </a:endParaRPr>
          </a:p>
        </p:txBody>
      </p:sp>
      <p:sp>
        <p:nvSpPr>
          <p:cNvPr id="5" name="object 5"/>
          <p:cNvSpPr/>
          <p:nvPr/>
        </p:nvSpPr>
        <p:spPr>
          <a:xfrm>
            <a:off x="3640225" y="1887096"/>
            <a:ext cx="83185" cy="83185"/>
          </a:xfrm>
          <a:custGeom>
            <a:avLst/>
            <a:gdLst/>
            <a:ahLst/>
            <a:cxnLst/>
            <a:rect l="l" t="t" r="r" b="b"/>
            <a:pathLst>
              <a:path w="83185" h="83185">
                <a:moveTo>
                  <a:pt x="0" y="82569"/>
                </a:moveTo>
                <a:lnTo>
                  <a:pt x="82812" y="0"/>
                </a:lnTo>
              </a:path>
            </a:pathLst>
          </a:custGeom>
          <a:ln w="12307">
            <a:solidFill>
              <a:srgbClr val="497DBA"/>
            </a:solidFill>
          </a:ln>
        </p:spPr>
        <p:txBody>
          <a:bodyPr wrap="square" lIns="0" tIns="0" rIns="0" bIns="0" rtlCol="0"/>
          <a:lstStyle/>
          <a:p>
            <a:endParaRPr/>
          </a:p>
        </p:txBody>
      </p:sp>
      <p:sp>
        <p:nvSpPr>
          <p:cNvPr id="6" name="object 6"/>
          <p:cNvSpPr/>
          <p:nvPr/>
        </p:nvSpPr>
        <p:spPr>
          <a:xfrm>
            <a:off x="3873665" y="1854303"/>
            <a:ext cx="91978" cy="9179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169620" y="1862030"/>
            <a:ext cx="796888" cy="3931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324626" y="1890881"/>
            <a:ext cx="586740" cy="203200"/>
          </a:xfrm>
          <a:custGeom>
            <a:avLst/>
            <a:gdLst/>
            <a:ahLst/>
            <a:cxnLst/>
            <a:rect l="l" t="t" r="r" b="b"/>
            <a:pathLst>
              <a:path w="586739" h="203200">
                <a:moveTo>
                  <a:pt x="80576" y="108782"/>
                </a:moveTo>
                <a:lnTo>
                  <a:pt x="0" y="183815"/>
                </a:lnTo>
                <a:lnTo>
                  <a:pt x="108569" y="203032"/>
                </a:lnTo>
                <a:lnTo>
                  <a:pt x="77246" y="177000"/>
                </a:lnTo>
                <a:lnTo>
                  <a:pt x="66538" y="177000"/>
                </a:lnTo>
                <a:lnTo>
                  <a:pt x="59552" y="153425"/>
                </a:lnTo>
                <a:lnTo>
                  <a:pt x="67434" y="151100"/>
                </a:lnTo>
                <a:lnTo>
                  <a:pt x="80576" y="108782"/>
                </a:lnTo>
                <a:close/>
              </a:path>
              <a:path w="586739" h="203200">
                <a:moveTo>
                  <a:pt x="67434" y="151100"/>
                </a:moveTo>
                <a:lnTo>
                  <a:pt x="59552" y="153425"/>
                </a:lnTo>
                <a:lnTo>
                  <a:pt x="66538" y="177000"/>
                </a:lnTo>
                <a:lnTo>
                  <a:pt x="74441" y="174668"/>
                </a:lnTo>
                <a:lnTo>
                  <a:pt x="63054" y="165204"/>
                </a:lnTo>
                <a:lnTo>
                  <a:pt x="67434" y="151100"/>
                </a:lnTo>
                <a:close/>
              </a:path>
              <a:path w="586739" h="203200">
                <a:moveTo>
                  <a:pt x="74441" y="174668"/>
                </a:moveTo>
                <a:lnTo>
                  <a:pt x="66538" y="177000"/>
                </a:lnTo>
                <a:lnTo>
                  <a:pt x="77246" y="177000"/>
                </a:lnTo>
                <a:lnTo>
                  <a:pt x="74441" y="174668"/>
                </a:lnTo>
                <a:close/>
              </a:path>
              <a:path w="586739" h="203200">
                <a:moveTo>
                  <a:pt x="579601" y="0"/>
                </a:moveTo>
                <a:lnTo>
                  <a:pt x="67434" y="151100"/>
                </a:lnTo>
                <a:lnTo>
                  <a:pt x="63054" y="165204"/>
                </a:lnTo>
                <a:lnTo>
                  <a:pt x="74441" y="174668"/>
                </a:lnTo>
                <a:lnTo>
                  <a:pt x="586604" y="23558"/>
                </a:lnTo>
                <a:lnTo>
                  <a:pt x="579601" y="0"/>
                </a:lnTo>
                <a:close/>
              </a:path>
            </a:pathLst>
          </a:custGeom>
          <a:solidFill>
            <a:srgbClr val="000000"/>
          </a:solidFill>
        </p:spPr>
        <p:txBody>
          <a:bodyPr wrap="square" lIns="0" tIns="0" rIns="0" bIns="0" rtlCol="0"/>
          <a:lstStyle/>
          <a:p>
            <a:endParaRPr/>
          </a:p>
        </p:txBody>
      </p:sp>
      <p:sp>
        <p:nvSpPr>
          <p:cNvPr id="9" name="object 9"/>
          <p:cNvSpPr/>
          <p:nvPr/>
        </p:nvSpPr>
        <p:spPr>
          <a:xfrm>
            <a:off x="3817750" y="2065112"/>
            <a:ext cx="907415" cy="98425"/>
          </a:xfrm>
          <a:custGeom>
            <a:avLst/>
            <a:gdLst/>
            <a:ahLst/>
            <a:cxnLst/>
            <a:rect l="l" t="t" r="r" b="b"/>
            <a:pathLst>
              <a:path w="907414" h="98425">
                <a:moveTo>
                  <a:pt x="808559" y="0"/>
                </a:moveTo>
                <a:lnTo>
                  <a:pt x="835954" y="40955"/>
                </a:lnTo>
                <a:lnTo>
                  <a:pt x="841434" y="40957"/>
                </a:lnTo>
                <a:lnTo>
                  <a:pt x="841434" y="57339"/>
                </a:lnTo>
                <a:lnTo>
                  <a:pt x="835955" y="57339"/>
                </a:lnTo>
                <a:lnTo>
                  <a:pt x="808559" y="98297"/>
                </a:lnTo>
                <a:lnTo>
                  <a:pt x="890801" y="57339"/>
                </a:lnTo>
                <a:lnTo>
                  <a:pt x="841434" y="57339"/>
                </a:lnTo>
                <a:lnTo>
                  <a:pt x="890805" y="57338"/>
                </a:lnTo>
                <a:lnTo>
                  <a:pt x="907184" y="49181"/>
                </a:lnTo>
                <a:lnTo>
                  <a:pt x="808559" y="0"/>
                </a:lnTo>
                <a:close/>
              </a:path>
              <a:path w="907414" h="98425">
                <a:moveTo>
                  <a:pt x="841434" y="49148"/>
                </a:moveTo>
                <a:lnTo>
                  <a:pt x="835956" y="57338"/>
                </a:lnTo>
                <a:lnTo>
                  <a:pt x="841434" y="57339"/>
                </a:lnTo>
                <a:lnTo>
                  <a:pt x="841434" y="49148"/>
                </a:lnTo>
                <a:close/>
              </a:path>
              <a:path w="907414" h="98425">
                <a:moveTo>
                  <a:pt x="0" y="40695"/>
                </a:moveTo>
                <a:lnTo>
                  <a:pt x="0" y="57077"/>
                </a:lnTo>
                <a:lnTo>
                  <a:pt x="835956" y="57338"/>
                </a:lnTo>
                <a:lnTo>
                  <a:pt x="841434" y="49148"/>
                </a:lnTo>
                <a:lnTo>
                  <a:pt x="835954" y="40955"/>
                </a:lnTo>
                <a:lnTo>
                  <a:pt x="0" y="40695"/>
                </a:lnTo>
                <a:close/>
              </a:path>
              <a:path w="907414" h="98425">
                <a:moveTo>
                  <a:pt x="835954" y="40955"/>
                </a:moveTo>
                <a:lnTo>
                  <a:pt x="841434" y="49148"/>
                </a:lnTo>
                <a:lnTo>
                  <a:pt x="841434" y="40957"/>
                </a:lnTo>
                <a:lnTo>
                  <a:pt x="835954" y="40955"/>
                </a:lnTo>
                <a:close/>
              </a:path>
            </a:pathLst>
          </a:custGeom>
          <a:solidFill>
            <a:srgbClr val="497DBA"/>
          </a:solidFill>
        </p:spPr>
        <p:txBody>
          <a:bodyPr wrap="square" lIns="0" tIns="0" rIns="0" bIns="0" rtlCol="0"/>
          <a:lstStyle/>
          <a:p>
            <a:endParaRPr/>
          </a:p>
        </p:txBody>
      </p:sp>
      <p:sp>
        <p:nvSpPr>
          <p:cNvPr id="10" name="object 10"/>
          <p:cNvSpPr/>
          <p:nvPr/>
        </p:nvSpPr>
        <p:spPr>
          <a:xfrm>
            <a:off x="3311476" y="1429196"/>
            <a:ext cx="525145" cy="694055"/>
          </a:xfrm>
          <a:custGeom>
            <a:avLst/>
            <a:gdLst/>
            <a:ahLst/>
            <a:cxnLst/>
            <a:rect l="l" t="t" r="r" b="b"/>
            <a:pathLst>
              <a:path w="525145" h="694055">
                <a:moveTo>
                  <a:pt x="49295" y="51898"/>
                </a:moveTo>
                <a:lnTo>
                  <a:pt x="39433" y="52441"/>
                </a:lnTo>
                <a:lnTo>
                  <a:pt x="36140" y="61721"/>
                </a:lnTo>
                <a:lnTo>
                  <a:pt x="511468" y="693928"/>
                </a:lnTo>
                <a:lnTo>
                  <a:pt x="524618" y="684115"/>
                </a:lnTo>
                <a:lnTo>
                  <a:pt x="49295" y="51898"/>
                </a:lnTo>
                <a:close/>
              </a:path>
              <a:path w="525145" h="694055">
                <a:moveTo>
                  <a:pt x="0" y="0"/>
                </a:moveTo>
                <a:lnTo>
                  <a:pt x="19675" y="108126"/>
                </a:lnTo>
                <a:lnTo>
                  <a:pt x="36140" y="61721"/>
                </a:lnTo>
                <a:lnTo>
                  <a:pt x="32858" y="57356"/>
                </a:lnTo>
                <a:lnTo>
                  <a:pt x="46008" y="47526"/>
                </a:lnTo>
                <a:lnTo>
                  <a:pt x="95290" y="47526"/>
                </a:lnTo>
                <a:lnTo>
                  <a:pt x="0" y="0"/>
                </a:lnTo>
                <a:close/>
              </a:path>
              <a:path w="525145" h="694055">
                <a:moveTo>
                  <a:pt x="39433" y="52441"/>
                </a:moveTo>
                <a:lnTo>
                  <a:pt x="32858" y="57356"/>
                </a:lnTo>
                <a:lnTo>
                  <a:pt x="36140" y="61721"/>
                </a:lnTo>
                <a:lnTo>
                  <a:pt x="39433" y="52441"/>
                </a:lnTo>
                <a:close/>
              </a:path>
              <a:path w="525145" h="694055">
                <a:moveTo>
                  <a:pt x="46008" y="47526"/>
                </a:moveTo>
                <a:lnTo>
                  <a:pt x="39433" y="52441"/>
                </a:lnTo>
                <a:lnTo>
                  <a:pt x="49295" y="51898"/>
                </a:lnTo>
                <a:lnTo>
                  <a:pt x="46008" y="47526"/>
                </a:lnTo>
                <a:close/>
              </a:path>
              <a:path w="525145" h="694055">
                <a:moveTo>
                  <a:pt x="95290" y="47526"/>
                </a:moveTo>
                <a:lnTo>
                  <a:pt x="46008" y="47526"/>
                </a:lnTo>
                <a:lnTo>
                  <a:pt x="49295" y="51898"/>
                </a:lnTo>
                <a:lnTo>
                  <a:pt x="98608" y="49181"/>
                </a:lnTo>
                <a:lnTo>
                  <a:pt x="95290" y="47526"/>
                </a:lnTo>
                <a:close/>
              </a:path>
            </a:pathLst>
          </a:custGeom>
          <a:solidFill>
            <a:srgbClr val="497DBA"/>
          </a:solidFill>
        </p:spPr>
        <p:txBody>
          <a:bodyPr wrap="square" lIns="0" tIns="0" rIns="0" bIns="0" rtlCol="0"/>
          <a:lstStyle/>
          <a:p>
            <a:endParaRPr/>
          </a:p>
        </p:txBody>
      </p:sp>
      <p:sp>
        <p:nvSpPr>
          <p:cNvPr id="11" name="object 11"/>
          <p:cNvSpPr/>
          <p:nvPr/>
        </p:nvSpPr>
        <p:spPr>
          <a:xfrm>
            <a:off x="3277779" y="2108216"/>
            <a:ext cx="551180" cy="717550"/>
          </a:xfrm>
          <a:custGeom>
            <a:avLst/>
            <a:gdLst/>
            <a:ahLst/>
            <a:cxnLst/>
            <a:rect l="l" t="t" r="r" b="b"/>
            <a:pathLst>
              <a:path w="551179" h="717550">
                <a:moveTo>
                  <a:pt x="20513" y="609563"/>
                </a:moveTo>
                <a:lnTo>
                  <a:pt x="0" y="717545"/>
                </a:lnTo>
                <a:lnTo>
                  <a:pt x="96395" y="670369"/>
                </a:lnTo>
                <a:lnTo>
                  <a:pt x="46370" y="670369"/>
                </a:lnTo>
                <a:lnTo>
                  <a:pt x="33285" y="660445"/>
                </a:lnTo>
                <a:lnTo>
                  <a:pt x="36608" y="656096"/>
                </a:lnTo>
                <a:lnTo>
                  <a:pt x="20513" y="609563"/>
                </a:lnTo>
                <a:close/>
              </a:path>
              <a:path w="551179" h="717550">
                <a:moveTo>
                  <a:pt x="36608" y="656096"/>
                </a:moveTo>
                <a:lnTo>
                  <a:pt x="33285" y="660445"/>
                </a:lnTo>
                <a:lnTo>
                  <a:pt x="46370" y="670369"/>
                </a:lnTo>
                <a:lnTo>
                  <a:pt x="49690" y="666023"/>
                </a:lnTo>
                <a:lnTo>
                  <a:pt x="39828" y="665405"/>
                </a:lnTo>
                <a:lnTo>
                  <a:pt x="36608" y="656096"/>
                </a:lnTo>
                <a:close/>
              </a:path>
              <a:path w="551179" h="717550">
                <a:moveTo>
                  <a:pt x="49690" y="666023"/>
                </a:moveTo>
                <a:lnTo>
                  <a:pt x="46370" y="670369"/>
                </a:lnTo>
                <a:lnTo>
                  <a:pt x="96395" y="670369"/>
                </a:lnTo>
                <a:lnTo>
                  <a:pt x="98970" y="669110"/>
                </a:lnTo>
                <a:lnTo>
                  <a:pt x="49690" y="666023"/>
                </a:lnTo>
                <a:close/>
              </a:path>
              <a:path w="551179" h="717550">
                <a:moveTo>
                  <a:pt x="537801" y="0"/>
                </a:moveTo>
                <a:lnTo>
                  <a:pt x="36608" y="656096"/>
                </a:lnTo>
                <a:lnTo>
                  <a:pt x="39828" y="665405"/>
                </a:lnTo>
                <a:lnTo>
                  <a:pt x="49690" y="666023"/>
                </a:lnTo>
                <a:lnTo>
                  <a:pt x="550885" y="9928"/>
                </a:lnTo>
                <a:lnTo>
                  <a:pt x="537801" y="0"/>
                </a:lnTo>
                <a:close/>
              </a:path>
            </a:pathLst>
          </a:custGeom>
          <a:solidFill>
            <a:srgbClr val="497DBA"/>
          </a:solidFill>
        </p:spPr>
        <p:txBody>
          <a:bodyPr wrap="square" lIns="0" tIns="0" rIns="0" bIns="0" rtlCol="0"/>
          <a:lstStyle/>
          <a:p>
            <a:endParaRPr/>
          </a:p>
        </p:txBody>
      </p:sp>
      <p:sp>
        <p:nvSpPr>
          <p:cNvPr id="12" name="object 12"/>
          <p:cNvSpPr txBox="1"/>
          <p:nvPr/>
        </p:nvSpPr>
        <p:spPr>
          <a:xfrm>
            <a:off x="3455162" y="1356272"/>
            <a:ext cx="144145" cy="221615"/>
          </a:xfrm>
          <a:prstGeom prst="rect">
            <a:avLst/>
          </a:prstGeom>
        </p:spPr>
        <p:txBody>
          <a:bodyPr vert="horz" wrap="square" lIns="0" tIns="17145" rIns="0" bIns="0" rtlCol="0">
            <a:spAutoFit/>
          </a:bodyPr>
          <a:lstStyle/>
          <a:p>
            <a:pPr marL="12700">
              <a:lnSpc>
                <a:spcPct val="100000"/>
              </a:lnSpc>
              <a:spcBef>
                <a:spcPts val="135"/>
              </a:spcBef>
            </a:pPr>
            <a:r>
              <a:rPr sz="1250" spc="25" dirty="0">
                <a:latin typeface="Times New Roman"/>
                <a:cs typeface="Times New Roman"/>
              </a:rPr>
              <a:t>X</a:t>
            </a:r>
            <a:endParaRPr sz="1250">
              <a:latin typeface="Times New Roman"/>
              <a:cs typeface="Times New Roman"/>
            </a:endParaRPr>
          </a:p>
        </p:txBody>
      </p:sp>
      <p:sp>
        <p:nvSpPr>
          <p:cNvPr id="13" name="object 13"/>
          <p:cNvSpPr txBox="1"/>
          <p:nvPr/>
        </p:nvSpPr>
        <p:spPr>
          <a:xfrm>
            <a:off x="3573512" y="1487990"/>
            <a:ext cx="78740" cy="153035"/>
          </a:xfrm>
          <a:prstGeom prst="rect">
            <a:avLst/>
          </a:prstGeom>
        </p:spPr>
        <p:txBody>
          <a:bodyPr vert="horz" wrap="square" lIns="0" tIns="17145" rIns="0" bIns="0" rtlCol="0">
            <a:spAutoFit/>
          </a:bodyPr>
          <a:lstStyle/>
          <a:p>
            <a:pPr marL="12700">
              <a:lnSpc>
                <a:spcPct val="100000"/>
              </a:lnSpc>
              <a:spcBef>
                <a:spcPts val="135"/>
              </a:spcBef>
            </a:pPr>
            <a:r>
              <a:rPr sz="800" spc="15" dirty="0">
                <a:latin typeface="Times New Roman"/>
                <a:cs typeface="Times New Roman"/>
              </a:rPr>
              <a:t>2</a:t>
            </a:r>
            <a:endParaRPr sz="800">
              <a:latin typeface="Times New Roman"/>
              <a:cs typeface="Times New Roman"/>
            </a:endParaRPr>
          </a:p>
        </p:txBody>
      </p:sp>
      <p:sp>
        <p:nvSpPr>
          <p:cNvPr id="14" name="object 14"/>
          <p:cNvSpPr txBox="1"/>
          <p:nvPr/>
        </p:nvSpPr>
        <p:spPr>
          <a:xfrm>
            <a:off x="3169150" y="2428890"/>
            <a:ext cx="144145" cy="221615"/>
          </a:xfrm>
          <a:prstGeom prst="rect">
            <a:avLst/>
          </a:prstGeom>
        </p:spPr>
        <p:txBody>
          <a:bodyPr vert="horz" wrap="square" lIns="0" tIns="17145" rIns="0" bIns="0" rtlCol="0">
            <a:spAutoFit/>
          </a:bodyPr>
          <a:lstStyle/>
          <a:p>
            <a:pPr marL="12700">
              <a:lnSpc>
                <a:spcPct val="100000"/>
              </a:lnSpc>
              <a:spcBef>
                <a:spcPts val="135"/>
              </a:spcBef>
            </a:pPr>
            <a:r>
              <a:rPr sz="1250" spc="25" dirty="0">
                <a:latin typeface="Times New Roman"/>
                <a:cs typeface="Times New Roman"/>
              </a:rPr>
              <a:t>X</a:t>
            </a:r>
            <a:endParaRPr sz="1250">
              <a:latin typeface="Times New Roman"/>
              <a:cs typeface="Times New Roman"/>
            </a:endParaRPr>
          </a:p>
        </p:txBody>
      </p:sp>
      <p:sp>
        <p:nvSpPr>
          <p:cNvPr id="15" name="object 15"/>
          <p:cNvSpPr txBox="1"/>
          <p:nvPr/>
        </p:nvSpPr>
        <p:spPr>
          <a:xfrm>
            <a:off x="3287500" y="2503596"/>
            <a:ext cx="339090" cy="221615"/>
          </a:xfrm>
          <a:prstGeom prst="rect">
            <a:avLst/>
          </a:prstGeom>
        </p:spPr>
        <p:txBody>
          <a:bodyPr vert="horz" wrap="square" lIns="0" tIns="17145" rIns="0" bIns="0" rtlCol="0">
            <a:spAutoFit/>
          </a:bodyPr>
          <a:lstStyle/>
          <a:p>
            <a:pPr marL="12700">
              <a:lnSpc>
                <a:spcPct val="100000"/>
              </a:lnSpc>
              <a:spcBef>
                <a:spcPts val="135"/>
              </a:spcBef>
              <a:tabLst>
                <a:tab pos="207645" algn="l"/>
              </a:tabLst>
            </a:pPr>
            <a:r>
              <a:rPr sz="800" spc="15" dirty="0">
                <a:latin typeface="Times New Roman"/>
                <a:cs typeface="Times New Roman"/>
              </a:rPr>
              <a:t>4	</a:t>
            </a:r>
            <a:r>
              <a:rPr sz="1875" spc="37" baseline="2222" dirty="0">
                <a:latin typeface="Times New Roman"/>
                <a:cs typeface="Times New Roman"/>
              </a:rPr>
              <a:t>X</a:t>
            </a:r>
            <a:endParaRPr sz="1875" baseline="2222">
              <a:latin typeface="Times New Roman"/>
              <a:cs typeface="Times New Roman"/>
            </a:endParaRPr>
          </a:p>
        </p:txBody>
      </p:sp>
      <p:sp>
        <p:nvSpPr>
          <p:cNvPr id="16" name="object 16"/>
          <p:cNvSpPr txBox="1"/>
          <p:nvPr/>
        </p:nvSpPr>
        <p:spPr>
          <a:xfrm>
            <a:off x="3601127" y="2630988"/>
            <a:ext cx="79375" cy="153670"/>
          </a:xfrm>
          <a:prstGeom prst="rect">
            <a:avLst/>
          </a:prstGeom>
        </p:spPr>
        <p:txBody>
          <a:bodyPr vert="horz" wrap="square" lIns="0" tIns="17780" rIns="0" bIns="0" rtlCol="0">
            <a:spAutoFit/>
          </a:bodyPr>
          <a:lstStyle/>
          <a:p>
            <a:pPr marL="12700">
              <a:lnSpc>
                <a:spcPct val="100000"/>
              </a:lnSpc>
              <a:spcBef>
                <a:spcPts val="140"/>
              </a:spcBef>
            </a:pPr>
            <a:r>
              <a:rPr sz="800" spc="20" dirty="0">
                <a:latin typeface="Times New Roman"/>
                <a:cs typeface="Times New Roman"/>
              </a:rPr>
              <a:t>5</a:t>
            </a:r>
            <a:endParaRPr sz="800">
              <a:latin typeface="Times New Roman"/>
              <a:cs typeface="Times New Roman"/>
            </a:endParaRPr>
          </a:p>
        </p:txBody>
      </p:sp>
      <p:sp>
        <p:nvSpPr>
          <p:cNvPr id="17" name="object 17"/>
          <p:cNvSpPr txBox="1"/>
          <p:nvPr/>
        </p:nvSpPr>
        <p:spPr>
          <a:xfrm>
            <a:off x="4568406" y="2243699"/>
            <a:ext cx="78740" cy="153035"/>
          </a:xfrm>
          <a:prstGeom prst="rect">
            <a:avLst/>
          </a:prstGeom>
        </p:spPr>
        <p:txBody>
          <a:bodyPr vert="horz" wrap="square" lIns="0" tIns="17145" rIns="0" bIns="0" rtlCol="0">
            <a:spAutoFit/>
          </a:bodyPr>
          <a:lstStyle/>
          <a:p>
            <a:pPr marL="12700">
              <a:lnSpc>
                <a:spcPct val="100000"/>
              </a:lnSpc>
              <a:spcBef>
                <a:spcPts val="135"/>
              </a:spcBef>
            </a:pPr>
            <a:r>
              <a:rPr sz="800" spc="15" dirty="0">
                <a:latin typeface="Times New Roman"/>
                <a:cs typeface="Times New Roman"/>
              </a:rPr>
              <a:t>6</a:t>
            </a:r>
            <a:endParaRPr sz="800">
              <a:latin typeface="Times New Roman"/>
              <a:cs typeface="Times New Roman"/>
            </a:endParaRPr>
          </a:p>
        </p:txBody>
      </p:sp>
      <p:sp>
        <p:nvSpPr>
          <p:cNvPr id="18" name="object 18"/>
          <p:cNvSpPr txBox="1"/>
          <p:nvPr/>
        </p:nvSpPr>
        <p:spPr>
          <a:xfrm>
            <a:off x="4043360" y="2088389"/>
            <a:ext cx="302895" cy="183515"/>
          </a:xfrm>
          <a:prstGeom prst="rect">
            <a:avLst/>
          </a:prstGeom>
        </p:spPr>
        <p:txBody>
          <a:bodyPr vert="horz" wrap="square" lIns="0" tIns="17145" rIns="0" bIns="0" rtlCol="0">
            <a:spAutoFit/>
          </a:bodyPr>
          <a:lstStyle/>
          <a:p>
            <a:pPr marL="12700">
              <a:lnSpc>
                <a:spcPct val="100000"/>
              </a:lnSpc>
              <a:spcBef>
                <a:spcPts val="135"/>
              </a:spcBef>
              <a:tabLst>
                <a:tab pos="223520" algn="l"/>
              </a:tabLst>
            </a:pPr>
            <a:r>
              <a:rPr sz="1500" spc="30" baseline="2777" dirty="0">
                <a:latin typeface="Calibri"/>
                <a:cs typeface="Calibri"/>
              </a:rPr>
              <a:t>1	</a:t>
            </a:r>
            <a:r>
              <a:rPr sz="1000" spc="20" dirty="0">
                <a:latin typeface="Times New Roman"/>
                <a:cs typeface="Times New Roman"/>
              </a:rPr>
              <a:t>2</a:t>
            </a:r>
            <a:endParaRPr sz="1000">
              <a:latin typeface="Times New Roman"/>
              <a:cs typeface="Times New Roman"/>
            </a:endParaRPr>
          </a:p>
        </p:txBody>
      </p:sp>
      <p:sp>
        <p:nvSpPr>
          <p:cNvPr id="19" name="object 19"/>
          <p:cNvSpPr/>
          <p:nvPr/>
        </p:nvSpPr>
        <p:spPr>
          <a:xfrm>
            <a:off x="4062668" y="2049286"/>
            <a:ext cx="0" cy="118110"/>
          </a:xfrm>
          <a:custGeom>
            <a:avLst/>
            <a:gdLst/>
            <a:ahLst/>
            <a:cxnLst/>
            <a:rect l="l" t="t" r="r" b="b"/>
            <a:pathLst>
              <a:path h="118110">
                <a:moveTo>
                  <a:pt x="0" y="0"/>
                </a:moveTo>
                <a:lnTo>
                  <a:pt x="0" y="117956"/>
                </a:lnTo>
              </a:path>
            </a:pathLst>
          </a:custGeom>
          <a:ln w="12328">
            <a:solidFill>
              <a:srgbClr val="497DBA"/>
            </a:solidFill>
          </a:ln>
        </p:spPr>
        <p:txBody>
          <a:bodyPr wrap="square" lIns="0" tIns="0" rIns="0" bIns="0" rtlCol="0"/>
          <a:lstStyle/>
          <a:p>
            <a:endParaRPr/>
          </a:p>
        </p:txBody>
      </p:sp>
      <p:sp>
        <p:nvSpPr>
          <p:cNvPr id="20" name="object 20"/>
          <p:cNvSpPr/>
          <p:nvPr/>
        </p:nvSpPr>
        <p:spPr>
          <a:xfrm>
            <a:off x="4266493" y="2064031"/>
            <a:ext cx="0" cy="117475"/>
          </a:xfrm>
          <a:custGeom>
            <a:avLst/>
            <a:gdLst/>
            <a:ahLst/>
            <a:cxnLst/>
            <a:rect l="l" t="t" r="r" b="b"/>
            <a:pathLst>
              <a:path h="117475">
                <a:moveTo>
                  <a:pt x="0" y="0"/>
                </a:moveTo>
                <a:lnTo>
                  <a:pt x="0" y="117137"/>
                </a:lnTo>
              </a:path>
            </a:pathLst>
          </a:custGeom>
          <a:ln w="12328">
            <a:solidFill>
              <a:srgbClr val="497DBA"/>
            </a:solidFill>
          </a:ln>
        </p:spPr>
        <p:txBody>
          <a:bodyPr wrap="square" lIns="0" tIns="0" rIns="0" bIns="0" rtlCol="0"/>
          <a:lstStyle/>
          <a:p>
            <a:endParaRPr/>
          </a:p>
        </p:txBody>
      </p:sp>
      <p:sp>
        <p:nvSpPr>
          <p:cNvPr id="21" name="object 21"/>
          <p:cNvSpPr txBox="1"/>
          <p:nvPr/>
        </p:nvSpPr>
        <p:spPr>
          <a:xfrm>
            <a:off x="3628742" y="1930327"/>
            <a:ext cx="92075" cy="184150"/>
          </a:xfrm>
          <a:prstGeom prst="rect">
            <a:avLst/>
          </a:prstGeom>
        </p:spPr>
        <p:txBody>
          <a:bodyPr vert="horz" wrap="square" lIns="0" tIns="11430" rIns="0" bIns="0" rtlCol="0">
            <a:spAutoFit/>
          </a:bodyPr>
          <a:lstStyle/>
          <a:p>
            <a:pPr marL="12700">
              <a:lnSpc>
                <a:spcPct val="100000"/>
              </a:lnSpc>
              <a:spcBef>
                <a:spcPts val="90"/>
              </a:spcBef>
            </a:pPr>
            <a:r>
              <a:rPr sz="1050" spc="-5" dirty="0">
                <a:latin typeface="Times New Roman"/>
                <a:cs typeface="Times New Roman"/>
              </a:rPr>
              <a:t>1</a:t>
            </a:r>
            <a:endParaRPr sz="1050">
              <a:latin typeface="Times New Roman"/>
              <a:cs typeface="Times New Roman"/>
            </a:endParaRPr>
          </a:p>
        </p:txBody>
      </p:sp>
      <p:sp>
        <p:nvSpPr>
          <p:cNvPr id="22" name="object 22"/>
          <p:cNvSpPr txBox="1"/>
          <p:nvPr/>
        </p:nvSpPr>
        <p:spPr>
          <a:xfrm>
            <a:off x="3443327" y="1698739"/>
            <a:ext cx="92075" cy="183515"/>
          </a:xfrm>
          <a:prstGeom prst="rect">
            <a:avLst/>
          </a:prstGeom>
        </p:spPr>
        <p:txBody>
          <a:bodyPr vert="horz" wrap="square" lIns="0" tIns="17145" rIns="0" bIns="0" rtlCol="0">
            <a:spAutoFit/>
          </a:bodyPr>
          <a:lstStyle/>
          <a:p>
            <a:pPr marL="12700">
              <a:lnSpc>
                <a:spcPct val="100000"/>
              </a:lnSpc>
              <a:spcBef>
                <a:spcPts val="135"/>
              </a:spcBef>
            </a:pPr>
            <a:r>
              <a:rPr sz="1000" spc="20" dirty="0">
                <a:latin typeface="Times New Roman"/>
                <a:cs typeface="Times New Roman"/>
              </a:rPr>
              <a:t>2</a:t>
            </a:r>
            <a:endParaRPr sz="1000">
              <a:latin typeface="Times New Roman"/>
              <a:cs typeface="Times New Roman"/>
            </a:endParaRPr>
          </a:p>
        </p:txBody>
      </p:sp>
      <p:sp>
        <p:nvSpPr>
          <p:cNvPr id="23" name="object 23"/>
          <p:cNvSpPr/>
          <p:nvPr/>
        </p:nvSpPr>
        <p:spPr>
          <a:xfrm>
            <a:off x="3518588" y="1712619"/>
            <a:ext cx="82550" cy="81915"/>
          </a:xfrm>
          <a:custGeom>
            <a:avLst/>
            <a:gdLst/>
            <a:ahLst/>
            <a:cxnLst/>
            <a:rect l="l" t="t" r="r" b="b"/>
            <a:pathLst>
              <a:path w="82550" h="81914">
                <a:moveTo>
                  <a:pt x="0" y="81914"/>
                </a:moveTo>
                <a:lnTo>
                  <a:pt x="82154" y="0"/>
                </a:lnTo>
              </a:path>
            </a:pathLst>
          </a:custGeom>
          <a:ln w="12307">
            <a:solidFill>
              <a:srgbClr val="497DBA"/>
            </a:solidFill>
          </a:ln>
        </p:spPr>
        <p:txBody>
          <a:bodyPr wrap="square" lIns="0" tIns="0" rIns="0" bIns="0" rtlCol="0"/>
          <a:lstStyle/>
          <a:p>
            <a:endParaRPr/>
          </a:p>
        </p:txBody>
      </p:sp>
      <p:sp>
        <p:nvSpPr>
          <p:cNvPr id="24" name="object 24"/>
          <p:cNvSpPr/>
          <p:nvPr/>
        </p:nvSpPr>
        <p:spPr>
          <a:xfrm>
            <a:off x="3659950" y="2230317"/>
            <a:ext cx="83185" cy="71120"/>
          </a:xfrm>
          <a:custGeom>
            <a:avLst/>
            <a:gdLst/>
            <a:ahLst/>
            <a:cxnLst/>
            <a:rect l="l" t="t" r="r" b="b"/>
            <a:pathLst>
              <a:path w="83185" h="71119">
                <a:moveTo>
                  <a:pt x="0" y="0"/>
                </a:moveTo>
                <a:lnTo>
                  <a:pt x="82812" y="70773"/>
                </a:lnTo>
              </a:path>
            </a:pathLst>
          </a:custGeom>
          <a:ln w="12304">
            <a:solidFill>
              <a:srgbClr val="497DBA"/>
            </a:solidFill>
          </a:ln>
        </p:spPr>
        <p:txBody>
          <a:bodyPr wrap="square" lIns="0" tIns="0" rIns="0" bIns="0" rtlCol="0"/>
          <a:lstStyle/>
          <a:p>
            <a:endParaRPr/>
          </a:p>
        </p:txBody>
      </p:sp>
      <p:sp>
        <p:nvSpPr>
          <p:cNvPr id="25" name="object 25"/>
          <p:cNvSpPr/>
          <p:nvPr/>
        </p:nvSpPr>
        <p:spPr>
          <a:xfrm>
            <a:off x="3534204" y="2406433"/>
            <a:ext cx="82550" cy="71120"/>
          </a:xfrm>
          <a:custGeom>
            <a:avLst/>
            <a:gdLst/>
            <a:ahLst/>
            <a:cxnLst/>
            <a:rect l="l" t="t" r="r" b="b"/>
            <a:pathLst>
              <a:path w="82550" h="71119">
                <a:moveTo>
                  <a:pt x="0" y="0"/>
                </a:moveTo>
                <a:lnTo>
                  <a:pt x="82154" y="70773"/>
                </a:lnTo>
              </a:path>
            </a:pathLst>
          </a:custGeom>
          <a:ln w="12304">
            <a:solidFill>
              <a:srgbClr val="497DBA"/>
            </a:solidFill>
          </a:ln>
        </p:spPr>
        <p:txBody>
          <a:bodyPr wrap="square" lIns="0" tIns="0" rIns="0" bIns="0" rtlCol="0"/>
          <a:lstStyle/>
          <a:p>
            <a:endParaRPr/>
          </a:p>
        </p:txBody>
      </p:sp>
      <p:sp>
        <p:nvSpPr>
          <p:cNvPr id="26" name="object 26"/>
          <p:cNvSpPr/>
          <p:nvPr/>
        </p:nvSpPr>
        <p:spPr>
          <a:xfrm>
            <a:off x="3899115" y="1879724"/>
            <a:ext cx="155575" cy="222250"/>
          </a:xfrm>
          <a:custGeom>
            <a:avLst/>
            <a:gdLst/>
            <a:ahLst/>
            <a:cxnLst/>
            <a:rect l="l" t="t" r="r" b="b"/>
            <a:pathLst>
              <a:path w="155575" h="222250">
                <a:moveTo>
                  <a:pt x="155038" y="222036"/>
                </a:moveTo>
                <a:lnTo>
                  <a:pt x="0" y="0"/>
                </a:lnTo>
              </a:path>
            </a:pathLst>
          </a:custGeom>
          <a:ln w="12314">
            <a:solidFill>
              <a:srgbClr val="497DBA"/>
            </a:solidFill>
            <a:prstDash val="sysDot"/>
          </a:ln>
        </p:spPr>
        <p:txBody>
          <a:bodyPr wrap="square" lIns="0" tIns="0" rIns="0" bIns="0" rtlCol="0"/>
          <a:lstStyle/>
          <a:p>
            <a:endParaRPr/>
          </a:p>
        </p:txBody>
      </p:sp>
      <p:sp>
        <p:nvSpPr>
          <p:cNvPr id="27" name="object 27"/>
          <p:cNvSpPr/>
          <p:nvPr/>
        </p:nvSpPr>
        <p:spPr>
          <a:xfrm>
            <a:off x="3675566" y="1920681"/>
            <a:ext cx="240029" cy="635"/>
          </a:xfrm>
          <a:custGeom>
            <a:avLst/>
            <a:gdLst/>
            <a:ahLst/>
            <a:cxnLst/>
            <a:rect l="l" t="t" r="r" b="b"/>
            <a:pathLst>
              <a:path w="240029" h="635">
                <a:moveTo>
                  <a:pt x="0" y="491"/>
                </a:moveTo>
                <a:lnTo>
                  <a:pt x="239411" y="0"/>
                </a:lnTo>
              </a:path>
            </a:pathLst>
          </a:custGeom>
          <a:ln w="12287">
            <a:solidFill>
              <a:srgbClr val="497DBA"/>
            </a:solidFill>
            <a:prstDash val="sysDot"/>
          </a:ln>
        </p:spPr>
        <p:txBody>
          <a:bodyPr wrap="square" lIns="0" tIns="0" rIns="0" bIns="0" rtlCol="0"/>
          <a:lstStyle/>
          <a:p>
            <a:endParaRPr/>
          </a:p>
        </p:txBody>
      </p:sp>
      <p:sp>
        <p:nvSpPr>
          <p:cNvPr id="28" name="object 28"/>
          <p:cNvSpPr/>
          <p:nvPr/>
        </p:nvSpPr>
        <p:spPr>
          <a:xfrm>
            <a:off x="3277779" y="2060755"/>
            <a:ext cx="292100" cy="372745"/>
          </a:xfrm>
          <a:custGeom>
            <a:avLst/>
            <a:gdLst/>
            <a:ahLst/>
            <a:cxnLst/>
            <a:rect l="l" t="t" r="r" b="b"/>
            <a:pathLst>
              <a:path w="292100" h="372744">
                <a:moveTo>
                  <a:pt x="291929" y="372251"/>
                </a:moveTo>
                <a:lnTo>
                  <a:pt x="0" y="0"/>
                </a:lnTo>
              </a:path>
            </a:pathLst>
          </a:custGeom>
          <a:ln w="12312">
            <a:solidFill>
              <a:srgbClr val="497DBA"/>
            </a:solidFill>
            <a:prstDash val="sysDot"/>
          </a:ln>
        </p:spPr>
        <p:txBody>
          <a:bodyPr wrap="square" lIns="0" tIns="0" rIns="0" bIns="0" rtlCol="0"/>
          <a:lstStyle/>
          <a:p>
            <a:endParaRPr/>
          </a:p>
        </p:txBody>
      </p:sp>
      <p:sp>
        <p:nvSpPr>
          <p:cNvPr id="29" name="object 29"/>
          <p:cNvSpPr/>
          <p:nvPr/>
        </p:nvSpPr>
        <p:spPr>
          <a:xfrm>
            <a:off x="3295038" y="1719991"/>
            <a:ext cx="295275" cy="342265"/>
          </a:xfrm>
          <a:custGeom>
            <a:avLst/>
            <a:gdLst/>
            <a:ahLst/>
            <a:cxnLst/>
            <a:rect l="l" t="t" r="r" b="b"/>
            <a:pathLst>
              <a:path w="295275" h="342264">
                <a:moveTo>
                  <a:pt x="295200" y="0"/>
                </a:moveTo>
                <a:lnTo>
                  <a:pt x="0" y="342221"/>
                </a:lnTo>
              </a:path>
            </a:pathLst>
          </a:custGeom>
          <a:ln w="12310">
            <a:solidFill>
              <a:srgbClr val="497DBA"/>
            </a:solidFill>
            <a:prstDash val="sysDot"/>
          </a:ln>
        </p:spPr>
        <p:txBody>
          <a:bodyPr wrap="square" lIns="0" tIns="0" rIns="0" bIns="0" rtlCol="0"/>
          <a:lstStyle/>
          <a:p>
            <a:endParaRPr/>
          </a:p>
        </p:txBody>
      </p:sp>
      <p:sp>
        <p:nvSpPr>
          <p:cNvPr id="30" name="object 30"/>
          <p:cNvSpPr txBox="1"/>
          <p:nvPr/>
        </p:nvSpPr>
        <p:spPr>
          <a:xfrm>
            <a:off x="2827756" y="1468331"/>
            <a:ext cx="582295" cy="732155"/>
          </a:xfrm>
          <a:prstGeom prst="rect">
            <a:avLst/>
          </a:prstGeom>
        </p:spPr>
        <p:txBody>
          <a:bodyPr vert="horz" wrap="square" lIns="0" tIns="17145" rIns="0" bIns="0" rtlCol="0">
            <a:spAutoFit/>
          </a:bodyPr>
          <a:lstStyle/>
          <a:p>
            <a:pPr marL="371475">
              <a:lnSpc>
                <a:spcPts val="1270"/>
              </a:lnSpc>
              <a:spcBef>
                <a:spcPts val="135"/>
              </a:spcBef>
            </a:pPr>
            <a:r>
              <a:rPr sz="1250" spc="25" dirty="0">
                <a:latin typeface="Times New Roman"/>
                <a:cs typeface="Times New Roman"/>
              </a:rPr>
              <a:t>X</a:t>
            </a:r>
            <a:endParaRPr sz="1250">
              <a:latin typeface="Times New Roman"/>
              <a:cs typeface="Times New Roman"/>
            </a:endParaRPr>
          </a:p>
          <a:p>
            <a:pPr marR="30480" algn="r">
              <a:lnSpc>
                <a:spcPts val="730"/>
              </a:lnSpc>
            </a:pPr>
            <a:r>
              <a:rPr sz="800" spc="20" dirty="0">
                <a:latin typeface="Times New Roman"/>
                <a:cs typeface="Times New Roman"/>
              </a:rPr>
              <a:t>3</a:t>
            </a:r>
            <a:endParaRPr sz="800">
              <a:latin typeface="Times New Roman"/>
              <a:cs typeface="Times New Roman"/>
            </a:endParaRPr>
          </a:p>
          <a:p>
            <a:pPr marL="38100">
              <a:lnSpc>
                <a:spcPts val="1365"/>
              </a:lnSpc>
              <a:spcBef>
                <a:spcPts val="795"/>
              </a:spcBef>
            </a:pPr>
            <a:r>
              <a:rPr sz="1150" spc="5" dirty="0">
                <a:latin typeface="Times New Roman"/>
                <a:cs typeface="Times New Roman"/>
              </a:rPr>
              <a:t>(x</a:t>
            </a:r>
            <a:r>
              <a:rPr sz="1125" spc="7" baseline="-14814" dirty="0">
                <a:latin typeface="Times New Roman"/>
                <a:cs typeface="Times New Roman"/>
              </a:rPr>
              <a:t>3</a:t>
            </a:r>
            <a:r>
              <a:rPr sz="1150" spc="5" dirty="0">
                <a:latin typeface="Times New Roman"/>
                <a:cs typeface="Times New Roman"/>
              </a:rPr>
              <a:t>,x</a:t>
            </a:r>
            <a:r>
              <a:rPr sz="1125" spc="7" baseline="-14814" dirty="0">
                <a:latin typeface="Times New Roman"/>
                <a:cs typeface="Times New Roman"/>
              </a:rPr>
              <a:t>4</a:t>
            </a:r>
            <a:r>
              <a:rPr sz="1150" spc="5" dirty="0">
                <a:latin typeface="Times New Roman"/>
                <a:cs typeface="Times New Roman"/>
              </a:rPr>
              <a:t>)</a:t>
            </a:r>
            <a:endParaRPr sz="1150">
              <a:latin typeface="Times New Roman"/>
              <a:cs typeface="Times New Roman"/>
            </a:endParaRPr>
          </a:p>
          <a:p>
            <a:pPr marL="38100">
              <a:lnSpc>
                <a:spcPts val="1365"/>
              </a:lnSpc>
            </a:pPr>
            <a:r>
              <a:rPr sz="1150" spc="10" dirty="0">
                <a:latin typeface="Times New Roman"/>
                <a:cs typeface="Times New Roman"/>
              </a:rPr>
              <a:t>=</a:t>
            </a:r>
            <a:r>
              <a:rPr sz="1000" spc="10" dirty="0">
                <a:latin typeface="Times New Roman"/>
                <a:cs typeface="Times New Roman"/>
              </a:rPr>
              <a:t>(2,2)</a:t>
            </a:r>
            <a:endParaRPr sz="1000">
              <a:latin typeface="Times New Roman"/>
              <a:cs typeface="Times New Roman"/>
            </a:endParaRPr>
          </a:p>
        </p:txBody>
      </p:sp>
      <p:sp>
        <p:nvSpPr>
          <p:cNvPr id="31" name="object 31"/>
          <p:cNvSpPr/>
          <p:nvPr/>
        </p:nvSpPr>
        <p:spPr>
          <a:xfrm>
            <a:off x="3257259" y="2049259"/>
            <a:ext cx="91978" cy="91798"/>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3705153" y="2107842"/>
            <a:ext cx="358871" cy="211788"/>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3266273" y="2074352"/>
            <a:ext cx="798861" cy="399086"/>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3321026" y="2103891"/>
            <a:ext cx="589915" cy="208915"/>
          </a:xfrm>
          <a:custGeom>
            <a:avLst/>
            <a:gdLst/>
            <a:ahLst/>
            <a:cxnLst/>
            <a:rect l="l" t="t" r="r" b="b"/>
            <a:pathLst>
              <a:path w="589914" h="208914">
                <a:moveTo>
                  <a:pt x="515527" y="180585"/>
                </a:moveTo>
                <a:lnTo>
                  <a:pt x="481141" y="208651"/>
                </a:lnTo>
                <a:lnTo>
                  <a:pt x="589875" y="190385"/>
                </a:lnTo>
                <a:lnTo>
                  <a:pt x="582063" y="182980"/>
                </a:lnTo>
                <a:lnTo>
                  <a:pt x="523385" y="182980"/>
                </a:lnTo>
                <a:lnTo>
                  <a:pt x="515527" y="180585"/>
                </a:lnTo>
                <a:close/>
              </a:path>
              <a:path w="589914" h="208914">
                <a:moveTo>
                  <a:pt x="522727" y="157071"/>
                </a:moveTo>
                <a:lnTo>
                  <a:pt x="526985" y="171233"/>
                </a:lnTo>
                <a:lnTo>
                  <a:pt x="515527" y="180585"/>
                </a:lnTo>
                <a:lnTo>
                  <a:pt x="523385" y="182980"/>
                </a:lnTo>
                <a:lnTo>
                  <a:pt x="530601" y="159470"/>
                </a:lnTo>
                <a:lnTo>
                  <a:pt x="522727" y="157071"/>
                </a:lnTo>
                <a:close/>
              </a:path>
              <a:path w="589914" h="208914">
                <a:moveTo>
                  <a:pt x="509972" y="114647"/>
                </a:moveTo>
                <a:lnTo>
                  <a:pt x="522727" y="157071"/>
                </a:lnTo>
                <a:lnTo>
                  <a:pt x="530601" y="159470"/>
                </a:lnTo>
                <a:lnTo>
                  <a:pt x="523385" y="182980"/>
                </a:lnTo>
                <a:lnTo>
                  <a:pt x="582063" y="182980"/>
                </a:lnTo>
                <a:lnTo>
                  <a:pt x="509972" y="114647"/>
                </a:lnTo>
                <a:close/>
              </a:path>
              <a:path w="589914" h="208914">
                <a:moveTo>
                  <a:pt x="7199" y="0"/>
                </a:moveTo>
                <a:lnTo>
                  <a:pt x="0" y="23493"/>
                </a:lnTo>
                <a:lnTo>
                  <a:pt x="515527" y="180585"/>
                </a:lnTo>
                <a:lnTo>
                  <a:pt x="526985" y="171233"/>
                </a:lnTo>
                <a:lnTo>
                  <a:pt x="522727" y="157071"/>
                </a:lnTo>
                <a:lnTo>
                  <a:pt x="7199" y="0"/>
                </a:lnTo>
                <a:close/>
              </a:path>
            </a:pathLst>
          </a:custGeom>
          <a:solidFill>
            <a:srgbClr val="000000"/>
          </a:solidFill>
        </p:spPr>
        <p:txBody>
          <a:bodyPr wrap="square" lIns="0" tIns="0" rIns="0" bIns="0" rtlCol="0"/>
          <a:lstStyle/>
          <a:p>
            <a:endParaRPr/>
          </a:p>
        </p:txBody>
      </p:sp>
      <p:sp>
        <p:nvSpPr>
          <p:cNvPr id="35" name="object 35"/>
          <p:cNvSpPr/>
          <p:nvPr/>
        </p:nvSpPr>
        <p:spPr>
          <a:xfrm>
            <a:off x="3757424" y="1749972"/>
            <a:ext cx="307709" cy="619271"/>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3865912" y="1878905"/>
            <a:ext cx="99060" cy="409575"/>
          </a:xfrm>
          <a:custGeom>
            <a:avLst/>
            <a:gdLst/>
            <a:ahLst/>
            <a:cxnLst/>
            <a:rect l="l" t="t" r="r" b="b"/>
            <a:pathLst>
              <a:path w="99060" h="409575">
                <a:moveTo>
                  <a:pt x="48030" y="65482"/>
                </a:moveTo>
                <a:lnTo>
                  <a:pt x="36030" y="74130"/>
                </a:lnTo>
                <a:lnTo>
                  <a:pt x="48835" y="409571"/>
                </a:lnTo>
                <a:lnTo>
                  <a:pt x="73475" y="408637"/>
                </a:lnTo>
                <a:lnTo>
                  <a:pt x="60671" y="73203"/>
                </a:lnTo>
                <a:lnTo>
                  <a:pt x="48030" y="65482"/>
                </a:lnTo>
                <a:close/>
              </a:path>
              <a:path w="99060" h="409575">
                <a:moveTo>
                  <a:pt x="45531" y="0"/>
                </a:moveTo>
                <a:lnTo>
                  <a:pt x="0" y="100099"/>
                </a:lnTo>
                <a:lnTo>
                  <a:pt x="36030" y="74130"/>
                </a:lnTo>
                <a:lnTo>
                  <a:pt x="35718" y="65957"/>
                </a:lnTo>
                <a:lnTo>
                  <a:pt x="60358" y="65007"/>
                </a:lnTo>
                <a:lnTo>
                  <a:pt x="81310" y="65007"/>
                </a:lnTo>
                <a:lnTo>
                  <a:pt x="45531" y="0"/>
                </a:lnTo>
                <a:close/>
              </a:path>
              <a:path w="99060" h="409575">
                <a:moveTo>
                  <a:pt x="81310" y="65007"/>
                </a:moveTo>
                <a:lnTo>
                  <a:pt x="60358" y="65007"/>
                </a:lnTo>
                <a:lnTo>
                  <a:pt x="60671" y="73203"/>
                </a:lnTo>
                <a:lnTo>
                  <a:pt x="98559" y="96347"/>
                </a:lnTo>
                <a:lnTo>
                  <a:pt x="81310" y="65007"/>
                </a:lnTo>
                <a:close/>
              </a:path>
              <a:path w="99060" h="409575">
                <a:moveTo>
                  <a:pt x="48029" y="65482"/>
                </a:moveTo>
                <a:lnTo>
                  <a:pt x="35718" y="65957"/>
                </a:lnTo>
                <a:lnTo>
                  <a:pt x="36030" y="74130"/>
                </a:lnTo>
                <a:lnTo>
                  <a:pt x="48029" y="65482"/>
                </a:lnTo>
                <a:close/>
              </a:path>
              <a:path w="99060" h="409575">
                <a:moveTo>
                  <a:pt x="60358" y="65007"/>
                </a:moveTo>
                <a:lnTo>
                  <a:pt x="48030" y="65482"/>
                </a:lnTo>
                <a:lnTo>
                  <a:pt x="60671" y="73203"/>
                </a:lnTo>
                <a:lnTo>
                  <a:pt x="60358" y="65007"/>
                </a:lnTo>
                <a:close/>
              </a:path>
            </a:pathLst>
          </a:custGeom>
          <a:solidFill>
            <a:srgbClr val="000000"/>
          </a:solidFill>
        </p:spPr>
        <p:txBody>
          <a:bodyPr wrap="square" lIns="0" tIns="0" rIns="0" bIns="0" rtlCol="0"/>
          <a:lstStyle/>
          <a:p>
            <a:endParaRPr/>
          </a:p>
        </p:txBody>
      </p:sp>
      <p:sp>
        <p:nvSpPr>
          <p:cNvPr id="37" name="object 37"/>
          <p:cNvSpPr txBox="1"/>
          <p:nvPr/>
        </p:nvSpPr>
        <p:spPr>
          <a:xfrm>
            <a:off x="3834518" y="2319977"/>
            <a:ext cx="822325" cy="203200"/>
          </a:xfrm>
          <a:prstGeom prst="rect">
            <a:avLst/>
          </a:prstGeom>
        </p:spPr>
        <p:txBody>
          <a:bodyPr vert="horz" wrap="square" lIns="0" tIns="14605" rIns="0" bIns="0" rtlCol="0">
            <a:spAutoFit/>
          </a:bodyPr>
          <a:lstStyle/>
          <a:p>
            <a:pPr marL="38100">
              <a:lnSpc>
                <a:spcPct val="100000"/>
              </a:lnSpc>
              <a:spcBef>
                <a:spcPts val="115"/>
              </a:spcBef>
            </a:pPr>
            <a:r>
              <a:rPr sz="1050" spc="-10" dirty="0">
                <a:latin typeface="Times New Roman"/>
                <a:cs typeface="Times New Roman"/>
              </a:rPr>
              <a:t>(1,1)=</a:t>
            </a:r>
            <a:r>
              <a:rPr sz="1050" spc="10" dirty="0">
                <a:latin typeface="Times New Roman"/>
                <a:cs typeface="Times New Roman"/>
              </a:rPr>
              <a:t> </a:t>
            </a:r>
            <a:r>
              <a:rPr sz="1150" dirty="0">
                <a:latin typeface="Times New Roman"/>
                <a:cs typeface="Times New Roman"/>
              </a:rPr>
              <a:t>(x</a:t>
            </a:r>
            <a:r>
              <a:rPr sz="1125" baseline="-14814" dirty="0">
                <a:latin typeface="Times New Roman"/>
                <a:cs typeface="Times New Roman"/>
              </a:rPr>
              <a:t>5</a:t>
            </a:r>
            <a:r>
              <a:rPr sz="1150" dirty="0">
                <a:latin typeface="Times New Roman"/>
                <a:cs typeface="Times New Roman"/>
              </a:rPr>
              <a:t>,x</a:t>
            </a:r>
            <a:r>
              <a:rPr sz="1125" baseline="-14814" dirty="0">
                <a:latin typeface="Times New Roman"/>
                <a:cs typeface="Times New Roman"/>
              </a:rPr>
              <a:t>6</a:t>
            </a:r>
            <a:r>
              <a:rPr sz="1150" dirty="0">
                <a:latin typeface="Times New Roman"/>
                <a:cs typeface="Times New Roman"/>
              </a:rPr>
              <a:t>)</a:t>
            </a:r>
            <a:endParaRPr sz="1150">
              <a:latin typeface="Times New Roman"/>
              <a:cs typeface="Times New Roman"/>
            </a:endParaRPr>
          </a:p>
        </p:txBody>
      </p:sp>
      <p:sp>
        <p:nvSpPr>
          <p:cNvPr id="38" name="object 38"/>
          <p:cNvSpPr txBox="1"/>
          <p:nvPr/>
        </p:nvSpPr>
        <p:spPr>
          <a:xfrm>
            <a:off x="4382992" y="1743956"/>
            <a:ext cx="234950" cy="143510"/>
          </a:xfrm>
          <a:prstGeom prst="rect">
            <a:avLst/>
          </a:prstGeom>
        </p:spPr>
        <p:txBody>
          <a:bodyPr vert="horz" wrap="square" lIns="0" tIns="15240" rIns="0" bIns="0" rtlCol="0">
            <a:spAutoFit/>
          </a:bodyPr>
          <a:lstStyle/>
          <a:p>
            <a:pPr marL="12700">
              <a:lnSpc>
                <a:spcPct val="100000"/>
              </a:lnSpc>
              <a:spcBef>
                <a:spcPts val="120"/>
              </a:spcBef>
            </a:pPr>
            <a:r>
              <a:rPr sz="750" spc="10" dirty="0">
                <a:latin typeface="Times New Roman"/>
                <a:cs typeface="Times New Roman"/>
              </a:rPr>
              <a:t>1</a:t>
            </a:r>
            <a:r>
              <a:rPr sz="750" spc="200" dirty="0">
                <a:latin typeface="Times New Roman"/>
                <a:cs typeface="Times New Roman"/>
              </a:rPr>
              <a:t> </a:t>
            </a:r>
            <a:r>
              <a:rPr sz="750" spc="10" dirty="0">
                <a:latin typeface="Times New Roman"/>
                <a:cs typeface="Times New Roman"/>
              </a:rPr>
              <a:t>2</a:t>
            </a:r>
            <a:endParaRPr sz="750">
              <a:latin typeface="Times New Roman"/>
              <a:cs typeface="Times New Roman"/>
            </a:endParaRPr>
          </a:p>
        </p:txBody>
      </p:sp>
      <p:sp>
        <p:nvSpPr>
          <p:cNvPr id="39" name="object 39"/>
          <p:cNvSpPr txBox="1"/>
          <p:nvPr/>
        </p:nvSpPr>
        <p:spPr>
          <a:xfrm>
            <a:off x="3895423" y="1629145"/>
            <a:ext cx="771525" cy="203200"/>
          </a:xfrm>
          <a:prstGeom prst="rect">
            <a:avLst/>
          </a:prstGeom>
        </p:spPr>
        <p:txBody>
          <a:bodyPr vert="horz" wrap="square" lIns="0" tIns="14605" rIns="0" bIns="0" rtlCol="0">
            <a:spAutoFit/>
          </a:bodyPr>
          <a:lstStyle/>
          <a:p>
            <a:pPr marL="12700">
              <a:lnSpc>
                <a:spcPct val="100000"/>
              </a:lnSpc>
              <a:spcBef>
                <a:spcPts val="115"/>
              </a:spcBef>
            </a:pPr>
            <a:r>
              <a:rPr sz="1050" spc="-10" dirty="0">
                <a:latin typeface="Times New Roman"/>
                <a:cs typeface="Times New Roman"/>
              </a:rPr>
              <a:t>(1,1)= </a:t>
            </a:r>
            <a:r>
              <a:rPr sz="1150" spc="5" dirty="0">
                <a:latin typeface="Times New Roman"/>
                <a:cs typeface="Times New Roman"/>
              </a:rPr>
              <a:t>(x ,x</a:t>
            </a:r>
            <a:r>
              <a:rPr sz="1150" spc="150" dirty="0">
                <a:latin typeface="Times New Roman"/>
                <a:cs typeface="Times New Roman"/>
              </a:rPr>
              <a:t> </a:t>
            </a:r>
            <a:r>
              <a:rPr sz="1150" spc="5" dirty="0">
                <a:latin typeface="Times New Roman"/>
                <a:cs typeface="Times New Roman"/>
              </a:rPr>
              <a:t>)</a:t>
            </a:r>
            <a:endParaRPr sz="1150">
              <a:latin typeface="Times New Roman"/>
              <a:cs typeface="Times New Roman"/>
            </a:endParaRPr>
          </a:p>
        </p:txBody>
      </p:sp>
      <p:sp>
        <p:nvSpPr>
          <p:cNvPr id="40" name="object 40"/>
          <p:cNvSpPr txBox="1"/>
          <p:nvPr/>
        </p:nvSpPr>
        <p:spPr>
          <a:xfrm>
            <a:off x="4452029" y="1889043"/>
            <a:ext cx="144145" cy="222250"/>
          </a:xfrm>
          <a:prstGeom prst="rect">
            <a:avLst/>
          </a:prstGeom>
        </p:spPr>
        <p:txBody>
          <a:bodyPr vert="horz" wrap="square" lIns="0" tIns="17145" rIns="0" bIns="0" rtlCol="0">
            <a:spAutoFit/>
          </a:bodyPr>
          <a:lstStyle/>
          <a:p>
            <a:pPr marL="12700">
              <a:lnSpc>
                <a:spcPct val="100000"/>
              </a:lnSpc>
              <a:spcBef>
                <a:spcPts val="135"/>
              </a:spcBef>
            </a:pPr>
            <a:r>
              <a:rPr sz="1250" spc="30" dirty="0">
                <a:latin typeface="Times New Roman"/>
                <a:cs typeface="Times New Roman"/>
              </a:rPr>
              <a:t>X</a:t>
            </a:r>
            <a:endParaRPr sz="1250">
              <a:latin typeface="Times New Roman"/>
              <a:cs typeface="Times New Roman"/>
            </a:endParaRPr>
          </a:p>
        </p:txBody>
      </p:sp>
      <p:sp>
        <p:nvSpPr>
          <p:cNvPr id="41" name="object 41"/>
          <p:cNvSpPr txBox="1"/>
          <p:nvPr/>
        </p:nvSpPr>
        <p:spPr>
          <a:xfrm>
            <a:off x="4450057" y="2010931"/>
            <a:ext cx="199390" cy="322580"/>
          </a:xfrm>
          <a:prstGeom prst="rect">
            <a:avLst/>
          </a:prstGeom>
        </p:spPr>
        <p:txBody>
          <a:bodyPr vert="horz" wrap="square" lIns="0" tIns="17780" rIns="0" bIns="0" rtlCol="0">
            <a:spAutoFit/>
          </a:bodyPr>
          <a:lstStyle/>
          <a:p>
            <a:pPr marR="5080" algn="r">
              <a:lnSpc>
                <a:spcPts val="875"/>
              </a:lnSpc>
              <a:spcBef>
                <a:spcPts val="140"/>
              </a:spcBef>
            </a:pPr>
            <a:r>
              <a:rPr sz="800" spc="20" dirty="0">
                <a:latin typeface="Times New Roman"/>
                <a:cs typeface="Times New Roman"/>
              </a:rPr>
              <a:t>1</a:t>
            </a:r>
            <a:endParaRPr sz="800">
              <a:latin typeface="Times New Roman"/>
              <a:cs typeface="Times New Roman"/>
            </a:endParaRPr>
          </a:p>
          <a:p>
            <a:pPr marL="12700">
              <a:lnSpc>
                <a:spcPts val="1415"/>
              </a:lnSpc>
            </a:pPr>
            <a:r>
              <a:rPr sz="1250" spc="25" dirty="0">
                <a:latin typeface="Times New Roman"/>
                <a:cs typeface="Times New Roman"/>
              </a:rPr>
              <a:t>X</a:t>
            </a:r>
            <a:endParaRPr sz="1250">
              <a:latin typeface="Times New Roman"/>
              <a:cs typeface="Times New Roman"/>
            </a:endParaRPr>
          </a:p>
        </p:txBody>
      </p:sp>
      <p:sp>
        <p:nvSpPr>
          <p:cNvPr id="42" name="object 42"/>
          <p:cNvSpPr txBox="1"/>
          <p:nvPr/>
        </p:nvSpPr>
        <p:spPr>
          <a:xfrm>
            <a:off x="6838670" y="1504134"/>
            <a:ext cx="3057525" cy="222885"/>
          </a:xfrm>
          <a:prstGeom prst="rect">
            <a:avLst/>
          </a:prstGeom>
        </p:spPr>
        <p:txBody>
          <a:bodyPr vert="horz" wrap="square" lIns="0" tIns="11430" rIns="0" bIns="0" rtlCol="0">
            <a:spAutoFit/>
          </a:bodyPr>
          <a:lstStyle/>
          <a:p>
            <a:pPr marL="12700">
              <a:lnSpc>
                <a:spcPct val="100000"/>
              </a:lnSpc>
              <a:spcBef>
                <a:spcPts val="90"/>
              </a:spcBef>
              <a:tabLst>
                <a:tab pos="1528445" algn="l"/>
                <a:tab pos="2875280" algn="l"/>
              </a:tabLst>
            </a:pPr>
            <a:r>
              <a:rPr sz="1300" spc="-40" dirty="0">
                <a:latin typeface="Times New Roman"/>
                <a:cs typeface="Times New Roman"/>
              </a:rPr>
              <a:t>(a)	(b)	(c)</a:t>
            </a:r>
            <a:endParaRPr sz="1300">
              <a:latin typeface="Times New Roman"/>
              <a:cs typeface="Times New Roman"/>
            </a:endParaRPr>
          </a:p>
        </p:txBody>
      </p:sp>
      <p:sp>
        <p:nvSpPr>
          <p:cNvPr id="43" name="object 43"/>
          <p:cNvSpPr txBox="1"/>
          <p:nvPr/>
        </p:nvSpPr>
        <p:spPr>
          <a:xfrm>
            <a:off x="6161704" y="1692848"/>
            <a:ext cx="4232910" cy="789305"/>
          </a:xfrm>
          <a:prstGeom prst="rect">
            <a:avLst/>
          </a:prstGeom>
        </p:spPr>
        <p:txBody>
          <a:bodyPr vert="horz" wrap="square" lIns="0" tIns="20955" rIns="0" bIns="0" rtlCol="0">
            <a:spAutoFit/>
          </a:bodyPr>
          <a:lstStyle/>
          <a:p>
            <a:pPr marL="12700" marR="5080">
              <a:lnSpc>
                <a:spcPct val="95300"/>
              </a:lnSpc>
              <a:spcBef>
                <a:spcPts val="165"/>
              </a:spcBef>
            </a:pPr>
            <a:r>
              <a:rPr sz="1300" spc="-55" dirty="0">
                <a:latin typeface="Times New Roman"/>
                <a:cs typeface="Times New Roman"/>
              </a:rPr>
              <a:t>n-D </a:t>
            </a:r>
            <a:r>
              <a:rPr sz="1300" spc="-45" dirty="0">
                <a:latin typeface="Times New Roman"/>
                <a:cs typeface="Times New Roman"/>
              </a:rPr>
              <a:t>points as closed contours </a:t>
            </a:r>
            <a:r>
              <a:rPr sz="1300" spc="-40" dirty="0">
                <a:latin typeface="Times New Roman"/>
                <a:cs typeface="Times New Roman"/>
              </a:rPr>
              <a:t>in </a:t>
            </a:r>
            <a:r>
              <a:rPr sz="1300" spc="-50" dirty="0">
                <a:latin typeface="Times New Roman"/>
                <a:cs typeface="Times New Roman"/>
              </a:rPr>
              <a:t>2-D: </a:t>
            </a:r>
            <a:r>
              <a:rPr sz="1300" spc="-40" dirty="0">
                <a:latin typeface="Times New Roman"/>
                <a:cs typeface="Times New Roman"/>
              </a:rPr>
              <a:t>(a) </a:t>
            </a:r>
            <a:r>
              <a:rPr sz="1300" spc="-55" dirty="0">
                <a:latin typeface="Times New Roman"/>
                <a:cs typeface="Times New Roman"/>
              </a:rPr>
              <a:t>16-D </a:t>
            </a:r>
            <a:r>
              <a:rPr sz="1300" spc="-45" dirty="0">
                <a:latin typeface="Times New Roman"/>
                <a:cs typeface="Times New Roman"/>
              </a:rPr>
              <a:t>point </a:t>
            </a:r>
            <a:r>
              <a:rPr sz="1300" spc="-40" dirty="0">
                <a:latin typeface="Times New Roman"/>
                <a:cs typeface="Times New Roman"/>
              </a:rPr>
              <a:t>(1,1,2,2,1,1,2,  2,1,1,2,2,1,1,2,2) in Partially </a:t>
            </a:r>
            <a:r>
              <a:rPr sz="1300" spc="-45" dirty="0">
                <a:latin typeface="Times New Roman"/>
                <a:cs typeface="Times New Roman"/>
              </a:rPr>
              <a:t>Collocated Radial Coordinates </a:t>
            </a:r>
            <a:r>
              <a:rPr sz="1300" spc="-50" dirty="0">
                <a:latin typeface="Times New Roman"/>
                <a:cs typeface="Times New Roman"/>
              </a:rPr>
              <a:t>with  </a:t>
            </a:r>
            <a:r>
              <a:rPr sz="1300" spc="-45" dirty="0">
                <a:latin typeface="Times New Roman"/>
                <a:cs typeface="Times New Roman"/>
              </a:rPr>
              <a:t>Cartesian </a:t>
            </a:r>
            <a:r>
              <a:rPr sz="1300" spc="-50" dirty="0">
                <a:latin typeface="Times New Roman"/>
                <a:cs typeface="Times New Roman"/>
              </a:rPr>
              <a:t>encoding, </a:t>
            </a:r>
            <a:r>
              <a:rPr sz="1300" spc="-40" dirty="0">
                <a:latin typeface="Times New Roman"/>
                <a:cs typeface="Times New Roman"/>
              </a:rPr>
              <a:t>(b) </a:t>
            </a:r>
            <a:r>
              <a:rPr sz="1300" spc="-70" dirty="0">
                <a:latin typeface="Times New Roman"/>
                <a:cs typeface="Times New Roman"/>
              </a:rPr>
              <a:t>CPC </a:t>
            </a:r>
            <a:r>
              <a:rPr sz="1300" spc="-40" dirty="0">
                <a:latin typeface="Times New Roman"/>
                <a:cs typeface="Times New Roman"/>
              </a:rPr>
              <a:t>star </a:t>
            </a:r>
            <a:r>
              <a:rPr sz="1300" spc="-45" dirty="0">
                <a:latin typeface="Times New Roman"/>
                <a:cs typeface="Times New Roman"/>
              </a:rPr>
              <a:t>of a </a:t>
            </a:r>
            <a:r>
              <a:rPr sz="1300" spc="-55" dirty="0">
                <a:latin typeface="Times New Roman"/>
                <a:cs typeface="Times New Roman"/>
              </a:rPr>
              <a:t>192-D </a:t>
            </a:r>
            <a:r>
              <a:rPr sz="1300" spc="-45" dirty="0">
                <a:latin typeface="Times New Roman"/>
                <a:cs typeface="Times New Roman"/>
              </a:rPr>
              <a:t>point </a:t>
            </a:r>
            <a:r>
              <a:rPr sz="1300" spc="-40" dirty="0">
                <a:latin typeface="Times New Roman"/>
                <a:cs typeface="Times New Roman"/>
              </a:rPr>
              <a:t>in </a:t>
            </a:r>
            <a:r>
              <a:rPr sz="1300" spc="-45" dirty="0">
                <a:latin typeface="Times New Roman"/>
                <a:cs typeface="Times New Roman"/>
              </a:rPr>
              <a:t>Polar</a:t>
            </a:r>
            <a:r>
              <a:rPr sz="1300" spc="175" dirty="0">
                <a:latin typeface="Times New Roman"/>
                <a:cs typeface="Times New Roman"/>
              </a:rPr>
              <a:t> </a:t>
            </a:r>
            <a:r>
              <a:rPr sz="1300" spc="-45" dirty="0">
                <a:latin typeface="Times New Roman"/>
                <a:cs typeface="Times New Roman"/>
              </a:rPr>
              <a:t>encoding,</a:t>
            </a:r>
            <a:endParaRPr sz="1300">
              <a:latin typeface="Times New Roman"/>
              <a:cs typeface="Times New Roman"/>
            </a:endParaRPr>
          </a:p>
          <a:p>
            <a:pPr marL="12700">
              <a:lnSpc>
                <a:spcPts val="1485"/>
              </a:lnSpc>
            </a:pPr>
            <a:r>
              <a:rPr sz="1300" spc="-40" dirty="0">
                <a:latin typeface="Times New Roman"/>
                <a:cs typeface="Times New Roman"/>
              </a:rPr>
              <a:t>(c) </a:t>
            </a:r>
            <a:r>
              <a:rPr sz="1300" spc="-45" dirty="0">
                <a:latin typeface="Times New Roman"/>
                <a:cs typeface="Times New Roman"/>
              </a:rPr>
              <a:t>the </a:t>
            </a:r>
            <a:r>
              <a:rPr sz="1300" spc="-55" dirty="0">
                <a:latin typeface="Times New Roman"/>
                <a:cs typeface="Times New Roman"/>
              </a:rPr>
              <a:t>same 192-D </a:t>
            </a:r>
            <a:r>
              <a:rPr sz="1300" spc="-45" dirty="0">
                <a:latin typeface="Times New Roman"/>
                <a:cs typeface="Times New Roman"/>
              </a:rPr>
              <a:t>point as a </a:t>
            </a:r>
            <a:r>
              <a:rPr sz="1300" spc="-40" dirty="0">
                <a:latin typeface="Times New Roman"/>
                <a:cs typeface="Times New Roman"/>
              </a:rPr>
              <a:t>traditional star in </a:t>
            </a:r>
            <a:r>
              <a:rPr sz="1300" spc="-45" dirty="0">
                <a:latin typeface="Times New Roman"/>
                <a:cs typeface="Times New Roman"/>
              </a:rPr>
              <a:t>Polar</a:t>
            </a:r>
            <a:r>
              <a:rPr sz="1300" spc="130" dirty="0">
                <a:latin typeface="Times New Roman"/>
                <a:cs typeface="Times New Roman"/>
              </a:rPr>
              <a:t> </a:t>
            </a:r>
            <a:r>
              <a:rPr sz="1300" spc="-45" dirty="0">
                <a:latin typeface="Times New Roman"/>
                <a:cs typeface="Times New Roman"/>
              </a:rPr>
              <a:t>encoding.</a:t>
            </a:r>
            <a:endParaRPr sz="1300">
              <a:latin typeface="Times New Roman"/>
              <a:cs typeface="Times New Roman"/>
            </a:endParaRPr>
          </a:p>
        </p:txBody>
      </p:sp>
      <p:sp>
        <p:nvSpPr>
          <p:cNvPr id="44" name="object 44"/>
          <p:cNvSpPr/>
          <p:nvPr/>
        </p:nvSpPr>
        <p:spPr>
          <a:xfrm>
            <a:off x="7834593" y="152350"/>
            <a:ext cx="2565263" cy="1284075"/>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6467655" y="316192"/>
            <a:ext cx="887730" cy="938530"/>
          </a:xfrm>
          <a:custGeom>
            <a:avLst/>
            <a:gdLst/>
            <a:ahLst/>
            <a:cxnLst/>
            <a:rect l="l" t="t" r="r" b="b"/>
            <a:pathLst>
              <a:path w="887729" h="938530">
                <a:moveTo>
                  <a:pt x="443625" y="0"/>
                </a:moveTo>
                <a:lnTo>
                  <a:pt x="398267" y="2421"/>
                </a:lnTo>
                <a:lnTo>
                  <a:pt x="354219" y="9528"/>
                </a:lnTo>
                <a:lnTo>
                  <a:pt x="311704" y="21086"/>
                </a:lnTo>
                <a:lnTo>
                  <a:pt x="270946" y="36857"/>
                </a:lnTo>
                <a:lnTo>
                  <a:pt x="232167" y="56607"/>
                </a:lnTo>
                <a:lnTo>
                  <a:pt x="195590" y="80099"/>
                </a:lnTo>
                <a:lnTo>
                  <a:pt x="161438" y="107099"/>
                </a:lnTo>
                <a:lnTo>
                  <a:pt x="129934" y="137369"/>
                </a:lnTo>
                <a:lnTo>
                  <a:pt x="101302" y="170675"/>
                </a:lnTo>
                <a:lnTo>
                  <a:pt x="75764" y="206780"/>
                </a:lnTo>
                <a:lnTo>
                  <a:pt x="53543" y="245449"/>
                </a:lnTo>
                <a:lnTo>
                  <a:pt x="34862" y="286445"/>
                </a:lnTo>
                <a:lnTo>
                  <a:pt x="19944" y="329534"/>
                </a:lnTo>
                <a:lnTo>
                  <a:pt x="9012" y="374479"/>
                </a:lnTo>
                <a:lnTo>
                  <a:pt x="2290" y="421044"/>
                </a:lnTo>
                <a:lnTo>
                  <a:pt x="0" y="468995"/>
                </a:lnTo>
                <a:lnTo>
                  <a:pt x="2290" y="516944"/>
                </a:lnTo>
                <a:lnTo>
                  <a:pt x="9012" y="563508"/>
                </a:lnTo>
                <a:lnTo>
                  <a:pt x="19944" y="608452"/>
                </a:lnTo>
                <a:lnTo>
                  <a:pt x="34862" y="651539"/>
                </a:lnTo>
                <a:lnTo>
                  <a:pt x="53543" y="692535"/>
                </a:lnTo>
                <a:lnTo>
                  <a:pt x="75764" y="731202"/>
                </a:lnTo>
                <a:lnTo>
                  <a:pt x="101302" y="767306"/>
                </a:lnTo>
                <a:lnTo>
                  <a:pt x="129934" y="800610"/>
                </a:lnTo>
                <a:lnTo>
                  <a:pt x="161438" y="830879"/>
                </a:lnTo>
                <a:lnTo>
                  <a:pt x="195590" y="857877"/>
                </a:lnTo>
                <a:lnTo>
                  <a:pt x="232167" y="881369"/>
                </a:lnTo>
                <a:lnTo>
                  <a:pt x="270946" y="901118"/>
                </a:lnTo>
                <a:lnTo>
                  <a:pt x="311704" y="916888"/>
                </a:lnTo>
                <a:lnTo>
                  <a:pt x="354219" y="928445"/>
                </a:lnTo>
                <a:lnTo>
                  <a:pt x="398267" y="935552"/>
                </a:lnTo>
                <a:lnTo>
                  <a:pt x="443625" y="937973"/>
                </a:lnTo>
                <a:lnTo>
                  <a:pt x="488982" y="935552"/>
                </a:lnTo>
                <a:lnTo>
                  <a:pt x="533029" y="928445"/>
                </a:lnTo>
                <a:lnTo>
                  <a:pt x="575542" y="916888"/>
                </a:lnTo>
                <a:lnTo>
                  <a:pt x="616300" y="901118"/>
                </a:lnTo>
                <a:lnTo>
                  <a:pt x="655079" y="881369"/>
                </a:lnTo>
                <a:lnTo>
                  <a:pt x="691656" y="857877"/>
                </a:lnTo>
                <a:lnTo>
                  <a:pt x="725808" y="830879"/>
                </a:lnTo>
                <a:lnTo>
                  <a:pt x="757312" y="800610"/>
                </a:lnTo>
                <a:lnTo>
                  <a:pt x="785945" y="767306"/>
                </a:lnTo>
                <a:lnTo>
                  <a:pt x="811484" y="731202"/>
                </a:lnTo>
                <a:lnTo>
                  <a:pt x="833706" y="692535"/>
                </a:lnTo>
                <a:lnTo>
                  <a:pt x="852388" y="651539"/>
                </a:lnTo>
                <a:lnTo>
                  <a:pt x="867306" y="608452"/>
                </a:lnTo>
                <a:lnTo>
                  <a:pt x="878238" y="563508"/>
                </a:lnTo>
                <a:lnTo>
                  <a:pt x="884961" y="516944"/>
                </a:lnTo>
                <a:lnTo>
                  <a:pt x="887251" y="468995"/>
                </a:lnTo>
                <a:lnTo>
                  <a:pt x="884961" y="421044"/>
                </a:lnTo>
                <a:lnTo>
                  <a:pt x="878238" y="374479"/>
                </a:lnTo>
                <a:lnTo>
                  <a:pt x="867306" y="329534"/>
                </a:lnTo>
                <a:lnTo>
                  <a:pt x="852388" y="286445"/>
                </a:lnTo>
                <a:lnTo>
                  <a:pt x="833706" y="245449"/>
                </a:lnTo>
                <a:lnTo>
                  <a:pt x="811484" y="206780"/>
                </a:lnTo>
                <a:lnTo>
                  <a:pt x="785945" y="170675"/>
                </a:lnTo>
                <a:lnTo>
                  <a:pt x="757312" y="137369"/>
                </a:lnTo>
                <a:lnTo>
                  <a:pt x="725808" y="107099"/>
                </a:lnTo>
                <a:lnTo>
                  <a:pt x="691656" y="80099"/>
                </a:lnTo>
                <a:lnTo>
                  <a:pt x="655079" y="56607"/>
                </a:lnTo>
                <a:lnTo>
                  <a:pt x="616300" y="36857"/>
                </a:lnTo>
                <a:lnTo>
                  <a:pt x="575542" y="21086"/>
                </a:lnTo>
                <a:lnTo>
                  <a:pt x="533029" y="9528"/>
                </a:lnTo>
                <a:lnTo>
                  <a:pt x="488982" y="2421"/>
                </a:lnTo>
                <a:lnTo>
                  <a:pt x="443625" y="0"/>
                </a:lnTo>
                <a:close/>
              </a:path>
            </a:pathLst>
          </a:custGeom>
          <a:solidFill>
            <a:srgbClr val="FFFFFF"/>
          </a:solidFill>
        </p:spPr>
        <p:txBody>
          <a:bodyPr wrap="square" lIns="0" tIns="0" rIns="0" bIns="0" rtlCol="0"/>
          <a:lstStyle/>
          <a:p>
            <a:endParaRPr/>
          </a:p>
        </p:txBody>
      </p:sp>
      <p:sp>
        <p:nvSpPr>
          <p:cNvPr id="46" name="object 46"/>
          <p:cNvSpPr/>
          <p:nvPr/>
        </p:nvSpPr>
        <p:spPr>
          <a:xfrm>
            <a:off x="6467655" y="316192"/>
            <a:ext cx="887730" cy="938530"/>
          </a:xfrm>
          <a:custGeom>
            <a:avLst/>
            <a:gdLst/>
            <a:ahLst/>
            <a:cxnLst/>
            <a:rect l="l" t="t" r="r" b="b"/>
            <a:pathLst>
              <a:path w="887729" h="938530">
                <a:moveTo>
                  <a:pt x="0" y="468995"/>
                </a:moveTo>
                <a:lnTo>
                  <a:pt x="2290" y="421044"/>
                </a:lnTo>
                <a:lnTo>
                  <a:pt x="9012" y="374479"/>
                </a:lnTo>
                <a:lnTo>
                  <a:pt x="19944" y="329534"/>
                </a:lnTo>
                <a:lnTo>
                  <a:pt x="34862" y="286445"/>
                </a:lnTo>
                <a:lnTo>
                  <a:pt x="53543" y="245449"/>
                </a:lnTo>
                <a:lnTo>
                  <a:pt x="75764" y="206780"/>
                </a:lnTo>
                <a:lnTo>
                  <a:pt x="101302" y="170675"/>
                </a:lnTo>
                <a:lnTo>
                  <a:pt x="129934" y="137369"/>
                </a:lnTo>
                <a:lnTo>
                  <a:pt x="161438" y="107099"/>
                </a:lnTo>
                <a:lnTo>
                  <a:pt x="195590" y="80099"/>
                </a:lnTo>
                <a:lnTo>
                  <a:pt x="232167" y="56607"/>
                </a:lnTo>
                <a:lnTo>
                  <a:pt x="270946" y="36857"/>
                </a:lnTo>
                <a:lnTo>
                  <a:pt x="311704" y="21086"/>
                </a:lnTo>
                <a:lnTo>
                  <a:pt x="354219" y="9528"/>
                </a:lnTo>
                <a:lnTo>
                  <a:pt x="398267" y="2421"/>
                </a:lnTo>
                <a:lnTo>
                  <a:pt x="443625" y="0"/>
                </a:lnTo>
                <a:lnTo>
                  <a:pt x="488982" y="2421"/>
                </a:lnTo>
                <a:lnTo>
                  <a:pt x="533029" y="9528"/>
                </a:lnTo>
                <a:lnTo>
                  <a:pt x="575542" y="21086"/>
                </a:lnTo>
                <a:lnTo>
                  <a:pt x="616300" y="36857"/>
                </a:lnTo>
                <a:lnTo>
                  <a:pt x="655079" y="56607"/>
                </a:lnTo>
                <a:lnTo>
                  <a:pt x="691656" y="80099"/>
                </a:lnTo>
                <a:lnTo>
                  <a:pt x="725808" y="107099"/>
                </a:lnTo>
                <a:lnTo>
                  <a:pt x="757312" y="137369"/>
                </a:lnTo>
                <a:lnTo>
                  <a:pt x="785945" y="170675"/>
                </a:lnTo>
                <a:lnTo>
                  <a:pt x="811484" y="206780"/>
                </a:lnTo>
                <a:lnTo>
                  <a:pt x="833706" y="245449"/>
                </a:lnTo>
                <a:lnTo>
                  <a:pt x="852388" y="286445"/>
                </a:lnTo>
                <a:lnTo>
                  <a:pt x="867306" y="329534"/>
                </a:lnTo>
                <a:lnTo>
                  <a:pt x="878238" y="374479"/>
                </a:lnTo>
                <a:lnTo>
                  <a:pt x="884961" y="421044"/>
                </a:lnTo>
                <a:lnTo>
                  <a:pt x="887251" y="468995"/>
                </a:lnTo>
                <a:lnTo>
                  <a:pt x="884961" y="516944"/>
                </a:lnTo>
                <a:lnTo>
                  <a:pt x="878238" y="563508"/>
                </a:lnTo>
                <a:lnTo>
                  <a:pt x="867306" y="608452"/>
                </a:lnTo>
                <a:lnTo>
                  <a:pt x="852388" y="651539"/>
                </a:lnTo>
                <a:lnTo>
                  <a:pt x="833706" y="692535"/>
                </a:lnTo>
                <a:lnTo>
                  <a:pt x="811484" y="731202"/>
                </a:lnTo>
                <a:lnTo>
                  <a:pt x="785945" y="767306"/>
                </a:lnTo>
                <a:lnTo>
                  <a:pt x="757312" y="800610"/>
                </a:lnTo>
                <a:lnTo>
                  <a:pt x="725808" y="830879"/>
                </a:lnTo>
                <a:lnTo>
                  <a:pt x="691656" y="857877"/>
                </a:lnTo>
                <a:lnTo>
                  <a:pt x="655079" y="881369"/>
                </a:lnTo>
                <a:lnTo>
                  <a:pt x="616300" y="901118"/>
                </a:lnTo>
                <a:lnTo>
                  <a:pt x="575542" y="916888"/>
                </a:lnTo>
                <a:lnTo>
                  <a:pt x="533029" y="928445"/>
                </a:lnTo>
                <a:lnTo>
                  <a:pt x="488982" y="935552"/>
                </a:lnTo>
                <a:lnTo>
                  <a:pt x="443625" y="937973"/>
                </a:lnTo>
                <a:lnTo>
                  <a:pt x="398267" y="935552"/>
                </a:lnTo>
                <a:lnTo>
                  <a:pt x="354219" y="928445"/>
                </a:lnTo>
                <a:lnTo>
                  <a:pt x="311704" y="916888"/>
                </a:lnTo>
                <a:lnTo>
                  <a:pt x="270946" y="901118"/>
                </a:lnTo>
                <a:lnTo>
                  <a:pt x="232167" y="881369"/>
                </a:lnTo>
                <a:lnTo>
                  <a:pt x="195590" y="857877"/>
                </a:lnTo>
                <a:lnTo>
                  <a:pt x="161438" y="830879"/>
                </a:lnTo>
                <a:lnTo>
                  <a:pt x="129934" y="800610"/>
                </a:lnTo>
                <a:lnTo>
                  <a:pt x="101302" y="767306"/>
                </a:lnTo>
                <a:lnTo>
                  <a:pt x="75764" y="731202"/>
                </a:lnTo>
                <a:lnTo>
                  <a:pt x="53543" y="692535"/>
                </a:lnTo>
                <a:lnTo>
                  <a:pt x="34862" y="651539"/>
                </a:lnTo>
                <a:lnTo>
                  <a:pt x="19944" y="608452"/>
                </a:lnTo>
                <a:lnTo>
                  <a:pt x="9012" y="563508"/>
                </a:lnTo>
                <a:lnTo>
                  <a:pt x="2290" y="516944"/>
                </a:lnTo>
                <a:lnTo>
                  <a:pt x="0" y="468995"/>
                </a:lnTo>
                <a:close/>
              </a:path>
            </a:pathLst>
          </a:custGeom>
          <a:ln w="11064">
            <a:solidFill>
              <a:srgbClr val="F79546"/>
            </a:solidFill>
          </a:ln>
        </p:spPr>
        <p:txBody>
          <a:bodyPr wrap="square" lIns="0" tIns="0" rIns="0" bIns="0" rtlCol="0"/>
          <a:lstStyle/>
          <a:p>
            <a:endParaRPr/>
          </a:p>
        </p:txBody>
      </p:sp>
      <p:sp>
        <p:nvSpPr>
          <p:cNvPr id="47" name="object 47"/>
          <p:cNvSpPr/>
          <p:nvPr/>
        </p:nvSpPr>
        <p:spPr>
          <a:xfrm>
            <a:off x="6467338" y="784852"/>
            <a:ext cx="887730" cy="0"/>
          </a:xfrm>
          <a:custGeom>
            <a:avLst/>
            <a:gdLst/>
            <a:ahLst/>
            <a:cxnLst/>
            <a:rect l="l" t="t" r="r" b="b"/>
            <a:pathLst>
              <a:path w="887729">
                <a:moveTo>
                  <a:pt x="0" y="0"/>
                </a:moveTo>
                <a:lnTo>
                  <a:pt x="887251" y="0"/>
                </a:lnTo>
              </a:path>
            </a:pathLst>
          </a:custGeom>
          <a:ln w="4019">
            <a:solidFill>
              <a:srgbClr val="000000"/>
            </a:solidFill>
          </a:ln>
        </p:spPr>
        <p:txBody>
          <a:bodyPr wrap="square" lIns="0" tIns="0" rIns="0" bIns="0" rtlCol="0"/>
          <a:lstStyle/>
          <a:p>
            <a:endParaRPr/>
          </a:p>
        </p:txBody>
      </p:sp>
      <p:sp>
        <p:nvSpPr>
          <p:cNvPr id="48" name="object 48"/>
          <p:cNvSpPr/>
          <p:nvPr/>
        </p:nvSpPr>
        <p:spPr>
          <a:xfrm>
            <a:off x="6597257" y="453876"/>
            <a:ext cx="627380" cy="663575"/>
          </a:xfrm>
          <a:custGeom>
            <a:avLst/>
            <a:gdLst/>
            <a:ahLst/>
            <a:cxnLst/>
            <a:rect l="l" t="t" r="r" b="b"/>
            <a:pathLst>
              <a:path w="627379" h="663575">
                <a:moveTo>
                  <a:pt x="0" y="662997"/>
                </a:moveTo>
                <a:lnTo>
                  <a:pt x="627149" y="0"/>
                </a:lnTo>
              </a:path>
            </a:pathLst>
          </a:custGeom>
          <a:ln w="3905">
            <a:solidFill>
              <a:srgbClr val="000000"/>
            </a:solidFill>
          </a:ln>
        </p:spPr>
        <p:txBody>
          <a:bodyPr wrap="square" lIns="0" tIns="0" rIns="0" bIns="0" rtlCol="0"/>
          <a:lstStyle/>
          <a:p>
            <a:endParaRPr/>
          </a:p>
        </p:txBody>
      </p:sp>
      <p:sp>
        <p:nvSpPr>
          <p:cNvPr id="49" name="object 49"/>
          <p:cNvSpPr/>
          <p:nvPr/>
        </p:nvSpPr>
        <p:spPr>
          <a:xfrm>
            <a:off x="6597257" y="453876"/>
            <a:ext cx="627380" cy="663575"/>
          </a:xfrm>
          <a:custGeom>
            <a:avLst/>
            <a:gdLst/>
            <a:ahLst/>
            <a:cxnLst/>
            <a:rect l="l" t="t" r="r" b="b"/>
            <a:pathLst>
              <a:path w="627379" h="663575">
                <a:moveTo>
                  <a:pt x="0" y="0"/>
                </a:moveTo>
                <a:lnTo>
                  <a:pt x="627149" y="662997"/>
                </a:lnTo>
              </a:path>
            </a:pathLst>
          </a:custGeom>
          <a:ln w="3905">
            <a:solidFill>
              <a:srgbClr val="000000"/>
            </a:solidFill>
          </a:ln>
        </p:spPr>
        <p:txBody>
          <a:bodyPr wrap="square" lIns="0" tIns="0" rIns="0" bIns="0" rtlCol="0"/>
          <a:lstStyle/>
          <a:p>
            <a:endParaRPr/>
          </a:p>
        </p:txBody>
      </p:sp>
      <p:sp>
        <p:nvSpPr>
          <p:cNvPr id="50" name="object 50"/>
          <p:cNvSpPr/>
          <p:nvPr/>
        </p:nvSpPr>
        <p:spPr>
          <a:xfrm>
            <a:off x="6910964" y="315857"/>
            <a:ext cx="0" cy="938530"/>
          </a:xfrm>
          <a:custGeom>
            <a:avLst/>
            <a:gdLst/>
            <a:ahLst/>
            <a:cxnLst/>
            <a:rect l="l" t="t" r="r" b="b"/>
            <a:pathLst>
              <a:path h="938530">
                <a:moveTo>
                  <a:pt x="0" y="0"/>
                </a:moveTo>
                <a:lnTo>
                  <a:pt x="0" y="937973"/>
                </a:lnTo>
              </a:path>
            </a:pathLst>
          </a:custGeom>
          <a:ln w="3802">
            <a:solidFill>
              <a:srgbClr val="000000"/>
            </a:solidFill>
          </a:ln>
        </p:spPr>
        <p:txBody>
          <a:bodyPr wrap="square" lIns="0" tIns="0" rIns="0" bIns="0" rtlCol="0"/>
          <a:lstStyle/>
          <a:p>
            <a:endParaRPr/>
          </a:p>
        </p:txBody>
      </p:sp>
      <p:sp>
        <p:nvSpPr>
          <p:cNvPr id="51" name="object 51"/>
          <p:cNvSpPr txBox="1"/>
          <p:nvPr/>
        </p:nvSpPr>
        <p:spPr>
          <a:xfrm>
            <a:off x="6622963" y="605045"/>
            <a:ext cx="78105" cy="146050"/>
          </a:xfrm>
          <a:prstGeom prst="rect">
            <a:avLst/>
          </a:prstGeom>
        </p:spPr>
        <p:txBody>
          <a:bodyPr vert="horz" wrap="square" lIns="0" tIns="11430" rIns="0" bIns="0" rtlCol="0">
            <a:spAutoFit/>
          </a:bodyPr>
          <a:lstStyle/>
          <a:p>
            <a:pPr marL="12700">
              <a:lnSpc>
                <a:spcPct val="100000"/>
              </a:lnSpc>
              <a:spcBef>
                <a:spcPts val="90"/>
              </a:spcBef>
            </a:pPr>
            <a:r>
              <a:rPr sz="800" spc="-30" dirty="0">
                <a:solidFill>
                  <a:srgbClr val="EDEBE0"/>
                </a:solidFill>
                <a:latin typeface="Symbol"/>
                <a:cs typeface="Symbol"/>
              </a:rPr>
              <a:t></a:t>
            </a:r>
            <a:endParaRPr sz="800">
              <a:latin typeface="Symbol"/>
              <a:cs typeface="Symbol"/>
            </a:endParaRPr>
          </a:p>
        </p:txBody>
      </p:sp>
      <p:sp>
        <p:nvSpPr>
          <p:cNvPr id="52" name="object 52"/>
          <p:cNvSpPr txBox="1"/>
          <p:nvPr/>
        </p:nvSpPr>
        <p:spPr>
          <a:xfrm>
            <a:off x="7152877" y="317339"/>
            <a:ext cx="297180" cy="146050"/>
          </a:xfrm>
          <a:prstGeom prst="rect">
            <a:avLst/>
          </a:prstGeom>
        </p:spPr>
        <p:txBody>
          <a:bodyPr vert="horz" wrap="square" lIns="0" tIns="11430" rIns="0" bIns="0" rtlCol="0">
            <a:spAutoFit/>
          </a:bodyPr>
          <a:lstStyle/>
          <a:p>
            <a:pPr marL="38100">
              <a:lnSpc>
                <a:spcPct val="100000"/>
              </a:lnSpc>
              <a:spcBef>
                <a:spcPts val="90"/>
              </a:spcBef>
            </a:pPr>
            <a:r>
              <a:rPr sz="1200" spc="-30" baseline="3472" dirty="0">
                <a:latin typeface="Verdana"/>
                <a:cs typeface="Verdana"/>
              </a:rPr>
              <a:t>X</a:t>
            </a:r>
            <a:r>
              <a:rPr sz="750" spc="-30" baseline="-16666" dirty="0">
                <a:latin typeface="Verdana"/>
                <a:cs typeface="Verdana"/>
              </a:rPr>
              <a:t>3</a:t>
            </a:r>
            <a:r>
              <a:rPr sz="750" spc="-187" baseline="-16666" dirty="0">
                <a:latin typeface="Verdana"/>
                <a:cs typeface="Verdana"/>
              </a:rPr>
              <a:t> </a:t>
            </a:r>
            <a:r>
              <a:rPr sz="800" spc="-20" dirty="0">
                <a:latin typeface="Verdana"/>
                <a:cs typeface="Verdana"/>
              </a:rPr>
              <a:t>X</a:t>
            </a:r>
            <a:r>
              <a:rPr sz="750" spc="-30" baseline="-22222" dirty="0">
                <a:latin typeface="Verdana"/>
                <a:cs typeface="Verdana"/>
              </a:rPr>
              <a:t>2</a:t>
            </a:r>
            <a:endParaRPr sz="750" baseline="-22222">
              <a:latin typeface="Verdana"/>
              <a:cs typeface="Verdana"/>
            </a:endParaRPr>
          </a:p>
        </p:txBody>
      </p:sp>
      <p:sp>
        <p:nvSpPr>
          <p:cNvPr id="53" name="object 53"/>
          <p:cNvSpPr txBox="1"/>
          <p:nvPr/>
        </p:nvSpPr>
        <p:spPr>
          <a:xfrm>
            <a:off x="6765866" y="169270"/>
            <a:ext cx="318770" cy="146050"/>
          </a:xfrm>
          <a:prstGeom prst="rect">
            <a:avLst/>
          </a:prstGeom>
        </p:spPr>
        <p:txBody>
          <a:bodyPr vert="horz" wrap="square" lIns="0" tIns="11430" rIns="0" bIns="0" rtlCol="0">
            <a:spAutoFit/>
          </a:bodyPr>
          <a:lstStyle/>
          <a:p>
            <a:pPr marL="38100">
              <a:lnSpc>
                <a:spcPct val="100000"/>
              </a:lnSpc>
              <a:spcBef>
                <a:spcPts val="90"/>
              </a:spcBef>
            </a:pPr>
            <a:r>
              <a:rPr sz="800" spc="-20" dirty="0">
                <a:latin typeface="Verdana"/>
                <a:cs typeface="Verdana"/>
              </a:rPr>
              <a:t>X</a:t>
            </a:r>
            <a:r>
              <a:rPr sz="750" spc="-30" baseline="-22222" dirty="0">
                <a:latin typeface="Verdana"/>
                <a:cs typeface="Verdana"/>
              </a:rPr>
              <a:t>5</a:t>
            </a:r>
            <a:r>
              <a:rPr sz="750" spc="37" baseline="-22222" dirty="0">
                <a:latin typeface="Verdana"/>
                <a:cs typeface="Verdana"/>
              </a:rPr>
              <a:t> </a:t>
            </a:r>
            <a:r>
              <a:rPr sz="800" spc="-20" dirty="0">
                <a:latin typeface="Verdana"/>
                <a:cs typeface="Verdana"/>
              </a:rPr>
              <a:t>X</a:t>
            </a:r>
            <a:r>
              <a:rPr sz="750" spc="-30" baseline="-22222" dirty="0">
                <a:latin typeface="Verdana"/>
                <a:cs typeface="Verdana"/>
              </a:rPr>
              <a:t>4</a:t>
            </a:r>
            <a:endParaRPr sz="750" baseline="-22222">
              <a:latin typeface="Verdana"/>
              <a:cs typeface="Verdana"/>
            </a:endParaRPr>
          </a:p>
        </p:txBody>
      </p:sp>
      <p:sp>
        <p:nvSpPr>
          <p:cNvPr id="54" name="object 54"/>
          <p:cNvSpPr txBox="1"/>
          <p:nvPr/>
        </p:nvSpPr>
        <p:spPr>
          <a:xfrm>
            <a:off x="6356103" y="322174"/>
            <a:ext cx="294005" cy="146685"/>
          </a:xfrm>
          <a:prstGeom prst="rect">
            <a:avLst/>
          </a:prstGeom>
        </p:spPr>
        <p:txBody>
          <a:bodyPr vert="horz" wrap="square" lIns="0" tIns="11430" rIns="0" bIns="0" rtlCol="0">
            <a:spAutoFit/>
          </a:bodyPr>
          <a:lstStyle/>
          <a:p>
            <a:pPr marL="38100">
              <a:lnSpc>
                <a:spcPct val="100000"/>
              </a:lnSpc>
              <a:spcBef>
                <a:spcPts val="90"/>
              </a:spcBef>
            </a:pPr>
            <a:r>
              <a:rPr sz="800" spc="-20" dirty="0">
                <a:latin typeface="Verdana"/>
                <a:cs typeface="Verdana"/>
              </a:rPr>
              <a:t>X</a:t>
            </a:r>
            <a:r>
              <a:rPr sz="750" spc="-30" baseline="-22222" dirty="0">
                <a:latin typeface="Verdana"/>
                <a:cs typeface="Verdana"/>
              </a:rPr>
              <a:t>6</a:t>
            </a:r>
            <a:r>
              <a:rPr sz="750" spc="-217" baseline="-22222" dirty="0">
                <a:latin typeface="Verdana"/>
                <a:cs typeface="Verdana"/>
              </a:rPr>
              <a:t> </a:t>
            </a:r>
            <a:r>
              <a:rPr sz="800" spc="-20" dirty="0">
                <a:latin typeface="Verdana"/>
                <a:cs typeface="Verdana"/>
              </a:rPr>
              <a:t>X</a:t>
            </a:r>
            <a:r>
              <a:rPr sz="750" spc="-30" baseline="-22222" dirty="0">
                <a:latin typeface="Verdana"/>
                <a:cs typeface="Verdana"/>
              </a:rPr>
              <a:t>7</a:t>
            </a:r>
            <a:endParaRPr sz="750" baseline="-22222">
              <a:latin typeface="Verdana"/>
              <a:cs typeface="Verdana"/>
            </a:endParaRPr>
          </a:p>
        </p:txBody>
      </p:sp>
      <p:sp>
        <p:nvSpPr>
          <p:cNvPr id="55" name="object 55"/>
          <p:cNvSpPr txBox="1"/>
          <p:nvPr/>
        </p:nvSpPr>
        <p:spPr>
          <a:xfrm>
            <a:off x="6235360" y="678353"/>
            <a:ext cx="197485" cy="146050"/>
          </a:xfrm>
          <a:prstGeom prst="rect">
            <a:avLst/>
          </a:prstGeom>
        </p:spPr>
        <p:txBody>
          <a:bodyPr vert="horz" wrap="square" lIns="0" tIns="11430" rIns="0" bIns="0" rtlCol="0">
            <a:spAutoFit/>
          </a:bodyPr>
          <a:lstStyle/>
          <a:p>
            <a:pPr marL="12700">
              <a:lnSpc>
                <a:spcPct val="100000"/>
              </a:lnSpc>
              <a:spcBef>
                <a:spcPts val="90"/>
              </a:spcBef>
            </a:pPr>
            <a:r>
              <a:rPr sz="1200" spc="-60" baseline="3472" dirty="0">
                <a:latin typeface="Verdana"/>
                <a:cs typeface="Verdana"/>
              </a:rPr>
              <a:t>X</a:t>
            </a:r>
            <a:r>
              <a:rPr sz="1200" spc="-37" baseline="3472" dirty="0">
                <a:latin typeface="Verdana"/>
                <a:cs typeface="Verdana"/>
              </a:rPr>
              <a:t> </a:t>
            </a:r>
            <a:r>
              <a:rPr sz="800" spc="-40" dirty="0">
                <a:latin typeface="Verdana"/>
                <a:cs typeface="Verdana"/>
              </a:rPr>
              <a:t>X</a:t>
            </a:r>
            <a:endParaRPr sz="800">
              <a:latin typeface="Verdana"/>
              <a:cs typeface="Verdana"/>
            </a:endParaRPr>
          </a:p>
        </p:txBody>
      </p:sp>
      <p:sp>
        <p:nvSpPr>
          <p:cNvPr id="56" name="object 56"/>
          <p:cNvSpPr txBox="1"/>
          <p:nvPr/>
        </p:nvSpPr>
        <p:spPr>
          <a:xfrm>
            <a:off x="6300637" y="736643"/>
            <a:ext cx="172720" cy="106045"/>
          </a:xfrm>
          <a:prstGeom prst="rect">
            <a:avLst/>
          </a:prstGeom>
        </p:spPr>
        <p:txBody>
          <a:bodyPr vert="horz" wrap="square" lIns="0" tIns="15875" rIns="0" bIns="0" rtlCol="0">
            <a:spAutoFit/>
          </a:bodyPr>
          <a:lstStyle/>
          <a:p>
            <a:pPr marL="12700">
              <a:lnSpc>
                <a:spcPct val="100000"/>
              </a:lnSpc>
              <a:spcBef>
                <a:spcPts val="125"/>
              </a:spcBef>
            </a:pPr>
            <a:r>
              <a:rPr sz="750" spc="-7" baseline="5555" dirty="0">
                <a:latin typeface="Verdana"/>
                <a:cs typeface="Verdana"/>
              </a:rPr>
              <a:t>9</a:t>
            </a:r>
            <a:r>
              <a:rPr sz="750" spc="142" baseline="5555" dirty="0">
                <a:latin typeface="Verdana"/>
                <a:cs typeface="Verdana"/>
              </a:rPr>
              <a:t> </a:t>
            </a:r>
            <a:r>
              <a:rPr sz="500" spc="-5" dirty="0">
                <a:latin typeface="Verdana"/>
                <a:cs typeface="Verdana"/>
              </a:rPr>
              <a:t>8</a:t>
            </a:r>
            <a:endParaRPr sz="500">
              <a:latin typeface="Verdana"/>
              <a:cs typeface="Verdana"/>
            </a:endParaRPr>
          </a:p>
        </p:txBody>
      </p:sp>
      <p:sp>
        <p:nvSpPr>
          <p:cNvPr id="57" name="object 57"/>
          <p:cNvSpPr txBox="1"/>
          <p:nvPr/>
        </p:nvSpPr>
        <p:spPr>
          <a:xfrm>
            <a:off x="6308952" y="1128304"/>
            <a:ext cx="361950" cy="146050"/>
          </a:xfrm>
          <a:prstGeom prst="rect">
            <a:avLst/>
          </a:prstGeom>
        </p:spPr>
        <p:txBody>
          <a:bodyPr vert="horz" wrap="square" lIns="0" tIns="11430" rIns="0" bIns="0" rtlCol="0">
            <a:spAutoFit/>
          </a:bodyPr>
          <a:lstStyle/>
          <a:p>
            <a:pPr marL="38100">
              <a:lnSpc>
                <a:spcPct val="100000"/>
              </a:lnSpc>
              <a:spcBef>
                <a:spcPts val="90"/>
              </a:spcBef>
            </a:pPr>
            <a:r>
              <a:rPr sz="1200" spc="-37" baseline="17361" dirty="0">
                <a:latin typeface="Verdana"/>
                <a:cs typeface="Verdana"/>
              </a:rPr>
              <a:t>X</a:t>
            </a:r>
            <a:r>
              <a:rPr sz="750" spc="-37" baseline="5555" dirty="0">
                <a:latin typeface="Verdana"/>
                <a:cs typeface="Verdana"/>
              </a:rPr>
              <a:t>11</a:t>
            </a:r>
            <a:r>
              <a:rPr sz="1200" spc="-37" baseline="13888" dirty="0">
                <a:latin typeface="Verdana"/>
                <a:cs typeface="Verdana"/>
              </a:rPr>
              <a:t>X</a:t>
            </a:r>
            <a:r>
              <a:rPr sz="500" spc="-25" dirty="0">
                <a:latin typeface="Verdana"/>
                <a:cs typeface="Verdana"/>
              </a:rPr>
              <a:t>10</a:t>
            </a:r>
            <a:endParaRPr sz="500">
              <a:latin typeface="Verdana"/>
              <a:cs typeface="Verdana"/>
            </a:endParaRPr>
          </a:p>
        </p:txBody>
      </p:sp>
      <p:sp>
        <p:nvSpPr>
          <p:cNvPr id="58" name="object 58"/>
          <p:cNvSpPr txBox="1"/>
          <p:nvPr/>
        </p:nvSpPr>
        <p:spPr>
          <a:xfrm>
            <a:off x="6770566" y="1283474"/>
            <a:ext cx="377190" cy="146685"/>
          </a:xfrm>
          <a:prstGeom prst="rect">
            <a:avLst/>
          </a:prstGeom>
        </p:spPr>
        <p:txBody>
          <a:bodyPr vert="horz" wrap="square" lIns="0" tIns="11430" rIns="0" bIns="0" rtlCol="0">
            <a:spAutoFit/>
          </a:bodyPr>
          <a:lstStyle/>
          <a:p>
            <a:pPr marL="38100">
              <a:lnSpc>
                <a:spcPct val="100000"/>
              </a:lnSpc>
              <a:spcBef>
                <a:spcPts val="90"/>
              </a:spcBef>
            </a:pPr>
            <a:r>
              <a:rPr sz="1200" spc="-22" baseline="17361" dirty="0">
                <a:latin typeface="Verdana"/>
                <a:cs typeface="Verdana"/>
              </a:rPr>
              <a:t>X</a:t>
            </a:r>
            <a:r>
              <a:rPr sz="750" spc="-22" baseline="5555" dirty="0">
                <a:latin typeface="Verdana"/>
                <a:cs typeface="Verdana"/>
              </a:rPr>
              <a:t>13</a:t>
            </a:r>
            <a:r>
              <a:rPr sz="750" spc="-195" baseline="5555" dirty="0">
                <a:latin typeface="Verdana"/>
                <a:cs typeface="Verdana"/>
              </a:rPr>
              <a:t> </a:t>
            </a:r>
            <a:r>
              <a:rPr sz="1200" spc="-22" baseline="13888" dirty="0">
                <a:latin typeface="Verdana"/>
                <a:cs typeface="Verdana"/>
              </a:rPr>
              <a:t>X</a:t>
            </a:r>
            <a:r>
              <a:rPr sz="500" spc="-15" dirty="0">
                <a:latin typeface="Verdana"/>
                <a:cs typeface="Verdana"/>
              </a:rPr>
              <a:t>12</a:t>
            </a:r>
            <a:endParaRPr sz="500">
              <a:latin typeface="Verdana"/>
              <a:cs typeface="Verdana"/>
            </a:endParaRPr>
          </a:p>
        </p:txBody>
      </p:sp>
      <p:sp>
        <p:nvSpPr>
          <p:cNvPr id="59" name="object 59"/>
          <p:cNvSpPr txBox="1"/>
          <p:nvPr/>
        </p:nvSpPr>
        <p:spPr>
          <a:xfrm>
            <a:off x="7355044" y="816891"/>
            <a:ext cx="328930" cy="146685"/>
          </a:xfrm>
          <a:prstGeom prst="rect">
            <a:avLst/>
          </a:prstGeom>
        </p:spPr>
        <p:txBody>
          <a:bodyPr vert="horz" wrap="square" lIns="0" tIns="11430" rIns="0" bIns="0" rtlCol="0">
            <a:spAutoFit/>
          </a:bodyPr>
          <a:lstStyle/>
          <a:p>
            <a:pPr marL="38100">
              <a:lnSpc>
                <a:spcPct val="100000"/>
              </a:lnSpc>
              <a:spcBef>
                <a:spcPts val="90"/>
              </a:spcBef>
            </a:pPr>
            <a:r>
              <a:rPr sz="1200" spc="-22" baseline="13888" dirty="0">
                <a:latin typeface="Verdana"/>
                <a:cs typeface="Verdana"/>
              </a:rPr>
              <a:t>X</a:t>
            </a:r>
            <a:r>
              <a:rPr sz="500" spc="-15" dirty="0">
                <a:latin typeface="Verdana"/>
                <a:cs typeface="Verdana"/>
              </a:rPr>
              <a:t>1</a:t>
            </a:r>
            <a:r>
              <a:rPr sz="1200" spc="-22" baseline="13888" dirty="0">
                <a:latin typeface="Verdana"/>
                <a:cs typeface="Verdana"/>
              </a:rPr>
              <a:t>X</a:t>
            </a:r>
            <a:r>
              <a:rPr sz="500" spc="-15" dirty="0">
                <a:latin typeface="Verdana"/>
                <a:cs typeface="Verdana"/>
              </a:rPr>
              <a:t>16</a:t>
            </a:r>
            <a:endParaRPr sz="500">
              <a:latin typeface="Verdana"/>
              <a:cs typeface="Verdana"/>
            </a:endParaRPr>
          </a:p>
        </p:txBody>
      </p:sp>
      <p:sp>
        <p:nvSpPr>
          <p:cNvPr id="60" name="object 60"/>
          <p:cNvSpPr/>
          <p:nvPr/>
        </p:nvSpPr>
        <p:spPr>
          <a:xfrm>
            <a:off x="7009513" y="712158"/>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61" name="object 61"/>
          <p:cNvSpPr/>
          <p:nvPr/>
        </p:nvSpPr>
        <p:spPr>
          <a:xfrm>
            <a:off x="7009513" y="712158"/>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62" name="object 62"/>
          <p:cNvSpPr/>
          <p:nvPr/>
        </p:nvSpPr>
        <p:spPr>
          <a:xfrm>
            <a:off x="6996838" y="511160"/>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63" name="object 63"/>
          <p:cNvSpPr/>
          <p:nvPr/>
        </p:nvSpPr>
        <p:spPr>
          <a:xfrm>
            <a:off x="6996838" y="511160"/>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64" name="object 64"/>
          <p:cNvSpPr/>
          <p:nvPr/>
        </p:nvSpPr>
        <p:spPr>
          <a:xfrm>
            <a:off x="6842836" y="631759"/>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65" name="object 65"/>
          <p:cNvSpPr/>
          <p:nvPr/>
        </p:nvSpPr>
        <p:spPr>
          <a:xfrm>
            <a:off x="6842836" y="631759"/>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66" name="object 66"/>
          <p:cNvSpPr/>
          <p:nvPr/>
        </p:nvSpPr>
        <p:spPr>
          <a:xfrm>
            <a:off x="6797206" y="1035078"/>
            <a:ext cx="38100" cy="40640"/>
          </a:xfrm>
          <a:custGeom>
            <a:avLst/>
            <a:gdLst/>
            <a:ahLst/>
            <a:cxnLst/>
            <a:rect l="l" t="t" r="r" b="b"/>
            <a:pathLst>
              <a:path w="38100" h="40640">
                <a:moveTo>
                  <a:pt x="19012" y="0"/>
                </a:moveTo>
                <a:lnTo>
                  <a:pt x="11608" y="1579"/>
                </a:lnTo>
                <a:lnTo>
                  <a:pt x="5565" y="5887"/>
                </a:lnTo>
                <a:lnTo>
                  <a:pt x="1492" y="12276"/>
                </a:lnTo>
                <a:lnTo>
                  <a:pt x="0" y="20099"/>
                </a:lnTo>
                <a:lnTo>
                  <a:pt x="1492" y="27925"/>
                </a:lnTo>
                <a:lnTo>
                  <a:pt x="5565" y="34314"/>
                </a:lnTo>
                <a:lnTo>
                  <a:pt x="11608" y="38620"/>
                </a:lnTo>
                <a:lnTo>
                  <a:pt x="19012" y="40199"/>
                </a:lnTo>
                <a:lnTo>
                  <a:pt x="26417" y="38620"/>
                </a:lnTo>
                <a:lnTo>
                  <a:pt x="32459" y="34314"/>
                </a:lnTo>
                <a:lnTo>
                  <a:pt x="36532" y="27925"/>
                </a:lnTo>
                <a:lnTo>
                  <a:pt x="38025" y="20099"/>
                </a:lnTo>
                <a:lnTo>
                  <a:pt x="36532" y="12276"/>
                </a:lnTo>
                <a:lnTo>
                  <a:pt x="32459" y="5887"/>
                </a:lnTo>
                <a:lnTo>
                  <a:pt x="26417" y="1579"/>
                </a:lnTo>
                <a:lnTo>
                  <a:pt x="19012" y="0"/>
                </a:lnTo>
                <a:close/>
              </a:path>
            </a:pathLst>
          </a:custGeom>
          <a:solidFill>
            <a:srgbClr val="FF0000"/>
          </a:solidFill>
        </p:spPr>
        <p:txBody>
          <a:bodyPr wrap="square" lIns="0" tIns="0" rIns="0" bIns="0" rtlCol="0"/>
          <a:lstStyle/>
          <a:p>
            <a:endParaRPr/>
          </a:p>
        </p:txBody>
      </p:sp>
      <p:sp>
        <p:nvSpPr>
          <p:cNvPr id="67" name="object 67"/>
          <p:cNvSpPr/>
          <p:nvPr/>
        </p:nvSpPr>
        <p:spPr>
          <a:xfrm>
            <a:off x="6797206" y="1035078"/>
            <a:ext cx="38100" cy="40640"/>
          </a:xfrm>
          <a:custGeom>
            <a:avLst/>
            <a:gdLst/>
            <a:ahLst/>
            <a:cxnLst/>
            <a:rect l="l" t="t" r="r" b="b"/>
            <a:pathLst>
              <a:path w="38100" h="40640">
                <a:moveTo>
                  <a:pt x="0" y="20099"/>
                </a:moveTo>
                <a:lnTo>
                  <a:pt x="1492" y="12276"/>
                </a:lnTo>
                <a:lnTo>
                  <a:pt x="5565" y="5887"/>
                </a:lnTo>
                <a:lnTo>
                  <a:pt x="11608" y="1579"/>
                </a:lnTo>
                <a:lnTo>
                  <a:pt x="19012" y="0"/>
                </a:lnTo>
                <a:lnTo>
                  <a:pt x="26417" y="1579"/>
                </a:lnTo>
                <a:lnTo>
                  <a:pt x="32459" y="5887"/>
                </a:lnTo>
                <a:lnTo>
                  <a:pt x="36532" y="12276"/>
                </a:lnTo>
                <a:lnTo>
                  <a:pt x="38025" y="20099"/>
                </a:lnTo>
                <a:lnTo>
                  <a:pt x="36532" y="27925"/>
                </a:lnTo>
                <a:lnTo>
                  <a:pt x="32459" y="34314"/>
                </a:lnTo>
                <a:lnTo>
                  <a:pt x="26417" y="38620"/>
                </a:lnTo>
                <a:lnTo>
                  <a:pt x="19012" y="40199"/>
                </a:lnTo>
                <a:lnTo>
                  <a:pt x="11608" y="38620"/>
                </a:lnTo>
                <a:lnTo>
                  <a:pt x="5565" y="34314"/>
                </a:lnTo>
                <a:lnTo>
                  <a:pt x="1492" y="27925"/>
                </a:lnTo>
                <a:lnTo>
                  <a:pt x="0" y="20099"/>
                </a:lnTo>
                <a:close/>
              </a:path>
            </a:pathLst>
          </a:custGeom>
          <a:ln w="11064">
            <a:solidFill>
              <a:srgbClr val="FF0000"/>
            </a:solidFill>
          </a:ln>
        </p:spPr>
        <p:txBody>
          <a:bodyPr wrap="square" lIns="0" tIns="0" rIns="0" bIns="0" rtlCol="0"/>
          <a:lstStyle/>
          <a:p>
            <a:endParaRPr/>
          </a:p>
        </p:txBody>
      </p:sp>
      <p:sp>
        <p:nvSpPr>
          <p:cNvPr id="68" name="object 68"/>
          <p:cNvSpPr/>
          <p:nvPr/>
        </p:nvSpPr>
        <p:spPr>
          <a:xfrm>
            <a:off x="6946138" y="897059"/>
            <a:ext cx="38100" cy="40640"/>
          </a:xfrm>
          <a:custGeom>
            <a:avLst/>
            <a:gdLst/>
            <a:ahLst/>
            <a:cxnLst/>
            <a:rect l="l" t="t" r="r" b="b"/>
            <a:pathLst>
              <a:path w="38100" h="40640">
                <a:moveTo>
                  <a:pt x="19012" y="0"/>
                </a:moveTo>
                <a:lnTo>
                  <a:pt x="11608" y="1579"/>
                </a:lnTo>
                <a:lnTo>
                  <a:pt x="5565" y="5887"/>
                </a:lnTo>
                <a:lnTo>
                  <a:pt x="1492" y="12276"/>
                </a:lnTo>
                <a:lnTo>
                  <a:pt x="0" y="20099"/>
                </a:lnTo>
                <a:lnTo>
                  <a:pt x="1492" y="27925"/>
                </a:lnTo>
                <a:lnTo>
                  <a:pt x="5565" y="34314"/>
                </a:lnTo>
                <a:lnTo>
                  <a:pt x="11608" y="38620"/>
                </a:lnTo>
                <a:lnTo>
                  <a:pt x="19012" y="40199"/>
                </a:lnTo>
                <a:lnTo>
                  <a:pt x="26417" y="38620"/>
                </a:lnTo>
                <a:lnTo>
                  <a:pt x="32459" y="34314"/>
                </a:lnTo>
                <a:lnTo>
                  <a:pt x="36532" y="27925"/>
                </a:lnTo>
                <a:lnTo>
                  <a:pt x="38025" y="20099"/>
                </a:lnTo>
                <a:lnTo>
                  <a:pt x="36532" y="12276"/>
                </a:lnTo>
                <a:lnTo>
                  <a:pt x="32459" y="5887"/>
                </a:lnTo>
                <a:lnTo>
                  <a:pt x="26417" y="1579"/>
                </a:lnTo>
                <a:lnTo>
                  <a:pt x="19012" y="0"/>
                </a:lnTo>
                <a:close/>
              </a:path>
            </a:pathLst>
          </a:custGeom>
          <a:solidFill>
            <a:srgbClr val="FF0000"/>
          </a:solidFill>
        </p:spPr>
        <p:txBody>
          <a:bodyPr wrap="square" lIns="0" tIns="0" rIns="0" bIns="0" rtlCol="0"/>
          <a:lstStyle/>
          <a:p>
            <a:endParaRPr/>
          </a:p>
        </p:txBody>
      </p:sp>
      <p:sp>
        <p:nvSpPr>
          <p:cNvPr id="69" name="object 69"/>
          <p:cNvSpPr/>
          <p:nvPr/>
        </p:nvSpPr>
        <p:spPr>
          <a:xfrm>
            <a:off x="6946138" y="897059"/>
            <a:ext cx="38100" cy="40640"/>
          </a:xfrm>
          <a:custGeom>
            <a:avLst/>
            <a:gdLst/>
            <a:ahLst/>
            <a:cxnLst/>
            <a:rect l="l" t="t" r="r" b="b"/>
            <a:pathLst>
              <a:path w="38100" h="40640">
                <a:moveTo>
                  <a:pt x="0" y="20099"/>
                </a:moveTo>
                <a:lnTo>
                  <a:pt x="1492" y="12276"/>
                </a:lnTo>
                <a:lnTo>
                  <a:pt x="5565" y="5887"/>
                </a:lnTo>
                <a:lnTo>
                  <a:pt x="11608" y="1579"/>
                </a:lnTo>
                <a:lnTo>
                  <a:pt x="19012" y="0"/>
                </a:lnTo>
                <a:lnTo>
                  <a:pt x="26417" y="1579"/>
                </a:lnTo>
                <a:lnTo>
                  <a:pt x="32459" y="5887"/>
                </a:lnTo>
                <a:lnTo>
                  <a:pt x="36532" y="12276"/>
                </a:lnTo>
                <a:lnTo>
                  <a:pt x="38025" y="20099"/>
                </a:lnTo>
                <a:lnTo>
                  <a:pt x="36532" y="27925"/>
                </a:lnTo>
                <a:lnTo>
                  <a:pt x="32459" y="34314"/>
                </a:lnTo>
                <a:lnTo>
                  <a:pt x="26417" y="38620"/>
                </a:lnTo>
                <a:lnTo>
                  <a:pt x="19012" y="40199"/>
                </a:lnTo>
                <a:lnTo>
                  <a:pt x="11608" y="38620"/>
                </a:lnTo>
                <a:lnTo>
                  <a:pt x="5565" y="34314"/>
                </a:lnTo>
                <a:lnTo>
                  <a:pt x="1492" y="27925"/>
                </a:lnTo>
                <a:lnTo>
                  <a:pt x="0" y="20099"/>
                </a:lnTo>
                <a:close/>
              </a:path>
            </a:pathLst>
          </a:custGeom>
          <a:ln w="11064">
            <a:solidFill>
              <a:srgbClr val="FF0000"/>
            </a:solidFill>
          </a:ln>
        </p:spPr>
        <p:txBody>
          <a:bodyPr wrap="square" lIns="0" tIns="0" rIns="0" bIns="0" rtlCol="0"/>
          <a:lstStyle/>
          <a:p>
            <a:endParaRPr/>
          </a:p>
        </p:txBody>
      </p:sp>
      <p:sp>
        <p:nvSpPr>
          <p:cNvPr id="70" name="object 70"/>
          <p:cNvSpPr/>
          <p:nvPr/>
        </p:nvSpPr>
        <p:spPr>
          <a:xfrm>
            <a:off x="6665386" y="647169"/>
            <a:ext cx="38100" cy="40640"/>
          </a:xfrm>
          <a:custGeom>
            <a:avLst/>
            <a:gdLst/>
            <a:ahLst/>
            <a:cxnLst/>
            <a:rect l="l" t="t" r="r" b="b"/>
            <a:pathLst>
              <a:path w="38100" h="40640">
                <a:moveTo>
                  <a:pt x="19012" y="0"/>
                </a:moveTo>
                <a:lnTo>
                  <a:pt x="11612" y="1578"/>
                </a:lnTo>
                <a:lnTo>
                  <a:pt x="5569" y="5883"/>
                </a:lnTo>
                <a:lnTo>
                  <a:pt x="1494" y="12271"/>
                </a:lnTo>
                <a:lnTo>
                  <a:pt x="0" y="20099"/>
                </a:lnTo>
                <a:lnTo>
                  <a:pt x="1494" y="27927"/>
                </a:lnTo>
                <a:lnTo>
                  <a:pt x="5569" y="34316"/>
                </a:lnTo>
                <a:lnTo>
                  <a:pt x="11612" y="38621"/>
                </a:lnTo>
                <a:lnTo>
                  <a:pt x="19012" y="40199"/>
                </a:lnTo>
                <a:lnTo>
                  <a:pt x="26412" y="38621"/>
                </a:lnTo>
                <a:lnTo>
                  <a:pt x="32455" y="34316"/>
                </a:lnTo>
                <a:lnTo>
                  <a:pt x="36530" y="27927"/>
                </a:lnTo>
                <a:lnTo>
                  <a:pt x="38025" y="20099"/>
                </a:lnTo>
                <a:lnTo>
                  <a:pt x="36530" y="12271"/>
                </a:lnTo>
                <a:lnTo>
                  <a:pt x="32455" y="5883"/>
                </a:lnTo>
                <a:lnTo>
                  <a:pt x="26412" y="1578"/>
                </a:lnTo>
                <a:lnTo>
                  <a:pt x="19012" y="0"/>
                </a:lnTo>
                <a:close/>
              </a:path>
            </a:pathLst>
          </a:custGeom>
          <a:solidFill>
            <a:srgbClr val="FF0000"/>
          </a:solidFill>
        </p:spPr>
        <p:txBody>
          <a:bodyPr wrap="square" lIns="0" tIns="0" rIns="0" bIns="0" rtlCol="0"/>
          <a:lstStyle/>
          <a:p>
            <a:endParaRPr/>
          </a:p>
        </p:txBody>
      </p:sp>
      <p:sp>
        <p:nvSpPr>
          <p:cNvPr id="71" name="object 71"/>
          <p:cNvSpPr/>
          <p:nvPr/>
        </p:nvSpPr>
        <p:spPr>
          <a:xfrm>
            <a:off x="6665386" y="647169"/>
            <a:ext cx="38100" cy="40640"/>
          </a:xfrm>
          <a:custGeom>
            <a:avLst/>
            <a:gdLst/>
            <a:ahLst/>
            <a:cxnLst/>
            <a:rect l="l" t="t" r="r" b="b"/>
            <a:pathLst>
              <a:path w="38100" h="40640">
                <a:moveTo>
                  <a:pt x="0" y="20099"/>
                </a:moveTo>
                <a:lnTo>
                  <a:pt x="1494" y="12271"/>
                </a:lnTo>
                <a:lnTo>
                  <a:pt x="5569" y="5883"/>
                </a:lnTo>
                <a:lnTo>
                  <a:pt x="11612" y="1578"/>
                </a:lnTo>
                <a:lnTo>
                  <a:pt x="19012" y="0"/>
                </a:lnTo>
                <a:lnTo>
                  <a:pt x="26412" y="1578"/>
                </a:lnTo>
                <a:lnTo>
                  <a:pt x="32455" y="5883"/>
                </a:lnTo>
                <a:lnTo>
                  <a:pt x="36530" y="12271"/>
                </a:lnTo>
                <a:lnTo>
                  <a:pt x="38025" y="20099"/>
                </a:lnTo>
                <a:lnTo>
                  <a:pt x="36530" y="27927"/>
                </a:lnTo>
                <a:lnTo>
                  <a:pt x="32455" y="34316"/>
                </a:lnTo>
                <a:lnTo>
                  <a:pt x="26412" y="38621"/>
                </a:lnTo>
                <a:lnTo>
                  <a:pt x="19012" y="40199"/>
                </a:lnTo>
                <a:lnTo>
                  <a:pt x="11612" y="38621"/>
                </a:lnTo>
                <a:lnTo>
                  <a:pt x="5569" y="34316"/>
                </a:lnTo>
                <a:lnTo>
                  <a:pt x="1494" y="27927"/>
                </a:lnTo>
                <a:lnTo>
                  <a:pt x="0" y="20099"/>
                </a:lnTo>
                <a:close/>
              </a:path>
            </a:pathLst>
          </a:custGeom>
          <a:ln w="11064">
            <a:solidFill>
              <a:srgbClr val="FF0000"/>
            </a:solidFill>
          </a:ln>
        </p:spPr>
        <p:txBody>
          <a:bodyPr wrap="square" lIns="0" tIns="0" rIns="0" bIns="0" rtlCol="0"/>
          <a:lstStyle/>
          <a:p>
            <a:endParaRPr/>
          </a:p>
        </p:txBody>
      </p:sp>
      <p:sp>
        <p:nvSpPr>
          <p:cNvPr id="72" name="object 72"/>
          <p:cNvSpPr txBox="1"/>
          <p:nvPr/>
        </p:nvSpPr>
        <p:spPr>
          <a:xfrm>
            <a:off x="7172998" y="1143580"/>
            <a:ext cx="351790" cy="146685"/>
          </a:xfrm>
          <a:prstGeom prst="rect">
            <a:avLst/>
          </a:prstGeom>
        </p:spPr>
        <p:txBody>
          <a:bodyPr vert="horz" wrap="square" lIns="0" tIns="11430" rIns="0" bIns="0" rtlCol="0">
            <a:spAutoFit/>
          </a:bodyPr>
          <a:lstStyle/>
          <a:p>
            <a:pPr marL="38100">
              <a:lnSpc>
                <a:spcPct val="100000"/>
              </a:lnSpc>
              <a:spcBef>
                <a:spcPts val="90"/>
              </a:spcBef>
            </a:pPr>
            <a:r>
              <a:rPr sz="1200" spc="-22" baseline="13888" dirty="0">
                <a:latin typeface="Verdana"/>
                <a:cs typeface="Verdana"/>
              </a:rPr>
              <a:t>X</a:t>
            </a:r>
            <a:r>
              <a:rPr sz="500" spc="-15" dirty="0">
                <a:latin typeface="Verdana"/>
                <a:cs typeface="Verdana"/>
              </a:rPr>
              <a:t>15</a:t>
            </a:r>
            <a:r>
              <a:rPr sz="500" spc="105" dirty="0">
                <a:latin typeface="Verdana"/>
                <a:cs typeface="Verdana"/>
              </a:rPr>
              <a:t> </a:t>
            </a:r>
            <a:r>
              <a:rPr sz="1200" spc="-60" baseline="-24305" dirty="0">
                <a:latin typeface="Verdana"/>
                <a:cs typeface="Verdana"/>
              </a:rPr>
              <a:t>X</a:t>
            </a:r>
            <a:endParaRPr sz="1200" baseline="-24305">
              <a:latin typeface="Verdana"/>
              <a:cs typeface="Verdana"/>
            </a:endParaRPr>
          </a:p>
        </p:txBody>
      </p:sp>
      <p:sp>
        <p:nvSpPr>
          <p:cNvPr id="73" name="object 73"/>
          <p:cNvSpPr txBox="1"/>
          <p:nvPr/>
        </p:nvSpPr>
        <p:spPr>
          <a:xfrm>
            <a:off x="7473711" y="1248769"/>
            <a:ext cx="106680" cy="106045"/>
          </a:xfrm>
          <a:prstGeom prst="rect">
            <a:avLst/>
          </a:prstGeom>
        </p:spPr>
        <p:txBody>
          <a:bodyPr vert="horz" wrap="square" lIns="0" tIns="15875" rIns="0" bIns="0" rtlCol="0">
            <a:spAutoFit/>
          </a:bodyPr>
          <a:lstStyle/>
          <a:p>
            <a:pPr marL="12700">
              <a:lnSpc>
                <a:spcPct val="100000"/>
              </a:lnSpc>
              <a:spcBef>
                <a:spcPts val="125"/>
              </a:spcBef>
            </a:pPr>
            <a:r>
              <a:rPr sz="500" spc="-5" dirty="0">
                <a:latin typeface="Verdana"/>
                <a:cs typeface="Verdana"/>
              </a:rPr>
              <a:t>14</a:t>
            </a:r>
            <a:endParaRPr sz="500">
              <a:latin typeface="Verdana"/>
              <a:cs typeface="Verdana"/>
            </a:endParaRPr>
          </a:p>
        </p:txBody>
      </p:sp>
      <p:sp>
        <p:nvSpPr>
          <p:cNvPr id="74" name="object 74"/>
          <p:cNvSpPr/>
          <p:nvPr/>
        </p:nvSpPr>
        <p:spPr>
          <a:xfrm>
            <a:off x="6769954" y="822707"/>
            <a:ext cx="38100" cy="40640"/>
          </a:xfrm>
          <a:custGeom>
            <a:avLst/>
            <a:gdLst/>
            <a:ahLst/>
            <a:cxnLst/>
            <a:rect l="l" t="t" r="r" b="b"/>
            <a:pathLst>
              <a:path w="38100" h="40640">
                <a:moveTo>
                  <a:pt x="19012" y="0"/>
                </a:moveTo>
                <a:lnTo>
                  <a:pt x="11608" y="1578"/>
                </a:lnTo>
                <a:lnTo>
                  <a:pt x="5565" y="5883"/>
                </a:lnTo>
                <a:lnTo>
                  <a:pt x="1492" y="12271"/>
                </a:lnTo>
                <a:lnTo>
                  <a:pt x="0" y="20099"/>
                </a:lnTo>
                <a:lnTo>
                  <a:pt x="1492" y="27927"/>
                </a:lnTo>
                <a:lnTo>
                  <a:pt x="5565" y="34316"/>
                </a:lnTo>
                <a:lnTo>
                  <a:pt x="11608" y="38621"/>
                </a:lnTo>
                <a:lnTo>
                  <a:pt x="19012" y="40199"/>
                </a:lnTo>
                <a:lnTo>
                  <a:pt x="26417" y="38621"/>
                </a:lnTo>
                <a:lnTo>
                  <a:pt x="32459" y="34316"/>
                </a:lnTo>
                <a:lnTo>
                  <a:pt x="36532" y="27927"/>
                </a:lnTo>
                <a:lnTo>
                  <a:pt x="38025" y="20099"/>
                </a:lnTo>
                <a:lnTo>
                  <a:pt x="36532" y="12271"/>
                </a:lnTo>
                <a:lnTo>
                  <a:pt x="32459" y="5883"/>
                </a:lnTo>
                <a:lnTo>
                  <a:pt x="26417" y="1578"/>
                </a:lnTo>
                <a:lnTo>
                  <a:pt x="19012" y="0"/>
                </a:lnTo>
                <a:close/>
              </a:path>
            </a:pathLst>
          </a:custGeom>
          <a:solidFill>
            <a:srgbClr val="FF0000"/>
          </a:solidFill>
        </p:spPr>
        <p:txBody>
          <a:bodyPr wrap="square" lIns="0" tIns="0" rIns="0" bIns="0" rtlCol="0"/>
          <a:lstStyle/>
          <a:p>
            <a:endParaRPr/>
          </a:p>
        </p:txBody>
      </p:sp>
      <p:sp>
        <p:nvSpPr>
          <p:cNvPr id="75" name="object 75"/>
          <p:cNvSpPr/>
          <p:nvPr/>
        </p:nvSpPr>
        <p:spPr>
          <a:xfrm>
            <a:off x="6769954" y="822707"/>
            <a:ext cx="38100" cy="40640"/>
          </a:xfrm>
          <a:custGeom>
            <a:avLst/>
            <a:gdLst/>
            <a:ahLst/>
            <a:cxnLst/>
            <a:rect l="l" t="t" r="r" b="b"/>
            <a:pathLst>
              <a:path w="38100" h="40640">
                <a:moveTo>
                  <a:pt x="0" y="20099"/>
                </a:moveTo>
                <a:lnTo>
                  <a:pt x="1492" y="12271"/>
                </a:lnTo>
                <a:lnTo>
                  <a:pt x="5565" y="5883"/>
                </a:lnTo>
                <a:lnTo>
                  <a:pt x="11608" y="1578"/>
                </a:lnTo>
                <a:lnTo>
                  <a:pt x="19012" y="0"/>
                </a:lnTo>
                <a:lnTo>
                  <a:pt x="26417" y="1578"/>
                </a:lnTo>
                <a:lnTo>
                  <a:pt x="32459" y="5883"/>
                </a:lnTo>
                <a:lnTo>
                  <a:pt x="36532" y="12271"/>
                </a:lnTo>
                <a:lnTo>
                  <a:pt x="38025" y="20099"/>
                </a:lnTo>
                <a:lnTo>
                  <a:pt x="36532" y="27927"/>
                </a:lnTo>
                <a:lnTo>
                  <a:pt x="32459" y="34316"/>
                </a:lnTo>
                <a:lnTo>
                  <a:pt x="26417" y="38621"/>
                </a:lnTo>
                <a:lnTo>
                  <a:pt x="19012" y="40199"/>
                </a:lnTo>
                <a:lnTo>
                  <a:pt x="11608" y="38621"/>
                </a:lnTo>
                <a:lnTo>
                  <a:pt x="5565" y="34316"/>
                </a:lnTo>
                <a:lnTo>
                  <a:pt x="1492" y="27927"/>
                </a:lnTo>
                <a:lnTo>
                  <a:pt x="0" y="20099"/>
                </a:lnTo>
                <a:close/>
              </a:path>
            </a:pathLst>
          </a:custGeom>
          <a:ln w="11064">
            <a:solidFill>
              <a:srgbClr val="FF0000"/>
            </a:solidFill>
          </a:ln>
        </p:spPr>
        <p:txBody>
          <a:bodyPr wrap="square" lIns="0" tIns="0" rIns="0" bIns="0" rtlCol="0"/>
          <a:lstStyle/>
          <a:p>
            <a:endParaRPr/>
          </a:p>
        </p:txBody>
      </p:sp>
      <p:sp>
        <p:nvSpPr>
          <p:cNvPr id="76" name="object 76"/>
          <p:cNvSpPr/>
          <p:nvPr/>
        </p:nvSpPr>
        <p:spPr>
          <a:xfrm>
            <a:off x="7120419" y="878986"/>
            <a:ext cx="38100" cy="40640"/>
          </a:xfrm>
          <a:custGeom>
            <a:avLst/>
            <a:gdLst/>
            <a:ahLst/>
            <a:cxnLst/>
            <a:rect l="l" t="t" r="r" b="b"/>
            <a:pathLst>
              <a:path w="38100" h="40640">
                <a:moveTo>
                  <a:pt x="19012" y="0"/>
                </a:moveTo>
                <a:lnTo>
                  <a:pt x="11608" y="1577"/>
                </a:lnTo>
                <a:lnTo>
                  <a:pt x="5565" y="5881"/>
                </a:lnTo>
                <a:lnTo>
                  <a:pt x="1492" y="12264"/>
                </a:lnTo>
                <a:lnTo>
                  <a:pt x="0" y="20083"/>
                </a:lnTo>
                <a:lnTo>
                  <a:pt x="1492" y="27908"/>
                </a:lnTo>
                <a:lnTo>
                  <a:pt x="5565" y="34297"/>
                </a:lnTo>
                <a:lnTo>
                  <a:pt x="11608" y="38603"/>
                </a:lnTo>
                <a:lnTo>
                  <a:pt x="19012" y="40182"/>
                </a:lnTo>
                <a:lnTo>
                  <a:pt x="26417" y="38603"/>
                </a:lnTo>
                <a:lnTo>
                  <a:pt x="32459" y="34297"/>
                </a:lnTo>
                <a:lnTo>
                  <a:pt x="36532" y="27908"/>
                </a:lnTo>
                <a:lnTo>
                  <a:pt x="38025" y="20083"/>
                </a:lnTo>
                <a:lnTo>
                  <a:pt x="36532" y="12264"/>
                </a:lnTo>
                <a:lnTo>
                  <a:pt x="32459" y="5881"/>
                </a:lnTo>
                <a:lnTo>
                  <a:pt x="26417" y="1577"/>
                </a:lnTo>
                <a:lnTo>
                  <a:pt x="19012" y="0"/>
                </a:lnTo>
                <a:close/>
              </a:path>
            </a:pathLst>
          </a:custGeom>
          <a:solidFill>
            <a:srgbClr val="FF0000"/>
          </a:solidFill>
        </p:spPr>
        <p:txBody>
          <a:bodyPr wrap="square" lIns="0" tIns="0" rIns="0" bIns="0" rtlCol="0"/>
          <a:lstStyle/>
          <a:p>
            <a:endParaRPr/>
          </a:p>
        </p:txBody>
      </p:sp>
      <p:sp>
        <p:nvSpPr>
          <p:cNvPr id="77" name="object 77"/>
          <p:cNvSpPr/>
          <p:nvPr/>
        </p:nvSpPr>
        <p:spPr>
          <a:xfrm>
            <a:off x="7120419" y="878986"/>
            <a:ext cx="38100" cy="40640"/>
          </a:xfrm>
          <a:custGeom>
            <a:avLst/>
            <a:gdLst/>
            <a:ahLst/>
            <a:cxnLst/>
            <a:rect l="l" t="t" r="r" b="b"/>
            <a:pathLst>
              <a:path w="38100" h="40640">
                <a:moveTo>
                  <a:pt x="0" y="20083"/>
                </a:moveTo>
                <a:lnTo>
                  <a:pt x="1492" y="12264"/>
                </a:lnTo>
                <a:lnTo>
                  <a:pt x="5565" y="5881"/>
                </a:lnTo>
                <a:lnTo>
                  <a:pt x="11608" y="1577"/>
                </a:lnTo>
                <a:lnTo>
                  <a:pt x="19012" y="0"/>
                </a:lnTo>
                <a:lnTo>
                  <a:pt x="26417" y="1577"/>
                </a:lnTo>
                <a:lnTo>
                  <a:pt x="32459" y="5881"/>
                </a:lnTo>
                <a:lnTo>
                  <a:pt x="36532" y="12264"/>
                </a:lnTo>
                <a:lnTo>
                  <a:pt x="38025" y="20083"/>
                </a:lnTo>
                <a:lnTo>
                  <a:pt x="36532" y="27908"/>
                </a:lnTo>
                <a:lnTo>
                  <a:pt x="32459" y="34297"/>
                </a:lnTo>
                <a:lnTo>
                  <a:pt x="26417" y="38603"/>
                </a:lnTo>
                <a:lnTo>
                  <a:pt x="19012" y="40182"/>
                </a:lnTo>
                <a:lnTo>
                  <a:pt x="11608" y="38603"/>
                </a:lnTo>
                <a:lnTo>
                  <a:pt x="5565" y="34297"/>
                </a:lnTo>
                <a:lnTo>
                  <a:pt x="1492" y="27908"/>
                </a:lnTo>
                <a:lnTo>
                  <a:pt x="0" y="20083"/>
                </a:lnTo>
                <a:close/>
              </a:path>
            </a:pathLst>
          </a:custGeom>
          <a:ln w="11064">
            <a:solidFill>
              <a:srgbClr val="FF0000"/>
            </a:solidFill>
          </a:ln>
        </p:spPr>
        <p:txBody>
          <a:bodyPr wrap="square" lIns="0" tIns="0" rIns="0" bIns="0" rtlCol="0"/>
          <a:lstStyle/>
          <a:p>
            <a:endParaRPr/>
          </a:p>
        </p:txBody>
      </p:sp>
      <p:sp>
        <p:nvSpPr>
          <p:cNvPr id="78" name="object 78"/>
          <p:cNvSpPr/>
          <p:nvPr/>
        </p:nvSpPr>
        <p:spPr>
          <a:xfrm>
            <a:off x="6656830" y="509485"/>
            <a:ext cx="504190" cy="565785"/>
          </a:xfrm>
          <a:custGeom>
            <a:avLst/>
            <a:gdLst/>
            <a:ahLst/>
            <a:cxnLst/>
            <a:rect l="l" t="t" r="r" b="b"/>
            <a:pathLst>
              <a:path w="504190" h="565785">
                <a:moveTo>
                  <a:pt x="0" y="282737"/>
                </a:moveTo>
                <a:lnTo>
                  <a:pt x="4059" y="231911"/>
                </a:lnTo>
                <a:lnTo>
                  <a:pt x="15762" y="184075"/>
                </a:lnTo>
                <a:lnTo>
                  <a:pt x="34398" y="140028"/>
                </a:lnTo>
                <a:lnTo>
                  <a:pt x="59254" y="100567"/>
                </a:lnTo>
                <a:lnTo>
                  <a:pt x="89618" y="66492"/>
                </a:lnTo>
                <a:lnTo>
                  <a:pt x="124778" y="38599"/>
                </a:lnTo>
                <a:lnTo>
                  <a:pt x="164022" y="17687"/>
                </a:lnTo>
                <a:lnTo>
                  <a:pt x="206639" y="4554"/>
                </a:lnTo>
                <a:lnTo>
                  <a:pt x="251916" y="0"/>
                </a:lnTo>
                <a:lnTo>
                  <a:pt x="297192" y="4554"/>
                </a:lnTo>
                <a:lnTo>
                  <a:pt x="339809" y="17687"/>
                </a:lnTo>
                <a:lnTo>
                  <a:pt x="379053" y="38599"/>
                </a:lnTo>
                <a:lnTo>
                  <a:pt x="414213" y="66492"/>
                </a:lnTo>
                <a:lnTo>
                  <a:pt x="444577" y="100567"/>
                </a:lnTo>
                <a:lnTo>
                  <a:pt x="469433" y="140028"/>
                </a:lnTo>
                <a:lnTo>
                  <a:pt x="488069" y="184075"/>
                </a:lnTo>
                <a:lnTo>
                  <a:pt x="499772" y="231911"/>
                </a:lnTo>
                <a:lnTo>
                  <a:pt x="503832" y="282737"/>
                </a:lnTo>
                <a:lnTo>
                  <a:pt x="499772" y="333554"/>
                </a:lnTo>
                <a:lnTo>
                  <a:pt x="488069" y="381385"/>
                </a:lnTo>
                <a:lnTo>
                  <a:pt x="469433" y="425428"/>
                </a:lnTo>
                <a:lnTo>
                  <a:pt x="444577" y="464887"/>
                </a:lnTo>
                <a:lnTo>
                  <a:pt x="414213" y="498963"/>
                </a:lnTo>
                <a:lnTo>
                  <a:pt x="379053" y="526856"/>
                </a:lnTo>
                <a:lnTo>
                  <a:pt x="339809" y="547769"/>
                </a:lnTo>
                <a:lnTo>
                  <a:pt x="297192" y="560902"/>
                </a:lnTo>
                <a:lnTo>
                  <a:pt x="251916" y="565457"/>
                </a:lnTo>
                <a:lnTo>
                  <a:pt x="206639" y="560902"/>
                </a:lnTo>
                <a:lnTo>
                  <a:pt x="164022" y="547769"/>
                </a:lnTo>
                <a:lnTo>
                  <a:pt x="124778" y="526856"/>
                </a:lnTo>
                <a:lnTo>
                  <a:pt x="89618" y="498963"/>
                </a:lnTo>
                <a:lnTo>
                  <a:pt x="59254" y="464887"/>
                </a:lnTo>
                <a:lnTo>
                  <a:pt x="34398" y="425428"/>
                </a:lnTo>
                <a:lnTo>
                  <a:pt x="15762" y="381385"/>
                </a:lnTo>
                <a:lnTo>
                  <a:pt x="4059" y="333554"/>
                </a:lnTo>
                <a:lnTo>
                  <a:pt x="0" y="282737"/>
                </a:lnTo>
                <a:close/>
              </a:path>
            </a:pathLst>
          </a:custGeom>
          <a:ln w="3175">
            <a:solidFill>
              <a:srgbClr val="000000"/>
            </a:solidFill>
            <a:prstDash val="sysDot"/>
          </a:ln>
        </p:spPr>
        <p:txBody>
          <a:bodyPr wrap="square" lIns="0" tIns="0" rIns="0" bIns="0" rtlCol="0"/>
          <a:lstStyle/>
          <a:p>
            <a:endParaRPr/>
          </a:p>
        </p:txBody>
      </p:sp>
      <p:sp>
        <p:nvSpPr>
          <p:cNvPr id="79" name="object 79"/>
          <p:cNvSpPr/>
          <p:nvPr/>
        </p:nvSpPr>
        <p:spPr>
          <a:xfrm>
            <a:off x="6777242" y="647504"/>
            <a:ext cx="266700" cy="281940"/>
          </a:xfrm>
          <a:custGeom>
            <a:avLst/>
            <a:gdLst/>
            <a:ahLst/>
            <a:cxnLst/>
            <a:rect l="l" t="t" r="r" b="b"/>
            <a:pathLst>
              <a:path w="266700" h="281940">
                <a:moveTo>
                  <a:pt x="0" y="140698"/>
                </a:moveTo>
                <a:lnTo>
                  <a:pt x="6783" y="96221"/>
                </a:lnTo>
                <a:lnTo>
                  <a:pt x="25674" y="57597"/>
                </a:lnTo>
                <a:lnTo>
                  <a:pt x="54482" y="27142"/>
                </a:lnTo>
                <a:lnTo>
                  <a:pt x="91016" y="7171"/>
                </a:lnTo>
                <a:lnTo>
                  <a:pt x="133087" y="0"/>
                </a:lnTo>
                <a:lnTo>
                  <a:pt x="175158" y="7171"/>
                </a:lnTo>
                <a:lnTo>
                  <a:pt x="211693" y="27142"/>
                </a:lnTo>
                <a:lnTo>
                  <a:pt x="240501" y="57597"/>
                </a:lnTo>
                <a:lnTo>
                  <a:pt x="259391" y="96221"/>
                </a:lnTo>
                <a:lnTo>
                  <a:pt x="266175" y="140698"/>
                </a:lnTo>
                <a:lnTo>
                  <a:pt x="259391" y="185173"/>
                </a:lnTo>
                <a:lnTo>
                  <a:pt x="240501" y="223793"/>
                </a:lnTo>
                <a:lnTo>
                  <a:pt x="211693" y="254243"/>
                </a:lnTo>
                <a:lnTo>
                  <a:pt x="175158" y="274210"/>
                </a:lnTo>
                <a:lnTo>
                  <a:pt x="133087" y="281380"/>
                </a:lnTo>
                <a:lnTo>
                  <a:pt x="91016" y="274210"/>
                </a:lnTo>
                <a:lnTo>
                  <a:pt x="54482" y="254243"/>
                </a:lnTo>
                <a:lnTo>
                  <a:pt x="25674" y="223793"/>
                </a:lnTo>
                <a:lnTo>
                  <a:pt x="6783" y="185173"/>
                </a:lnTo>
                <a:lnTo>
                  <a:pt x="0" y="140698"/>
                </a:lnTo>
                <a:close/>
              </a:path>
            </a:pathLst>
          </a:custGeom>
          <a:ln w="3175">
            <a:solidFill>
              <a:srgbClr val="000000"/>
            </a:solidFill>
            <a:prstDash val="sysDot"/>
          </a:ln>
        </p:spPr>
        <p:txBody>
          <a:bodyPr wrap="square" lIns="0" tIns="0" rIns="0" bIns="0" rtlCol="0"/>
          <a:lstStyle/>
          <a:p>
            <a:endParaRPr/>
          </a:p>
        </p:txBody>
      </p:sp>
      <p:sp>
        <p:nvSpPr>
          <p:cNvPr id="80" name="object 80"/>
          <p:cNvSpPr/>
          <p:nvPr/>
        </p:nvSpPr>
        <p:spPr>
          <a:xfrm>
            <a:off x="6961664" y="495415"/>
            <a:ext cx="131186" cy="249237"/>
          </a:xfrm>
          <a:prstGeom prst="rect">
            <a:avLst/>
          </a:prstGeom>
          <a:blipFill>
            <a:blip r:embed="rId9" cstate="print"/>
            <a:stretch>
              <a:fillRect/>
            </a:stretch>
          </a:blipFill>
        </p:spPr>
        <p:txBody>
          <a:bodyPr wrap="square" lIns="0" tIns="0" rIns="0" bIns="0" rtlCol="0"/>
          <a:lstStyle/>
          <a:p>
            <a:endParaRPr/>
          </a:p>
        </p:txBody>
      </p:sp>
      <p:sp>
        <p:nvSpPr>
          <p:cNvPr id="81" name="object 81"/>
          <p:cNvSpPr/>
          <p:nvPr/>
        </p:nvSpPr>
        <p:spPr>
          <a:xfrm>
            <a:off x="6817169" y="530925"/>
            <a:ext cx="235068" cy="185923"/>
          </a:xfrm>
          <a:prstGeom prst="rect">
            <a:avLst/>
          </a:prstGeom>
          <a:blipFill>
            <a:blip r:embed="rId10" cstate="print"/>
            <a:stretch>
              <a:fillRect/>
            </a:stretch>
          </a:blipFill>
        </p:spPr>
        <p:txBody>
          <a:bodyPr wrap="square" lIns="0" tIns="0" rIns="0" bIns="0" rtlCol="0"/>
          <a:lstStyle/>
          <a:p>
            <a:endParaRPr/>
          </a:p>
        </p:txBody>
      </p:sp>
      <p:sp>
        <p:nvSpPr>
          <p:cNvPr id="82" name="object 82"/>
          <p:cNvSpPr/>
          <p:nvPr/>
        </p:nvSpPr>
        <p:spPr>
          <a:xfrm>
            <a:off x="6882762" y="540696"/>
            <a:ext cx="123189" cy="95885"/>
          </a:xfrm>
          <a:custGeom>
            <a:avLst/>
            <a:gdLst/>
            <a:ahLst/>
            <a:cxnLst/>
            <a:rect l="l" t="t" r="r" b="b"/>
            <a:pathLst>
              <a:path w="123190" h="95884">
                <a:moveTo>
                  <a:pt x="23343" y="46676"/>
                </a:moveTo>
                <a:lnTo>
                  <a:pt x="20121" y="47960"/>
                </a:lnTo>
                <a:lnTo>
                  <a:pt x="18959" y="50807"/>
                </a:lnTo>
                <a:lnTo>
                  <a:pt x="0" y="95864"/>
                </a:lnTo>
                <a:lnTo>
                  <a:pt x="19342" y="93910"/>
                </a:lnTo>
                <a:lnTo>
                  <a:pt x="11777" y="93910"/>
                </a:lnTo>
                <a:lnTo>
                  <a:pt x="5492" y="84642"/>
                </a:lnTo>
                <a:lnTo>
                  <a:pt x="21692" y="72308"/>
                </a:lnTo>
                <a:lnTo>
                  <a:pt x="28782" y="55441"/>
                </a:lnTo>
                <a:lnTo>
                  <a:pt x="29997" y="52594"/>
                </a:lnTo>
                <a:lnTo>
                  <a:pt x="28782" y="49188"/>
                </a:lnTo>
                <a:lnTo>
                  <a:pt x="26036" y="47904"/>
                </a:lnTo>
                <a:lnTo>
                  <a:pt x="23343" y="46676"/>
                </a:lnTo>
                <a:close/>
              </a:path>
              <a:path w="123190" h="95884">
                <a:moveTo>
                  <a:pt x="21692" y="72308"/>
                </a:moveTo>
                <a:lnTo>
                  <a:pt x="5492" y="84642"/>
                </a:lnTo>
                <a:lnTo>
                  <a:pt x="11777" y="93910"/>
                </a:lnTo>
                <a:lnTo>
                  <a:pt x="14783" y="91621"/>
                </a:lnTo>
                <a:lnTo>
                  <a:pt x="13572" y="91621"/>
                </a:lnTo>
                <a:lnTo>
                  <a:pt x="8133" y="83637"/>
                </a:lnTo>
                <a:lnTo>
                  <a:pt x="17329" y="82685"/>
                </a:lnTo>
                <a:lnTo>
                  <a:pt x="21692" y="72308"/>
                </a:lnTo>
                <a:close/>
              </a:path>
              <a:path w="123190" h="95884">
                <a:moveTo>
                  <a:pt x="48323" y="79505"/>
                </a:moveTo>
                <a:lnTo>
                  <a:pt x="27965" y="81585"/>
                </a:lnTo>
                <a:lnTo>
                  <a:pt x="11777" y="93910"/>
                </a:lnTo>
                <a:lnTo>
                  <a:pt x="19342" y="93910"/>
                </a:lnTo>
                <a:lnTo>
                  <a:pt x="46422" y="91174"/>
                </a:lnTo>
                <a:lnTo>
                  <a:pt x="49379" y="90839"/>
                </a:lnTo>
                <a:lnTo>
                  <a:pt x="51545" y="88048"/>
                </a:lnTo>
                <a:lnTo>
                  <a:pt x="50964" y="81795"/>
                </a:lnTo>
                <a:lnTo>
                  <a:pt x="48323" y="79505"/>
                </a:lnTo>
                <a:close/>
              </a:path>
              <a:path w="123190" h="95884">
                <a:moveTo>
                  <a:pt x="17329" y="82685"/>
                </a:moveTo>
                <a:lnTo>
                  <a:pt x="8133" y="83637"/>
                </a:lnTo>
                <a:lnTo>
                  <a:pt x="13572" y="91621"/>
                </a:lnTo>
                <a:lnTo>
                  <a:pt x="17329" y="82685"/>
                </a:lnTo>
                <a:close/>
              </a:path>
              <a:path w="123190" h="95884">
                <a:moveTo>
                  <a:pt x="27965" y="81585"/>
                </a:moveTo>
                <a:lnTo>
                  <a:pt x="17329" y="82685"/>
                </a:lnTo>
                <a:lnTo>
                  <a:pt x="13572" y="91621"/>
                </a:lnTo>
                <a:lnTo>
                  <a:pt x="14783" y="91621"/>
                </a:lnTo>
                <a:lnTo>
                  <a:pt x="27965" y="81585"/>
                </a:lnTo>
                <a:close/>
              </a:path>
              <a:path w="123190" h="95884">
                <a:moveTo>
                  <a:pt x="116663" y="0"/>
                </a:moveTo>
                <a:lnTo>
                  <a:pt x="21692" y="72308"/>
                </a:lnTo>
                <a:lnTo>
                  <a:pt x="17329" y="82685"/>
                </a:lnTo>
                <a:lnTo>
                  <a:pt x="27965" y="81585"/>
                </a:lnTo>
                <a:lnTo>
                  <a:pt x="122947" y="9268"/>
                </a:lnTo>
                <a:lnTo>
                  <a:pt x="116663" y="0"/>
                </a:lnTo>
                <a:close/>
              </a:path>
            </a:pathLst>
          </a:custGeom>
          <a:solidFill>
            <a:srgbClr val="000000"/>
          </a:solidFill>
        </p:spPr>
        <p:txBody>
          <a:bodyPr wrap="square" lIns="0" tIns="0" rIns="0" bIns="0" rtlCol="0"/>
          <a:lstStyle/>
          <a:p>
            <a:endParaRPr/>
          </a:p>
        </p:txBody>
      </p:sp>
      <p:sp>
        <p:nvSpPr>
          <p:cNvPr id="83" name="object 83"/>
          <p:cNvSpPr/>
          <p:nvPr/>
        </p:nvSpPr>
        <p:spPr>
          <a:xfrm>
            <a:off x="6632113" y="592564"/>
            <a:ext cx="226882" cy="138688"/>
          </a:xfrm>
          <a:prstGeom prst="rect">
            <a:avLst/>
          </a:prstGeom>
          <a:blipFill>
            <a:blip r:embed="rId11" cstate="print"/>
            <a:stretch>
              <a:fillRect/>
            </a:stretch>
          </a:blipFill>
        </p:spPr>
        <p:txBody>
          <a:bodyPr wrap="square" lIns="0" tIns="0" rIns="0" bIns="0" rtlCol="0"/>
          <a:lstStyle/>
          <a:p>
            <a:endParaRPr/>
          </a:p>
        </p:txBody>
      </p:sp>
      <p:sp>
        <p:nvSpPr>
          <p:cNvPr id="84" name="object 84"/>
          <p:cNvSpPr/>
          <p:nvPr/>
        </p:nvSpPr>
        <p:spPr>
          <a:xfrm>
            <a:off x="6675209" y="627962"/>
            <a:ext cx="165831" cy="263419"/>
          </a:xfrm>
          <a:prstGeom prst="rect">
            <a:avLst/>
          </a:prstGeom>
          <a:blipFill>
            <a:blip r:embed="rId12" cstate="print"/>
            <a:stretch>
              <a:fillRect/>
            </a:stretch>
          </a:blipFill>
        </p:spPr>
        <p:txBody>
          <a:bodyPr wrap="square" lIns="0" tIns="0" rIns="0" bIns="0" rtlCol="0"/>
          <a:lstStyle/>
          <a:p>
            <a:endParaRPr/>
          </a:p>
        </p:txBody>
      </p:sp>
      <p:sp>
        <p:nvSpPr>
          <p:cNvPr id="85" name="object 85"/>
          <p:cNvSpPr/>
          <p:nvPr/>
        </p:nvSpPr>
        <p:spPr>
          <a:xfrm>
            <a:off x="6693059" y="678435"/>
            <a:ext cx="78105" cy="134620"/>
          </a:xfrm>
          <a:custGeom>
            <a:avLst/>
            <a:gdLst/>
            <a:ahLst/>
            <a:cxnLst/>
            <a:rect l="l" t="t" r="r" b="b"/>
            <a:pathLst>
              <a:path w="78104" h="134619">
                <a:moveTo>
                  <a:pt x="39767" y="98935"/>
                </a:moveTo>
                <a:lnTo>
                  <a:pt x="36493" y="99884"/>
                </a:lnTo>
                <a:lnTo>
                  <a:pt x="35014" y="102620"/>
                </a:lnTo>
                <a:lnTo>
                  <a:pt x="33588" y="105356"/>
                </a:lnTo>
                <a:lnTo>
                  <a:pt x="34486" y="108818"/>
                </a:lnTo>
                <a:lnTo>
                  <a:pt x="77740" y="134556"/>
                </a:lnTo>
                <a:lnTo>
                  <a:pt x="77725" y="127689"/>
                </a:lnTo>
                <a:lnTo>
                  <a:pt x="67705" y="127689"/>
                </a:lnTo>
                <a:lnTo>
                  <a:pt x="57602" y="109493"/>
                </a:lnTo>
                <a:lnTo>
                  <a:pt x="42355" y="100443"/>
                </a:lnTo>
                <a:lnTo>
                  <a:pt x="39767" y="98935"/>
                </a:lnTo>
                <a:close/>
              </a:path>
              <a:path w="78104" h="134619">
                <a:moveTo>
                  <a:pt x="57602" y="109493"/>
                </a:moveTo>
                <a:lnTo>
                  <a:pt x="67705" y="127689"/>
                </a:lnTo>
                <a:lnTo>
                  <a:pt x="72353" y="124786"/>
                </a:lnTo>
                <a:lnTo>
                  <a:pt x="66966" y="124786"/>
                </a:lnTo>
                <a:lnTo>
                  <a:pt x="66940" y="115036"/>
                </a:lnTo>
                <a:lnTo>
                  <a:pt x="57602" y="109493"/>
                </a:lnTo>
                <a:close/>
              </a:path>
              <a:path w="78104" h="134619">
                <a:moveTo>
                  <a:pt x="75205" y="79505"/>
                </a:moveTo>
                <a:lnTo>
                  <a:pt x="72247" y="79561"/>
                </a:lnTo>
                <a:lnTo>
                  <a:pt x="69237" y="79561"/>
                </a:lnTo>
                <a:lnTo>
                  <a:pt x="66860" y="82074"/>
                </a:lnTo>
                <a:lnTo>
                  <a:pt x="66910" y="103717"/>
                </a:lnTo>
                <a:lnTo>
                  <a:pt x="77000" y="121882"/>
                </a:lnTo>
                <a:lnTo>
                  <a:pt x="67705" y="127689"/>
                </a:lnTo>
                <a:lnTo>
                  <a:pt x="77725" y="127689"/>
                </a:lnTo>
                <a:lnTo>
                  <a:pt x="77634" y="82074"/>
                </a:lnTo>
                <a:lnTo>
                  <a:pt x="75205" y="79505"/>
                </a:lnTo>
                <a:close/>
              </a:path>
              <a:path w="78104" h="134619">
                <a:moveTo>
                  <a:pt x="66940" y="115036"/>
                </a:moveTo>
                <a:lnTo>
                  <a:pt x="66966" y="124786"/>
                </a:lnTo>
                <a:lnTo>
                  <a:pt x="74993" y="119817"/>
                </a:lnTo>
                <a:lnTo>
                  <a:pt x="66940" y="115036"/>
                </a:lnTo>
                <a:close/>
              </a:path>
              <a:path w="78104" h="134619">
                <a:moveTo>
                  <a:pt x="66910" y="103717"/>
                </a:moveTo>
                <a:lnTo>
                  <a:pt x="66940" y="115036"/>
                </a:lnTo>
                <a:lnTo>
                  <a:pt x="74993" y="119817"/>
                </a:lnTo>
                <a:lnTo>
                  <a:pt x="66966" y="124786"/>
                </a:lnTo>
                <a:lnTo>
                  <a:pt x="72353" y="124786"/>
                </a:lnTo>
                <a:lnTo>
                  <a:pt x="77000" y="121882"/>
                </a:lnTo>
                <a:lnTo>
                  <a:pt x="66910" y="103717"/>
                </a:lnTo>
                <a:close/>
              </a:path>
              <a:path w="78104" h="134619">
                <a:moveTo>
                  <a:pt x="9295" y="0"/>
                </a:moveTo>
                <a:lnTo>
                  <a:pt x="0" y="5750"/>
                </a:lnTo>
                <a:lnTo>
                  <a:pt x="57602" y="109493"/>
                </a:lnTo>
                <a:lnTo>
                  <a:pt x="66940" y="115036"/>
                </a:lnTo>
                <a:lnTo>
                  <a:pt x="66910" y="103717"/>
                </a:lnTo>
                <a:lnTo>
                  <a:pt x="9295" y="0"/>
                </a:lnTo>
                <a:close/>
              </a:path>
            </a:pathLst>
          </a:custGeom>
          <a:solidFill>
            <a:srgbClr val="000000"/>
          </a:solidFill>
        </p:spPr>
        <p:txBody>
          <a:bodyPr wrap="square" lIns="0" tIns="0" rIns="0" bIns="0" rtlCol="0"/>
          <a:lstStyle/>
          <a:p>
            <a:endParaRPr/>
          </a:p>
        </p:txBody>
      </p:sp>
      <p:sp>
        <p:nvSpPr>
          <p:cNvPr id="86" name="object 86"/>
          <p:cNvSpPr/>
          <p:nvPr/>
        </p:nvSpPr>
        <p:spPr>
          <a:xfrm>
            <a:off x="6750625" y="861215"/>
            <a:ext cx="131186" cy="252587"/>
          </a:xfrm>
          <a:prstGeom prst="rect">
            <a:avLst/>
          </a:prstGeom>
          <a:blipFill>
            <a:blip r:embed="rId13" cstate="print"/>
            <a:stretch>
              <a:fillRect/>
            </a:stretch>
          </a:blipFill>
        </p:spPr>
        <p:txBody>
          <a:bodyPr wrap="square" lIns="0" tIns="0" rIns="0" bIns="0" rtlCol="0"/>
          <a:lstStyle/>
          <a:p>
            <a:endParaRPr/>
          </a:p>
        </p:txBody>
      </p:sp>
      <p:sp>
        <p:nvSpPr>
          <p:cNvPr id="87" name="object 87"/>
          <p:cNvSpPr/>
          <p:nvPr/>
        </p:nvSpPr>
        <p:spPr>
          <a:xfrm>
            <a:off x="6786168" y="870891"/>
            <a:ext cx="228731" cy="202042"/>
          </a:xfrm>
          <a:prstGeom prst="rect">
            <a:avLst/>
          </a:prstGeom>
          <a:blipFill>
            <a:blip r:embed="rId14" cstate="print"/>
            <a:stretch>
              <a:fillRect/>
            </a:stretch>
          </a:blipFill>
        </p:spPr>
        <p:txBody>
          <a:bodyPr wrap="square" lIns="0" tIns="0" rIns="0" bIns="0" rtlCol="0"/>
          <a:lstStyle/>
          <a:p>
            <a:endParaRPr/>
          </a:p>
        </p:txBody>
      </p:sp>
      <p:sp>
        <p:nvSpPr>
          <p:cNvPr id="88" name="object 88"/>
          <p:cNvSpPr/>
          <p:nvPr/>
        </p:nvSpPr>
        <p:spPr>
          <a:xfrm>
            <a:off x="6836710" y="937242"/>
            <a:ext cx="113030" cy="107950"/>
          </a:xfrm>
          <a:custGeom>
            <a:avLst/>
            <a:gdLst/>
            <a:ahLst/>
            <a:cxnLst/>
            <a:rect l="l" t="t" r="r" b="b"/>
            <a:pathLst>
              <a:path w="113029" h="107950">
                <a:moveTo>
                  <a:pt x="96775" y="15115"/>
                </a:moveTo>
                <a:lnTo>
                  <a:pt x="86317" y="17404"/>
                </a:lnTo>
                <a:lnTo>
                  <a:pt x="0" y="99438"/>
                </a:lnTo>
                <a:lnTo>
                  <a:pt x="7182" y="107907"/>
                </a:lnTo>
                <a:lnTo>
                  <a:pt x="93502" y="25872"/>
                </a:lnTo>
                <a:lnTo>
                  <a:pt x="96775" y="15115"/>
                </a:lnTo>
                <a:close/>
              </a:path>
              <a:path w="113029" h="107950">
                <a:moveTo>
                  <a:pt x="111693" y="3322"/>
                </a:moveTo>
                <a:lnTo>
                  <a:pt x="101136" y="3322"/>
                </a:lnTo>
                <a:lnTo>
                  <a:pt x="108318" y="11791"/>
                </a:lnTo>
                <a:lnTo>
                  <a:pt x="93502" y="25872"/>
                </a:lnTo>
                <a:lnTo>
                  <a:pt x="87246" y="46480"/>
                </a:lnTo>
                <a:lnTo>
                  <a:pt x="88830" y="49685"/>
                </a:lnTo>
                <a:lnTo>
                  <a:pt x="94481" y="51606"/>
                </a:lnTo>
                <a:lnTo>
                  <a:pt x="97492" y="49959"/>
                </a:lnTo>
                <a:lnTo>
                  <a:pt x="98442" y="46966"/>
                </a:lnTo>
                <a:lnTo>
                  <a:pt x="111693" y="3322"/>
                </a:lnTo>
                <a:close/>
              </a:path>
              <a:path w="113029" h="107950">
                <a:moveTo>
                  <a:pt x="103252" y="5817"/>
                </a:moveTo>
                <a:lnTo>
                  <a:pt x="99604" y="5817"/>
                </a:lnTo>
                <a:lnTo>
                  <a:pt x="105836" y="13131"/>
                </a:lnTo>
                <a:lnTo>
                  <a:pt x="96775" y="15115"/>
                </a:lnTo>
                <a:lnTo>
                  <a:pt x="93502" y="25872"/>
                </a:lnTo>
                <a:lnTo>
                  <a:pt x="108318" y="11791"/>
                </a:lnTo>
                <a:lnTo>
                  <a:pt x="103252" y="5817"/>
                </a:lnTo>
                <a:close/>
              </a:path>
              <a:path w="113029" h="107950">
                <a:moveTo>
                  <a:pt x="112702" y="0"/>
                </a:moveTo>
                <a:lnTo>
                  <a:pt x="64061" y="10636"/>
                </a:lnTo>
                <a:lnTo>
                  <a:pt x="62213" y="13651"/>
                </a:lnTo>
                <a:lnTo>
                  <a:pt x="62794" y="16733"/>
                </a:lnTo>
                <a:lnTo>
                  <a:pt x="63427" y="19809"/>
                </a:lnTo>
                <a:lnTo>
                  <a:pt x="66279" y="21791"/>
                </a:lnTo>
                <a:lnTo>
                  <a:pt x="86317" y="17404"/>
                </a:lnTo>
                <a:lnTo>
                  <a:pt x="101136" y="3322"/>
                </a:lnTo>
                <a:lnTo>
                  <a:pt x="111693" y="3322"/>
                </a:lnTo>
                <a:lnTo>
                  <a:pt x="112702" y="0"/>
                </a:lnTo>
                <a:close/>
              </a:path>
              <a:path w="113029" h="107950">
                <a:moveTo>
                  <a:pt x="101136" y="3322"/>
                </a:moveTo>
                <a:lnTo>
                  <a:pt x="86317" y="17404"/>
                </a:lnTo>
                <a:lnTo>
                  <a:pt x="96775" y="15115"/>
                </a:lnTo>
                <a:lnTo>
                  <a:pt x="99604" y="5817"/>
                </a:lnTo>
                <a:lnTo>
                  <a:pt x="103252" y="5817"/>
                </a:lnTo>
                <a:lnTo>
                  <a:pt x="101136" y="3322"/>
                </a:lnTo>
                <a:close/>
              </a:path>
              <a:path w="113029" h="107950">
                <a:moveTo>
                  <a:pt x="99604" y="5817"/>
                </a:moveTo>
                <a:lnTo>
                  <a:pt x="96775" y="15115"/>
                </a:lnTo>
                <a:lnTo>
                  <a:pt x="105836" y="13131"/>
                </a:lnTo>
                <a:lnTo>
                  <a:pt x="99604" y="5817"/>
                </a:lnTo>
                <a:close/>
              </a:path>
            </a:pathLst>
          </a:custGeom>
          <a:solidFill>
            <a:srgbClr val="000000"/>
          </a:solidFill>
        </p:spPr>
        <p:txBody>
          <a:bodyPr wrap="square" lIns="0" tIns="0" rIns="0" bIns="0" rtlCol="0"/>
          <a:lstStyle/>
          <a:p>
            <a:endParaRPr/>
          </a:p>
        </p:txBody>
      </p:sp>
      <p:sp>
        <p:nvSpPr>
          <p:cNvPr id="89" name="object 89"/>
          <p:cNvSpPr/>
          <p:nvPr/>
        </p:nvSpPr>
        <p:spPr>
          <a:xfrm>
            <a:off x="6966101" y="858535"/>
            <a:ext cx="219911" cy="138688"/>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6976240" y="685677"/>
            <a:ext cx="185055" cy="263273"/>
          </a:xfrm>
          <a:prstGeom prst="rect">
            <a:avLst/>
          </a:prstGeom>
          <a:blipFill>
            <a:blip r:embed="rId16" cstate="print"/>
            <a:stretch>
              <a:fillRect/>
            </a:stretch>
          </a:blipFill>
        </p:spPr>
        <p:txBody>
          <a:bodyPr wrap="square" lIns="0" tIns="0" rIns="0" bIns="0" rtlCol="0"/>
          <a:lstStyle/>
          <a:p>
            <a:endParaRPr/>
          </a:p>
        </p:txBody>
      </p:sp>
      <p:sp>
        <p:nvSpPr>
          <p:cNvPr id="91" name="object 91"/>
          <p:cNvSpPr/>
          <p:nvPr/>
        </p:nvSpPr>
        <p:spPr>
          <a:xfrm>
            <a:off x="7041834" y="746272"/>
            <a:ext cx="102235" cy="136525"/>
          </a:xfrm>
          <a:custGeom>
            <a:avLst/>
            <a:gdLst/>
            <a:ahLst/>
            <a:cxnLst/>
            <a:rect l="l" t="t" r="r" b="b"/>
            <a:pathLst>
              <a:path w="102234" h="136525">
                <a:moveTo>
                  <a:pt x="13107" y="17877"/>
                </a:moveTo>
                <a:lnTo>
                  <a:pt x="14532" y="29130"/>
                </a:lnTo>
                <a:lnTo>
                  <a:pt x="93267" y="136231"/>
                </a:lnTo>
                <a:lnTo>
                  <a:pt x="101769" y="129252"/>
                </a:lnTo>
                <a:lnTo>
                  <a:pt x="22977" y="22071"/>
                </a:lnTo>
                <a:lnTo>
                  <a:pt x="13107" y="17877"/>
                </a:lnTo>
                <a:close/>
              </a:path>
              <a:path w="102234" h="136525">
                <a:moveTo>
                  <a:pt x="0" y="0"/>
                </a:moveTo>
                <a:lnTo>
                  <a:pt x="6126" y="48909"/>
                </a:lnTo>
                <a:lnTo>
                  <a:pt x="6548" y="52036"/>
                </a:lnTo>
                <a:lnTo>
                  <a:pt x="9242" y="54213"/>
                </a:lnTo>
                <a:lnTo>
                  <a:pt x="12199" y="53822"/>
                </a:lnTo>
                <a:lnTo>
                  <a:pt x="15157" y="53376"/>
                </a:lnTo>
                <a:lnTo>
                  <a:pt x="17216" y="50528"/>
                </a:lnTo>
                <a:lnTo>
                  <a:pt x="16847" y="47402"/>
                </a:lnTo>
                <a:lnTo>
                  <a:pt x="14532" y="29130"/>
                </a:lnTo>
                <a:lnTo>
                  <a:pt x="2270" y="12450"/>
                </a:lnTo>
                <a:lnTo>
                  <a:pt x="10773" y="5471"/>
                </a:lnTo>
                <a:lnTo>
                  <a:pt x="12844" y="5471"/>
                </a:lnTo>
                <a:lnTo>
                  <a:pt x="0" y="0"/>
                </a:lnTo>
                <a:close/>
              </a:path>
              <a:path w="102234" h="136525">
                <a:moveTo>
                  <a:pt x="12844" y="5471"/>
                </a:moveTo>
                <a:lnTo>
                  <a:pt x="10773" y="5471"/>
                </a:lnTo>
                <a:lnTo>
                  <a:pt x="22977" y="22071"/>
                </a:lnTo>
                <a:lnTo>
                  <a:pt x="41986" y="30149"/>
                </a:lnTo>
                <a:lnTo>
                  <a:pt x="45154" y="28753"/>
                </a:lnTo>
                <a:lnTo>
                  <a:pt x="47372" y="22891"/>
                </a:lnTo>
                <a:lnTo>
                  <a:pt x="46052" y="19597"/>
                </a:lnTo>
                <a:lnTo>
                  <a:pt x="12844" y="5471"/>
                </a:lnTo>
                <a:close/>
              </a:path>
              <a:path w="102234" h="136525">
                <a:moveTo>
                  <a:pt x="10773" y="5471"/>
                </a:moveTo>
                <a:lnTo>
                  <a:pt x="2270" y="12450"/>
                </a:lnTo>
                <a:lnTo>
                  <a:pt x="14532" y="29130"/>
                </a:lnTo>
                <a:lnTo>
                  <a:pt x="13107" y="17877"/>
                </a:lnTo>
                <a:lnTo>
                  <a:pt x="4541" y="14237"/>
                </a:lnTo>
                <a:lnTo>
                  <a:pt x="11882" y="8207"/>
                </a:lnTo>
                <a:lnTo>
                  <a:pt x="12784" y="8207"/>
                </a:lnTo>
                <a:lnTo>
                  <a:pt x="10773" y="5471"/>
                </a:lnTo>
                <a:close/>
              </a:path>
              <a:path w="102234" h="136525">
                <a:moveTo>
                  <a:pt x="12784" y="8207"/>
                </a:moveTo>
                <a:lnTo>
                  <a:pt x="11882" y="8207"/>
                </a:lnTo>
                <a:lnTo>
                  <a:pt x="13107" y="17877"/>
                </a:lnTo>
                <a:lnTo>
                  <a:pt x="22977" y="22071"/>
                </a:lnTo>
                <a:lnTo>
                  <a:pt x="12784" y="8207"/>
                </a:lnTo>
                <a:close/>
              </a:path>
              <a:path w="102234" h="136525">
                <a:moveTo>
                  <a:pt x="11882" y="8207"/>
                </a:moveTo>
                <a:lnTo>
                  <a:pt x="4541" y="14237"/>
                </a:lnTo>
                <a:lnTo>
                  <a:pt x="13107" y="17877"/>
                </a:lnTo>
                <a:lnTo>
                  <a:pt x="11882" y="8207"/>
                </a:lnTo>
                <a:close/>
              </a:path>
            </a:pathLst>
          </a:custGeom>
          <a:solidFill>
            <a:srgbClr val="000000"/>
          </a:solidFill>
        </p:spPr>
        <p:txBody>
          <a:bodyPr wrap="square" lIns="0" tIns="0" rIns="0" bIns="0" rtlCol="0"/>
          <a:lstStyle/>
          <a:p>
            <a:endParaRPr/>
          </a:p>
        </p:txBody>
      </p:sp>
      <p:sp>
        <p:nvSpPr>
          <p:cNvPr id="92" name="object 92"/>
          <p:cNvSpPr txBox="1"/>
          <p:nvPr/>
        </p:nvSpPr>
        <p:spPr>
          <a:xfrm>
            <a:off x="1832842" y="5680254"/>
            <a:ext cx="4084954" cy="570865"/>
          </a:xfrm>
          <a:prstGeom prst="rect">
            <a:avLst/>
          </a:prstGeom>
        </p:spPr>
        <p:txBody>
          <a:bodyPr vert="horz" wrap="square" lIns="0" tIns="13335" rIns="0" bIns="0" rtlCol="0">
            <a:spAutoFit/>
          </a:bodyPr>
          <a:lstStyle/>
          <a:p>
            <a:pPr marL="12065" marR="5080" algn="ctr">
              <a:lnSpc>
                <a:spcPct val="99200"/>
              </a:lnSpc>
              <a:spcBef>
                <a:spcPts val="105"/>
              </a:spcBef>
            </a:pPr>
            <a:r>
              <a:rPr sz="1200" spc="-5" dirty="0">
                <a:latin typeface="Times New Roman"/>
                <a:cs typeface="Times New Roman"/>
              </a:rPr>
              <a:t>6-D point (1, 1, 1, 1, 1, 1) in two X</a:t>
            </a:r>
            <a:r>
              <a:rPr sz="1800" spc="-7" baseline="-4629" dirty="0">
                <a:latin typeface="Times New Roman"/>
                <a:cs typeface="Times New Roman"/>
              </a:rPr>
              <a:t>1</a:t>
            </a:r>
            <a:r>
              <a:rPr sz="1200" spc="-5" dirty="0">
                <a:latin typeface="Times New Roman"/>
                <a:cs typeface="Times New Roman"/>
              </a:rPr>
              <a:t>-X</a:t>
            </a:r>
            <a:r>
              <a:rPr sz="1800" spc="-7" baseline="-4629" dirty="0">
                <a:latin typeface="Times New Roman"/>
                <a:cs typeface="Times New Roman"/>
              </a:rPr>
              <a:t>6 </a:t>
            </a:r>
            <a:r>
              <a:rPr sz="1200" spc="-5" dirty="0">
                <a:latin typeface="Times New Roman"/>
                <a:cs typeface="Times New Roman"/>
              </a:rPr>
              <a:t>coordinate systems (left –  in Radial Collocated Coordinates, right – in Cartesian Collocated  Coordinates).</a:t>
            </a:r>
            <a:endParaRPr sz="1200">
              <a:latin typeface="Times New Roman"/>
              <a:cs typeface="Times New Roman"/>
            </a:endParaRPr>
          </a:p>
        </p:txBody>
      </p:sp>
      <p:sp>
        <p:nvSpPr>
          <p:cNvPr id="93" name="object 93"/>
          <p:cNvSpPr/>
          <p:nvPr/>
        </p:nvSpPr>
        <p:spPr>
          <a:xfrm>
            <a:off x="2154867" y="4073631"/>
            <a:ext cx="3440669" cy="1434704"/>
          </a:xfrm>
          <a:prstGeom prst="rect">
            <a:avLst/>
          </a:prstGeom>
          <a:blipFill>
            <a:blip r:embed="rId17" cstate="print"/>
            <a:stretch>
              <a:fillRect/>
            </a:stretch>
          </a:blipFill>
        </p:spPr>
        <p:txBody>
          <a:bodyPr wrap="square" lIns="0" tIns="0" rIns="0" bIns="0" rtlCol="0"/>
          <a:lstStyle/>
          <a:p>
            <a:endParaRPr/>
          </a:p>
        </p:txBody>
      </p:sp>
      <p:sp>
        <p:nvSpPr>
          <p:cNvPr id="94" name="object 94"/>
          <p:cNvSpPr txBox="1"/>
          <p:nvPr/>
        </p:nvSpPr>
        <p:spPr>
          <a:xfrm>
            <a:off x="6116265" y="4539422"/>
            <a:ext cx="3719195" cy="514984"/>
          </a:xfrm>
          <a:prstGeom prst="rect">
            <a:avLst/>
          </a:prstGeom>
        </p:spPr>
        <p:txBody>
          <a:bodyPr vert="horz" wrap="square" lIns="0" tIns="23495" rIns="0" bIns="0" rtlCol="0">
            <a:spAutoFit/>
          </a:bodyPr>
          <a:lstStyle/>
          <a:p>
            <a:pPr marL="12700" marR="5080" algn="ctr">
              <a:lnSpc>
                <a:spcPts val="1270"/>
              </a:lnSpc>
              <a:spcBef>
                <a:spcPts val="185"/>
              </a:spcBef>
            </a:pPr>
            <a:r>
              <a:rPr sz="1100" dirty="0">
                <a:latin typeface="Times New Roman"/>
                <a:cs typeface="Times New Roman"/>
              </a:rPr>
              <a:t>4-D point P=(0.3,0.5,0.5,0.2) ) in </a:t>
            </a:r>
            <a:r>
              <a:rPr sz="1100" spc="-5" dirty="0">
                <a:latin typeface="Times New Roman"/>
                <a:cs typeface="Times New Roman"/>
              </a:rPr>
              <a:t>4-D </a:t>
            </a:r>
            <a:r>
              <a:rPr sz="1100" dirty="0">
                <a:latin typeface="Times New Roman"/>
                <a:cs typeface="Times New Roman"/>
              </a:rPr>
              <a:t>Elliptic Paired</a:t>
            </a:r>
            <a:r>
              <a:rPr sz="1100" spc="-75" dirty="0">
                <a:latin typeface="Times New Roman"/>
                <a:cs typeface="Times New Roman"/>
              </a:rPr>
              <a:t> </a:t>
            </a:r>
            <a:r>
              <a:rPr sz="1100" dirty="0">
                <a:latin typeface="Times New Roman"/>
                <a:cs typeface="Times New Roman"/>
              </a:rPr>
              <a:t>Coordinates,  </a:t>
            </a:r>
            <a:r>
              <a:rPr sz="1100" spc="-5" dirty="0">
                <a:latin typeface="Times New Roman"/>
                <a:cs typeface="Times New Roman"/>
              </a:rPr>
              <a:t>EPC-H </a:t>
            </a:r>
            <a:r>
              <a:rPr sz="1100" dirty="0">
                <a:latin typeface="Times New Roman"/>
                <a:cs typeface="Times New Roman"/>
              </a:rPr>
              <a:t>as a green arrow. </a:t>
            </a:r>
            <a:r>
              <a:rPr sz="1100" spc="-5" dirty="0">
                <a:latin typeface="Times New Roman"/>
                <a:cs typeface="Times New Roman"/>
              </a:rPr>
              <a:t>Red </a:t>
            </a:r>
            <a:r>
              <a:rPr sz="1100" dirty="0">
                <a:latin typeface="Times New Roman"/>
                <a:cs typeface="Times New Roman"/>
              </a:rPr>
              <a:t>marks separate </a:t>
            </a:r>
            <a:r>
              <a:rPr sz="1100" spc="-5" dirty="0">
                <a:latin typeface="Times New Roman"/>
                <a:cs typeface="Times New Roman"/>
              </a:rPr>
              <a:t>coordinates </a:t>
            </a:r>
            <a:r>
              <a:rPr sz="1100" dirty="0">
                <a:latin typeface="Times New Roman"/>
                <a:cs typeface="Times New Roman"/>
              </a:rPr>
              <a:t>in </a:t>
            </a:r>
            <a:r>
              <a:rPr sz="1100" spc="-5" dirty="0">
                <a:latin typeface="Times New Roman"/>
                <a:cs typeface="Times New Roman"/>
              </a:rPr>
              <a:t>the  </a:t>
            </a:r>
            <a:r>
              <a:rPr sz="1100" dirty="0">
                <a:latin typeface="Times New Roman"/>
                <a:cs typeface="Times New Roman"/>
              </a:rPr>
              <a:t>Coordinate</a:t>
            </a:r>
            <a:r>
              <a:rPr sz="1100" spc="-5" dirty="0">
                <a:latin typeface="Times New Roman"/>
                <a:cs typeface="Times New Roman"/>
              </a:rPr>
              <a:t> </a:t>
            </a:r>
            <a:r>
              <a:rPr sz="1100" dirty="0">
                <a:latin typeface="Times New Roman"/>
                <a:cs typeface="Times New Roman"/>
              </a:rPr>
              <a:t>ellipse.</a:t>
            </a:r>
            <a:endParaRPr sz="1100">
              <a:latin typeface="Times New Roman"/>
              <a:cs typeface="Times New Roman"/>
            </a:endParaRPr>
          </a:p>
        </p:txBody>
      </p:sp>
      <p:sp>
        <p:nvSpPr>
          <p:cNvPr id="95" name="object 95"/>
          <p:cNvSpPr/>
          <p:nvPr/>
        </p:nvSpPr>
        <p:spPr>
          <a:xfrm>
            <a:off x="7939799" y="2531088"/>
            <a:ext cx="6985" cy="1920239"/>
          </a:xfrm>
          <a:custGeom>
            <a:avLst/>
            <a:gdLst/>
            <a:ahLst/>
            <a:cxnLst/>
            <a:rect l="l" t="t" r="r" b="b"/>
            <a:pathLst>
              <a:path w="6984" h="1920239">
                <a:moveTo>
                  <a:pt x="0" y="0"/>
                </a:moveTo>
                <a:lnTo>
                  <a:pt x="6556" y="1919988"/>
                </a:lnTo>
              </a:path>
            </a:pathLst>
          </a:custGeom>
          <a:ln w="10490">
            <a:solidFill>
              <a:srgbClr val="497DBA"/>
            </a:solidFill>
            <a:prstDash val="sysDash"/>
          </a:ln>
        </p:spPr>
        <p:txBody>
          <a:bodyPr wrap="square" lIns="0" tIns="0" rIns="0" bIns="0" rtlCol="0"/>
          <a:lstStyle/>
          <a:p>
            <a:endParaRPr/>
          </a:p>
        </p:txBody>
      </p:sp>
      <p:sp>
        <p:nvSpPr>
          <p:cNvPr id="96" name="object 96"/>
          <p:cNvSpPr txBox="1"/>
          <p:nvPr/>
        </p:nvSpPr>
        <p:spPr>
          <a:xfrm>
            <a:off x="6900512" y="3581337"/>
            <a:ext cx="260985" cy="234950"/>
          </a:xfrm>
          <a:prstGeom prst="rect">
            <a:avLst/>
          </a:prstGeom>
        </p:spPr>
        <p:txBody>
          <a:bodyPr vert="horz" wrap="square" lIns="0" tIns="15875" rIns="0" bIns="0" rtlCol="0">
            <a:spAutoFit/>
          </a:bodyPr>
          <a:lstStyle/>
          <a:p>
            <a:pPr marL="38100">
              <a:lnSpc>
                <a:spcPct val="100000"/>
              </a:lnSpc>
              <a:spcBef>
                <a:spcPts val="125"/>
              </a:spcBef>
            </a:pPr>
            <a:r>
              <a:rPr sz="1350" spc="10" dirty="0">
                <a:latin typeface="Times New Roman"/>
                <a:cs typeface="Times New Roman"/>
              </a:rPr>
              <a:t>X</a:t>
            </a:r>
            <a:r>
              <a:rPr sz="1350" spc="15" baseline="-21604" dirty="0">
                <a:latin typeface="Times New Roman"/>
                <a:cs typeface="Times New Roman"/>
              </a:rPr>
              <a:t>3</a:t>
            </a:r>
            <a:endParaRPr sz="1350" baseline="-21604">
              <a:latin typeface="Times New Roman"/>
              <a:cs typeface="Times New Roman"/>
            </a:endParaRPr>
          </a:p>
        </p:txBody>
      </p:sp>
      <p:sp>
        <p:nvSpPr>
          <p:cNvPr id="97" name="object 97"/>
          <p:cNvSpPr txBox="1"/>
          <p:nvPr/>
        </p:nvSpPr>
        <p:spPr>
          <a:xfrm>
            <a:off x="8449608" y="3110053"/>
            <a:ext cx="173355" cy="165735"/>
          </a:xfrm>
          <a:prstGeom prst="rect">
            <a:avLst/>
          </a:prstGeom>
        </p:spPr>
        <p:txBody>
          <a:bodyPr vert="horz" wrap="square" lIns="0" tIns="15240" rIns="0" bIns="0" rtlCol="0">
            <a:spAutoFit/>
          </a:bodyPr>
          <a:lstStyle/>
          <a:p>
            <a:pPr marL="12700">
              <a:lnSpc>
                <a:spcPct val="100000"/>
              </a:lnSpc>
              <a:spcBef>
                <a:spcPts val="120"/>
              </a:spcBef>
            </a:pPr>
            <a:r>
              <a:rPr sz="900" spc="15" dirty="0">
                <a:solidFill>
                  <a:srgbClr val="FF0000"/>
                </a:solidFill>
                <a:latin typeface="Times New Roman"/>
                <a:cs typeface="Times New Roman"/>
              </a:rPr>
              <a:t>0</a:t>
            </a:r>
            <a:r>
              <a:rPr sz="900" spc="5" dirty="0">
                <a:solidFill>
                  <a:srgbClr val="FF0000"/>
                </a:solidFill>
                <a:latin typeface="Times New Roman"/>
                <a:cs typeface="Times New Roman"/>
              </a:rPr>
              <a:t>.3</a:t>
            </a:r>
            <a:endParaRPr sz="900">
              <a:latin typeface="Times New Roman"/>
              <a:cs typeface="Times New Roman"/>
            </a:endParaRPr>
          </a:p>
        </p:txBody>
      </p:sp>
      <p:sp>
        <p:nvSpPr>
          <p:cNvPr id="98" name="object 98"/>
          <p:cNvSpPr/>
          <p:nvPr/>
        </p:nvSpPr>
        <p:spPr>
          <a:xfrm>
            <a:off x="7141612" y="2769348"/>
            <a:ext cx="1579245" cy="1292225"/>
          </a:xfrm>
          <a:custGeom>
            <a:avLst/>
            <a:gdLst/>
            <a:ahLst/>
            <a:cxnLst/>
            <a:rect l="l" t="t" r="r" b="b"/>
            <a:pathLst>
              <a:path w="1579245" h="1292225">
                <a:moveTo>
                  <a:pt x="0" y="645775"/>
                </a:moveTo>
                <a:lnTo>
                  <a:pt x="1679" y="603304"/>
                </a:lnTo>
                <a:lnTo>
                  <a:pt x="6647" y="561568"/>
                </a:lnTo>
                <a:lnTo>
                  <a:pt x="14800" y="520653"/>
                </a:lnTo>
                <a:lnTo>
                  <a:pt x="26034" y="480642"/>
                </a:lnTo>
                <a:lnTo>
                  <a:pt x="40246" y="441622"/>
                </a:lnTo>
                <a:lnTo>
                  <a:pt x="57330" y="403677"/>
                </a:lnTo>
                <a:lnTo>
                  <a:pt x="77183" y="366891"/>
                </a:lnTo>
                <a:lnTo>
                  <a:pt x="99701" y="331351"/>
                </a:lnTo>
                <a:lnTo>
                  <a:pt x="124780" y="297141"/>
                </a:lnTo>
                <a:lnTo>
                  <a:pt x="152316" y="264346"/>
                </a:lnTo>
                <a:lnTo>
                  <a:pt x="182204" y="233050"/>
                </a:lnTo>
                <a:lnTo>
                  <a:pt x="214342" y="203340"/>
                </a:lnTo>
                <a:lnTo>
                  <a:pt x="248624" y="175300"/>
                </a:lnTo>
                <a:lnTo>
                  <a:pt x="284947" y="149014"/>
                </a:lnTo>
                <a:lnTo>
                  <a:pt x="323207" y="124568"/>
                </a:lnTo>
                <a:lnTo>
                  <a:pt x="363300" y="102047"/>
                </a:lnTo>
                <a:lnTo>
                  <a:pt x="405121" y="81536"/>
                </a:lnTo>
                <a:lnTo>
                  <a:pt x="448567" y="63120"/>
                </a:lnTo>
                <a:lnTo>
                  <a:pt x="493534" y="46884"/>
                </a:lnTo>
                <a:lnTo>
                  <a:pt x="539918" y="32912"/>
                </a:lnTo>
                <a:lnTo>
                  <a:pt x="587614" y="21290"/>
                </a:lnTo>
                <a:lnTo>
                  <a:pt x="636519" y="12103"/>
                </a:lnTo>
                <a:lnTo>
                  <a:pt x="686528" y="5435"/>
                </a:lnTo>
                <a:lnTo>
                  <a:pt x="737538" y="1373"/>
                </a:lnTo>
                <a:lnTo>
                  <a:pt x="789445" y="0"/>
                </a:lnTo>
                <a:lnTo>
                  <a:pt x="841346" y="1373"/>
                </a:lnTo>
                <a:lnTo>
                  <a:pt x="892352" y="5435"/>
                </a:lnTo>
                <a:lnTo>
                  <a:pt x="942358" y="12103"/>
                </a:lnTo>
                <a:lnTo>
                  <a:pt x="991261" y="21290"/>
                </a:lnTo>
                <a:lnTo>
                  <a:pt x="1038955" y="32912"/>
                </a:lnTo>
                <a:lnTo>
                  <a:pt x="1085337" y="46884"/>
                </a:lnTo>
                <a:lnTo>
                  <a:pt x="1130303" y="63120"/>
                </a:lnTo>
                <a:lnTo>
                  <a:pt x="1173748" y="81536"/>
                </a:lnTo>
                <a:lnTo>
                  <a:pt x="1215570" y="102047"/>
                </a:lnTo>
                <a:lnTo>
                  <a:pt x="1255663" y="124568"/>
                </a:lnTo>
                <a:lnTo>
                  <a:pt x="1293924" y="149014"/>
                </a:lnTo>
                <a:lnTo>
                  <a:pt x="1330248" y="175300"/>
                </a:lnTo>
                <a:lnTo>
                  <a:pt x="1364532" y="203340"/>
                </a:lnTo>
                <a:lnTo>
                  <a:pt x="1396671" y="233050"/>
                </a:lnTo>
                <a:lnTo>
                  <a:pt x="1426561" y="264346"/>
                </a:lnTo>
                <a:lnTo>
                  <a:pt x="1454098" y="297141"/>
                </a:lnTo>
                <a:lnTo>
                  <a:pt x="1479179" y="331351"/>
                </a:lnTo>
                <a:lnTo>
                  <a:pt x="1501699" y="366891"/>
                </a:lnTo>
                <a:lnTo>
                  <a:pt x="1521554" y="403677"/>
                </a:lnTo>
                <a:lnTo>
                  <a:pt x="1538639" y="441622"/>
                </a:lnTo>
                <a:lnTo>
                  <a:pt x="1552852" y="480642"/>
                </a:lnTo>
                <a:lnTo>
                  <a:pt x="1564087" y="520653"/>
                </a:lnTo>
                <a:lnTo>
                  <a:pt x="1572241" y="561568"/>
                </a:lnTo>
                <a:lnTo>
                  <a:pt x="1577210" y="603304"/>
                </a:lnTo>
                <a:lnTo>
                  <a:pt x="1578890" y="645775"/>
                </a:lnTo>
                <a:lnTo>
                  <a:pt x="1577210" y="688239"/>
                </a:lnTo>
                <a:lnTo>
                  <a:pt x="1572241" y="729970"/>
                </a:lnTo>
                <a:lnTo>
                  <a:pt x="1564087" y="770883"/>
                </a:lnTo>
                <a:lnTo>
                  <a:pt x="1552852" y="810891"/>
                </a:lnTo>
                <a:lnTo>
                  <a:pt x="1538639" y="849911"/>
                </a:lnTo>
                <a:lnTo>
                  <a:pt x="1521554" y="887857"/>
                </a:lnTo>
                <a:lnTo>
                  <a:pt x="1501699" y="924644"/>
                </a:lnTo>
                <a:lnTo>
                  <a:pt x="1479179" y="960186"/>
                </a:lnTo>
                <a:lnTo>
                  <a:pt x="1454098" y="994400"/>
                </a:lnTo>
                <a:lnTo>
                  <a:pt x="1426561" y="1027199"/>
                </a:lnTo>
                <a:lnTo>
                  <a:pt x="1396671" y="1058499"/>
                </a:lnTo>
                <a:lnTo>
                  <a:pt x="1364532" y="1088214"/>
                </a:lnTo>
                <a:lnTo>
                  <a:pt x="1330248" y="1116260"/>
                </a:lnTo>
                <a:lnTo>
                  <a:pt x="1293924" y="1142551"/>
                </a:lnTo>
                <a:lnTo>
                  <a:pt x="1255663" y="1167002"/>
                </a:lnTo>
                <a:lnTo>
                  <a:pt x="1215570" y="1189528"/>
                </a:lnTo>
                <a:lnTo>
                  <a:pt x="1173748" y="1210045"/>
                </a:lnTo>
                <a:lnTo>
                  <a:pt x="1130303" y="1228466"/>
                </a:lnTo>
                <a:lnTo>
                  <a:pt x="1085337" y="1244708"/>
                </a:lnTo>
                <a:lnTo>
                  <a:pt x="1038955" y="1258684"/>
                </a:lnTo>
                <a:lnTo>
                  <a:pt x="991261" y="1270310"/>
                </a:lnTo>
                <a:lnTo>
                  <a:pt x="942358" y="1279500"/>
                </a:lnTo>
                <a:lnTo>
                  <a:pt x="892352" y="1286170"/>
                </a:lnTo>
                <a:lnTo>
                  <a:pt x="841346" y="1290234"/>
                </a:lnTo>
                <a:lnTo>
                  <a:pt x="789445" y="1291608"/>
                </a:lnTo>
                <a:lnTo>
                  <a:pt x="737538" y="1290234"/>
                </a:lnTo>
                <a:lnTo>
                  <a:pt x="686528" y="1286170"/>
                </a:lnTo>
                <a:lnTo>
                  <a:pt x="636519" y="1279500"/>
                </a:lnTo>
                <a:lnTo>
                  <a:pt x="587614" y="1270310"/>
                </a:lnTo>
                <a:lnTo>
                  <a:pt x="539918" y="1258684"/>
                </a:lnTo>
                <a:lnTo>
                  <a:pt x="493534" y="1244708"/>
                </a:lnTo>
                <a:lnTo>
                  <a:pt x="448567" y="1228466"/>
                </a:lnTo>
                <a:lnTo>
                  <a:pt x="405121" y="1210045"/>
                </a:lnTo>
                <a:lnTo>
                  <a:pt x="363300" y="1189528"/>
                </a:lnTo>
                <a:lnTo>
                  <a:pt x="323207" y="1167002"/>
                </a:lnTo>
                <a:lnTo>
                  <a:pt x="284947" y="1142551"/>
                </a:lnTo>
                <a:lnTo>
                  <a:pt x="248624" y="1116260"/>
                </a:lnTo>
                <a:lnTo>
                  <a:pt x="214342" y="1088214"/>
                </a:lnTo>
                <a:lnTo>
                  <a:pt x="182204" y="1058499"/>
                </a:lnTo>
                <a:lnTo>
                  <a:pt x="152316" y="1027199"/>
                </a:lnTo>
                <a:lnTo>
                  <a:pt x="124780" y="994400"/>
                </a:lnTo>
                <a:lnTo>
                  <a:pt x="99701" y="960186"/>
                </a:lnTo>
                <a:lnTo>
                  <a:pt x="77183" y="924644"/>
                </a:lnTo>
                <a:lnTo>
                  <a:pt x="57330" y="887857"/>
                </a:lnTo>
                <a:lnTo>
                  <a:pt x="40246" y="849911"/>
                </a:lnTo>
                <a:lnTo>
                  <a:pt x="26034" y="810891"/>
                </a:lnTo>
                <a:lnTo>
                  <a:pt x="14800" y="770883"/>
                </a:lnTo>
                <a:lnTo>
                  <a:pt x="6647" y="729970"/>
                </a:lnTo>
                <a:lnTo>
                  <a:pt x="1679" y="688239"/>
                </a:lnTo>
                <a:lnTo>
                  <a:pt x="0" y="645775"/>
                </a:lnTo>
                <a:close/>
              </a:path>
            </a:pathLst>
          </a:custGeom>
          <a:ln w="29693">
            <a:solidFill>
              <a:srgbClr val="385D89"/>
            </a:solidFill>
          </a:ln>
        </p:spPr>
        <p:txBody>
          <a:bodyPr wrap="square" lIns="0" tIns="0" rIns="0" bIns="0" rtlCol="0"/>
          <a:lstStyle/>
          <a:p>
            <a:endParaRPr/>
          </a:p>
        </p:txBody>
      </p:sp>
      <p:sp>
        <p:nvSpPr>
          <p:cNvPr id="99" name="object 99"/>
          <p:cNvSpPr/>
          <p:nvPr/>
        </p:nvSpPr>
        <p:spPr>
          <a:xfrm>
            <a:off x="7882100" y="2677710"/>
            <a:ext cx="127640" cy="228659"/>
          </a:xfrm>
          <a:prstGeom prst="rect">
            <a:avLst/>
          </a:prstGeom>
          <a:blipFill>
            <a:blip r:embed="rId18" cstate="print"/>
            <a:stretch>
              <a:fillRect/>
            </a:stretch>
          </a:blipFill>
        </p:spPr>
        <p:txBody>
          <a:bodyPr wrap="square" lIns="0" tIns="0" rIns="0" bIns="0" rtlCol="0"/>
          <a:lstStyle/>
          <a:p>
            <a:endParaRPr/>
          </a:p>
        </p:txBody>
      </p:sp>
      <p:sp>
        <p:nvSpPr>
          <p:cNvPr id="100" name="object 100"/>
          <p:cNvSpPr/>
          <p:nvPr/>
        </p:nvSpPr>
        <p:spPr>
          <a:xfrm>
            <a:off x="7945919" y="2703019"/>
            <a:ext cx="0" cy="131445"/>
          </a:xfrm>
          <a:custGeom>
            <a:avLst/>
            <a:gdLst/>
            <a:ahLst/>
            <a:cxnLst/>
            <a:rect l="l" t="t" r="r" b="b"/>
            <a:pathLst>
              <a:path h="131444">
                <a:moveTo>
                  <a:pt x="0" y="0"/>
                </a:moveTo>
                <a:lnTo>
                  <a:pt x="0" y="130912"/>
                </a:lnTo>
              </a:path>
            </a:pathLst>
          </a:custGeom>
          <a:ln w="29724">
            <a:solidFill>
              <a:srgbClr val="C0504D"/>
            </a:solidFill>
          </a:ln>
        </p:spPr>
        <p:txBody>
          <a:bodyPr wrap="square" lIns="0" tIns="0" rIns="0" bIns="0" rtlCol="0"/>
          <a:lstStyle/>
          <a:p>
            <a:endParaRPr/>
          </a:p>
        </p:txBody>
      </p:sp>
      <p:sp>
        <p:nvSpPr>
          <p:cNvPr id="101" name="object 101"/>
          <p:cNvSpPr/>
          <p:nvPr/>
        </p:nvSpPr>
        <p:spPr>
          <a:xfrm>
            <a:off x="7890842" y="3969318"/>
            <a:ext cx="127640" cy="226914"/>
          </a:xfrm>
          <a:prstGeom prst="rect">
            <a:avLst/>
          </a:prstGeom>
          <a:blipFill>
            <a:blip r:embed="rId19" cstate="print"/>
            <a:stretch>
              <a:fillRect/>
            </a:stretch>
          </a:blipFill>
        </p:spPr>
        <p:txBody>
          <a:bodyPr wrap="square" lIns="0" tIns="0" rIns="0" bIns="0" rtlCol="0"/>
          <a:lstStyle/>
          <a:p>
            <a:endParaRPr/>
          </a:p>
        </p:txBody>
      </p:sp>
      <p:sp>
        <p:nvSpPr>
          <p:cNvPr id="102" name="object 102"/>
          <p:cNvSpPr/>
          <p:nvPr/>
        </p:nvSpPr>
        <p:spPr>
          <a:xfrm>
            <a:off x="7954662" y="3994628"/>
            <a:ext cx="0" cy="130810"/>
          </a:xfrm>
          <a:custGeom>
            <a:avLst/>
            <a:gdLst/>
            <a:ahLst/>
            <a:cxnLst/>
            <a:rect l="l" t="t" r="r" b="b"/>
            <a:pathLst>
              <a:path h="130810">
                <a:moveTo>
                  <a:pt x="0" y="0"/>
                </a:moveTo>
                <a:lnTo>
                  <a:pt x="0" y="130184"/>
                </a:lnTo>
              </a:path>
            </a:pathLst>
          </a:custGeom>
          <a:ln w="29724">
            <a:solidFill>
              <a:srgbClr val="C0504D"/>
            </a:solidFill>
          </a:ln>
        </p:spPr>
        <p:txBody>
          <a:bodyPr wrap="square" lIns="0" tIns="0" rIns="0" bIns="0" rtlCol="0"/>
          <a:lstStyle/>
          <a:p>
            <a:endParaRPr/>
          </a:p>
        </p:txBody>
      </p:sp>
      <p:sp>
        <p:nvSpPr>
          <p:cNvPr id="103" name="object 103"/>
          <p:cNvSpPr/>
          <p:nvPr/>
        </p:nvSpPr>
        <p:spPr>
          <a:xfrm>
            <a:off x="7041074" y="3358395"/>
            <a:ext cx="225555" cy="127421"/>
          </a:xfrm>
          <a:prstGeom prst="rect">
            <a:avLst/>
          </a:prstGeom>
          <a:blipFill>
            <a:blip r:embed="rId20" cstate="print"/>
            <a:stretch>
              <a:fillRect/>
            </a:stretch>
          </a:blipFill>
        </p:spPr>
        <p:txBody>
          <a:bodyPr wrap="square" lIns="0" tIns="0" rIns="0" bIns="0" rtlCol="0"/>
          <a:lstStyle/>
          <a:p>
            <a:endParaRPr/>
          </a:p>
        </p:txBody>
      </p:sp>
      <p:sp>
        <p:nvSpPr>
          <p:cNvPr id="104" name="object 104"/>
          <p:cNvSpPr/>
          <p:nvPr/>
        </p:nvSpPr>
        <p:spPr>
          <a:xfrm>
            <a:off x="7090905" y="3399414"/>
            <a:ext cx="126364" cy="0"/>
          </a:xfrm>
          <a:custGeom>
            <a:avLst/>
            <a:gdLst/>
            <a:ahLst/>
            <a:cxnLst/>
            <a:rect l="l" t="t" r="r" b="b"/>
            <a:pathLst>
              <a:path w="126365">
                <a:moveTo>
                  <a:pt x="0" y="0"/>
                </a:moveTo>
                <a:lnTo>
                  <a:pt x="125891" y="0"/>
                </a:lnTo>
              </a:path>
            </a:pathLst>
          </a:custGeom>
          <a:ln w="29673">
            <a:solidFill>
              <a:srgbClr val="C0504D"/>
            </a:solidFill>
          </a:ln>
        </p:spPr>
        <p:txBody>
          <a:bodyPr wrap="square" lIns="0" tIns="0" rIns="0" bIns="0" rtlCol="0"/>
          <a:lstStyle/>
          <a:p>
            <a:endParaRPr/>
          </a:p>
        </p:txBody>
      </p:sp>
      <p:sp>
        <p:nvSpPr>
          <p:cNvPr id="105" name="object 105"/>
          <p:cNvSpPr/>
          <p:nvPr/>
        </p:nvSpPr>
        <p:spPr>
          <a:xfrm>
            <a:off x="8618215" y="3361886"/>
            <a:ext cx="223807" cy="127421"/>
          </a:xfrm>
          <a:prstGeom prst="rect">
            <a:avLst/>
          </a:prstGeom>
          <a:blipFill>
            <a:blip r:embed="rId21" cstate="print"/>
            <a:stretch>
              <a:fillRect/>
            </a:stretch>
          </a:blipFill>
        </p:spPr>
        <p:txBody>
          <a:bodyPr wrap="square" lIns="0" tIns="0" rIns="0" bIns="0" rtlCol="0"/>
          <a:lstStyle/>
          <a:p>
            <a:endParaRPr/>
          </a:p>
        </p:txBody>
      </p:sp>
      <p:sp>
        <p:nvSpPr>
          <p:cNvPr id="106" name="object 106"/>
          <p:cNvSpPr/>
          <p:nvPr/>
        </p:nvSpPr>
        <p:spPr>
          <a:xfrm>
            <a:off x="8668047" y="3402905"/>
            <a:ext cx="125730" cy="0"/>
          </a:xfrm>
          <a:custGeom>
            <a:avLst/>
            <a:gdLst/>
            <a:ahLst/>
            <a:cxnLst/>
            <a:rect l="l" t="t" r="r" b="b"/>
            <a:pathLst>
              <a:path w="125729">
                <a:moveTo>
                  <a:pt x="0" y="0"/>
                </a:moveTo>
                <a:lnTo>
                  <a:pt x="125308" y="0"/>
                </a:lnTo>
              </a:path>
            </a:pathLst>
          </a:custGeom>
          <a:ln w="29673">
            <a:solidFill>
              <a:srgbClr val="C0504D"/>
            </a:solidFill>
          </a:ln>
        </p:spPr>
        <p:txBody>
          <a:bodyPr wrap="square" lIns="0" tIns="0" rIns="0" bIns="0" rtlCol="0"/>
          <a:lstStyle/>
          <a:p>
            <a:endParaRPr/>
          </a:p>
        </p:txBody>
      </p:sp>
      <p:sp>
        <p:nvSpPr>
          <p:cNvPr id="107" name="object 107"/>
          <p:cNvSpPr txBox="1"/>
          <p:nvPr/>
        </p:nvSpPr>
        <p:spPr>
          <a:xfrm>
            <a:off x="8686482" y="2938645"/>
            <a:ext cx="260985" cy="234950"/>
          </a:xfrm>
          <a:prstGeom prst="rect">
            <a:avLst/>
          </a:prstGeom>
        </p:spPr>
        <p:txBody>
          <a:bodyPr vert="horz" wrap="square" lIns="0" tIns="15875" rIns="0" bIns="0" rtlCol="0">
            <a:spAutoFit/>
          </a:bodyPr>
          <a:lstStyle/>
          <a:p>
            <a:pPr marL="38100">
              <a:lnSpc>
                <a:spcPct val="100000"/>
              </a:lnSpc>
              <a:spcBef>
                <a:spcPts val="125"/>
              </a:spcBef>
            </a:pPr>
            <a:r>
              <a:rPr sz="1350" spc="10" dirty="0">
                <a:latin typeface="Times New Roman"/>
                <a:cs typeface="Times New Roman"/>
              </a:rPr>
              <a:t>X</a:t>
            </a:r>
            <a:r>
              <a:rPr sz="1350" spc="15" baseline="-21604" dirty="0">
                <a:latin typeface="Times New Roman"/>
                <a:cs typeface="Times New Roman"/>
              </a:rPr>
              <a:t>1</a:t>
            </a:r>
            <a:endParaRPr sz="1350" baseline="-21604">
              <a:latin typeface="Times New Roman"/>
              <a:cs typeface="Times New Roman"/>
            </a:endParaRPr>
          </a:p>
        </p:txBody>
      </p:sp>
      <p:sp>
        <p:nvSpPr>
          <p:cNvPr id="108" name="object 108"/>
          <p:cNvSpPr txBox="1"/>
          <p:nvPr/>
        </p:nvSpPr>
        <p:spPr>
          <a:xfrm>
            <a:off x="8686482" y="3617643"/>
            <a:ext cx="260985" cy="234950"/>
          </a:xfrm>
          <a:prstGeom prst="rect">
            <a:avLst/>
          </a:prstGeom>
        </p:spPr>
        <p:txBody>
          <a:bodyPr vert="horz" wrap="square" lIns="0" tIns="15875" rIns="0" bIns="0" rtlCol="0">
            <a:spAutoFit/>
          </a:bodyPr>
          <a:lstStyle/>
          <a:p>
            <a:pPr marL="38100">
              <a:lnSpc>
                <a:spcPct val="100000"/>
              </a:lnSpc>
              <a:spcBef>
                <a:spcPts val="125"/>
              </a:spcBef>
            </a:pPr>
            <a:r>
              <a:rPr sz="1350" spc="10" dirty="0">
                <a:latin typeface="Times New Roman"/>
                <a:cs typeface="Times New Roman"/>
              </a:rPr>
              <a:t>X</a:t>
            </a:r>
            <a:r>
              <a:rPr sz="1350" spc="15" baseline="-21604" dirty="0">
                <a:latin typeface="Times New Roman"/>
                <a:cs typeface="Times New Roman"/>
              </a:rPr>
              <a:t>2</a:t>
            </a:r>
            <a:endParaRPr sz="1350" baseline="-21604">
              <a:latin typeface="Times New Roman"/>
              <a:cs typeface="Times New Roman"/>
            </a:endParaRPr>
          </a:p>
        </p:txBody>
      </p:sp>
      <p:sp>
        <p:nvSpPr>
          <p:cNvPr id="109" name="object 109"/>
          <p:cNvSpPr txBox="1"/>
          <p:nvPr/>
        </p:nvSpPr>
        <p:spPr>
          <a:xfrm>
            <a:off x="7213842" y="2632136"/>
            <a:ext cx="260985" cy="234950"/>
          </a:xfrm>
          <a:prstGeom prst="rect">
            <a:avLst/>
          </a:prstGeom>
        </p:spPr>
        <p:txBody>
          <a:bodyPr vert="horz" wrap="square" lIns="0" tIns="15875" rIns="0" bIns="0" rtlCol="0">
            <a:spAutoFit/>
          </a:bodyPr>
          <a:lstStyle/>
          <a:p>
            <a:pPr marL="38100">
              <a:lnSpc>
                <a:spcPct val="100000"/>
              </a:lnSpc>
              <a:spcBef>
                <a:spcPts val="125"/>
              </a:spcBef>
            </a:pPr>
            <a:r>
              <a:rPr sz="1350" spc="10" dirty="0">
                <a:latin typeface="Times New Roman"/>
                <a:cs typeface="Times New Roman"/>
              </a:rPr>
              <a:t>X</a:t>
            </a:r>
            <a:r>
              <a:rPr sz="1350" spc="15" baseline="-21604" dirty="0">
                <a:latin typeface="Times New Roman"/>
                <a:cs typeface="Times New Roman"/>
              </a:rPr>
              <a:t>4</a:t>
            </a:r>
            <a:endParaRPr sz="1350" baseline="-21604">
              <a:latin typeface="Times New Roman"/>
              <a:cs typeface="Times New Roman"/>
            </a:endParaRPr>
          </a:p>
        </p:txBody>
      </p:sp>
      <p:sp>
        <p:nvSpPr>
          <p:cNvPr id="110" name="object 110"/>
          <p:cNvSpPr/>
          <p:nvPr/>
        </p:nvSpPr>
        <p:spPr>
          <a:xfrm>
            <a:off x="7938051" y="2716402"/>
            <a:ext cx="136525" cy="87630"/>
          </a:xfrm>
          <a:custGeom>
            <a:avLst/>
            <a:gdLst/>
            <a:ahLst/>
            <a:cxnLst/>
            <a:rect l="l" t="t" r="r" b="b"/>
            <a:pathLst>
              <a:path w="136525" h="87630">
                <a:moveTo>
                  <a:pt x="85384" y="0"/>
                </a:moveTo>
                <a:lnTo>
                  <a:pt x="0" y="47419"/>
                </a:lnTo>
                <a:lnTo>
                  <a:pt x="89318" y="87274"/>
                </a:lnTo>
                <a:lnTo>
                  <a:pt x="87614" y="49455"/>
                </a:lnTo>
                <a:lnTo>
                  <a:pt x="72999" y="49455"/>
                </a:lnTo>
                <a:lnTo>
                  <a:pt x="72562" y="39128"/>
                </a:lnTo>
                <a:lnTo>
                  <a:pt x="87119" y="38489"/>
                </a:lnTo>
                <a:lnTo>
                  <a:pt x="85384" y="0"/>
                </a:lnTo>
                <a:close/>
              </a:path>
              <a:path w="136525" h="87630">
                <a:moveTo>
                  <a:pt x="87119" y="38489"/>
                </a:moveTo>
                <a:lnTo>
                  <a:pt x="72562" y="39128"/>
                </a:lnTo>
                <a:lnTo>
                  <a:pt x="72999" y="49455"/>
                </a:lnTo>
                <a:lnTo>
                  <a:pt x="87586" y="48848"/>
                </a:lnTo>
                <a:lnTo>
                  <a:pt x="87119" y="38489"/>
                </a:lnTo>
                <a:close/>
              </a:path>
              <a:path w="136525" h="87630">
                <a:moveTo>
                  <a:pt x="87586" y="48848"/>
                </a:moveTo>
                <a:lnTo>
                  <a:pt x="72999" y="49455"/>
                </a:lnTo>
                <a:lnTo>
                  <a:pt x="87614" y="49455"/>
                </a:lnTo>
                <a:lnTo>
                  <a:pt x="87586" y="48848"/>
                </a:lnTo>
                <a:close/>
              </a:path>
              <a:path w="136525" h="87630">
                <a:moveTo>
                  <a:pt x="135508" y="36364"/>
                </a:moveTo>
                <a:lnTo>
                  <a:pt x="87119" y="38489"/>
                </a:lnTo>
                <a:lnTo>
                  <a:pt x="87586" y="48848"/>
                </a:lnTo>
                <a:lnTo>
                  <a:pt x="135945" y="46837"/>
                </a:lnTo>
                <a:lnTo>
                  <a:pt x="135508" y="36364"/>
                </a:lnTo>
                <a:close/>
              </a:path>
            </a:pathLst>
          </a:custGeom>
          <a:solidFill>
            <a:srgbClr val="497DBA"/>
          </a:solidFill>
        </p:spPr>
        <p:txBody>
          <a:bodyPr wrap="square" lIns="0" tIns="0" rIns="0" bIns="0" rtlCol="0"/>
          <a:lstStyle/>
          <a:p>
            <a:endParaRPr/>
          </a:p>
        </p:txBody>
      </p:sp>
      <p:sp>
        <p:nvSpPr>
          <p:cNvPr id="111" name="object 111"/>
          <p:cNvSpPr/>
          <p:nvPr/>
        </p:nvSpPr>
        <p:spPr>
          <a:xfrm>
            <a:off x="7817405" y="2719602"/>
            <a:ext cx="121285" cy="87630"/>
          </a:xfrm>
          <a:custGeom>
            <a:avLst/>
            <a:gdLst/>
            <a:ahLst/>
            <a:cxnLst/>
            <a:rect l="l" t="t" r="r" b="b"/>
            <a:pathLst>
              <a:path w="121284" h="87630">
                <a:moveTo>
                  <a:pt x="33804" y="0"/>
                </a:moveTo>
                <a:lnTo>
                  <a:pt x="33804" y="87274"/>
                </a:lnTo>
                <a:lnTo>
                  <a:pt x="110737" y="48873"/>
                </a:lnTo>
                <a:lnTo>
                  <a:pt x="48375" y="48873"/>
                </a:lnTo>
                <a:lnTo>
                  <a:pt x="48375" y="38400"/>
                </a:lnTo>
                <a:lnTo>
                  <a:pt x="110737" y="38400"/>
                </a:lnTo>
                <a:lnTo>
                  <a:pt x="33804" y="0"/>
                </a:lnTo>
                <a:close/>
              </a:path>
              <a:path w="121284" h="87630">
                <a:moveTo>
                  <a:pt x="33804" y="38400"/>
                </a:moveTo>
                <a:lnTo>
                  <a:pt x="0" y="38400"/>
                </a:lnTo>
                <a:lnTo>
                  <a:pt x="0" y="48873"/>
                </a:lnTo>
                <a:lnTo>
                  <a:pt x="33804" y="48873"/>
                </a:lnTo>
                <a:lnTo>
                  <a:pt x="33804" y="38400"/>
                </a:lnTo>
                <a:close/>
              </a:path>
              <a:path w="121284" h="87630">
                <a:moveTo>
                  <a:pt x="110737" y="38400"/>
                </a:moveTo>
                <a:lnTo>
                  <a:pt x="48375" y="38400"/>
                </a:lnTo>
                <a:lnTo>
                  <a:pt x="48375" y="48873"/>
                </a:lnTo>
                <a:lnTo>
                  <a:pt x="110737" y="48873"/>
                </a:lnTo>
                <a:lnTo>
                  <a:pt x="121228" y="43637"/>
                </a:lnTo>
                <a:lnTo>
                  <a:pt x="110737" y="38400"/>
                </a:lnTo>
                <a:close/>
              </a:path>
            </a:pathLst>
          </a:custGeom>
          <a:solidFill>
            <a:srgbClr val="497DBA"/>
          </a:solidFill>
        </p:spPr>
        <p:txBody>
          <a:bodyPr wrap="square" lIns="0" tIns="0" rIns="0" bIns="0" rtlCol="0"/>
          <a:lstStyle/>
          <a:p>
            <a:endParaRPr/>
          </a:p>
        </p:txBody>
      </p:sp>
      <p:sp>
        <p:nvSpPr>
          <p:cNvPr id="112" name="object 112"/>
          <p:cNvSpPr txBox="1"/>
          <p:nvPr/>
        </p:nvSpPr>
        <p:spPr>
          <a:xfrm>
            <a:off x="8466364" y="3889242"/>
            <a:ext cx="173355" cy="165735"/>
          </a:xfrm>
          <a:prstGeom prst="rect">
            <a:avLst/>
          </a:prstGeom>
        </p:spPr>
        <p:txBody>
          <a:bodyPr vert="horz" wrap="square" lIns="0" tIns="15240" rIns="0" bIns="0" rtlCol="0">
            <a:spAutoFit/>
          </a:bodyPr>
          <a:lstStyle/>
          <a:p>
            <a:pPr marL="12700">
              <a:lnSpc>
                <a:spcPct val="100000"/>
              </a:lnSpc>
              <a:spcBef>
                <a:spcPts val="120"/>
              </a:spcBef>
            </a:pPr>
            <a:r>
              <a:rPr sz="900" spc="15" dirty="0">
                <a:latin typeface="Times New Roman"/>
                <a:cs typeface="Times New Roman"/>
              </a:rPr>
              <a:t>0</a:t>
            </a:r>
            <a:r>
              <a:rPr sz="900" spc="5" dirty="0">
                <a:latin typeface="Times New Roman"/>
                <a:cs typeface="Times New Roman"/>
              </a:rPr>
              <a:t>.5</a:t>
            </a:r>
            <a:endParaRPr sz="900">
              <a:latin typeface="Times New Roman"/>
              <a:cs typeface="Times New Roman"/>
            </a:endParaRPr>
          </a:p>
        </p:txBody>
      </p:sp>
      <p:sp>
        <p:nvSpPr>
          <p:cNvPr id="113" name="object 113"/>
          <p:cNvSpPr txBox="1"/>
          <p:nvPr/>
        </p:nvSpPr>
        <p:spPr>
          <a:xfrm>
            <a:off x="7264071" y="3892733"/>
            <a:ext cx="173355" cy="165735"/>
          </a:xfrm>
          <a:prstGeom prst="rect">
            <a:avLst/>
          </a:prstGeom>
        </p:spPr>
        <p:txBody>
          <a:bodyPr vert="horz" wrap="square" lIns="0" tIns="15240" rIns="0" bIns="0" rtlCol="0">
            <a:spAutoFit/>
          </a:bodyPr>
          <a:lstStyle/>
          <a:p>
            <a:pPr marL="12700">
              <a:lnSpc>
                <a:spcPct val="100000"/>
              </a:lnSpc>
              <a:spcBef>
                <a:spcPts val="120"/>
              </a:spcBef>
            </a:pPr>
            <a:r>
              <a:rPr sz="900" spc="15" dirty="0">
                <a:latin typeface="Times New Roman"/>
                <a:cs typeface="Times New Roman"/>
              </a:rPr>
              <a:t>0</a:t>
            </a:r>
            <a:r>
              <a:rPr sz="900" spc="5" dirty="0">
                <a:latin typeface="Times New Roman"/>
                <a:cs typeface="Times New Roman"/>
              </a:rPr>
              <a:t>.5</a:t>
            </a:r>
            <a:endParaRPr sz="900">
              <a:latin typeface="Times New Roman"/>
              <a:cs typeface="Times New Roman"/>
            </a:endParaRPr>
          </a:p>
        </p:txBody>
      </p:sp>
      <p:sp>
        <p:nvSpPr>
          <p:cNvPr id="114" name="object 114"/>
          <p:cNvSpPr txBox="1"/>
          <p:nvPr/>
        </p:nvSpPr>
        <p:spPr>
          <a:xfrm>
            <a:off x="6964029" y="3143217"/>
            <a:ext cx="173355" cy="166370"/>
          </a:xfrm>
          <a:prstGeom prst="rect">
            <a:avLst/>
          </a:prstGeom>
        </p:spPr>
        <p:txBody>
          <a:bodyPr vert="horz" wrap="square" lIns="0" tIns="15240" rIns="0" bIns="0" rtlCol="0">
            <a:spAutoFit/>
          </a:bodyPr>
          <a:lstStyle/>
          <a:p>
            <a:pPr marL="12700">
              <a:lnSpc>
                <a:spcPct val="100000"/>
              </a:lnSpc>
              <a:spcBef>
                <a:spcPts val="120"/>
              </a:spcBef>
            </a:pPr>
            <a:r>
              <a:rPr sz="900" spc="10" dirty="0">
                <a:solidFill>
                  <a:srgbClr val="FF0000"/>
                </a:solidFill>
                <a:latin typeface="Times New Roman"/>
                <a:cs typeface="Times New Roman"/>
              </a:rPr>
              <a:t>0.2</a:t>
            </a:r>
            <a:endParaRPr sz="900">
              <a:latin typeface="Times New Roman"/>
              <a:cs typeface="Times New Roman"/>
            </a:endParaRPr>
          </a:p>
        </p:txBody>
      </p:sp>
      <p:sp>
        <p:nvSpPr>
          <p:cNvPr id="115" name="object 115"/>
          <p:cNvSpPr/>
          <p:nvPr/>
        </p:nvSpPr>
        <p:spPr>
          <a:xfrm>
            <a:off x="7953788" y="4004592"/>
            <a:ext cx="135890" cy="87630"/>
          </a:xfrm>
          <a:custGeom>
            <a:avLst/>
            <a:gdLst/>
            <a:ahLst/>
            <a:cxnLst/>
            <a:rect l="l" t="t" r="r" b="b"/>
            <a:pathLst>
              <a:path w="135890" h="87629">
                <a:moveTo>
                  <a:pt x="85530" y="0"/>
                </a:moveTo>
                <a:lnTo>
                  <a:pt x="0" y="47346"/>
                </a:lnTo>
                <a:lnTo>
                  <a:pt x="89173" y="87202"/>
                </a:lnTo>
                <a:lnTo>
                  <a:pt x="87596" y="49455"/>
                </a:lnTo>
                <a:lnTo>
                  <a:pt x="72999" y="49455"/>
                </a:lnTo>
                <a:lnTo>
                  <a:pt x="72562" y="38997"/>
                </a:lnTo>
                <a:lnTo>
                  <a:pt x="87133" y="38368"/>
                </a:lnTo>
                <a:lnTo>
                  <a:pt x="85530" y="0"/>
                </a:lnTo>
                <a:close/>
              </a:path>
              <a:path w="135890" h="87629">
                <a:moveTo>
                  <a:pt x="87133" y="38368"/>
                </a:moveTo>
                <a:lnTo>
                  <a:pt x="72562" y="38997"/>
                </a:lnTo>
                <a:lnTo>
                  <a:pt x="72999" y="49455"/>
                </a:lnTo>
                <a:lnTo>
                  <a:pt x="87570" y="48831"/>
                </a:lnTo>
                <a:lnTo>
                  <a:pt x="87133" y="38368"/>
                </a:lnTo>
                <a:close/>
              </a:path>
              <a:path w="135890" h="87629">
                <a:moveTo>
                  <a:pt x="87570" y="48831"/>
                </a:moveTo>
                <a:lnTo>
                  <a:pt x="72999" y="49455"/>
                </a:lnTo>
                <a:lnTo>
                  <a:pt x="87596" y="49455"/>
                </a:lnTo>
                <a:lnTo>
                  <a:pt x="87570" y="48831"/>
                </a:lnTo>
                <a:close/>
              </a:path>
              <a:path w="135890" h="87629">
                <a:moveTo>
                  <a:pt x="135216" y="36291"/>
                </a:moveTo>
                <a:lnTo>
                  <a:pt x="87133" y="38368"/>
                </a:lnTo>
                <a:lnTo>
                  <a:pt x="87570" y="48831"/>
                </a:lnTo>
                <a:lnTo>
                  <a:pt x="135799" y="46764"/>
                </a:lnTo>
                <a:lnTo>
                  <a:pt x="135216" y="36291"/>
                </a:lnTo>
                <a:close/>
              </a:path>
            </a:pathLst>
          </a:custGeom>
          <a:solidFill>
            <a:srgbClr val="497DBA"/>
          </a:solidFill>
        </p:spPr>
        <p:txBody>
          <a:bodyPr wrap="square" lIns="0" tIns="0" rIns="0" bIns="0" rtlCol="0"/>
          <a:lstStyle/>
          <a:p>
            <a:endParaRPr/>
          </a:p>
        </p:txBody>
      </p:sp>
      <p:sp>
        <p:nvSpPr>
          <p:cNvPr id="116" name="object 116"/>
          <p:cNvSpPr/>
          <p:nvPr/>
        </p:nvSpPr>
        <p:spPr>
          <a:xfrm>
            <a:off x="7784184" y="4016534"/>
            <a:ext cx="146685" cy="87630"/>
          </a:xfrm>
          <a:custGeom>
            <a:avLst/>
            <a:gdLst/>
            <a:ahLst/>
            <a:cxnLst/>
            <a:rect l="l" t="t" r="r" b="b"/>
            <a:pathLst>
              <a:path w="146684" h="87629">
                <a:moveTo>
                  <a:pt x="59075" y="48868"/>
                </a:moveTo>
                <a:lnTo>
                  <a:pt x="59011" y="87274"/>
                </a:lnTo>
                <a:lnTo>
                  <a:pt x="136147" y="48888"/>
                </a:lnTo>
                <a:lnTo>
                  <a:pt x="73582" y="48888"/>
                </a:lnTo>
                <a:lnTo>
                  <a:pt x="59075" y="48868"/>
                </a:lnTo>
                <a:close/>
              </a:path>
              <a:path w="146684" h="87629">
                <a:moveTo>
                  <a:pt x="59093" y="38395"/>
                </a:moveTo>
                <a:lnTo>
                  <a:pt x="59075" y="48868"/>
                </a:lnTo>
                <a:lnTo>
                  <a:pt x="73582" y="48888"/>
                </a:lnTo>
                <a:lnTo>
                  <a:pt x="73582" y="38415"/>
                </a:lnTo>
                <a:lnTo>
                  <a:pt x="59093" y="38395"/>
                </a:lnTo>
                <a:close/>
              </a:path>
              <a:path w="146684" h="87629">
                <a:moveTo>
                  <a:pt x="59157" y="0"/>
                </a:moveTo>
                <a:lnTo>
                  <a:pt x="59093" y="38395"/>
                </a:lnTo>
                <a:lnTo>
                  <a:pt x="73582" y="38415"/>
                </a:lnTo>
                <a:lnTo>
                  <a:pt x="73582" y="48888"/>
                </a:lnTo>
                <a:lnTo>
                  <a:pt x="136147" y="48888"/>
                </a:lnTo>
                <a:lnTo>
                  <a:pt x="146436" y="43768"/>
                </a:lnTo>
                <a:lnTo>
                  <a:pt x="59157" y="0"/>
                </a:lnTo>
                <a:close/>
              </a:path>
              <a:path w="146684" h="87629">
                <a:moveTo>
                  <a:pt x="0" y="38313"/>
                </a:moveTo>
                <a:lnTo>
                  <a:pt x="0" y="48786"/>
                </a:lnTo>
                <a:lnTo>
                  <a:pt x="59075" y="48868"/>
                </a:lnTo>
                <a:lnTo>
                  <a:pt x="59093" y="38395"/>
                </a:lnTo>
                <a:lnTo>
                  <a:pt x="0" y="38313"/>
                </a:lnTo>
                <a:close/>
              </a:path>
            </a:pathLst>
          </a:custGeom>
          <a:solidFill>
            <a:srgbClr val="497DBA"/>
          </a:solidFill>
        </p:spPr>
        <p:txBody>
          <a:bodyPr wrap="square" lIns="0" tIns="0" rIns="0" bIns="0" rtlCol="0"/>
          <a:lstStyle/>
          <a:p>
            <a:endParaRPr/>
          </a:p>
        </p:txBody>
      </p:sp>
      <p:sp>
        <p:nvSpPr>
          <p:cNvPr id="117" name="object 117"/>
          <p:cNvSpPr/>
          <p:nvPr/>
        </p:nvSpPr>
        <p:spPr>
          <a:xfrm>
            <a:off x="7803430" y="3531186"/>
            <a:ext cx="82153" cy="82063"/>
          </a:xfrm>
          <a:prstGeom prst="rect">
            <a:avLst/>
          </a:prstGeom>
          <a:blipFill>
            <a:blip r:embed="rId22" cstate="print"/>
            <a:stretch>
              <a:fillRect/>
            </a:stretch>
          </a:blipFill>
        </p:spPr>
        <p:txBody>
          <a:bodyPr wrap="square" lIns="0" tIns="0" rIns="0" bIns="0" rtlCol="0"/>
          <a:lstStyle/>
          <a:p>
            <a:endParaRPr/>
          </a:p>
        </p:txBody>
      </p:sp>
      <p:sp>
        <p:nvSpPr>
          <p:cNvPr id="118" name="object 118"/>
          <p:cNvSpPr/>
          <p:nvPr/>
        </p:nvSpPr>
        <p:spPr>
          <a:xfrm>
            <a:off x="7962543" y="3470094"/>
            <a:ext cx="82153" cy="82063"/>
          </a:xfrm>
          <a:prstGeom prst="rect">
            <a:avLst/>
          </a:prstGeom>
          <a:blipFill>
            <a:blip r:embed="rId23" cstate="print"/>
            <a:stretch>
              <a:fillRect/>
            </a:stretch>
          </a:blipFill>
        </p:spPr>
        <p:txBody>
          <a:bodyPr wrap="square" lIns="0" tIns="0" rIns="0" bIns="0" rtlCol="0"/>
          <a:lstStyle/>
          <a:p>
            <a:endParaRPr/>
          </a:p>
        </p:txBody>
      </p:sp>
      <p:sp>
        <p:nvSpPr>
          <p:cNvPr id="119" name="object 119"/>
          <p:cNvSpPr/>
          <p:nvPr/>
        </p:nvSpPr>
        <p:spPr>
          <a:xfrm>
            <a:off x="7357564" y="3850612"/>
            <a:ext cx="82153" cy="82063"/>
          </a:xfrm>
          <a:prstGeom prst="rect">
            <a:avLst/>
          </a:prstGeom>
          <a:blipFill>
            <a:blip r:embed="rId24" cstate="print"/>
            <a:stretch>
              <a:fillRect/>
            </a:stretch>
          </a:blipFill>
        </p:spPr>
        <p:txBody>
          <a:bodyPr wrap="square" lIns="0" tIns="0" rIns="0" bIns="0" rtlCol="0"/>
          <a:lstStyle/>
          <a:p>
            <a:endParaRPr/>
          </a:p>
        </p:txBody>
      </p:sp>
      <p:sp>
        <p:nvSpPr>
          <p:cNvPr id="120" name="object 120"/>
          <p:cNvSpPr/>
          <p:nvPr/>
        </p:nvSpPr>
        <p:spPr>
          <a:xfrm>
            <a:off x="8432888" y="3843630"/>
            <a:ext cx="82153" cy="82063"/>
          </a:xfrm>
          <a:prstGeom prst="rect">
            <a:avLst/>
          </a:prstGeom>
          <a:blipFill>
            <a:blip r:embed="rId25" cstate="print"/>
            <a:stretch>
              <a:fillRect/>
            </a:stretch>
          </a:blipFill>
        </p:spPr>
        <p:txBody>
          <a:bodyPr wrap="square" lIns="0" tIns="0" rIns="0" bIns="0" rtlCol="0"/>
          <a:lstStyle/>
          <a:p>
            <a:endParaRPr/>
          </a:p>
        </p:txBody>
      </p:sp>
      <p:sp>
        <p:nvSpPr>
          <p:cNvPr id="121" name="object 121"/>
          <p:cNvSpPr/>
          <p:nvPr/>
        </p:nvSpPr>
        <p:spPr>
          <a:xfrm>
            <a:off x="8583259" y="3063451"/>
            <a:ext cx="82153" cy="82005"/>
          </a:xfrm>
          <a:prstGeom prst="rect">
            <a:avLst/>
          </a:prstGeom>
          <a:blipFill>
            <a:blip r:embed="rId26" cstate="print"/>
            <a:stretch>
              <a:fillRect/>
            </a:stretch>
          </a:blipFill>
        </p:spPr>
        <p:txBody>
          <a:bodyPr wrap="square" lIns="0" tIns="0" rIns="0" bIns="0" rtlCol="0"/>
          <a:lstStyle/>
          <a:p>
            <a:endParaRPr/>
          </a:p>
        </p:txBody>
      </p:sp>
      <p:sp>
        <p:nvSpPr>
          <p:cNvPr id="122" name="object 122"/>
          <p:cNvSpPr/>
          <p:nvPr/>
        </p:nvSpPr>
        <p:spPr>
          <a:xfrm>
            <a:off x="7140750" y="3157650"/>
            <a:ext cx="82153" cy="82063"/>
          </a:xfrm>
          <a:prstGeom prst="rect">
            <a:avLst/>
          </a:prstGeom>
          <a:blipFill>
            <a:blip r:embed="rId27" cstate="print"/>
            <a:stretch>
              <a:fillRect/>
            </a:stretch>
          </a:blipFill>
        </p:spPr>
        <p:txBody>
          <a:bodyPr wrap="square" lIns="0" tIns="0" rIns="0" bIns="0" rtlCol="0"/>
          <a:lstStyle/>
          <a:p>
            <a:endParaRPr/>
          </a:p>
        </p:txBody>
      </p:sp>
      <p:sp>
        <p:nvSpPr>
          <p:cNvPr id="123" name="object 123"/>
          <p:cNvSpPr/>
          <p:nvPr/>
        </p:nvSpPr>
        <p:spPr>
          <a:xfrm>
            <a:off x="7952039" y="2632327"/>
            <a:ext cx="1579245" cy="1292225"/>
          </a:xfrm>
          <a:custGeom>
            <a:avLst/>
            <a:gdLst/>
            <a:ahLst/>
            <a:cxnLst/>
            <a:rect l="l" t="t" r="r" b="b"/>
            <a:pathLst>
              <a:path w="1579245" h="1292225">
                <a:moveTo>
                  <a:pt x="0" y="645775"/>
                </a:moveTo>
                <a:lnTo>
                  <a:pt x="1679" y="603304"/>
                </a:lnTo>
                <a:lnTo>
                  <a:pt x="6648" y="561568"/>
                </a:lnTo>
                <a:lnTo>
                  <a:pt x="14802" y="520653"/>
                </a:lnTo>
                <a:lnTo>
                  <a:pt x="26037" y="480642"/>
                </a:lnTo>
                <a:lnTo>
                  <a:pt x="40250" y="441622"/>
                </a:lnTo>
                <a:lnTo>
                  <a:pt x="57336" y="403677"/>
                </a:lnTo>
                <a:lnTo>
                  <a:pt x="77190" y="366891"/>
                </a:lnTo>
                <a:lnTo>
                  <a:pt x="99710" y="331351"/>
                </a:lnTo>
                <a:lnTo>
                  <a:pt x="124791" y="297141"/>
                </a:lnTo>
                <a:lnTo>
                  <a:pt x="152328" y="264346"/>
                </a:lnTo>
                <a:lnTo>
                  <a:pt x="182219" y="233050"/>
                </a:lnTo>
                <a:lnTo>
                  <a:pt x="214358" y="203340"/>
                </a:lnTo>
                <a:lnTo>
                  <a:pt x="248641" y="175300"/>
                </a:lnTo>
                <a:lnTo>
                  <a:pt x="284965" y="149014"/>
                </a:lnTo>
                <a:lnTo>
                  <a:pt x="323226" y="124568"/>
                </a:lnTo>
                <a:lnTo>
                  <a:pt x="363319" y="102047"/>
                </a:lnTo>
                <a:lnTo>
                  <a:pt x="405141" y="81536"/>
                </a:lnTo>
                <a:lnTo>
                  <a:pt x="448586" y="63120"/>
                </a:lnTo>
                <a:lnTo>
                  <a:pt x="493552" y="46884"/>
                </a:lnTo>
                <a:lnTo>
                  <a:pt x="539934" y="32912"/>
                </a:lnTo>
                <a:lnTo>
                  <a:pt x="587629" y="21290"/>
                </a:lnTo>
                <a:lnTo>
                  <a:pt x="636531" y="12103"/>
                </a:lnTo>
                <a:lnTo>
                  <a:pt x="686537" y="5435"/>
                </a:lnTo>
                <a:lnTo>
                  <a:pt x="737543" y="1373"/>
                </a:lnTo>
                <a:lnTo>
                  <a:pt x="789445" y="0"/>
                </a:lnTo>
                <a:lnTo>
                  <a:pt x="841346" y="1373"/>
                </a:lnTo>
                <a:lnTo>
                  <a:pt x="892352" y="5435"/>
                </a:lnTo>
                <a:lnTo>
                  <a:pt x="942358" y="12103"/>
                </a:lnTo>
                <a:lnTo>
                  <a:pt x="991261" y="21290"/>
                </a:lnTo>
                <a:lnTo>
                  <a:pt x="1038955" y="32912"/>
                </a:lnTo>
                <a:lnTo>
                  <a:pt x="1085337" y="46884"/>
                </a:lnTo>
                <a:lnTo>
                  <a:pt x="1130303" y="63120"/>
                </a:lnTo>
                <a:lnTo>
                  <a:pt x="1173748" y="81536"/>
                </a:lnTo>
                <a:lnTo>
                  <a:pt x="1215570" y="102047"/>
                </a:lnTo>
                <a:lnTo>
                  <a:pt x="1255663" y="124568"/>
                </a:lnTo>
                <a:lnTo>
                  <a:pt x="1293924" y="149014"/>
                </a:lnTo>
                <a:lnTo>
                  <a:pt x="1330248" y="175300"/>
                </a:lnTo>
                <a:lnTo>
                  <a:pt x="1364532" y="203340"/>
                </a:lnTo>
                <a:lnTo>
                  <a:pt x="1396671" y="233050"/>
                </a:lnTo>
                <a:lnTo>
                  <a:pt x="1426561" y="264346"/>
                </a:lnTo>
                <a:lnTo>
                  <a:pt x="1454098" y="297141"/>
                </a:lnTo>
                <a:lnTo>
                  <a:pt x="1479179" y="331351"/>
                </a:lnTo>
                <a:lnTo>
                  <a:pt x="1501699" y="366891"/>
                </a:lnTo>
                <a:lnTo>
                  <a:pt x="1521554" y="403677"/>
                </a:lnTo>
                <a:lnTo>
                  <a:pt x="1538639" y="441622"/>
                </a:lnTo>
                <a:lnTo>
                  <a:pt x="1552852" y="480642"/>
                </a:lnTo>
                <a:lnTo>
                  <a:pt x="1564087" y="520653"/>
                </a:lnTo>
                <a:lnTo>
                  <a:pt x="1572241" y="561568"/>
                </a:lnTo>
                <a:lnTo>
                  <a:pt x="1577210" y="603304"/>
                </a:lnTo>
                <a:lnTo>
                  <a:pt x="1578890" y="645775"/>
                </a:lnTo>
                <a:lnTo>
                  <a:pt x="1577210" y="688239"/>
                </a:lnTo>
                <a:lnTo>
                  <a:pt x="1572241" y="729970"/>
                </a:lnTo>
                <a:lnTo>
                  <a:pt x="1564087" y="770883"/>
                </a:lnTo>
                <a:lnTo>
                  <a:pt x="1552852" y="810891"/>
                </a:lnTo>
                <a:lnTo>
                  <a:pt x="1538639" y="849911"/>
                </a:lnTo>
                <a:lnTo>
                  <a:pt x="1521554" y="887857"/>
                </a:lnTo>
                <a:lnTo>
                  <a:pt x="1501699" y="924644"/>
                </a:lnTo>
                <a:lnTo>
                  <a:pt x="1479179" y="960186"/>
                </a:lnTo>
                <a:lnTo>
                  <a:pt x="1454098" y="994400"/>
                </a:lnTo>
                <a:lnTo>
                  <a:pt x="1426561" y="1027199"/>
                </a:lnTo>
                <a:lnTo>
                  <a:pt x="1396671" y="1058499"/>
                </a:lnTo>
                <a:lnTo>
                  <a:pt x="1364532" y="1088214"/>
                </a:lnTo>
                <a:lnTo>
                  <a:pt x="1330248" y="1116260"/>
                </a:lnTo>
                <a:lnTo>
                  <a:pt x="1293924" y="1142551"/>
                </a:lnTo>
                <a:lnTo>
                  <a:pt x="1255663" y="1167002"/>
                </a:lnTo>
                <a:lnTo>
                  <a:pt x="1215570" y="1189528"/>
                </a:lnTo>
                <a:lnTo>
                  <a:pt x="1173748" y="1210045"/>
                </a:lnTo>
                <a:lnTo>
                  <a:pt x="1130303" y="1228466"/>
                </a:lnTo>
                <a:lnTo>
                  <a:pt x="1085337" y="1244708"/>
                </a:lnTo>
                <a:lnTo>
                  <a:pt x="1038955" y="1258684"/>
                </a:lnTo>
                <a:lnTo>
                  <a:pt x="991261" y="1270310"/>
                </a:lnTo>
                <a:lnTo>
                  <a:pt x="942358" y="1279500"/>
                </a:lnTo>
                <a:lnTo>
                  <a:pt x="892352" y="1286170"/>
                </a:lnTo>
                <a:lnTo>
                  <a:pt x="841346" y="1290234"/>
                </a:lnTo>
                <a:lnTo>
                  <a:pt x="789445" y="1291608"/>
                </a:lnTo>
                <a:lnTo>
                  <a:pt x="737543" y="1290234"/>
                </a:lnTo>
                <a:lnTo>
                  <a:pt x="686537" y="1286170"/>
                </a:lnTo>
                <a:lnTo>
                  <a:pt x="636531" y="1279500"/>
                </a:lnTo>
                <a:lnTo>
                  <a:pt x="587629" y="1270310"/>
                </a:lnTo>
                <a:lnTo>
                  <a:pt x="539934" y="1258684"/>
                </a:lnTo>
                <a:lnTo>
                  <a:pt x="493552" y="1244708"/>
                </a:lnTo>
                <a:lnTo>
                  <a:pt x="448586" y="1228466"/>
                </a:lnTo>
                <a:lnTo>
                  <a:pt x="405141" y="1210045"/>
                </a:lnTo>
                <a:lnTo>
                  <a:pt x="363319" y="1189528"/>
                </a:lnTo>
                <a:lnTo>
                  <a:pt x="323226" y="1167002"/>
                </a:lnTo>
                <a:lnTo>
                  <a:pt x="284965" y="1142551"/>
                </a:lnTo>
                <a:lnTo>
                  <a:pt x="248641" y="1116260"/>
                </a:lnTo>
                <a:lnTo>
                  <a:pt x="214358" y="1088214"/>
                </a:lnTo>
                <a:lnTo>
                  <a:pt x="182219" y="1058499"/>
                </a:lnTo>
                <a:lnTo>
                  <a:pt x="152328" y="1027199"/>
                </a:lnTo>
                <a:lnTo>
                  <a:pt x="124791" y="994400"/>
                </a:lnTo>
                <a:lnTo>
                  <a:pt x="99710" y="960186"/>
                </a:lnTo>
                <a:lnTo>
                  <a:pt x="77190" y="924644"/>
                </a:lnTo>
                <a:lnTo>
                  <a:pt x="57336" y="887857"/>
                </a:lnTo>
                <a:lnTo>
                  <a:pt x="40250" y="849911"/>
                </a:lnTo>
                <a:lnTo>
                  <a:pt x="26037" y="810891"/>
                </a:lnTo>
                <a:lnTo>
                  <a:pt x="14802" y="770883"/>
                </a:lnTo>
                <a:lnTo>
                  <a:pt x="6648" y="729970"/>
                </a:lnTo>
                <a:lnTo>
                  <a:pt x="1679" y="688239"/>
                </a:lnTo>
                <a:lnTo>
                  <a:pt x="0" y="645775"/>
                </a:lnTo>
                <a:close/>
              </a:path>
            </a:pathLst>
          </a:custGeom>
          <a:ln w="3493">
            <a:solidFill>
              <a:srgbClr val="385D89"/>
            </a:solidFill>
          </a:ln>
        </p:spPr>
        <p:txBody>
          <a:bodyPr wrap="square" lIns="0" tIns="0" rIns="0" bIns="0" rtlCol="0"/>
          <a:lstStyle/>
          <a:p>
            <a:endParaRPr/>
          </a:p>
        </p:txBody>
      </p:sp>
      <p:sp>
        <p:nvSpPr>
          <p:cNvPr id="124" name="object 124"/>
          <p:cNvSpPr/>
          <p:nvPr/>
        </p:nvSpPr>
        <p:spPr>
          <a:xfrm>
            <a:off x="7945046" y="3100120"/>
            <a:ext cx="1579245" cy="1292225"/>
          </a:xfrm>
          <a:custGeom>
            <a:avLst/>
            <a:gdLst/>
            <a:ahLst/>
            <a:cxnLst/>
            <a:rect l="l" t="t" r="r" b="b"/>
            <a:pathLst>
              <a:path w="1579245" h="1292225">
                <a:moveTo>
                  <a:pt x="0" y="645775"/>
                </a:moveTo>
                <a:lnTo>
                  <a:pt x="1679" y="603312"/>
                </a:lnTo>
                <a:lnTo>
                  <a:pt x="6648" y="561583"/>
                </a:lnTo>
                <a:lnTo>
                  <a:pt x="14802" y="520673"/>
                </a:lnTo>
                <a:lnTo>
                  <a:pt x="26037" y="480667"/>
                </a:lnTo>
                <a:lnTo>
                  <a:pt x="40250" y="441650"/>
                </a:lnTo>
                <a:lnTo>
                  <a:pt x="57336" y="403707"/>
                </a:lnTo>
                <a:lnTo>
                  <a:pt x="77190" y="366923"/>
                </a:lnTo>
                <a:lnTo>
                  <a:pt x="99710" y="331384"/>
                </a:lnTo>
                <a:lnTo>
                  <a:pt x="124791" y="297173"/>
                </a:lnTo>
                <a:lnTo>
                  <a:pt x="152328" y="264377"/>
                </a:lnTo>
                <a:lnTo>
                  <a:pt x="182219" y="233081"/>
                </a:lnTo>
                <a:lnTo>
                  <a:pt x="214358" y="203368"/>
                </a:lnTo>
                <a:lnTo>
                  <a:pt x="248641" y="175326"/>
                </a:lnTo>
                <a:lnTo>
                  <a:pt x="284965" y="149038"/>
                </a:lnTo>
                <a:lnTo>
                  <a:pt x="323226" y="124589"/>
                </a:lnTo>
                <a:lnTo>
                  <a:pt x="363319" y="102066"/>
                </a:lnTo>
                <a:lnTo>
                  <a:pt x="405141" y="81552"/>
                </a:lnTo>
                <a:lnTo>
                  <a:pt x="448586" y="63133"/>
                </a:lnTo>
                <a:lnTo>
                  <a:pt x="493552" y="46893"/>
                </a:lnTo>
                <a:lnTo>
                  <a:pt x="539934" y="32919"/>
                </a:lnTo>
                <a:lnTo>
                  <a:pt x="587629" y="21295"/>
                </a:lnTo>
                <a:lnTo>
                  <a:pt x="636531" y="12106"/>
                </a:lnTo>
                <a:lnTo>
                  <a:pt x="686537" y="5437"/>
                </a:lnTo>
                <a:lnTo>
                  <a:pt x="737543" y="1373"/>
                </a:lnTo>
                <a:lnTo>
                  <a:pt x="789445" y="0"/>
                </a:lnTo>
                <a:lnTo>
                  <a:pt x="841346" y="1373"/>
                </a:lnTo>
                <a:lnTo>
                  <a:pt x="892352" y="5437"/>
                </a:lnTo>
                <a:lnTo>
                  <a:pt x="942358" y="12106"/>
                </a:lnTo>
                <a:lnTo>
                  <a:pt x="991261" y="21295"/>
                </a:lnTo>
                <a:lnTo>
                  <a:pt x="1038955" y="32919"/>
                </a:lnTo>
                <a:lnTo>
                  <a:pt x="1085337" y="46893"/>
                </a:lnTo>
                <a:lnTo>
                  <a:pt x="1130303" y="63133"/>
                </a:lnTo>
                <a:lnTo>
                  <a:pt x="1173748" y="81552"/>
                </a:lnTo>
                <a:lnTo>
                  <a:pt x="1215570" y="102066"/>
                </a:lnTo>
                <a:lnTo>
                  <a:pt x="1255663" y="124589"/>
                </a:lnTo>
                <a:lnTo>
                  <a:pt x="1293924" y="149038"/>
                </a:lnTo>
                <a:lnTo>
                  <a:pt x="1330248" y="175326"/>
                </a:lnTo>
                <a:lnTo>
                  <a:pt x="1364532" y="203368"/>
                </a:lnTo>
                <a:lnTo>
                  <a:pt x="1396671" y="233081"/>
                </a:lnTo>
                <a:lnTo>
                  <a:pt x="1426561" y="264377"/>
                </a:lnTo>
                <a:lnTo>
                  <a:pt x="1454098" y="297173"/>
                </a:lnTo>
                <a:lnTo>
                  <a:pt x="1479179" y="331384"/>
                </a:lnTo>
                <a:lnTo>
                  <a:pt x="1501699" y="366923"/>
                </a:lnTo>
                <a:lnTo>
                  <a:pt x="1521554" y="403707"/>
                </a:lnTo>
                <a:lnTo>
                  <a:pt x="1538639" y="441650"/>
                </a:lnTo>
                <a:lnTo>
                  <a:pt x="1552852" y="480667"/>
                </a:lnTo>
                <a:lnTo>
                  <a:pt x="1564087" y="520673"/>
                </a:lnTo>
                <a:lnTo>
                  <a:pt x="1572241" y="561583"/>
                </a:lnTo>
                <a:lnTo>
                  <a:pt x="1577210" y="603312"/>
                </a:lnTo>
                <a:lnTo>
                  <a:pt x="1578890" y="645775"/>
                </a:lnTo>
                <a:lnTo>
                  <a:pt x="1577210" y="688239"/>
                </a:lnTo>
                <a:lnTo>
                  <a:pt x="1572241" y="729970"/>
                </a:lnTo>
                <a:lnTo>
                  <a:pt x="1564087" y="770883"/>
                </a:lnTo>
                <a:lnTo>
                  <a:pt x="1552852" y="810891"/>
                </a:lnTo>
                <a:lnTo>
                  <a:pt x="1538639" y="849911"/>
                </a:lnTo>
                <a:lnTo>
                  <a:pt x="1521554" y="887857"/>
                </a:lnTo>
                <a:lnTo>
                  <a:pt x="1501699" y="924644"/>
                </a:lnTo>
                <a:lnTo>
                  <a:pt x="1479179" y="960186"/>
                </a:lnTo>
                <a:lnTo>
                  <a:pt x="1454098" y="994400"/>
                </a:lnTo>
                <a:lnTo>
                  <a:pt x="1426561" y="1027199"/>
                </a:lnTo>
                <a:lnTo>
                  <a:pt x="1396671" y="1058499"/>
                </a:lnTo>
                <a:lnTo>
                  <a:pt x="1364532" y="1088214"/>
                </a:lnTo>
                <a:lnTo>
                  <a:pt x="1330248" y="1116260"/>
                </a:lnTo>
                <a:lnTo>
                  <a:pt x="1293924" y="1142551"/>
                </a:lnTo>
                <a:lnTo>
                  <a:pt x="1255663" y="1167002"/>
                </a:lnTo>
                <a:lnTo>
                  <a:pt x="1215570" y="1189528"/>
                </a:lnTo>
                <a:lnTo>
                  <a:pt x="1173748" y="1210045"/>
                </a:lnTo>
                <a:lnTo>
                  <a:pt x="1130303" y="1228466"/>
                </a:lnTo>
                <a:lnTo>
                  <a:pt x="1085337" y="1244708"/>
                </a:lnTo>
                <a:lnTo>
                  <a:pt x="1038955" y="1258684"/>
                </a:lnTo>
                <a:lnTo>
                  <a:pt x="991261" y="1270310"/>
                </a:lnTo>
                <a:lnTo>
                  <a:pt x="942358" y="1279500"/>
                </a:lnTo>
                <a:lnTo>
                  <a:pt x="892352" y="1286170"/>
                </a:lnTo>
                <a:lnTo>
                  <a:pt x="841346" y="1290234"/>
                </a:lnTo>
                <a:lnTo>
                  <a:pt x="789445" y="1291608"/>
                </a:lnTo>
                <a:lnTo>
                  <a:pt x="737543" y="1290234"/>
                </a:lnTo>
                <a:lnTo>
                  <a:pt x="686537" y="1286170"/>
                </a:lnTo>
                <a:lnTo>
                  <a:pt x="636531" y="1279500"/>
                </a:lnTo>
                <a:lnTo>
                  <a:pt x="587629" y="1270310"/>
                </a:lnTo>
                <a:lnTo>
                  <a:pt x="539934" y="1258684"/>
                </a:lnTo>
                <a:lnTo>
                  <a:pt x="493552" y="1244708"/>
                </a:lnTo>
                <a:lnTo>
                  <a:pt x="448586" y="1228466"/>
                </a:lnTo>
                <a:lnTo>
                  <a:pt x="405141" y="1210045"/>
                </a:lnTo>
                <a:lnTo>
                  <a:pt x="363319" y="1189528"/>
                </a:lnTo>
                <a:lnTo>
                  <a:pt x="323226" y="1167002"/>
                </a:lnTo>
                <a:lnTo>
                  <a:pt x="284965" y="1142551"/>
                </a:lnTo>
                <a:lnTo>
                  <a:pt x="248641" y="1116260"/>
                </a:lnTo>
                <a:lnTo>
                  <a:pt x="214358" y="1088214"/>
                </a:lnTo>
                <a:lnTo>
                  <a:pt x="182219" y="1058499"/>
                </a:lnTo>
                <a:lnTo>
                  <a:pt x="152328" y="1027199"/>
                </a:lnTo>
                <a:lnTo>
                  <a:pt x="124791" y="994400"/>
                </a:lnTo>
                <a:lnTo>
                  <a:pt x="99710" y="960186"/>
                </a:lnTo>
                <a:lnTo>
                  <a:pt x="77190" y="924644"/>
                </a:lnTo>
                <a:lnTo>
                  <a:pt x="57336" y="887857"/>
                </a:lnTo>
                <a:lnTo>
                  <a:pt x="40250" y="849911"/>
                </a:lnTo>
                <a:lnTo>
                  <a:pt x="26037" y="810891"/>
                </a:lnTo>
                <a:lnTo>
                  <a:pt x="14802" y="770883"/>
                </a:lnTo>
                <a:lnTo>
                  <a:pt x="6648" y="729970"/>
                </a:lnTo>
                <a:lnTo>
                  <a:pt x="1679" y="688239"/>
                </a:lnTo>
                <a:lnTo>
                  <a:pt x="0" y="645775"/>
                </a:lnTo>
                <a:close/>
              </a:path>
            </a:pathLst>
          </a:custGeom>
          <a:ln w="3493">
            <a:solidFill>
              <a:srgbClr val="FF0000"/>
            </a:solidFill>
          </a:ln>
        </p:spPr>
        <p:txBody>
          <a:bodyPr wrap="square" lIns="0" tIns="0" rIns="0" bIns="0" rtlCol="0"/>
          <a:lstStyle/>
          <a:p>
            <a:endParaRPr/>
          </a:p>
        </p:txBody>
      </p:sp>
      <p:sp>
        <p:nvSpPr>
          <p:cNvPr id="125" name="object 125"/>
          <p:cNvSpPr/>
          <p:nvPr/>
        </p:nvSpPr>
        <p:spPr>
          <a:xfrm>
            <a:off x="6355664" y="3189082"/>
            <a:ext cx="1579245" cy="1290320"/>
          </a:xfrm>
          <a:custGeom>
            <a:avLst/>
            <a:gdLst/>
            <a:ahLst/>
            <a:cxnLst/>
            <a:rect l="l" t="t" r="r" b="b"/>
            <a:pathLst>
              <a:path w="1579245" h="1290320">
                <a:moveTo>
                  <a:pt x="0" y="644960"/>
                </a:moveTo>
                <a:lnTo>
                  <a:pt x="1679" y="602554"/>
                </a:lnTo>
                <a:lnTo>
                  <a:pt x="6647" y="560881"/>
                </a:lnTo>
                <a:lnTo>
                  <a:pt x="14800" y="520025"/>
                </a:lnTo>
                <a:lnTo>
                  <a:pt x="26034" y="480071"/>
                </a:lnTo>
                <a:lnTo>
                  <a:pt x="40246" y="441104"/>
                </a:lnTo>
                <a:lnTo>
                  <a:pt x="57330" y="403210"/>
                </a:lnTo>
                <a:lnTo>
                  <a:pt x="77183" y="366473"/>
                </a:lnTo>
                <a:lnTo>
                  <a:pt x="99701" y="330979"/>
                </a:lnTo>
                <a:lnTo>
                  <a:pt x="124780" y="296812"/>
                </a:lnTo>
                <a:lnTo>
                  <a:pt x="152316" y="264057"/>
                </a:lnTo>
                <a:lnTo>
                  <a:pt x="182204" y="232799"/>
                </a:lnTo>
                <a:lnTo>
                  <a:pt x="214342" y="203124"/>
                </a:lnTo>
                <a:lnTo>
                  <a:pt x="248624" y="175115"/>
                </a:lnTo>
                <a:lnTo>
                  <a:pt x="284947" y="148859"/>
                </a:lnTo>
                <a:lnTo>
                  <a:pt x="323207" y="124441"/>
                </a:lnTo>
                <a:lnTo>
                  <a:pt x="363300" y="101944"/>
                </a:lnTo>
                <a:lnTo>
                  <a:pt x="405121" y="81455"/>
                </a:lnTo>
                <a:lnTo>
                  <a:pt x="448567" y="63058"/>
                </a:lnTo>
                <a:lnTo>
                  <a:pt x="493534" y="46838"/>
                </a:lnTo>
                <a:lnTo>
                  <a:pt x="539918" y="32880"/>
                </a:lnTo>
                <a:lnTo>
                  <a:pt x="587614" y="21270"/>
                </a:lnTo>
                <a:lnTo>
                  <a:pt x="636519" y="12092"/>
                </a:lnTo>
                <a:lnTo>
                  <a:pt x="686528" y="5430"/>
                </a:lnTo>
                <a:lnTo>
                  <a:pt x="737538" y="1371"/>
                </a:lnTo>
                <a:lnTo>
                  <a:pt x="789445" y="0"/>
                </a:lnTo>
                <a:lnTo>
                  <a:pt x="841351" y="1371"/>
                </a:lnTo>
                <a:lnTo>
                  <a:pt x="892361" y="5430"/>
                </a:lnTo>
                <a:lnTo>
                  <a:pt x="942371" y="12092"/>
                </a:lnTo>
                <a:lnTo>
                  <a:pt x="991275" y="21270"/>
                </a:lnTo>
                <a:lnTo>
                  <a:pt x="1038971" y="32880"/>
                </a:lnTo>
                <a:lnTo>
                  <a:pt x="1085355" y="46838"/>
                </a:lnTo>
                <a:lnTo>
                  <a:pt x="1130322" y="63058"/>
                </a:lnTo>
                <a:lnTo>
                  <a:pt x="1173768" y="81455"/>
                </a:lnTo>
                <a:lnTo>
                  <a:pt x="1215589" y="101944"/>
                </a:lnTo>
                <a:lnTo>
                  <a:pt x="1255682" y="124441"/>
                </a:lnTo>
                <a:lnTo>
                  <a:pt x="1293942" y="148859"/>
                </a:lnTo>
                <a:lnTo>
                  <a:pt x="1330265" y="175115"/>
                </a:lnTo>
                <a:lnTo>
                  <a:pt x="1364547" y="203124"/>
                </a:lnTo>
                <a:lnTo>
                  <a:pt x="1396685" y="232799"/>
                </a:lnTo>
                <a:lnTo>
                  <a:pt x="1426573" y="264057"/>
                </a:lnTo>
                <a:lnTo>
                  <a:pt x="1454109" y="296812"/>
                </a:lnTo>
                <a:lnTo>
                  <a:pt x="1479188" y="330979"/>
                </a:lnTo>
                <a:lnTo>
                  <a:pt x="1501706" y="366473"/>
                </a:lnTo>
                <a:lnTo>
                  <a:pt x="1521559" y="403210"/>
                </a:lnTo>
                <a:lnTo>
                  <a:pt x="1538644" y="441104"/>
                </a:lnTo>
                <a:lnTo>
                  <a:pt x="1552855" y="480071"/>
                </a:lnTo>
                <a:lnTo>
                  <a:pt x="1564089" y="520025"/>
                </a:lnTo>
                <a:lnTo>
                  <a:pt x="1572242" y="560881"/>
                </a:lnTo>
                <a:lnTo>
                  <a:pt x="1577210" y="602554"/>
                </a:lnTo>
                <a:lnTo>
                  <a:pt x="1578890" y="644960"/>
                </a:lnTo>
                <a:lnTo>
                  <a:pt x="1577210" y="687366"/>
                </a:lnTo>
                <a:lnTo>
                  <a:pt x="1572242" y="729039"/>
                </a:lnTo>
                <a:lnTo>
                  <a:pt x="1564089" y="769896"/>
                </a:lnTo>
                <a:lnTo>
                  <a:pt x="1552855" y="809849"/>
                </a:lnTo>
                <a:lnTo>
                  <a:pt x="1538644" y="848816"/>
                </a:lnTo>
                <a:lnTo>
                  <a:pt x="1521559" y="886710"/>
                </a:lnTo>
                <a:lnTo>
                  <a:pt x="1501706" y="923447"/>
                </a:lnTo>
                <a:lnTo>
                  <a:pt x="1479188" y="958942"/>
                </a:lnTo>
                <a:lnTo>
                  <a:pt x="1454109" y="993109"/>
                </a:lnTo>
                <a:lnTo>
                  <a:pt x="1426573" y="1025864"/>
                </a:lnTo>
                <a:lnTo>
                  <a:pt x="1396685" y="1057122"/>
                </a:lnTo>
                <a:lnTo>
                  <a:pt x="1364547" y="1086797"/>
                </a:lnTo>
                <a:lnTo>
                  <a:pt x="1330265" y="1114806"/>
                </a:lnTo>
                <a:lnTo>
                  <a:pt x="1293942" y="1141062"/>
                </a:lnTo>
                <a:lnTo>
                  <a:pt x="1255682" y="1165480"/>
                </a:lnTo>
                <a:lnTo>
                  <a:pt x="1215589" y="1187977"/>
                </a:lnTo>
                <a:lnTo>
                  <a:pt x="1173768" y="1208466"/>
                </a:lnTo>
                <a:lnTo>
                  <a:pt x="1130322" y="1226863"/>
                </a:lnTo>
                <a:lnTo>
                  <a:pt x="1085355" y="1243083"/>
                </a:lnTo>
                <a:lnTo>
                  <a:pt x="1038971" y="1257041"/>
                </a:lnTo>
                <a:lnTo>
                  <a:pt x="991275" y="1268652"/>
                </a:lnTo>
                <a:lnTo>
                  <a:pt x="942371" y="1277830"/>
                </a:lnTo>
                <a:lnTo>
                  <a:pt x="892361" y="1284491"/>
                </a:lnTo>
                <a:lnTo>
                  <a:pt x="841351" y="1288550"/>
                </a:lnTo>
                <a:lnTo>
                  <a:pt x="789445" y="1289922"/>
                </a:lnTo>
                <a:lnTo>
                  <a:pt x="737538" y="1288550"/>
                </a:lnTo>
                <a:lnTo>
                  <a:pt x="686528" y="1284491"/>
                </a:lnTo>
                <a:lnTo>
                  <a:pt x="636519" y="1277830"/>
                </a:lnTo>
                <a:lnTo>
                  <a:pt x="587614" y="1268652"/>
                </a:lnTo>
                <a:lnTo>
                  <a:pt x="539918" y="1257041"/>
                </a:lnTo>
                <a:lnTo>
                  <a:pt x="493534" y="1243083"/>
                </a:lnTo>
                <a:lnTo>
                  <a:pt x="448567" y="1226863"/>
                </a:lnTo>
                <a:lnTo>
                  <a:pt x="405121" y="1208466"/>
                </a:lnTo>
                <a:lnTo>
                  <a:pt x="363300" y="1187977"/>
                </a:lnTo>
                <a:lnTo>
                  <a:pt x="323207" y="1165480"/>
                </a:lnTo>
                <a:lnTo>
                  <a:pt x="284947" y="1141062"/>
                </a:lnTo>
                <a:lnTo>
                  <a:pt x="248624" y="1114806"/>
                </a:lnTo>
                <a:lnTo>
                  <a:pt x="214342" y="1086797"/>
                </a:lnTo>
                <a:lnTo>
                  <a:pt x="182204" y="1057122"/>
                </a:lnTo>
                <a:lnTo>
                  <a:pt x="152316" y="1025864"/>
                </a:lnTo>
                <a:lnTo>
                  <a:pt x="124780" y="993109"/>
                </a:lnTo>
                <a:lnTo>
                  <a:pt x="99701" y="958942"/>
                </a:lnTo>
                <a:lnTo>
                  <a:pt x="77183" y="923447"/>
                </a:lnTo>
                <a:lnTo>
                  <a:pt x="57330" y="886710"/>
                </a:lnTo>
                <a:lnTo>
                  <a:pt x="40246" y="848816"/>
                </a:lnTo>
                <a:lnTo>
                  <a:pt x="26034" y="809849"/>
                </a:lnTo>
                <a:lnTo>
                  <a:pt x="14800" y="769896"/>
                </a:lnTo>
                <a:lnTo>
                  <a:pt x="6647" y="729039"/>
                </a:lnTo>
                <a:lnTo>
                  <a:pt x="1679" y="687366"/>
                </a:lnTo>
                <a:lnTo>
                  <a:pt x="0" y="644960"/>
                </a:lnTo>
                <a:close/>
              </a:path>
            </a:pathLst>
          </a:custGeom>
          <a:ln w="3493">
            <a:solidFill>
              <a:srgbClr val="FF0000"/>
            </a:solidFill>
          </a:ln>
        </p:spPr>
        <p:txBody>
          <a:bodyPr wrap="square" lIns="0" tIns="0" rIns="0" bIns="0" rtlCol="0"/>
          <a:lstStyle/>
          <a:p>
            <a:endParaRPr/>
          </a:p>
        </p:txBody>
      </p:sp>
      <p:sp>
        <p:nvSpPr>
          <p:cNvPr id="126" name="object 126"/>
          <p:cNvSpPr/>
          <p:nvPr/>
        </p:nvSpPr>
        <p:spPr>
          <a:xfrm>
            <a:off x="6369652" y="2625345"/>
            <a:ext cx="1577340" cy="1292225"/>
          </a:xfrm>
          <a:custGeom>
            <a:avLst/>
            <a:gdLst/>
            <a:ahLst/>
            <a:cxnLst/>
            <a:rect l="l" t="t" r="r" b="b"/>
            <a:pathLst>
              <a:path w="1577340" h="1292225">
                <a:moveTo>
                  <a:pt x="0" y="645775"/>
                </a:moveTo>
                <a:lnTo>
                  <a:pt x="1677" y="603304"/>
                </a:lnTo>
                <a:lnTo>
                  <a:pt x="6640" y="561568"/>
                </a:lnTo>
                <a:lnTo>
                  <a:pt x="14784" y="520653"/>
                </a:lnTo>
                <a:lnTo>
                  <a:pt x="26005" y="480642"/>
                </a:lnTo>
                <a:lnTo>
                  <a:pt x="40201" y="441622"/>
                </a:lnTo>
                <a:lnTo>
                  <a:pt x="57266" y="403677"/>
                </a:lnTo>
                <a:lnTo>
                  <a:pt x="77097" y="366891"/>
                </a:lnTo>
                <a:lnTo>
                  <a:pt x="99590" y="331351"/>
                </a:lnTo>
                <a:lnTo>
                  <a:pt x="124641" y="297141"/>
                </a:lnTo>
                <a:lnTo>
                  <a:pt x="152146" y="264346"/>
                </a:lnTo>
                <a:lnTo>
                  <a:pt x="182002" y="233050"/>
                </a:lnTo>
                <a:lnTo>
                  <a:pt x="214104" y="203340"/>
                </a:lnTo>
                <a:lnTo>
                  <a:pt x="248348" y="175300"/>
                </a:lnTo>
                <a:lnTo>
                  <a:pt x="284631" y="149014"/>
                </a:lnTo>
                <a:lnTo>
                  <a:pt x="322848" y="124568"/>
                </a:lnTo>
                <a:lnTo>
                  <a:pt x="362897" y="102047"/>
                </a:lnTo>
                <a:lnTo>
                  <a:pt x="404672" y="81536"/>
                </a:lnTo>
                <a:lnTo>
                  <a:pt x="448070" y="63120"/>
                </a:lnTo>
                <a:lnTo>
                  <a:pt x="492987" y="46884"/>
                </a:lnTo>
                <a:lnTo>
                  <a:pt x="539319" y="32912"/>
                </a:lnTo>
                <a:lnTo>
                  <a:pt x="586962" y="21290"/>
                </a:lnTo>
                <a:lnTo>
                  <a:pt x="635813" y="12103"/>
                </a:lnTo>
                <a:lnTo>
                  <a:pt x="685767" y="5435"/>
                </a:lnTo>
                <a:lnTo>
                  <a:pt x="736721" y="1373"/>
                </a:lnTo>
                <a:lnTo>
                  <a:pt x="788570" y="0"/>
                </a:lnTo>
                <a:lnTo>
                  <a:pt x="840420" y="1373"/>
                </a:lnTo>
                <a:lnTo>
                  <a:pt x="891373" y="5435"/>
                </a:lnTo>
                <a:lnTo>
                  <a:pt x="941328" y="12103"/>
                </a:lnTo>
                <a:lnTo>
                  <a:pt x="990178" y="21290"/>
                </a:lnTo>
                <a:lnTo>
                  <a:pt x="1037822" y="32912"/>
                </a:lnTo>
                <a:lnTo>
                  <a:pt x="1084154" y="46884"/>
                </a:lnTo>
                <a:lnTo>
                  <a:pt x="1129071" y="63120"/>
                </a:lnTo>
                <a:lnTo>
                  <a:pt x="1172469" y="81536"/>
                </a:lnTo>
                <a:lnTo>
                  <a:pt x="1214244" y="102047"/>
                </a:lnTo>
                <a:lnTo>
                  <a:pt x="1254292" y="124568"/>
                </a:lnTo>
                <a:lnTo>
                  <a:pt x="1292510" y="149014"/>
                </a:lnTo>
                <a:lnTo>
                  <a:pt x="1328793" y="175300"/>
                </a:lnTo>
                <a:lnTo>
                  <a:pt x="1363037" y="203340"/>
                </a:lnTo>
                <a:lnTo>
                  <a:pt x="1395139" y="233050"/>
                </a:lnTo>
                <a:lnTo>
                  <a:pt x="1424994" y="264346"/>
                </a:lnTo>
                <a:lnTo>
                  <a:pt x="1452499" y="297141"/>
                </a:lnTo>
                <a:lnTo>
                  <a:pt x="1477551" y="331351"/>
                </a:lnTo>
                <a:lnTo>
                  <a:pt x="1500044" y="366891"/>
                </a:lnTo>
                <a:lnTo>
                  <a:pt x="1519875" y="403677"/>
                </a:lnTo>
                <a:lnTo>
                  <a:pt x="1536940" y="441622"/>
                </a:lnTo>
                <a:lnTo>
                  <a:pt x="1551135" y="480642"/>
                </a:lnTo>
                <a:lnTo>
                  <a:pt x="1562357" y="520653"/>
                </a:lnTo>
                <a:lnTo>
                  <a:pt x="1570501" y="561568"/>
                </a:lnTo>
                <a:lnTo>
                  <a:pt x="1575464" y="603304"/>
                </a:lnTo>
                <a:lnTo>
                  <a:pt x="1577141" y="645775"/>
                </a:lnTo>
                <a:lnTo>
                  <a:pt x="1575464" y="688239"/>
                </a:lnTo>
                <a:lnTo>
                  <a:pt x="1570501" y="729970"/>
                </a:lnTo>
                <a:lnTo>
                  <a:pt x="1562357" y="770883"/>
                </a:lnTo>
                <a:lnTo>
                  <a:pt x="1551135" y="810891"/>
                </a:lnTo>
                <a:lnTo>
                  <a:pt x="1536940" y="849911"/>
                </a:lnTo>
                <a:lnTo>
                  <a:pt x="1519875" y="887857"/>
                </a:lnTo>
                <a:lnTo>
                  <a:pt x="1500044" y="924644"/>
                </a:lnTo>
                <a:lnTo>
                  <a:pt x="1477551" y="960186"/>
                </a:lnTo>
                <a:lnTo>
                  <a:pt x="1452499" y="994400"/>
                </a:lnTo>
                <a:lnTo>
                  <a:pt x="1424994" y="1027199"/>
                </a:lnTo>
                <a:lnTo>
                  <a:pt x="1395139" y="1058499"/>
                </a:lnTo>
                <a:lnTo>
                  <a:pt x="1363037" y="1088214"/>
                </a:lnTo>
                <a:lnTo>
                  <a:pt x="1328793" y="1116260"/>
                </a:lnTo>
                <a:lnTo>
                  <a:pt x="1292510" y="1142551"/>
                </a:lnTo>
                <a:lnTo>
                  <a:pt x="1254292" y="1167002"/>
                </a:lnTo>
                <a:lnTo>
                  <a:pt x="1214244" y="1189528"/>
                </a:lnTo>
                <a:lnTo>
                  <a:pt x="1172469" y="1210045"/>
                </a:lnTo>
                <a:lnTo>
                  <a:pt x="1129071" y="1228466"/>
                </a:lnTo>
                <a:lnTo>
                  <a:pt x="1084154" y="1244708"/>
                </a:lnTo>
                <a:lnTo>
                  <a:pt x="1037822" y="1258684"/>
                </a:lnTo>
                <a:lnTo>
                  <a:pt x="990178" y="1270310"/>
                </a:lnTo>
                <a:lnTo>
                  <a:pt x="941328" y="1279500"/>
                </a:lnTo>
                <a:lnTo>
                  <a:pt x="891373" y="1286170"/>
                </a:lnTo>
                <a:lnTo>
                  <a:pt x="840420" y="1290234"/>
                </a:lnTo>
                <a:lnTo>
                  <a:pt x="788570" y="1291608"/>
                </a:lnTo>
                <a:lnTo>
                  <a:pt x="736721" y="1290234"/>
                </a:lnTo>
                <a:lnTo>
                  <a:pt x="685767" y="1286170"/>
                </a:lnTo>
                <a:lnTo>
                  <a:pt x="635813" y="1279500"/>
                </a:lnTo>
                <a:lnTo>
                  <a:pt x="586962" y="1270310"/>
                </a:lnTo>
                <a:lnTo>
                  <a:pt x="539319" y="1258684"/>
                </a:lnTo>
                <a:lnTo>
                  <a:pt x="492987" y="1244708"/>
                </a:lnTo>
                <a:lnTo>
                  <a:pt x="448070" y="1228466"/>
                </a:lnTo>
                <a:lnTo>
                  <a:pt x="404672" y="1210045"/>
                </a:lnTo>
                <a:lnTo>
                  <a:pt x="362897" y="1189528"/>
                </a:lnTo>
                <a:lnTo>
                  <a:pt x="322848" y="1167002"/>
                </a:lnTo>
                <a:lnTo>
                  <a:pt x="284631" y="1142551"/>
                </a:lnTo>
                <a:lnTo>
                  <a:pt x="248348" y="1116260"/>
                </a:lnTo>
                <a:lnTo>
                  <a:pt x="214104" y="1088214"/>
                </a:lnTo>
                <a:lnTo>
                  <a:pt x="182002" y="1058499"/>
                </a:lnTo>
                <a:lnTo>
                  <a:pt x="152146" y="1027199"/>
                </a:lnTo>
                <a:lnTo>
                  <a:pt x="124641" y="994400"/>
                </a:lnTo>
                <a:lnTo>
                  <a:pt x="99590" y="960186"/>
                </a:lnTo>
                <a:lnTo>
                  <a:pt x="77097" y="924644"/>
                </a:lnTo>
                <a:lnTo>
                  <a:pt x="57266" y="887857"/>
                </a:lnTo>
                <a:lnTo>
                  <a:pt x="40201" y="849911"/>
                </a:lnTo>
                <a:lnTo>
                  <a:pt x="26005" y="810891"/>
                </a:lnTo>
                <a:lnTo>
                  <a:pt x="14784" y="770883"/>
                </a:lnTo>
                <a:lnTo>
                  <a:pt x="6640" y="729970"/>
                </a:lnTo>
                <a:lnTo>
                  <a:pt x="1677" y="688239"/>
                </a:lnTo>
                <a:lnTo>
                  <a:pt x="0" y="645775"/>
                </a:lnTo>
                <a:close/>
              </a:path>
            </a:pathLst>
          </a:custGeom>
          <a:ln w="3493">
            <a:solidFill>
              <a:srgbClr val="385D89"/>
            </a:solidFill>
          </a:ln>
        </p:spPr>
        <p:txBody>
          <a:bodyPr wrap="square" lIns="0" tIns="0" rIns="0" bIns="0" rtlCol="0"/>
          <a:lstStyle/>
          <a:p>
            <a:endParaRPr/>
          </a:p>
        </p:txBody>
      </p:sp>
      <p:sp>
        <p:nvSpPr>
          <p:cNvPr id="127" name="object 127"/>
          <p:cNvSpPr/>
          <p:nvPr/>
        </p:nvSpPr>
        <p:spPr>
          <a:xfrm>
            <a:off x="7688016" y="3454397"/>
            <a:ext cx="389914" cy="298479"/>
          </a:xfrm>
          <a:prstGeom prst="rect">
            <a:avLst/>
          </a:prstGeom>
          <a:blipFill>
            <a:blip r:embed="rId28" cstate="print"/>
            <a:stretch>
              <a:fillRect/>
            </a:stretch>
          </a:blipFill>
        </p:spPr>
        <p:txBody>
          <a:bodyPr wrap="square" lIns="0" tIns="0" rIns="0" bIns="0" rtlCol="0"/>
          <a:lstStyle/>
          <a:p>
            <a:endParaRPr/>
          </a:p>
        </p:txBody>
      </p:sp>
      <p:sp>
        <p:nvSpPr>
          <p:cNvPr id="128" name="object 128"/>
          <p:cNvSpPr/>
          <p:nvPr/>
        </p:nvSpPr>
        <p:spPr>
          <a:xfrm>
            <a:off x="7827022" y="3480420"/>
            <a:ext cx="202533" cy="111609"/>
          </a:xfrm>
          <a:prstGeom prst="rect">
            <a:avLst/>
          </a:prstGeom>
          <a:blipFill>
            <a:blip r:embed="rId29" cstate="print"/>
            <a:stretch>
              <a:fillRect/>
            </a:stretch>
          </a:blipFill>
        </p:spPr>
        <p:txBody>
          <a:bodyPr wrap="square" lIns="0" tIns="0" rIns="0" bIns="0" rtlCol="0"/>
          <a:lstStyle/>
          <a:p>
            <a:endParaRPr/>
          </a:p>
        </p:txBody>
      </p:sp>
      <p:sp>
        <p:nvSpPr>
          <p:cNvPr id="129" name="object 129"/>
          <p:cNvSpPr txBox="1"/>
          <p:nvPr/>
        </p:nvSpPr>
        <p:spPr>
          <a:xfrm>
            <a:off x="8007822" y="2453019"/>
            <a:ext cx="181610" cy="235585"/>
          </a:xfrm>
          <a:prstGeom prst="rect">
            <a:avLst/>
          </a:prstGeom>
        </p:spPr>
        <p:txBody>
          <a:bodyPr vert="horz" wrap="square" lIns="0" tIns="15875" rIns="0" bIns="0" rtlCol="0">
            <a:spAutoFit/>
          </a:bodyPr>
          <a:lstStyle/>
          <a:p>
            <a:pPr marL="12700">
              <a:lnSpc>
                <a:spcPct val="100000"/>
              </a:lnSpc>
              <a:spcBef>
                <a:spcPts val="125"/>
              </a:spcBef>
            </a:pPr>
            <a:r>
              <a:rPr sz="1350" spc="25" dirty="0">
                <a:latin typeface="Times New Roman"/>
                <a:cs typeface="Times New Roman"/>
              </a:rPr>
              <a:t>M</a:t>
            </a:r>
            <a:endParaRPr sz="1350">
              <a:latin typeface="Times New Roman"/>
              <a:cs typeface="Times New Roman"/>
            </a:endParaRPr>
          </a:p>
        </p:txBody>
      </p:sp>
      <p:sp>
        <p:nvSpPr>
          <p:cNvPr id="130" name="object 130"/>
          <p:cNvSpPr txBox="1"/>
          <p:nvPr/>
        </p:nvSpPr>
        <p:spPr>
          <a:xfrm>
            <a:off x="7567738" y="2978792"/>
            <a:ext cx="265430" cy="234950"/>
          </a:xfrm>
          <a:prstGeom prst="rect">
            <a:avLst/>
          </a:prstGeom>
        </p:spPr>
        <p:txBody>
          <a:bodyPr vert="horz" wrap="square" lIns="0" tIns="15875" rIns="0" bIns="0" rtlCol="0">
            <a:spAutoFit/>
          </a:bodyPr>
          <a:lstStyle/>
          <a:p>
            <a:pPr marL="38100">
              <a:lnSpc>
                <a:spcPct val="100000"/>
              </a:lnSpc>
              <a:spcBef>
                <a:spcPts val="125"/>
              </a:spcBef>
            </a:pPr>
            <a:r>
              <a:rPr sz="1350" spc="15" dirty="0">
                <a:latin typeface="Times New Roman"/>
                <a:cs typeface="Times New Roman"/>
              </a:rPr>
              <a:t>C</a:t>
            </a:r>
            <a:r>
              <a:rPr sz="1350" spc="22" baseline="-21604" dirty="0">
                <a:latin typeface="Times New Roman"/>
                <a:cs typeface="Times New Roman"/>
              </a:rPr>
              <a:t>E</a:t>
            </a:r>
            <a:endParaRPr sz="1350" baseline="-21604">
              <a:latin typeface="Times New Roman"/>
              <a:cs typeface="Times New Roman"/>
            </a:endParaRPr>
          </a:p>
        </p:txBody>
      </p:sp>
      <p:sp>
        <p:nvSpPr>
          <p:cNvPr id="131" name="object 131"/>
          <p:cNvSpPr txBox="1"/>
          <p:nvPr/>
        </p:nvSpPr>
        <p:spPr>
          <a:xfrm>
            <a:off x="8074702" y="3353724"/>
            <a:ext cx="151765" cy="234950"/>
          </a:xfrm>
          <a:prstGeom prst="rect">
            <a:avLst/>
          </a:prstGeom>
        </p:spPr>
        <p:txBody>
          <a:bodyPr vert="horz" wrap="square" lIns="0" tIns="15875" rIns="0" bIns="0" rtlCol="0">
            <a:spAutoFit/>
          </a:bodyPr>
          <a:lstStyle/>
          <a:p>
            <a:pPr marL="12700">
              <a:lnSpc>
                <a:spcPct val="100000"/>
              </a:lnSpc>
              <a:spcBef>
                <a:spcPts val="125"/>
              </a:spcBef>
            </a:pPr>
            <a:r>
              <a:rPr sz="1350" spc="15" dirty="0">
                <a:latin typeface="Times New Roman"/>
                <a:cs typeface="Times New Roman"/>
              </a:rPr>
              <a:t>A</a:t>
            </a:r>
            <a:endParaRPr sz="1350">
              <a:latin typeface="Times New Roman"/>
              <a:cs typeface="Times New Roman"/>
            </a:endParaRPr>
          </a:p>
        </p:txBody>
      </p:sp>
      <p:sp>
        <p:nvSpPr>
          <p:cNvPr id="132" name="object 132"/>
          <p:cNvSpPr txBox="1"/>
          <p:nvPr/>
        </p:nvSpPr>
        <p:spPr>
          <a:xfrm>
            <a:off x="7643145" y="3481844"/>
            <a:ext cx="142875" cy="235585"/>
          </a:xfrm>
          <a:prstGeom prst="rect">
            <a:avLst/>
          </a:prstGeom>
        </p:spPr>
        <p:txBody>
          <a:bodyPr vert="horz" wrap="square" lIns="0" tIns="15875" rIns="0" bIns="0" rtlCol="0">
            <a:spAutoFit/>
          </a:bodyPr>
          <a:lstStyle/>
          <a:p>
            <a:pPr marL="12700">
              <a:lnSpc>
                <a:spcPct val="100000"/>
              </a:lnSpc>
              <a:spcBef>
                <a:spcPts val="125"/>
              </a:spcBef>
            </a:pPr>
            <a:r>
              <a:rPr sz="1350" spc="15" dirty="0">
                <a:latin typeface="Times New Roman"/>
                <a:cs typeface="Times New Roman"/>
              </a:rPr>
              <a:t>B</a:t>
            </a:r>
            <a:endParaRPr sz="1350">
              <a:latin typeface="Times New Roman"/>
              <a:cs typeface="Times New Roman"/>
            </a:endParaRPr>
          </a:p>
        </p:txBody>
      </p:sp>
      <p:sp>
        <p:nvSpPr>
          <p:cNvPr id="133" name="object 133"/>
          <p:cNvSpPr txBox="1"/>
          <p:nvPr/>
        </p:nvSpPr>
        <p:spPr>
          <a:xfrm>
            <a:off x="6502644" y="6652132"/>
            <a:ext cx="3291840" cy="208279"/>
          </a:xfrm>
          <a:prstGeom prst="rect">
            <a:avLst/>
          </a:prstGeom>
        </p:spPr>
        <p:txBody>
          <a:bodyPr vert="horz" wrap="square" lIns="0" tIns="12065" rIns="0" bIns="0" rtlCol="0">
            <a:spAutoFit/>
          </a:bodyPr>
          <a:lstStyle/>
          <a:p>
            <a:pPr marL="12700">
              <a:lnSpc>
                <a:spcPct val="100000"/>
              </a:lnSpc>
              <a:spcBef>
                <a:spcPts val="95"/>
              </a:spcBef>
            </a:pPr>
            <a:r>
              <a:rPr sz="1200" spc="-5" dirty="0">
                <a:latin typeface="Times New Roman"/>
                <a:cs typeface="Times New Roman"/>
              </a:rPr>
              <a:t>4-D point P=(0.3,0.5,0.5,0.2) ) in Radial</a:t>
            </a:r>
            <a:r>
              <a:rPr sz="1200" spc="80" dirty="0">
                <a:latin typeface="Times New Roman"/>
                <a:cs typeface="Times New Roman"/>
              </a:rPr>
              <a:t> </a:t>
            </a:r>
            <a:r>
              <a:rPr sz="1200" spc="-5" dirty="0">
                <a:latin typeface="Times New Roman"/>
                <a:cs typeface="Times New Roman"/>
              </a:rPr>
              <a:t>Coordinates.</a:t>
            </a:r>
            <a:endParaRPr sz="1200">
              <a:latin typeface="Times New Roman"/>
              <a:cs typeface="Times New Roman"/>
            </a:endParaRPr>
          </a:p>
        </p:txBody>
      </p:sp>
      <p:sp>
        <p:nvSpPr>
          <p:cNvPr id="134" name="object 134"/>
          <p:cNvSpPr/>
          <p:nvPr/>
        </p:nvSpPr>
        <p:spPr>
          <a:xfrm>
            <a:off x="7287207" y="5728487"/>
            <a:ext cx="204764" cy="107191"/>
          </a:xfrm>
          <a:prstGeom prst="rect">
            <a:avLst/>
          </a:prstGeom>
          <a:blipFill>
            <a:blip r:embed="rId30" cstate="print"/>
            <a:stretch>
              <a:fillRect/>
            </a:stretch>
          </a:blipFill>
        </p:spPr>
        <p:txBody>
          <a:bodyPr wrap="square" lIns="0" tIns="0" rIns="0" bIns="0" rtlCol="0"/>
          <a:lstStyle/>
          <a:p>
            <a:endParaRPr/>
          </a:p>
        </p:txBody>
      </p:sp>
      <p:sp>
        <p:nvSpPr>
          <p:cNvPr id="135" name="object 135"/>
          <p:cNvSpPr/>
          <p:nvPr/>
        </p:nvSpPr>
        <p:spPr>
          <a:xfrm>
            <a:off x="7328693" y="5762279"/>
            <a:ext cx="109855" cy="0"/>
          </a:xfrm>
          <a:custGeom>
            <a:avLst/>
            <a:gdLst/>
            <a:ahLst/>
            <a:cxnLst/>
            <a:rect l="l" t="t" r="r" b="b"/>
            <a:pathLst>
              <a:path w="109854">
                <a:moveTo>
                  <a:pt x="0" y="0"/>
                </a:moveTo>
                <a:lnTo>
                  <a:pt x="109613" y="0"/>
                </a:lnTo>
              </a:path>
            </a:pathLst>
          </a:custGeom>
          <a:ln w="25087">
            <a:solidFill>
              <a:srgbClr val="C0504D"/>
            </a:solidFill>
          </a:ln>
        </p:spPr>
        <p:txBody>
          <a:bodyPr wrap="square" lIns="0" tIns="0" rIns="0" bIns="0" rtlCol="0"/>
          <a:lstStyle/>
          <a:p>
            <a:endParaRPr/>
          </a:p>
        </p:txBody>
      </p:sp>
      <p:sp>
        <p:nvSpPr>
          <p:cNvPr id="136" name="object 136"/>
          <p:cNvSpPr/>
          <p:nvPr/>
        </p:nvSpPr>
        <p:spPr>
          <a:xfrm>
            <a:off x="7900739" y="4972023"/>
            <a:ext cx="306765" cy="878099"/>
          </a:xfrm>
          <a:prstGeom prst="rect">
            <a:avLst/>
          </a:prstGeom>
          <a:blipFill>
            <a:blip r:embed="rId31" cstate="print"/>
            <a:stretch>
              <a:fillRect/>
            </a:stretch>
          </a:blipFill>
        </p:spPr>
        <p:txBody>
          <a:bodyPr wrap="square" lIns="0" tIns="0" rIns="0" bIns="0" rtlCol="0"/>
          <a:lstStyle/>
          <a:p>
            <a:endParaRPr/>
          </a:p>
        </p:txBody>
      </p:sp>
      <p:sp>
        <p:nvSpPr>
          <p:cNvPr id="137" name="object 137"/>
          <p:cNvSpPr/>
          <p:nvPr/>
        </p:nvSpPr>
        <p:spPr>
          <a:xfrm>
            <a:off x="7996397" y="5045385"/>
            <a:ext cx="117475" cy="743585"/>
          </a:xfrm>
          <a:custGeom>
            <a:avLst/>
            <a:gdLst/>
            <a:ahLst/>
            <a:cxnLst/>
            <a:rect l="l" t="t" r="r" b="b"/>
            <a:pathLst>
              <a:path w="117475" h="743585">
                <a:moveTo>
                  <a:pt x="58216" y="49757"/>
                </a:moveTo>
                <a:lnTo>
                  <a:pt x="45869" y="71408"/>
                </a:lnTo>
                <a:lnTo>
                  <a:pt x="52396" y="743374"/>
                </a:lnTo>
                <a:lnTo>
                  <a:pt x="77516" y="743134"/>
                </a:lnTo>
                <a:lnTo>
                  <a:pt x="70989" y="71150"/>
                </a:lnTo>
                <a:lnTo>
                  <a:pt x="58216" y="49757"/>
                </a:lnTo>
                <a:close/>
              </a:path>
              <a:path w="117475" h="743585">
                <a:moveTo>
                  <a:pt x="57724" y="0"/>
                </a:moveTo>
                <a:lnTo>
                  <a:pt x="3425" y="95155"/>
                </a:lnTo>
                <a:lnTo>
                  <a:pt x="0" y="101110"/>
                </a:lnTo>
                <a:lnTo>
                  <a:pt x="2029" y="108839"/>
                </a:lnTo>
                <a:lnTo>
                  <a:pt x="8119" y="112260"/>
                </a:lnTo>
                <a:lnTo>
                  <a:pt x="14082" y="115681"/>
                </a:lnTo>
                <a:lnTo>
                  <a:pt x="21821" y="113527"/>
                </a:lnTo>
                <a:lnTo>
                  <a:pt x="25246" y="107572"/>
                </a:lnTo>
                <a:lnTo>
                  <a:pt x="45869" y="71408"/>
                </a:lnTo>
                <a:lnTo>
                  <a:pt x="45418" y="24960"/>
                </a:lnTo>
                <a:lnTo>
                  <a:pt x="70538" y="24707"/>
                </a:lnTo>
                <a:lnTo>
                  <a:pt x="72493" y="24707"/>
                </a:lnTo>
                <a:lnTo>
                  <a:pt x="57724" y="0"/>
                </a:lnTo>
                <a:close/>
              </a:path>
              <a:path w="117475" h="743585">
                <a:moveTo>
                  <a:pt x="72493" y="24707"/>
                </a:moveTo>
                <a:lnTo>
                  <a:pt x="70538" y="24707"/>
                </a:lnTo>
                <a:lnTo>
                  <a:pt x="70989" y="71150"/>
                </a:lnTo>
                <a:lnTo>
                  <a:pt x="95911" y="112893"/>
                </a:lnTo>
                <a:lnTo>
                  <a:pt x="103523" y="114794"/>
                </a:lnTo>
                <a:lnTo>
                  <a:pt x="115449" y="107698"/>
                </a:lnTo>
                <a:lnTo>
                  <a:pt x="117479" y="99969"/>
                </a:lnTo>
                <a:lnTo>
                  <a:pt x="72493" y="24707"/>
                </a:lnTo>
                <a:close/>
              </a:path>
              <a:path w="117475" h="743585">
                <a:moveTo>
                  <a:pt x="70538" y="24707"/>
                </a:moveTo>
                <a:lnTo>
                  <a:pt x="45418" y="24960"/>
                </a:lnTo>
                <a:lnTo>
                  <a:pt x="45869" y="71408"/>
                </a:lnTo>
                <a:lnTo>
                  <a:pt x="58216" y="49757"/>
                </a:lnTo>
                <a:lnTo>
                  <a:pt x="47194" y="31295"/>
                </a:lnTo>
                <a:lnTo>
                  <a:pt x="68889" y="31042"/>
                </a:lnTo>
                <a:lnTo>
                  <a:pt x="70599" y="31042"/>
                </a:lnTo>
                <a:lnTo>
                  <a:pt x="70538" y="24707"/>
                </a:lnTo>
                <a:close/>
              </a:path>
              <a:path w="117475" h="743585">
                <a:moveTo>
                  <a:pt x="70599" y="31042"/>
                </a:moveTo>
                <a:lnTo>
                  <a:pt x="68889" y="31042"/>
                </a:lnTo>
                <a:lnTo>
                  <a:pt x="58216" y="49757"/>
                </a:lnTo>
                <a:lnTo>
                  <a:pt x="70989" y="71150"/>
                </a:lnTo>
                <a:lnTo>
                  <a:pt x="70599" y="31042"/>
                </a:lnTo>
                <a:close/>
              </a:path>
              <a:path w="117475" h="743585">
                <a:moveTo>
                  <a:pt x="68889" y="31042"/>
                </a:moveTo>
                <a:lnTo>
                  <a:pt x="47194" y="31295"/>
                </a:lnTo>
                <a:lnTo>
                  <a:pt x="58216" y="49757"/>
                </a:lnTo>
                <a:lnTo>
                  <a:pt x="68889" y="31042"/>
                </a:lnTo>
                <a:close/>
              </a:path>
            </a:pathLst>
          </a:custGeom>
          <a:solidFill>
            <a:srgbClr val="C0504D"/>
          </a:solidFill>
        </p:spPr>
        <p:txBody>
          <a:bodyPr wrap="square" lIns="0" tIns="0" rIns="0" bIns="0" rtlCol="0"/>
          <a:lstStyle/>
          <a:p>
            <a:endParaRPr/>
          </a:p>
        </p:txBody>
      </p:sp>
      <p:sp>
        <p:nvSpPr>
          <p:cNvPr id="138" name="object 138"/>
          <p:cNvSpPr/>
          <p:nvPr/>
        </p:nvSpPr>
        <p:spPr>
          <a:xfrm>
            <a:off x="7899978" y="5754334"/>
            <a:ext cx="306765" cy="853734"/>
          </a:xfrm>
          <a:prstGeom prst="rect">
            <a:avLst/>
          </a:prstGeom>
          <a:blipFill>
            <a:blip r:embed="rId32" cstate="print"/>
            <a:stretch>
              <a:fillRect/>
            </a:stretch>
          </a:blipFill>
        </p:spPr>
        <p:txBody>
          <a:bodyPr wrap="square" lIns="0" tIns="0" rIns="0" bIns="0" rtlCol="0"/>
          <a:lstStyle/>
          <a:p>
            <a:endParaRPr/>
          </a:p>
        </p:txBody>
      </p:sp>
      <p:sp>
        <p:nvSpPr>
          <p:cNvPr id="139" name="object 139"/>
          <p:cNvSpPr/>
          <p:nvPr/>
        </p:nvSpPr>
        <p:spPr>
          <a:xfrm>
            <a:off x="7995763" y="5775088"/>
            <a:ext cx="117475" cy="660400"/>
          </a:xfrm>
          <a:custGeom>
            <a:avLst/>
            <a:gdLst/>
            <a:ahLst/>
            <a:cxnLst/>
            <a:rect l="l" t="t" r="r" b="b"/>
            <a:pathLst>
              <a:path w="117475" h="660400">
                <a:moveTo>
                  <a:pt x="14209" y="544448"/>
                </a:moveTo>
                <a:lnTo>
                  <a:pt x="8119" y="547869"/>
                </a:lnTo>
                <a:lnTo>
                  <a:pt x="2156" y="551303"/>
                </a:lnTo>
                <a:lnTo>
                  <a:pt x="0" y="558956"/>
                </a:lnTo>
                <a:lnTo>
                  <a:pt x="57597" y="660193"/>
                </a:lnTo>
                <a:lnTo>
                  <a:pt x="72429" y="635447"/>
                </a:lnTo>
                <a:lnTo>
                  <a:pt x="70411" y="635447"/>
                </a:lnTo>
                <a:lnTo>
                  <a:pt x="45291" y="635156"/>
                </a:lnTo>
                <a:lnTo>
                  <a:pt x="45819" y="588761"/>
                </a:lnTo>
                <a:lnTo>
                  <a:pt x="21821" y="546564"/>
                </a:lnTo>
                <a:lnTo>
                  <a:pt x="14209" y="544448"/>
                </a:lnTo>
                <a:close/>
              </a:path>
              <a:path w="117475" h="660400">
                <a:moveTo>
                  <a:pt x="45819" y="588761"/>
                </a:moveTo>
                <a:lnTo>
                  <a:pt x="45291" y="635156"/>
                </a:lnTo>
                <a:lnTo>
                  <a:pt x="70411" y="635447"/>
                </a:lnTo>
                <a:lnTo>
                  <a:pt x="70483" y="629100"/>
                </a:lnTo>
                <a:lnTo>
                  <a:pt x="68762" y="629100"/>
                </a:lnTo>
                <a:lnTo>
                  <a:pt x="47067" y="628859"/>
                </a:lnTo>
                <a:lnTo>
                  <a:pt x="58131" y="610408"/>
                </a:lnTo>
                <a:lnTo>
                  <a:pt x="45819" y="588761"/>
                </a:lnTo>
                <a:close/>
              </a:path>
              <a:path w="117475" h="660400">
                <a:moveTo>
                  <a:pt x="103650" y="545462"/>
                </a:moveTo>
                <a:lnTo>
                  <a:pt x="95911" y="547401"/>
                </a:lnTo>
                <a:lnTo>
                  <a:pt x="70939" y="589047"/>
                </a:lnTo>
                <a:lnTo>
                  <a:pt x="70411" y="635447"/>
                </a:lnTo>
                <a:lnTo>
                  <a:pt x="72429" y="635447"/>
                </a:lnTo>
                <a:lnTo>
                  <a:pt x="117479" y="560286"/>
                </a:lnTo>
                <a:lnTo>
                  <a:pt x="115576" y="552583"/>
                </a:lnTo>
                <a:lnTo>
                  <a:pt x="103650" y="545462"/>
                </a:lnTo>
                <a:close/>
              </a:path>
              <a:path w="117475" h="660400">
                <a:moveTo>
                  <a:pt x="58131" y="610408"/>
                </a:moveTo>
                <a:lnTo>
                  <a:pt x="47067" y="628859"/>
                </a:lnTo>
                <a:lnTo>
                  <a:pt x="68762" y="629100"/>
                </a:lnTo>
                <a:lnTo>
                  <a:pt x="58131" y="610408"/>
                </a:lnTo>
                <a:close/>
              </a:path>
              <a:path w="117475" h="660400">
                <a:moveTo>
                  <a:pt x="70939" y="589047"/>
                </a:moveTo>
                <a:lnTo>
                  <a:pt x="58131" y="610408"/>
                </a:lnTo>
                <a:lnTo>
                  <a:pt x="68762" y="629100"/>
                </a:lnTo>
                <a:lnTo>
                  <a:pt x="70483" y="629100"/>
                </a:lnTo>
                <a:lnTo>
                  <a:pt x="70939" y="589047"/>
                </a:lnTo>
                <a:close/>
              </a:path>
              <a:path w="117475" h="660400">
                <a:moveTo>
                  <a:pt x="52523" y="0"/>
                </a:moveTo>
                <a:lnTo>
                  <a:pt x="45819" y="588761"/>
                </a:lnTo>
                <a:lnTo>
                  <a:pt x="58131" y="610408"/>
                </a:lnTo>
                <a:lnTo>
                  <a:pt x="70939" y="589047"/>
                </a:lnTo>
                <a:lnTo>
                  <a:pt x="77642" y="291"/>
                </a:lnTo>
                <a:lnTo>
                  <a:pt x="52523" y="0"/>
                </a:lnTo>
                <a:close/>
              </a:path>
            </a:pathLst>
          </a:custGeom>
          <a:solidFill>
            <a:srgbClr val="C0504D"/>
          </a:solidFill>
        </p:spPr>
        <p:txBody>
          <a:bodyPr wrap="square" lIns="0" tIns="0" rIns="0" bIns="0" rtlCol="0"/>
          <a:lstStyle/>
          <a:p>
            <a:endParaRPr/>
          </a:p>
        </p:txBody>
      </p:sp>
      <p:sp>
        <p:nvSpPr>
          <p:cNvPr id="140" name="object 140"/>
          <p:cNvSpPr/>
          <p:nvPr/>
        </p:nvSpPr>
        <p:spPr>
          <a:xfrm>
            <a:off x="7185967" y="5628897"/>
            <a:ext cx="927909" cy="306371"/>
          </a:xfrm>
          <a:prstGeom prst="rect">
            <a:avLst/>
          </a:prstGeom>
          <a:blipFill>
            <a:blip r:embed="rId33" cstate="print"/>
            <a:stretch>
              <a:fillRect/>
            </a:stretch>
          </a:blipFill>
        </p:spPr>
        <p:txBody>
          <a:bodyPr wrap="square" lIns="0" tIns="0" rIns="0" bIns="0" rtlCol="0"/>
          <a:lstStyle/>
          <a:p>
            <a:endParaRPr/>
          </a:p>
        </p:txBody>
      </p:sp>
      <p:sp>
        <p:nvSpPr>
          <p:cNvPr id="141" name="object 141"/>
          <p:cNvSpPr/>
          <p:nvPr/>
        </p:nvSpPr>
        <p:spPr>
          <a:xfrm>
            <a:off x="7339350" y="5703615"/>
            <a:ext cx="733425" cy="117475"/>
          </a:xfrm>
          <a:custGeom>
            <a:avLst/>
            <a:gdLst/>
            <a:ahLst/>
            <a:cxnLst/>
            <a:rect l="l" t="t" r="r" b="b"/>
            <a:pathLst>
              <a:path w="733425" h="117475">
                <a:moveTo>
                  <a:pt x="100606" y="0"/>
                </a:moveTo>
                <a:lnTo>
                  <a:pt x="94643" y="3547"/>
                </a:lnTo>
                <a:lnTo>
                  <a:pt x="0" y="58664"/>
                </a:lnTo>
                <a:lnTo>
                  <a:pt x="100606" y="117378"/>
                </a:lnTo>
                <a:lnTo>
                  <a:pt x="108344" y="115351"/>
                </a:lnTo>
                <a:lnTo>
                  <a:pt x="111897" y="109371"/>
                </a:lnTo>
                <a:lnTo>
                  <a:pt x="115322" y="103390"/>
                </a:lnTo>
                <a:lnTo>
                  <a:pt x="113292" y="95699"/>
                </a:lnTo>
                <a:lnTo>
                  <a:pt x="71309" y="71248"/>
                </a:lnTo>
                <a:lnTo>
                  <a:pt x="24866" y="71245"/>
                </a:lnTo>
                <a:lnTo>
                  <a:pt x="24866" y="46120"/>
                </a:lnTo>
                <a:lnTo>
                  <a:pt x="71424" y="46120"/>
                </a:lnTo>
                <a:lnTo>
                  <a:pt x="107330" y="25214"/>
                </a:lnTo>
                <a:lnTo>
                  <a:pt x="113292" y="21666"/>
                </a:lnTo>
                <a:lnTo>
                  <a:pt x="115322" y="14064"/>
                </a:lnTo>
                <a:lnTo>
                  <a:pt x="111897" y="7982"/>
                </a:lnTo>
                <a:lnTo>
                  <a:pt x="108344" y="2027"/>
                </a:lnTo>
                <a:lnTo>
                  <a:pt x="100606" y="0"/>
                </a:lnTo>
                <a:close/>
              </a:path>
              <a:path w="733425" h="117475">
                <a:moveTo>
                  <a:pt x="71409" y="46128"/>
                </a:moveTo>
                <a:lnTo>
                  <a:pt x="49791" y="58716"/>
                </a:lnTo>
                <a:lnTo>
                  <a:pt x="71309" y="71248"/>
                </a:lnTo>
                <a:lnTo>
                  <a:pt x="733041" y="71283"/>
                </a:lnTo>
                <a:lnTo>
                  <a:pt x="733041" y="46247"/>
                </a:lnTo>
                <a:lnTo>
                  <a:pt x="71409" y="46128"/>
                </a:lnTo>
                <a:close/>
              </a:path>
              <a:path w="733425" h="117475">
                <a:moveTo>
                  <a:pt x="24866" y="46120"/>
                </a:moveTo>
                <a:lnTo>
                  <a:pt x="24866" y="71245"/>
                </a:lnTo>
                <a:lnTo>
                  <a:pt x="71309" y="71248"/>
                </a:lnTo>
                <a:lnTo>
                  <a:pt x="68367" y="69535"/>
                </a:lnTo>
                <a:lnTo>
                  <a:pt x="31209" y="69535"/>
                </a:lnTo>
                <a:lnTo>
                  <a:pt x="31209" y="47894"/>
                </a:lnTo>
                <a:lnTo>
                  <a:pt x="68377" y="47894"/>
                </a:lnTo>
                <a:lnTo>
                  <a:pt x="71409" y="46128"/>
                </a:lnTo>
                <a:lnTo>
                  <a:pt x="24866" y="46120"/>
                </a:lnTo>
                <a:close/>
              </a:path>
              <a:path w="733425" h="117475">
                <a:moveTo>
                  <a:pt x="31209" y="47894"/>
                </a:moveTo>
                <a:lnTo>
                  <a:pt x="31209" y="69535"/>
                </a:lnTo>
                <a:lnTo>
                  <a:pt x="49791" y="58716"/>
                </a:lnTo>
                <a:lnTo>
                  <a:pt x="31209" y="47894"/>
                </a:lnTo>
                <a:close/>
              </a:path>
              <a:path w="733425" h="117475">
                <a:moveTo>
                  <a:pt x="49791" y="58716"/>
                </a:moveTo>
                <a:lnTo>
                  <a:pt x="31209" y="69535"/>
                </a:lnTo>
                <a:lnTo>
                  <a:pt x="68367" y="69535"/>
                </a:lnTo>
                <a:lnTo>
                  <a:pt x="49791" y="58716"/>
                </a:lnTo>
                <a:close/>
              </a:path>
              <a:path w="733425" h="117475">
                <a:moveTo>
                  <a:pt x="68377" y="47894"/>
                </a:moveTo>
                <a:lnTo>
                  <a:pt x="31209" y="47894"/>
                </a:lnTo>
                <a:lnTo>
                  <a:pt x="49791" y="58716"/>
                </a:lnTo>
                <a:lnTo>
                  <a:pt x="68377" y="47894"/>
                </a:lnTo>
                <a:close/>
              </a:path>
            </a:pathLst>
          </a:custGeom>
          <a:solidFill>
            <a:srgbClr val="C0504D"/>
          </a:solidFill>
        </p:spPr>
        <p:txBody>
          <a:bodyPr wrap="square" lIns="0" tIns="0" rIns="0" bIns="0" rtlCol="0"/>
          <a:lstStyle/>
          <a:p>
            <a:endParaRPr/>
          </a:p>
        </p:txBody>
      </p:sp>
      <p:sp>
        <p:nvSpPr>
          <p:cNvPr id="142" name="object 142"/>
          <p:cNvSpPr/>
          <p:nvPr/>
        </p:nvSpPr>
        <p:spPr>
          <a:xfrm>
            <a:off x="8030144" y="5616733"/>
            <a:ext cx="286213" cy="226547"/>
          </a:xfrm>
          <a:prstGeom prst="rect">
            <a:avLst/>
          </a:prstGeom>
          <a:blipFill>
            <a:blip r:embed="rId34" cstate="print"/>
            <a:stretch>
              <a:fillRect/>
            </a:stretch>
          </a:blipFill>
        </p:spPr>
        <p:txBody>
          <a:bodyPr wrap="square" lIns="0" tIns="0" rIns="0" bIns="0" rtlCol="0"/>
          <a:lstStyle/>
          <a:p>
            <a:endParaRPr/>
          </a:p>
        </p:txBody>
      </p:sp>
      <p:sp>
        <p:nvSpPr>
          <p:cNvPr id="143" name="object 143"/>
          <p:cNvSpPr/>
          <p:nvPr/>
        </p:nvSpPr>
        <p:spPr>
          <a:xfrm>
            <a:off x="8078481" y="5648245"/>
            <a:ext cx="184150" cy="121920"/>
          </a:xfrm>
          <a:custGeom>
            <a:avLst/>
            <a:gdLst/>
            <a:ahLst/>
            <a:cxnLst/>
            <a:rect l="l" t="t" r="r" b="b"/>
            <a:pathLst>
              <a:path w="184150" h="121920">
                <a:moveTo>
                  <a:pt x="0" y="0"/>
                </a:moveTo>
                <a:lnTo>
                  <a:pt x="183831" y="121585"/>
                </a:lnTo>
              </a:path>
            </a:pathLst>
          </a:custGeom>
          <a:ln w="25097">
            <a:solidFill>
              <a:srgbClr val="9BBA58"/>
            </a:solidFill>
            <a:prstDash val="sysDash"/>
          </a:ln>
        </p:spPr>
        <p:txBody>
          <a:bodyPr wrap="square" lIns="0" tIns="0" rIns="0" bIns="0" rtlCol="0"/>
          <a:lstStyle/>
          <a:p>
            <a:endParaRPr/>
          </a:p>
        </p:txBody>
      </p:sp>
      <p:sp>
        <p:nvSpPr>
          <p:cNvPr id="144" name="object 144"/>
          <p:cNvSpPr/>
          <p:nvPr/>
        </p:nvSpPr>
        <p:spPr>
          <a:xfrm>
            <a:off x="8370403" y="5525468"/>
            <a:ext cx="281646" cy="233389"/>
          </a:xfrm>
          <a:prstGeom prst="rect">
            <a:avLst/>
          </a:prstGeom>
          <a:blipFill>
            <a:blip r:embed="rId35" cstate="print"/>
            <a:stretch>
              <a:fillRect/>
            </a:stretch>
          </a:blipFill>
        </p:spPr>
        <p:txBody>
          <a:bodyPr wrap="square" lIns="0" tIns="0" rIns="0" bIns="0" rtlCol="0"/>
          <a:lstStyle/>
          <a:p>
            <a:endParaRPr/>
          </a:p>
        </p:txBody>
      </p:sp>
      <p:sp>
        <p:nvSpPr>
          <p:cNvPr id="145" name="object 145"/>
          <p:cNvSpPr/>
          <p:nvPr/>
        </p:nvSpPr>
        <p:spPr>
          <a:xfrm>
            <a:off x="8508182" y="5555117"/>
            <a:ext cx="166704" cy="201460"/>
          </a:xfrm>
          <a:prstGeom prst="rect">
            <a:avLst/>
          </a:prstGeom>
          <a:blipFill>
            <a:blip r:embed="rId36" cstate="print"/>
            <a:stretch>
              <a:fillRect/>
            </a:stretch>
          </a:blipFill>
        </p:spPr>
        <p:txBody>
          <a:bodyPr wrap="square" lIns="0" tIns="0" rIns="0" bIns="0" rtlCol="0"/>
          <a:lstStyle/>
          <a:p>
            <a:endParaRPr/>
          </a:p>
        </p:txBody>
      </p:sp>
      <p:sp>
        <p:nvSpPr>
          <p:cNvPr id="146" name="object 146"/>
          <p:cNvSpPr/>
          <p:nvPr/>
        </p:nvSpPr>
        <p:spPr>
          <a:xfrm>
            <a:off x="8052980" y="6152693"/>
            <a:ext cx="281646" cy="233389"/>
          </a:xfrm>
          <a:prstGeom prst="rect">
            <a:avLst/>
          </a:prstGeom>
          <a:blipFill>
            <a:blip r:embed="rId37" cstate="print"/>
            <a:stretch>
              <a:fillRect/>
            </a:stretch>
          </a:blipFill>
        </p:spPr>
        <p:txBody>
          <a:bodyPr wrap="square" lIns="0" tIns="0" rIns="0" bIns="0" rtlCol="0"/>
          <a:lstStyle/>
          <a:p>
            <a:endParaRPr/>
          </a:p>
        </p:txBody>
      </p:sp>
      <p:sp>
        <p:nvSpPr>
          <p:cNvPr id="147" name="object 147"/>
          <p:cNvSpPr/>
          <p:nvPr/>
        </p:nvSpPr>
        <p:spPr>
          <a:xfrm>
            <a:off x="8190758" y="6220353"/>
            <a:ext cx="166704" cy="165729"/>
          </a:xfrm>
          <a:prstGeom prst="rect">
            <a:avLst/>
          </a:prstGeom>
          <a:blipFill>
            <a:blip r:embed="rId38" cstate="print"/>
            <a:stretch>
              <a:fillRect/>
            </a:stretch>
          </a:blipFill>
        </p:spPr>
        <p:txBody>
          <a:bodyPr wrap="square" lIns="0" tIns="0" rIns="0" bIns="0" rtlCol="0"/>
          <a:lstStyle/>
          <a:p>
            <a:endParaRPr/>
          </a:p>
        </p:txBody>
      </p:sp>
      <p:sp>
        <p:nvSpPr>
          <p:cNvPr id="148" name="object 148"/>
          <p:cNvSpPr/>
          <p:nvPr/>
        </p:nvSpPr>
        <p:spPr>
          <a:xfrm>
            <a:off x="7351910" y="5508743"/>
            <a:ext cx="281646" cy="233389"/>
          </a:xfrm>
          <a:prstGeom prst="rect">
            <a:avLst/>
          </a:prstGeom>
          <a:blipFill>
            <a:blip r:embed="rId35" cstate="print"/>
            <a:stretch>
              <a:fillRect/>
            </a:stretch>
          </a:blipFill>
        </p:spPr>
        <p:txBody>
          <a:bodyPr wrap="square" lIns="0" tIns="0" rIns="0" bIns="0" rtlCol="0"/>
          <a:lstStyle/>
          <a:p>
            <a:endParaRPr/>
          </a:p>
        </p:txBody>
      </p:sp>
      <p:sp>
        <p:nvSpPr>
          <p:cNvPr id="149" name="object 149"/>
          <p:cNvSpPr/>
          <p:nvPr/>
        </p:nvSpPr>
        <p:spPr>
          <a:xfrm>
            <a:off x="7489688" y="5576441"/>
            <a:ext cx="166704" cy="165691"/>
          </a:xfrm>
          <a:prstGeom prst="rect">
            <a:avLst/>
          </a:prstGeom>
          <a:blipFill>
            <a:blip r:embed="rId39" cstate="print"/>
            <a:stretch>
              <a:fillRect/>
            </a:stretch>
          </a:blipFill>
        </p:spPr>
        <p:txBody>
          <a:bodyPr wrap="square" lIns="0" tIns="0" rIns="0" bIns="0" rtlCol="0"/>
          <a:lstStyle/>
          <a:p>
            <a:endParaRPr/>
          </a:p>
        </p:txBody>
      </p:sp>
      <p:sp>
        <p:nvSpPr>
          <p:cNvPr id="150" name="object 150"/>
          <p:cNvSpPr/>
          <p:nvPr/>
        </p:nvSpPr>
        <p:spPr>
          <a:xfrm>
            <a:off x="8068966" y="5122548"/>
            <a:ext cx="281646" cy="233389"/>
          </a:xfrm>
          <a:prstGeom prst="rect">
            <a:avLst/>
          </a:prstGeom>
          <a:blipFill>
            <a:blip r:embed="rId40" cstate="print"/>
            <a:stretch>
              <a:fillRect/>
            </a:stretch>
          </a:blipFill>
        </p:spPr>
        <p:txBody>
          <a:bodyPr wrap="square" lIns="0" tIns="0" rIns="0" bIns="0" rtlCol="0"/>
          <a:lstStyle/>
          <a:p>
            <a:endParaRPr/>
          </a:p>
        </p:txBody>
      </p:sp>
      <p:sp>
        <p:nvSpPr>
          <p:cNvPr id="151" name="object 151"/>
          <p:cNvSpPr/>
          <p:nvPr/>
        </p:nvSpPr>
        <p:spPr>
          <a:xfrm>
            <a:off x="8206744" y="5190208"/>
            <a:ext cx="166704" cy="165729"/>
          </a:xfrm>
          <a:prstGeom prst="rect">
            <a:avLst/>
          </a:prstGeom>
          <a:blipFill>
            <a:blip r:embed="rId41" cstate="print"/>
            <a:stretch>
              <a:fillRect/>
            </a:stretch>
          </a:blipFill>
        </p:spPr>
        <p:txBody>
          <a:bodyPr wrap="square" lIns="0" tIns="0" rIns="0" bIns="0" rtlCol="0"/>
          <a:lstStyle/>
          <a:p>
            <a:endParaRPr/>
          </a:p>
        </p:txBody>
      </p:sp>
      <p:sp>
        <p:nvSpPr>
          <p:cNvPr id="152" name="object 152"/>
          <p:cNvSpPr/>
          <p:nvPr/>
        </p:nvSpPr>
        <p:spPr>
          <a:xfrm>
            <a:off x="8020249" y="5728487"/>
            <a:ext cx="296109" cy="443212"/>
          </a:xfrm>
          <a:prstGeom prst="rect">
            <a:avLst/>
          </a:prstGeom>
          <a:blipFill>
            <a:blip r:embed="rId42" cstate="print"/>
            <a:stretch>
              <a:fillRect/>
            </a:stretch>
          </a:blipFill>
        </p:spPr>
        <p:txBody>
          <a:bodyPr wrap="square" lIns="0" tIns="0" rIns="0" bIns="0" rtlCol="0"/>
          <a:lstStyle/>
          <a:p>
            <a:endParaRPr/>
          </a:p>
        </p:txBody>
      </p:sp>
      <p:sp>
        <p:nvSpPr>
          <p:cNvPr id="153" name="object 153"/>
          <p:cNvSpPr/>
          <p:nvPr/>
        </p:nvSpPr>
        <p:spPr>
          <a:xfrm>
            <a:off x="8072391" y="5762279"/>
            <a:ext cx="190500" cy="342265"/>
          </a:xfrm>
          <a:custGeom>
            <a:avLst/>
            <a:gdLst/>
            <a:ahLst/>
            <a:cxnLst/>
            <a:rect l="l" t="t" r="r" b="b"/>
            <a:pathLst>
              <a:path w="190500" h="342264">
                <a:moveTo>
                  <a:pt x="0" y="342139"/>
                </a:moveTo>
                <a:lnTo>
                  <a:pt x="190174" y="0"/>
                </a:lnTo>
              </a:path>
            </a:pathLst>
          </a:custGeom>
          <a:ln w="25112">
            <a:solidFill>
              <a:srgbClr val="9BBA58"/>
            </a:solidFill>
          </a:ln>
        </p:spPr>
        <p:txBody>
          <a:bodyPr wrap="square" lIns="0" tIns="0" rIns="0" bIns="0" rtlCol="0"/>
          <a:lstStyle/>
          <a:p>
            <a:endParaRPr/>
          </a:p>
        </p:txBody>
      </p:sp>
      <p:sp>
        <p:nvSpPr>
          <p:cNvPr id="154" name="object 154"/>
          <p:cNvSpPr/>
          <p:nvPr/>
        </p:nvSpPr>
        <p:spPr>
          <a:xfrm>
            <a:off x="7667811" y="5736089"/>
            <a:ext cx="454439" cy="438650"/>
          </a:xfrm>
          <a:prstGeom prst="rect">
            <a:avLst/>
          </a:prstGeom>
          <a:blipFill>
            <a:blip r:embed="rId43" cstate="print"/>
            <a:stretch>
              <a:fillRect/>
            </a:stretch>
          </a:blipFill>
        </p:spPr>
        <p:txBody>
          <a:bodyPr wrap="square" lIns="0" tIns="0" rIns="0" bIns="0" rtlCol="0"/>
          <a:lstStyle/>
          <a:p>
            <a:endParaRPr/>
          </a:p>
        </p:txBody>
      </p:sp>
      <p:sp>
        <p:nvSpPr>
          <p:cNvPr id="155" name="object 155"/>
          <p:cNvSpPr/>
          <p:nvPr/>
        </p:nvSpPr>
        <p:spPr>
          <a:xfrm>
            <a:off x="7721475" y="5769919"/>
            <a:ext cx="351790" cy="334645"/>
          </a:xfrm>
          <a:custGeom>
            <a:avLst/>
            <a:gdLst/>
            <a:ahLst/>
            <a:cxnLst/>
            <a:rect l="l" t="t" r="r" b="b"/>
            <a:pathLst>
              <a:path w="351790" h="334645">
                <a:moveTo>
                  <a:pt x="351296" y="334575"/>
                </a:moveTo>
                <a:lnTo>
                  <a:pt x="0" y="0"/>
                </a:lnTo>
              </a:path>
            </a:pathLst>
          </a:custGeom>
          <a:ln w="25102">
            <a:solidFill>
              <a:srgbClr val="9BBA58"/>
            </a:solidFill>
          </a:ln>
        </p:spPr>
        <p:txBody>
          <a:bodyPr wrap="square" lIns="0" tIns="0" rIns="0" bIns="0" rtlCol="0"/>
          <a:lstStyle/>
          <a:p>
            <a:endParaRPr/>
          </a:p>
        </p:txBody>
      </p:sp>
      <p:sp>
        <p:nvSpPr>
          <p:cNvPr id="156" name="object 156"/>
          <p:cNvSpPr/>
          <p:nvPr/>
        </p:nvSpPr>
        <p:spPr>
          <a:xfrm>
            <a:off x="7662481" y="5607611"/>
            <a:ext cx="469664" cy="220465"/>
          </a:xfrm>
          <a:prstGeom prst="rect">
            <a:avLst/>
          </a:prstGeom>
          <a:blipFill>
            <a:blip r:embed="rId44" cstate="print"/>
            <a:stretch>
              <a:fillRect/>
            </a:stretch>
          </a:blipFill>
        </p:spPr>
        <p:txBody>
          <a:bodyPr wrap="square" lIns="0" tIns="0" rIns="0" bIns="0" rtlCol="0"/>
          <a:lstStyle/>
          <a:p>
            <a:endParaRPr/>
          </a:p>
        </p:txBody>
      </p:sp>
      <p:sp>
        <p:nvSpPr>
          <p:cNvPr id="157" name="object 157"/>
          <p:cNvSpPr/>
          <p:nvPr/>
        </p:nvSpPr>
        <p:spPr>
          <a:xfrm>
            <a:off x="7707012" y="5641403"/>
            <a:ext cx="371475" cy="114300"/>
          </a:xfrm>
          <a:custGeom>
            <a:avLst/>
            <a:gdLst/>
            <a:ahLst/>
            <a:cxnLst/>
            <a:rect l="l" t="t" r="r" b="b"/>
            <a:pathLst>
              <a:path w="371475" h="114300">
                <a:moveTo>
                  <a:pt x="0" y="113907"/>
                </a:moveTo>
                <a:lnTo>
                  <a:pt x="371214" y="0"/>
                </a:lnTo>
              </a:path>
            </a:pathLst>
          </a:custGeom>
          <a:ln w="25090">
            <a:solidFill>
              <a:srgbClr val="9BBA58"/>
            </a:solidFill>
          </a:ln>
        </p:spPr>
        <p:txBody>
          <a:bodyPr wrap="square" lIns="0" tIns="0" rIns="0" bIns="0" rtlCol="0"/>
          <a:lstStyle/>
          <a:p>
            <a:endParaRPr/>
          </a:p>
        </p:txBody>
      </p:sp>
      <p:sp>
        <p:nvSpPr>
          <p:cNvPr id="158" name="object 158"/>
          <p:cNvSpPr/>
          <p:nvPr/>
        </p:nvSpPr>
        <p:spPr>
          <a:xfrm>
            <a:off x="7340111" y="5070473"/>
            <a:ext cx="1373505" cy="1363980"/>
          </a:xfrm>
          <a:custGeom>
            <a:avLst/>
            <a:gdLst/>
            <a:ahLst/>
            <a:cxnLst/>
            <a:rect l="l" t="t" r="r" b="b"/>
            <a:pathLst>
              <a:path w="1373504" h="1363979">
                <a:moveTo>
                  <a:pt x="0" y="681923"/>
                </a:moveTo>
                <a:lnTo>
                  <a:pt x="1723" y="633228"/>
                </a:lnTo>
                <a:lnTo>
                  <a:pt x="6818" y="585457"/>
                </a:lnTo>
                <a:lnTo>
                  <a:pt x="15166" y="538725"/>
                </a:lnTo>
                <a:lnTo>
                  <a:pt x="26653" y="493147"/>
                </a:lnTo>
                <a:lnTo>
                  <a:pt x="41161" y="448838"/>
                </a:lnTo>
                <a:lnTo>
                  <a:pt x="58576" y="405914"/>
                </a:lnTo>
                <a:lnTo>
                  <a:pt x="78779" y="364490"/>
                </a:lnTo>
                <a:lnTo>
                  <a:pt x="101656" y="324683"/>
                </a:lnTo>
                <a:lnTo>
                  <a:pt x="127090" y="286607"/>
                </a:lnTo>
                <a:lnTo>
                  <a:pt x="154965" y="250377"/>
                </a:lnTo>
                <a:lnTo>
                  <a:pt x="185165" y="216111"/>
                </a:lnTo>
                <a:lnTo>
                  <a:pt x="217574" y="183921"/>
                </a:lnTo>
                <a:lnTo>
                  <a:pt x="252075" y="153926"/>
                </a:lnTo>
                <a:lnTo>
                  <a:pt x="288552" y="126238"/>
                </a:lnTo>
                <a:lnTo>
                  <a:pt x="326889" y="100975"/>
                </a:lnTo>
                <a:lnTo>
                  <a:pt x="366970" y="78252"/>
                </a:lnTo>
                <a:lnTo>
                  <a:pt x="408679" y="58184"/>
                </a:lnTo>
                <a:lnTo>
                  <a:pt x="451899" y="40887"/>
                </a:lnTo>
                <a:lnTo>
                  <a:pt x="496515" y="26475"/>
                </a:lnTo>
                <a:lnTo>
                  <a:pt x="542410" y="15065"/>
                </a:lnTo>
                <a:lnTo>
                  <a:pt x="589467" y="6772"/>
                </a:lnTo>
                <a:lnTo>
                  <a:pt x="637572" y="1712"/>
                </a:lnTo>
                <a:lnTo>
                  <a:pt x="686607" y="0"/>
                </a:lnTo>
                <a:lnTo>
                  <a:pt x="735642" y="1712"/>
                </a:lnTo>
                <a:lnTo>
                  <a:pt x="783747" y="6772"/>
                </a:lnTo>
                <a:lnTo>
                  <a:pt x="830805" y="15065"/>
                </a:lnTo>
                <a:lnTo>
                  <a:pt x="876700" y="26475"/>
                </a:lnTo>
                <a:lnTo>
                  <a:pt x="921315" y="40887"/>
                </a:lnTo>
                <a:lnTo>
                  <a:pt x="964536" y="58184"/>
                </a:lnTo>
                <a:lnTo>
                  <a:pt x="1006244" y="78252"/>
                </a:lnTo>
                <a:lnTo>
                  <a:pt x="1046326" y="100975"/>
                </a:lnTo>
                <a:lnTo>
                  <a:pt x="1084663" y="126238"/>
                </a:lnTo>
                <a:lnTo>
                  <a:pt x="1121140" y="153926"/>
                </a:lnTo>
                <a:lnTo>
                  <a:pt x="1155641" y="183921"/>
                </a:lnTo>
                <a:lnTo>
                  <a:pt x="1188049" y="216111"/>
                </a:lnTo>
                <a:lnTo>
                  <a:pt x="1218249" y="250377"/>
                </a:lnTo>
                <a:lnTo>
                  <a:pt x="1246124" y="286607"/>
                </a:lnTo>
                <a:lnTo>
                  <a:pt x="1271558" y="324683"/>
                </a:lnTo>
                <a:lnTo>
                  <a:pt x="1294435" y="364490"/>
                </a:lnTo>
                <a:lnTo>
                  <a:pt x="1314639" y="405914"/>
                </a:lnTo>
                <a:lnTo>
                  <a:pt x="1332053" y="448838"/>
                </a:lnTo>
                <a:lnTo>
                  <a:pt x="1346561" y="493147"/>
                </a:lnTo>
                <a:lnTo>
                  <a:pt x="1358048" y="538725"/>
                </a:lnTo>
                <a:lnTo>
                  <a:pt x="1366397" y="585457"/>
                </a:lnTo>
                <a:lnTo>
                  <a:pt x="1371491" y="633228"/>
                </a:lnTo>
                <a:lnTo>
                  <a:pt x="1373215" y="681923"/>
                </a:lnTo>
                <a:lnTo>
                  <a:pt x="1371491" y="730628"/>
                </a:lnTo>
                <a:lnTo>
                  <a:pt x="1366397" y="778408"/>
                </a:lnTo>
                <a:lnTo>
                  <a:pt x="1358048" y="825148"/>
                </a:lnTo>
                <a:lnTo>
                  <a:pt x="1346561" y="870733"/>
                </a:lnTo>
                <a:lnTo>
                  <a:pt x="1332053" y="915048"/>
                </a:lnTo>
                <a:lnTo>
                  <a:pt x="1314639" y="957976"/>
                </a:lnTo>
                <a:lnTo>
                  <a:pt x="1294435" y="999403"/>
                </a:lnTo>
                <a:lnTo>
                  <a:pt x="1271558" y="1039212"/>
                </a:lnTo>
                <a:lnTo>
                  <a:pt x="1246124" y="1077290"/>
                </a:lnTo>
                <a:lnTo>
                  <a:pt x="1218249" y="1113520"/>
                </a:lnTo>
                <a:lnTo>
                  <a:pt x="1188049" y="1147787"/>
                </a:lnTo>
                <a:lnTo>
                  <a:pt x="1155641" y="1179976"/>
                </a:lnTo>
                <a:lnTo>
                  <a:pt x="1121140" y="1209971"/>
                </a:lnTo>
                <a:lnTo>
                  <a:pt x="1084663" y="1237657"/>
                </a:lnTo>
                <a:lnTo>
                  <a:pt x="1046326" y="1262918"/>
                </a:lnTo>
                <a:lnTo>
                  <a:pt x="1006244" y="1285640"/>
                </a:lnTo>
                <a:lnTo>
                  <a:pt x="964536" y="1305706"/>
                </a:lnTo>
                <a:lnTo>
                  <a:pt x="921315" y="1323002"/>
                </a:lnTo>
                <a:lnTo>
                  <a:pt x="876700" y="1337412"/>
                </a:lnTo>
                <a:lnTo>
                  <a:pt x="830805" y="1348820"/>
                </a:lnTo>
                <a:lnTo>
                  <a:pt x="783747" y="1357112"/>
                </a:lnTo>
                <a:lnTo>
                  <a:pt x="735642" y="1362172"/>
                </a:lnTo>
                <a:lnTo>
                  <a:pt x="686607" y="1363884"/>
                </a:lnTo>
                <a:lnTo>
                  <a:pt x="637572" y="1362172"/>
                </a:lnTo>
                <a:lnTo>
                  <a:pt x="589467" y="1357112"/>
                </a:lnTo>
                <a:lnTo>
                  <a:pt x="542410" y="1348820"/>
                </a:lnTo>
                <a:lnTo>
                  <a:pt x="496515" y="1337412"/>
                </a:lnTo>
                <a:lnTo>
                  <a:pt x="451899" y="1323002"/>
                </a:lnTo>
                <a:lnTo>
                  <a:pt x="408679" y="1305706"/>
                </a:lnTo>
                <a:lnTo>
                  <a:pt x="366970" y="1285640"/>
                </a:lnTo>
                <a:lnTo>
                  <a:pt x="326889" y="1262918"/>
                </a:lnTo>
                <a:lnTo>
                  <a:pt x="288552" y="1237657"/>
                </a:lnTo>
                <a:lnTo>
                  <a:pt x="252075" y="1209971"/>
                </a:lnTo>
                <a:lnTo>
                  <a:pt x="217574" y="1179976"/>
                </a:lnTo>
                <a:lnTo>
                  <a:pt x="185165" y="1147787"/>
                </a:lnTo>
                <a:lnTo>
                  <a:pt x="154965" y="1113520"/>
                </a:lnTo>
                <a:lnTo>
                  <a:pt x="127090" y="1077290"/>
                </a:lnTo>
                <a:lnTo>
                  <a:pt x="101656" y="1039212"/>
                </a:lnTo>
                <a:lnTo>
                  <a:pt x="78779" y="999403"/>
                </a:lnTo>
                <a:lnTo>
                  <a:pt x="58576" y="957976"/>
                </a:lnTo>
                <a:lnTo>
                  <a:pt x="41161" y="915048"/>
                </a:lnTo>
                <a:lnTo>
                  <a:pt x="26653" y="870733"/>
                </a:lnTo>
                <a:lnTo>
                  <a:pt x="15166" y="825148"/>
                </a:lnTo>
                <a:lnTo>
                  <a:pt x="6818" y="778408"/>
                </a:lnTo>
                <a:lnTo>
                  <a:pt x="1723" y="730628"/>
                </a:lnTo>
                <a:lnTo>
                  <a:pt x="0" y="681923"/>
                </a:lnTo>
                <a:close/>
              </a:path>
            </a:pathLst>
          </a:custGeom>
          <a:ln w="9889">
            <a:solidFill>
              <a:srgbClr val="385D89"/>
            </a:solidFill>
            <a:prstDash val="sysDash"/>
          </a:ln>
        </p:spPr>
        <p:txBody>
          <a:bodyPr wrap="square" lIns="0" tIns="0" rIns="0" bIns="0" rtlCol="0"/>
          <a:lstStyle/>
          <a:p>
            <a:endParaRPr/>
          </a:p>
        </p:txBody>
      </p:sp>
      <p:sp>
        <p:nvSpPr>
          <p:cNvPr id="159" name="object 159"/>
          <p:cNvSpPr/>
          <p:nvPr/>
        </p:nvSpPr>
        <p:spPr>
          <a:xfrm>
            <a:off x="7996651" y="5622055"/>
            <a:ext cx="853311" cy="306371"/>
          </a:xfrm>
          <a:prstGeom prst="rect">
            <a:avLst/>
          </a:prstGeom>
          <a:blipFill>
            <a:blip r:embed="rId45" cstate="print"/>
            <a:stretch>
              <a:fillRect/>
            </a:stretch>
          </a:blipFill>
        </p:spPr>
        <p:txBody>
          <a:bodyPr wrap="square" lIns="0" tIns="0" rIns="0" bIns="0" rtlCol="0"/>
          <a:lstStyle/>
          <a:p>
            <a:endParaRPr/>
          </a:p>
        </p:txBody>
      </p:sp>
      <p:sp>
        <p:nvSpPr>
          <p:cNvPr id="160" name="object 160"/>
          <p:cNvSpPr/>
          <p:nvPr/>
        </p:nvSpPr>
        <p:spPr>
          <a:xfrm>
            <a:off x="8038010" y="5697913"/>
            <a:ext cx="659130" cy="117475"/>
          </a:xfrm>
          <a:custGeom>
            <a:avLst/>
            <a:gdLst/>
            <a:ahLst/>
            <a:cxnLst/>
            <a:rect l="l" t="t" r="r" b="b"/>
            <a:pathLst>
              <a:path w="659129" h="117475">
                <a:moveTo>
                  <a:pt x="637179" y="45233"/>
                </a:moveTo>
                <a:lnTo>
                  <a:pt x="633830" y="45233"/>
                </a:lnTo>
                <a:lnTo>
                  <a:pt x="634084" y="70384"/>
                </a:lnTo>
                <a:lnTo>
                  <a:pt x="587666" y="70909"/>
                </a:lnTo>
                <a:lnTo>
                  <a:pt x="545911" y="95839"/>
                </a:lnTo>
                <a:lnTo>
                  <a:pt x="544008" y="103542"/>
                </a:lnTo>
                <a:lnTo>
                  <a:pt x="551113" y="115427"/>
                </a:lnTo>
                <a:lnTo>
                  <a:pt x="558851" y="117366"/>
                </a:lnTo>
                <a:lnTo>
                  <a:pt x="658823" y="57523"/>
                </a:lnTo>
                <a:lnTo>
                  <a:pt x="637179" y="45233"/>
                </a:lnTo>
                <a:close/>
              </a:path>
              <a:path w="659129" h="117475">
                <a:moveTo>
                  <a:pt x="587282" y="45763"/>
                </a:moveTo>
                <a:lnTo>
                  <a:pt x="0" y="52455"/>
                </a:lnTo>
                <a:lnTo>
                  <a:pt x="253" y="77555"/>
                </a:lnTo>
                <a:lnTo>
                  <a:pt x="587666" y="70909"/>
                </a:lnTo>
                <a:lnTo>
                  <a:pt x="609059" y="58136"/>
                </a:lnTo>
                <a:lnTo>
                  <a:pt x="587282" y="45763"/>
                </a:lnTo>
                <a:close/>
              </a:path>
              <a:path w="659129" h="117475">
                <a:moveTo>
                  <a:pt x="609059" y="58136"/>
                </a:moveTo>
                <a:lnTo>
                  <a:pt x="587666" y="70909"/>
                </a:lnTo>
                <a:lnTo>
                  <a:pt x="634084" y="70384"/>
                </a:lnTo>
                <a:lnTo>
                  <a:pt x="634067" y="68749"/>
                </a:lnTo>
                <a:lnTo>
                  <a:pt x="627741" y="68749"/>
                </a:lnTo>
                <a:lnTo>
                  <a:pt x="609059" y="58136"/>
                </a:lnTo>
                <a:close/>
              </a:path>
              <a:path w="659129" h="117475">
                <a:moveTo>
                  <a:pt x="627487" y="47134"/>
                </a:moveTo>
                <a:lnTo>
                  <a:pt x="609059" y="58136"/>
                </a:lnTo>
                <a:lnTo>
                  <a:pt x="627741" y="68749"/>
                </a:lnTo>
                <a:lnTo>
                  <a:pt x="627487" y="47134"/>
                </a:lnTo>
                <a:close/>
              </a:path>
              <a:path w="659129" h="117475">
                <a:moveTo>
                  <a:pt x="633849" y="47134"/>
                </a:moveTo>
                <a:lnTo>
                  <a:pt x="627487" y="47134"/>
                </a:lnTo>
                <a:lnTo>
                  <a:pt x="627741" y="68749"/>
                </a:lnTo>
                <a:lnTo>
                  <a:pt x="634067" y="68749"/>
                </a:lnTo>
                <a:lnTo>
                  <a:pt x="633849" y="47134"/>
                </a:lnTo>
                <a:close/>
              </a:path>
              <a:path w="659129" h="117475">
                <a:moveTo>
                  <a:pt x="633830" y="45233"/>
                </a:moveTo>
                <a:lnTo>
                  <a:pt x="587282" y="45763"/>
                </a:lnTo>
                <a:lnTo>
                  <a:pt x="609059" y="58136"/>
                </a:lnTo>
                <a:lnTo>
                  <a:pt x="627487" y="47134"/>
                </a:lnTo>
                <a:lnTo>
                  <a:pt x="633849" y="47134"/>
                </a:lnTo>
                <a:lnTo>
                  <a:pt x="633830" y="45233"/>
                </a:lnTo>
                <a:close/>
              </a:path>
              <a:path w="659129" h="117475">
                <a:moveTo>
                  <a:pt x="557456" y="0"/>
                </a:moveTo>
                <a:lnTo>
                  <a:pt x="549844" y="2153"/>
                </a:lnTo>
                <a:lnTo>
                  <a:pt x="546418" y="8109"/>
                </a:lnTo>
                <a:lnTo>
                  <a:pt x="542993" y="14190"/>
                </a:lnTo>
                <a:lnTo>
                  <a:pt x="545150" y="21793"/>
                </a:lnTo>
                <a:lnTo>
                  <a:pt x="587282" y="45763"/>
                </a:lnTo>
                <a:lnTo>
                  <a:pt x="633830" y="45233"/>
                </a:lnTo>
                <a:lnTo>
                  <a:pt x="637179" y="45233"/>
                </a:lnTo>
                <a:lnTo>
                  <a:pt x="557456" y="0"/>
                </a:lnTo>
                <a:close/>
              </a:path>
            </a:pathLst>
          </a:custGeom>
          <a:solidFill>
            <a:srgbClr val="C0504D"/>
          </a:solidFill>
        </p:spPr>
        <p:txBody>
          <a:bodyPr wrap="square" lIns="0" tIns="0" rIns="0" bIns="0" rtlCol="0"/>
          <a:lstStyle/>
          <a:p>
            <a:endParaRPr/>
          </a:p>
        </p:txBody>
      </p:sp>
      <p:sp>
        <p:nvSpPr>
          <p:cNvPr id="161" name="object 161"/>
          <p:cNvSpPr/>
          <p:nvPr/>
        </p:nvSpPr>
        <p:spPr>
          <a:xfrm>
            <a:off x="8202938" y="5810591"/>
            <a:ext cx="242824" cy="161168"/>
          </a:xfrm>
          <a:prstGeom prst="rect">
            <a:avLst/>
          </a:prstGeom>
          <a:blipFill>
            <a:blip r:embed="rId46" cstate="print"/>
            <a:stretch>
              <a:fillRect/>
            </a:stretch>
          </a:blipFill>
        </p:spPr>
        <p:txBody>
          <a:bodyPr wrap="square" lIns="0" tIns="0" rIns="0" bIns="0" rtlCol="0"/>
          <a:lstStyle/>
          <a:p>
            <a:endParaRPr/>
          </a:p>
        </p:txBody>
      </p:sp>
      <p:sp>
        <p:nvSpPr>
          <p:cNvPr id="162" name="object 162"/>
          <p:cNvSpPr/>
          <p:nvPr/>
        </p:nvSpPr>
        <p:spPr>
          <a:xfrm>
            <a:off x="7845171" y="6081232"/>
            <a:ext cx="242824" cy="160407"/>
          </a:xfrm>
          <a:prstGeom prst="rect">
            <a:avLst/>
          </a:prstGeom>
          <a:blipFill>
            <a:blip r:embed="rId47" cstate="print"/>
            <a:stretch>
              <a:fillRect/>
            </a:stretch>
          </a:blipFill>
        </p:spPr>
        <p:txBody>
          <a:bodyPr wrap="square" lIns="0" tIns="0" rIns="0" bIns="0" rtlCol="0"/>
          <a:lstStyle/>
          <a:p>
            <a:endParaRPr/>
          </a:p>
        </p:txBody>
      </p:sp>
      <p:sp>
        <p:nvSpPr>
          <p:cNvPr id="163" name="object 163"/>
          <p:cNvSpPr/>
          <p:nvPr/>
        </p:nvSpPr>
        <p:spPr>
          <a:xfrm>
            <a:off x="7568092" y="5810591"/>
            <a:ext cx="242824" cy="160407"/>
          </a:xfrm>
          <a:prstGeom prst="rect">
            <a:avLst/>
          </a:prstGeom>
          <a:blipFill>
            <a:blip r:embed="rId47" cstate="print"/>
            <a:stretch>
              <a:fillRect/>
            </a:stretch>
          </a:blipFill>
        </p:spPr>
        <p:txBody>
          <a:bodyPr wrap="square" lIns="0" tIns="0" rIns="0" bIns="0" rtlCol="0"/>
          <a:lstStyle/>
          <a:p>
            <a:endParaRPr/>
          </a:p>
        </p:txBody>
      </p:sp>
      <p:sp>
        <p:nvSpPr>
          <p:cNvPr id="164" name="object 164"/>
          <p:cNvSpPr/>
          <p:nvPr/>
        </p:nvSpPr>
        <p:spPr>
          <a:xfrm>
            <a:off x="7844410" y="5547515"/>
            <a:ext cx="242824" cy="160407"/>
          </a:xfrm>
          <a:prstGeom prst="rect">
            <a:avLst/>
          </a:prstGeom>
          <a:blipFill>
            <a:blip r:embed="rId4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6668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020A-A45B-7D4C-994A-1DAF1926BF6F}"/>
              </a:ext>
            </a:extLst>
          </p:cNvPr>
          <p:cNvSpPr>
            <a:spLocks noGrp="1"/>
          </p:cNvSpPr>
          <p:nvPr>
            <p:ph type="title"/>
          </p:nvPr>
        </p:nvSpPr>
        <p:spPr/>
        <p:txBody>
          <a:bodyPr/>
          <a:lstStyle/>
          <a:p>
            <a:r>
              <a:rPr lang="en-US" dirty="0"/>
              <a:t>Explainable AI / Interpretable Machine Learning</a:t>
            </a:r>
          </a:p>
        </p:txBody>
      </p:sp>
      <p:sp>
        <p:nvSpPr>
          <p:cNvPr id="3" name="Content Placeholder 2">
            <a:extLst>
              <a:ext uri="{FF2B5EF4-FFF2-40B4-BE49-F238E27FC236}">
                <a16:creationId xmlns:a16="http://schemas.microsoft.com/office/drawing/2014/main" id="{EB3F2DFD-191F-B445-BB9C-093AF36AC7C2}"/>
              </a:ext>
            </a:extLst>
          </p:cNvPr>
          <p:cNvSpPr>
            <a:spLocks noGrp="1"/>
          </p:cNvSpPr>
          <p:nvPr>
            <p:ph idx="1"/>
          </p:nvPr>
        </p:nvSpPr>
        <p:spPr>
          <a:xfrm>
            <a:off x="838201" y="1825625"/>
            <a:ext cx="6914322" cy="4351338"/>
          </a:xfrm>
        </p:spPr>
        <p:txBody>
          <a:bodyPr>
            <a:normAutofit fontScale="92500"/>
          </a:bodyPr>
          <a:lstStyle/>
          <a:p>
            <a:r>
              <a:rPr lang="en-US" dirty="0"/>
              <a:t>Explainable AI or interpretable machine learning: Giving </a:t>
            </a:r>
            <a:r>
              <a:rPr lang="en-US" b="1" dirty="0"/>
              <a:t>explanations</a:t>
            </a:r>
            <a:r>
              <a:rPr lang="en-US" dirty="0"/>
              <a:t> of AI/machine learning models to </a:t>
            </a:r>
            <a:r>
              <a:rPr lang="en-US" b="1" dirty="0"/>
              <a:t>humans</a:t>
            </a:r>
            <a:r>
              <a:rPr lang="en-US" dirty="0"/>
              <a:t> with </a:t>
            </a:r>
            <a:r>
              <a:rPr lang="en-US" b="1" dirty="0"/>
              <a:t>domain knowledge</a:t>
            </a:r>
          </a:p>
          <a:p>
            <a:r>
              <a:rPr lang="en-US" dirty="0"/>
              <a:t>Explanation: Why is the prediction being made?</a:t>
            </a:r>
          </a:p>
          <a:p>
            <a:r>
              <a:rPr lang="en-US" dirty="0"/>
              <a:t>Explanation to Human: The explanation should be comprehensible to humans in (</a:t>
            </a:r>
            <a:r>
              <a:rPr lang="en-US" dirty="0" err="1"/>
              <a:t>i</a:t>
            </a:r>
            <a:r>
              <a:rPr lang="en-US" dirty="0"/>
              <a:t>) natural language (ii) easy to understand representations</a:t>
            </a:r>
          </a:p>
          <a:p>
            <a:r>
              <a:rPr lang="en-US" dirty="0"/>
              <a:t>Domain Knowledge: The explanation should make sense to a domain expert</a:t>
            </a:r>
          </a:p>
        </p:txBody>
      </p:sp>
      <p:sp>
        <p:nvSpPr>
          <p:cNvPr id="4" name="TextBox 3">
            <a:extLst>
              <a:ext uri="{FF2B5EF4-FFF2-40B4-BE49-F238E27FC236}">
                <a16:creationId xmlns:a16="http://schemas.microsoft.com/office/drawing/2014/main" id="{0157BA4B-F28A-7D4D-A188-740795D89B51}"/>
              </a:ext>
            </a:extLst>
          </p:cNvPr>
          <p:cNvSpPr txBox="1"/>
          <p:nvPr/>
        </p:nvSpPr>
        <p:spPr>
          <a:xfrm>
            <a:off x="8234630" y="6027190"/>
            <a:ext cx="2768708" cy="341632"/>
          </a:xfrm>
          <a:prstGeom prst="rect">
            <a:avLst/>
          </a:prstGeom>
          <a:noFill/>
        </p:spPr>
        <p:txBody>
          <a:bodyPr wrap="none" rtlCol="0">
            <a:spAutoFit/>
          </a:bodyPr>
          <a:lstStyle/>
          <a:p>
            <a:pPr algn="ctr"/>
            <a:r>
              <a:rPr lang="en-US" sz="1600" dirty="0">
                <a:latin typeface="Museo Sans 300" panose="02000000000000000000" pitchFamily="2" charset="77"/>
              </a:rPr>
              <a:t>Standard Model </a:t>
            </a:r>
            <a:r>
              <a:rPr lang="en-US" sz="1600" dirty="0" err="1">
                <a:latin typeface="Museo Sans 300" panose="02000000000000000000" pitchFamily="2" charset="77"/>
              </a:rPr>
              <a:t>Lagrangian</a:t>
            </a:r>
            <a:endParaRPr lang="en-US" sz="1600" dirty="0">
              <a:latin typeface="Museo Sans 300" panose="02000000000000000000" pitchFamily="2" charset="77"/>
            </a:endParaRPr>
          </a:p>
        </p:txBody>
      </p:sp>
      <p:pic>
        <p:nvPicPr>
          <p:cNvPr id="5" name="Picture 4">
            <a:extLst>
              <a:ext uri="{FF2B5EF4-FFF2-40B4-BE49-F238E27FC236}">
                <a16:creationId xmlns:a16="http://schemas.microsoft.com/office/drawing/2014/main" id="{214785AA-E240-0245-A2E1-44CC75C95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221" y="1825624"/>
            <a:ext cx="3738243" cy="3806550"/>
          </a:xfrm>
          <a:prstGeom prst="rect">
            <a:avLst/>
          </a:prstGeom>
          <a:ln>
            <a:solidFill>
              <a:schemeClr val="accent1"/>
            </a:solidFill>
          </a:ln>
        </p:spPr>
      </p:pic>
      <p:sp>
        <p:nvSpPr>
          <p:cNvPr id="6" name="Rectangle 5">
            <a:extLst>
              <a:ext uri="{FF2B5EF4-FFF2-40B4-BE49-F238E27FC236}">
                <a16:creationId xmlns:a16="http://schemas.microsoft.com/office/drawing/2014/main" id="{C07955C7-63E7-EE40-B8FF-A63D2475E5A2}"/>
              </a:ext>
            </a:extLst>
          </p:cNvPr>
          <p:cNvSpPr/>
          <p:nvPr/>
        </p:nvSpPr>
        <p:spPr>
          <a:xfrm>
            <a:off x="1061906" y="5842524"/>
            <a:ext cx="3037178" cy="369332"/>
          </a:xfrm>
          <a:prstGeom prst="rect">
            <a:avLst/>
          </a:prstGeom>
        </p:spPr>
        <p:txBody>
          <a:bodyPr wrap="none">
            <a:spAutoFit/>
          </a:bodyPr>
          <a:lstStyle/>
          <a:p>
            <a:r>
              <a:rPr lang="en-US" dirty="0">
                <a:latin typeface="Museo Sans 100" panose="02000000000000000000" pitchFamily="2" charset="77"/>
              </a:rPr>
              <a:t>[</a:t>
            </a:r>
            <a:r>
              <a:rPr lang="hu-HU" dirty="0" err="1">
                <a:latin typeface="Museo Sans 100" panose="02000000000000000000" pitchFamily="2" charset="77"/>
              </a:rPr>
              <a:t>Craik</a:t>
            </a:r>
            <a:r>
              <a:rPr lang="hu-HU" dirty="0">
                <a:latin typeface="Museo Sans 100" panose="02000000000000000000" pitchFamily="2" charset="77"/>
              </a:rPr>
              <a:t> 1967, </a:t>
            </a:r>
            <a:r>
              <a:rPr lang="en-US" dirty="0">
                <a:latin typeface="Museo Sans 100" panose="02000000000000000000" pitchFamily="2" charset="77"/>
              </a:rPr>
              <a:t>Doshi-Velez 2014]</a:t>
            </a:r>
          </a:p>
        </p:txBody>
      </p:sp>
    </p:spTree>
    <p:extLst>
      <p:ext uri="{BB962C8B-B14F-4D97-AF65-F5344CB8AC3E}">
        <p14:creationId xmlns:p14="http://schemas.microsoft.com/office/powerpoint/2010/main" val="397562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873504" y="1755520"/>
            <a:ext cx="313690" cy="627380"/>
          </a:xfrm>
          <a:custGeom>
            <a:avLst/>
            <a:gdLst/>
            <a:ahLst/>
            <a:cxnLst/>
            <a:rect l="l" t="t" r="r" b="b"/>
            <a:pathLst>
              <a:path w="313689" h="627380">
                <a:moveTo>
                  <a:pt x="1015" y="0"/>
                </a:moveTo>
                <a:lnTo>
                  <a:pt x="0" y="13334"/>
                </a:lnTo>
                <a:lnTo>
                  <a:pt x="301116" y="626999"/>
                </a:lnTo>
                <a:lnTo>
                  <a:pt x="313308" y="621029"/>
                </a:lnTo>
                <a:lnTo>
                  <a:pt x="12318" y="7492"/>
                </a:lnTo>
                <a:lnTo>
                  <a:pt x="1015" y="0"/>
                </a:lnTo>
                <a:close/>
              </a:path>
            </a:pathLst>
          </a:custGeom>
          <a:solidFill>
            <a:srgbClr val="487CB9"/>
          </a:solidFill>
        </p:spPr>
        <p:txBody>
          <a:bodyPr wrap="square" lIns="0" tIns="0" rIns="0" bIns="0" rtlCol="0"/>
          <a:lstStyle/>
          <a:p>
            <a:endParaRPr/>
          </a:p>
        </p:txBody>
      </p:sp>
      <p:sp>
        <p:nvSpPr>
          <p:cNvPr id="4" name="object 4"/>
          <p:cNvSpPr/>
          <p:nvPr/>
        </p:nvSpPr>
        <p:spPr>
          <a:xfrm>
            <a:off x="1854707" y="1731264"/>
            <a:ext cx="100330" cy="11341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398014" y="1813814"/>
            <a:ext cx="191135" cy="497840"/>
          </a:xfrm>
          <a:custGeom>
            <a:avLst/>
            <a:gdLst/>
            <a:ahLst/>
            <a:cxnLst/>
            <a:rect l="l" t="t" r="r" b="b"/>
            <a:pathLst>
              <a:path w="191135" h="497839">
                <a:moveTo>
                  <a:pt x="188213" y="0"/>
                </a:moveTo>
                <a:lnTo>
                  <a:pt x="177800" y="8509"/>
                </a:lnTo>
                <a:lnTo>
                  <a:pt x="0" y="493013"/>
                </a:lnTo>
                <a:lnTo>
                  <a:pt x="12827" y="497713"/>
                </a:lnTo>
                <a:lnTo>
                  <a:pt x="190627" y="13208"/>
                </a:lnTo>
                <a:lnTo>
                  <a:pt x="188213" y="0"/>
                </a:lnTo>
                <a:close/>
              </a:path>
            </a:pathLst>
          </a:custGeom>
          <a:solidFill>
            <a:srgbClr val="487CB9"/>
          </a:solidFill>
        </p:spPr>
        <p:txBody>
          <a:bodyPr wrap="square" lIns="0" tIns="0" rIns="0" bIns="0" rtlCol="0"/>
          <a:lstStyle/>
          <a:p>
            <a:endParaRPr/>
          </a:p>
        </p:txBody>
      </p:sp>
      <p:sp>
        <p:nvSpPr>
          <p:cNvPr id="6" name="object 6"/>
          <p:cNvSpPr/>
          <p:nvPr/>
        </p:nvSpPr>
        <p:spPr>
          <a:xfrm>
            <a:off x="2510408" y="1788414"/>
            <a:ext cx="104521" cy="11290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049904" y="2438400"/>
            <a:ext cx="100202" cy="11252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761488" y="1969007"/>
            <a:ext cx="374015" cy="559435"/>
          </a:xfrm>
          <a:custGeom>
            <a:avLst/>
            <a:gdLst/>
            <a:ahLst/>
            <a:cxnLst/>
            <a:rect l="l" t="t" r="r" b="b"/>
            <a:pathLst>
              <a:path w="374014" h="559435">
                <a:moveTo>
                  <a:pt x="11430" y="0"/>
                </a:moveTo>
                <a:lnTo>
                  <a:pt x="0" y="7492"/>
                </a:lnTo>
                <a:lnTo>
                  <a:pt x="361569" y="553465"/>
                </a:lnTo>
                <a:lnTo>
                  <a:pt x="373634" y="559307"/>
                </a:lnTo>
                <a:lnTo>
                  <a:pt x="372872" y="545845"/>
                </a:lnTo>
                <a:lnTo>
                  <a:pt x="11430" y="0"/>
                </a:lnTo>
                <a:close/>
              </a:path>
            </a:pathLst>
          </a:custGeom>
          <a:solidFill>
            <a:srgbClr val="487CB9"/>
          </a:solidFill>
        </p:spPr>
        <p:txBody>
          <a:bodyPr wrap="square" lIns="0" tIns="0" rIns="0" bIns="0" rtlCol="0"/>
          <a:lstStyle/>
          <a:p>
            <a:endParaRPr/>
          </a:p>
        </p:txBody>
      </p:sp>
      <p:sp>
        <p:nvSpPr>
          <p:cNvPr id="9" name="object 9"/>
          <p:cNvSpPr/>
          <p:nvPr/>
        </p:nvSpPr>
        <p:spPr>
          <a:xfrm>
            <a:off x="3443985" y="2223135"/>
            <a:ext cx="113537" cy="10325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057905" y="2106929"/>
            <a:ext cx="474345" cy="195580"/>
          </a:xfrm>
          <a:custGeom>
            <a:avLst/>
            <a:gdLst/>
            <a:ahLst/>
            <a:cxnLst/>
            <a:rect l="l" t="t" r="r" b="b"/>
            <a:pathLst>
              <a:path w="474345" h="195580">
                <a:moveTo>
                  <a:pt x="4952" y="0"/>
                </a:moveTo>
                <a:lnTo>
                  <a:pt x="0" y="12573"/>
                </a:lnTo>
                <a:lnTo>
                  <a:pt x="461009" y="195199"/>
                </a:lnTo>
                <a:lnTo>
                  <a:pt x="474344" y="193167"/>
                </a:lnTo>
                <a:lnTo>
                  <a:pt x="466090" y="182499"/>
                </a:lnTo>
                <a:lnTo>
                  <a:pt x="4952" y="0"/>
                </a:lnTo>
                <a:close/>
              </a:path>
            </a:pathLst>
          </a:custGeom>
          <a:solidFill>
            <a:srgbClr val="487CB9"/>
          </a:solidFill>
        </p:spPr>
        <p:txBody>
          <a:bodyPr wrap="square" lIns="0" tIns="0" rIns="0" bIns="0" rtlCol="0"/>
          <a:lstStyle/>
          <a:p>
            <a:endParaRPr/>
          </a:p>
        </p:txBody>
      </p:sp>
      <p:sp>
        <p:nvSpPr>
          <p:cNvPr id="11" name="object 11"/>
          <p:cNvSpPr/>
          <p:nvPr/>
        </p:nvSpPr>
        <p:spPr>
          <a:xfrm>
            <a:off x="3523996" y="2289429"/>
            <a:ext cx="22860" cy="10795"/>
          </a:xfrm>
          <a:custGeom>
            <a:avLst/>
            <a:gdLst/>
            <a:ahLst/>
            <a:cxnLst/>
            <a:rect l="l" t="t" r="r" b="b"/>
            <a:pathLst>
              <a:path w="22860" h="10794">
                <a:moveTo>
                  <a:pt x="0" y="0"/>
                </a:moveTo>
                <a:lnTo>
                  <a:pt x="8254" y="10668"/>
                </a:lnTo>
                <a:lnTo>
                  <a:pt x="19812" y="8890"/>
                </a:lnTo>
                <a:lnTo>
                  <a:pt x="22351" y="8890"/>
                </a:lnTo>
                <a:lnTo>
                  <a:pt x="0" y="0"/>
                </a:lnTo>
                <a:close/>
              </a:path>
            </a:pathLst>
          </a:custGeom>
          <a:solidFill>
            <a:srgbClr val="487CB9"/>
          </a:solidFill>
        </p:spPr>
        <p:txBody>
          <a:bodyPr wrap="square" lIns="0" tIns="0" rIns="0" bIns="0" rtlCol="0"/>
          <a:lstStyle/>
          <a:p>
            <a:endParaRPr/>
          </a:p>
        </p:txBody>
      </p:sp>
      <p:sp>
        <p:nvSpPr>
          <p:cNvPr id="12" name="object 12"/>
          <p:cNvSpPr/>
          <p:nvPr/>
        </p:nvSpPr>
        <p:spPr>
          <a:xfrm>
            <a:off x="3819144" y="1812417"/>
            <a:ext cx="325120" cy="621030"/>
          </a:xfrm>
          <a:custGeom>
            <a:avLst/>
            <a:gdLst/>
            <a:ahLst/>
            <a:cxnLst/>
            <a:rect l="l" t="t" r="r" b="b"/>
            <a:pathLst>
              <a:path w="325120" h="621030">
                <a:moveTo>
                  <a:pt x="324357" y="0"/>
                </a:moveTo>
                <a:lnTo>
                  <a:pt x="312927" y="7238"/>
                </a:lnTo>
                <a:lnTo>
                  <a:pt x="0" y="614299"/>
                </a:lnTo>
                <a:lnTo>
                  <a:pt x="11937" y="620522"/>
                </a:lnTo>
                <a:lnTo>
                  <a:pt x="324992" y="13335"/>
                </a:lnTo>
                <a:lnTo>
                  <a:pt x="324357" y="0"/>
                </a:lnTo>
                <a:close/>
              </a:path>
            </a:pathLst>
          </a:custGeom>
          <a:solidFill>
            <a:srgbClr val="487CB9"/>
          </a:solidFill>
        </p:spPr>
        <p:txBody>
          <a:bodyPr wrap="square" lIns="0" tIns="0" rIns="0" bIns="0" rtlCol="0"/>
          <a:lstStyle/>
          <a:p>
            <a:endParaRPr/>
          </a:p>
        </p:txBody>
      </p:sp>
      <p:sp>
        <p:nvSpPr>
          <p:cNvPr id="13" name="object 13"/>
          <p:cNvSpPr/>
          <p:nvPr/>
        </p:nvSpPr>
        <p:spPr>
          <a:xfrm>
            <a:off x="4062221" y="1788414"/>
            <a:ext cx="99440" cy="11328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839589" y="2359025"/>
            <a:ext cx="107061" cy="109727"/>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4437888" y="1911095"/>
            <a:ext cx="490855" cy="537845"/>
          </a:xfrm>
          <a:custGeom>
            <a:avLst/>
            <a:gdLst/>
            <a:ahLst/>
            <a:cxnLst/>
            <a:rect l="l" t="t" r="r" b="b"/>
            <a:pathLst>
              <a:path w="490854" h="537844">
                <a:moveTo>
                  <a:pt x="10033" y="0"/>
                </a:moveTo>
                <a:lnTo>
                  <a:pt x="0" y="9143"/>
                </a:lnTo>
                <a:lnTo>
                  <a:pt x="477647" y="533653"/>
                </a:lnTo>
                <a:lnTo>
                  <a:pt x="490600" y="537717"/>
                </a:lnTo>
                <a:lnTo>
                  <a:pt x="487679" y="524509"/>
                </a:lnTo>
                <a:lnTo>
                  <a:pt x="10033" y="0"/>
                </a:lnTo>
                <a:close/>
              </a:path>
            </a:pathLst>
          </a:custGeom>
          <a:solidFill>
            <a:srgbClr val="487CB9"/>
          </a:solidFill>
        </p:spPr>
        <p:txBody>
          <a:bodyPr wrap="square" lIns="0" tIns="0" rIns="0" bIns="0" rtlCol="0"/>
          <a:lstStyle/>
          <a:p>
            <a:endParaRPr/>
          </a:p>
        </p:txBody>
      </p:sp>
      <p:sp>
        <p:nvSpPr>
          <p:cNvPr id="16" name="object 16"/>
          <p:cNvSpPr/>
          <p:nvPr/>
        </p:nvSpPr>
        <p:spPr>
          <a:xfrm>
            <a:off x="1925573" y="2401823"/>
            <a:ext cx="302513" cy="150113"/>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073401" y="2431542"/>
            <a:ext cx="179069" cy="12039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360676" y="2306573"/>
            <a:ext cx="244601" cy="19278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479548" y="2369057"/>
            <a:ext cx="147066" cy="130301"/>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704338" y="1833372"/>
            <a:ext cx="244601" cy="194310"/>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2822448" y="1896617"/>
            <a:ext cx="147827" cy="131063"/>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2958083" y="1949957"/>
            <a:ext cx="244601" cy="232410"/>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3076955" y="2013204"/>
            <a:ext cx="147066" cy="169163"/>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3824478" y="2426207"/>
            <a:ext cx="244601" cy="211836"/>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3942588" y="2489454"/>
            <a:ext cx="147827" cy="148589"/>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4322064" y="1736598"/>
            <a:ext cx="244601" cy="185165"/>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4440935" y="1799082"/>
            <a:ext cx="147065" cy="122682"/>
          </a:xfrm>
          <a:prstGeom prst="rect">
            <a:avLst/>
          </a:prstGeom>
          <a:blipFill>
            <a:blip r:embed="rId19" cstate="print"/>
            <a:stretch>
              <a:fillRect/>
            </a:stretch>
          </a:blipFill>
        </p:spPr>
        <p:txBody>
          <a:bodyPr wrap="square" lIns="0" tIns="0" rIns="0" bIns="0" rtlCol="0"/>
          <a:lstStyle/>
          <a:p>
            <a:endParaRPr/>
          </a:p>
        </p:txBody>
      </p:sp>
      <p:sp>
        <p:nvSpPr>
          <p:cNvPr id="28" name="object 28"/>
          <p:cNvSpPr/>
          <p:nvPr/>
        </p:nvSpPr>
        <p:spPr>
          <a:xfrm>
            <a:off x="1988439" y="1982977"/>
            <a:ext cx="193040" cy="395605"/>
          </a:xfrm>
          <a:custGeom>
            <a:avLst/>
            <a:gdLst/>
            <a:ahLst/>
            <a:cxnLst/>
            <a:rect l="l" t="t" r="r" b="b"/>
            <a:pathLst>
              <a:path w="193039" h="395605">
                <a:moveTo>
                  <a:pt x="12446" y="0"/>
                </a:moveTo>
                <a:lnTo>
                  <a:pt x="0" y="5714"/>
                </a:lnTo>
                <a:lnTo>
                  <a:pt x="180340" y="395224"/>
                </a:lnTo>
                <a:lnTo>
                  <a:pt x="192659" y="389509"/>
                </a:lnTo>
                <a:lnTo>
                  <a:pt x="12446" y="0"/>
                </a:lnTo>
                <a:close/>
              </a:path>
            </a:pathLst>
          </a:custGeom>
          <a:solidFill>
            <a:srgbClr val="00AE50"/>
          </a:solidFill>
        </p:spPr>
        <p:txBody>
          <a:bodyPr wrap="square" lIns="0" tIns="0" rIns="0" bIns="0" rtlCol="0"/>
          <a:lstStyle/>
          <a:p>
            <a:endParaRPr/>
          </a:p>
        </p:txBody>
      </p:sp>
      <p:sp>
        <p:nvSpPr>
          <p:cNvPr id="29" name="object 29"/>
          <p:cNvSpPr/>
          <p:nvPr/>
        </p:nvSpPr>
        <p:spPr>
          <a:xfrm>
            <a:off x="1957577" y="1911857"/>
            <a:ext cx="74168" cy="91058"/>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2398014" y="2029205"/>
            <a:ext cx="126873" cy="283210"/>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2936239" y="2258567"/>
            <a:ext cx="79248" cy="90424"/>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2761488" y="1969007"/>
            <a:ext cx="214629" cy="315595"/>
          </a:xfrm>
          <a:custGeom>
            <a:avLst/>
            <a:gdLst/>
            <a:ahLst/>
            <a:cxnLst/>
            <a:rect l="l" t="t" r="r" b="b"/>
            <a:pathLst>
              <a:path w="214630" h="315594">
                <a:moveTo>
                  <a:pt x="11430" y="0"/>
                </a:moveTo>
                <a:lnTo>
                  <a:pt x="0" y="7492"/>
                </a:lnTo>
                <a:lnTo>
                  <a:pt x="203200" y="315594"/>
                </a:lnTo>
                <a:lnTo>
                  <a:pt x="214630" y="308101"/>
                </a:lnTo>
                <a:lnTo>
                  <a:pt x="11430" y="0"/>
                </a:lnTo>
                <a:close/>
              </a:path>
            </a:pathLst>
          </a:custGeom>
          <a:solidFill>
            <a:srgbClr val="00AE50"/>
          </a:solidFill>
        </p:spPr>
        <p:txBody>
          <a:bodyPr wrap="square" lIns="0" tIns="0" rIns="0" bIns="0" rtlCol="0"/>
          <a:lstStyle/>
          <a:p>
            <a:endParaRPr/>
          </a:p>
        </p:txBody>
      </p:sp>
      <p:sp>
        <p:nvSpPr>
          <p:cNvPr id="33" name="object 33"/>
          <p:cNvSpPr/>
          <p:nvPr/>
        </p:nvSpPr>
        <p:spPr>
          <a:xfrm>
            <a:off x="3057905" y="2106929"/>
            <a:ext cx="318896" cy="133985"/>
          </a:xfrm>
          <a:prstGeom prst="rect">
            <a:avLst/>
          </a:prstGeom>
          <a:blipFill>
            <a:blip r:embed="rId23" cstate="print"/>
            <a:stretch>
              <a:fillRect/>
            </a:stretch>
          </a:blipFill>
        </p:spPr>
        <p:txBody>
          <a:bodyPr wrap="square" lIns="0" tIns="0" rIns="0" bIns="0" rtlCol="0"/>
          <a:lstStyle/>
          <a:p>
            <a:endParaRPr/>
          </a:p>
        </p:txBody>
      </p:sp>
      <p:sp>
        <p:nvSpPr>
          <p:cNvPr id="34" name="object 34"/>
          <p:cNvSpPr/>
          <p:nvPr/>
        </p:nvSpPr>
        <p:spPr>
          <a:xfrm>
            <a:off x="3813047" y="2097658"/>
            <a:ext cx="190500" cy="336550"/>
          </a:xfrm>
          <a:custGeom>
            <a:avLst/>
            <a:gdLst/>
            <a:ahLst/>
            <a:cxnLst/>
            <a:rect l="l" t="t" r="r" b="b"/>
            <a:pathLst>
              <a:path w="190500" h="336550">
                <a:moveTo>
                  <a:pt x="178180" y="0"/>
                </a:moveTo>
                <a:lnTo>
                  <a:pt x="0" y="329691"/>
                </a:lnTo>
                <a:lnTo>
                  <a:pt x="11937" y="336041"/>
                </a:lnTo>
                <a:lnTo>
                  <a:pt x="190118" y="6476"/>
                </a:lnTo>
                <a:lnTo>
                  <a:pt x="178180" y="0"/>
                </a:lnTo>
                <a:close/>
              </a:path>
            </a:pathLst>
          </a:custGeom>
          <a:solidFill>
            <a:srgbClr val="00AE50"/>
          </a:solidFill>
        </p:spPr>
        <p:txBody>
          <a:bodyPr wrap="square" lIns="0" tIns="0" rIns="0" bIns="0" rtlCol="0"/>
          <a:lstStyle/>
          <a:p>
            <a:endParaRPr/>
          </a:p>
        </p:txBody>
      </p:sp>
      <p:sp>
        <p:nvSpPr>
          <p:cNvPr id="35" name="object 35"/>
          <p:cNvSpPr/>
          <p:nvPr/>
        </p:nvSpPr>
        <p:spPr>
          <a:xfrm>
            <a:off x="3961257" y="2029205"/>
            <a:ext cx="74802" cy="91059"/>
          </a:xfrm>
          <a:prstGeom prst="rect">
            <a:avLst/>
          </a:prstGeom>
          <a:blipFill>
            <a:blip r:embed="rId24" cstate="print"/>
            <a:stretch>
              <a:fillRect/>
            </a:stretch>
          </a:blipFill>
        </p:spPr>
        <p:txBody>
          <a:bodyPr wrap="square" lIns="0" tIns="0" rIns="0" bIns="0" rtlCol="0"/>
          <a:lstStyle/>
          <a:p>
            <a:endParaRPr/>
          </a:p>
        </p:txBody>
      </p:sp>
      <p:sp>
        <p:nvSpPr>
          <p:cNvPr id="36" name="object 36"/>
          <p:cNvSpPr/>
          <p:nvPr/>
        </p:nvSpPr>
        <p:spPr>
          <a:xfrm>
            <a:off x="1957577" y="1873757"/>
            <a:ext cx="231648" cy="149351"/>
          </a:xfrm>
          <a:prstGeom prst="rect">
            <a:avLst/>
          </a:prstGeom>
          <a:blipFill>
            <a:blip r:embed="rId25" cstate="print"/>
            <a:stretch>
              <a:fillRect/>
            </a:stretch>
          </a:blipFill>
        </p:spPr>
        <p:txBody>
          <a:bodyPr wrap="square" lIns="0" tIns="0" rIns="0" bIns="0" rtlCol="0"/>
          <a:lstStyle/>
          <a:p>
            <a:endParaRPr/>
          </a:p>
        </p:txBody>
      </p:sp>
      <p:sp>
        <p:nvSpPr>
          <p:cNvPr id="37" name="object 37"/>
          <p:cNvSpPr/>
          <p:nvPr/>
        </p:nvSpPr>
        <p:spPr>
          <a:xfrm>
            <a:off x="2061972" y="1936242"/>
            <a:ext cx="147827" cy="86867"/>
          </a:xfrm>
          <a:prstGeom prst="rect">
            <a:avLst/>
          </a:prstGeom>
          <a:blipFill>
            <a:blip r:embed="rId26" cstate="print"/>
            <a:stretch>
              <a:fillRect/>
            </a:stretch>
          </a:blipFill>
        </p:spPr>
        <p:txBody>
          <a:bodyPr wrap="square" lIns="0" tIns="0" rIns="0" bIns="0" rtlCol="0"/>
          <a:lstStyle/>
          <a:p>
            <a:endParaRPr/>
          </a:p>
        </p:txBody>
      </p:sp>
      <p:sp>
        <p:nvSpPr>
          <p:cNvPr id="38" name="object 38"/>
          <p:cNvSpPr/>
          <p:nvPr/>
        </p:nvSpPr>
        <p:spPr>
          <a:xfrm>
            <a:off x="2234945" y="1980438"/>
            <a:ext cx="230886" cy="187451"/>
          </a:xfrm>
          <a:prstGeom prst="rect">
            <a:avLst/>
          </a:prstGeom>
          <a:blipFill>
            <a:blip r:embed="rId27" cstate="print"/>
            <a:stretch>
              <a:fillRect/>
            </a:stretch>
          </a:blipFill>
        </p:spPr>
        <p:txBody>
          <a:bodyPr wrap="square" lIns="0" tIns="0" rIns="0" bIns="0" rtlCol="0"/>
          <a:lstStyle/>
          <a:p>
            <a:endParaRPr/>
          </a:p>
        </p:txBody>
      </p:sp>
      <p:sp>
        <p:nvSpPr>
          <p:cNvPr id="39" name="object 39"/>
          <p:cNvSpPr/>
          <p:nvPr/>
        </p:nvSpPr>
        <p:spPr>
          <a:xfrm>
            <a:off x="2339339" y="2042922"/>
            <a:ext cx="147066" cy="124967"/>
          </a:xfrm>
          <a:prstGeom prst="rect">
            <a:avLst/>
          </a:prstGeom>
          <a:blipFill>
            <a:blip r:embed="rId28" cstate="print"/>
            <a:stretch>
              <a:fillRect/>
            </a:stretch>
          </a:blipFill>
        </p:spPr>
        <p:txBody>
          <a:bodyPr wrap="square" lIns="0" tIns="0" rIns="0" bIns="0" rtlCol="0"/>
          <a:lstStyle/>
          <a:p>
            <a:endParaRPr/>
          </a:p>
        </p:txBody>
      </p:sp>
      <p:sp>
        <p:nvSpPr>
          <p:cNvPr id="40" name="object 40"/>
          <p:cNvSpPr/>
          <p:nvPr/>
        </p:nvSpPr>
        <p:spPr>
          <a:xfrm>
            <a:off x="2718054" y="2234183"/>
            <a:ext cx="231648" cy="181355"/>
          </a:xfrm>
          <a:prstGeom prst="rect">
            <a:avLst/>
          </a:prstGeom>
          <a:blipFill>
            <a:blip r:embed="rId29" cstate="print"/>
            <a:stretch>
              <a:fillRect/>
            </a:stretch>
          </a:blipFill>
        </p:spPr>
        <p:txBody>
          <a:bodyPr wrap="square" lIns="0" tIns="0" rIns="0" bIns="0" rtlCol="0"/>
          <a:lstStyle/>
          <a:p>
            <a:endParaRPr/>
          </a:p>
        </p:txBody>
      </p:sp>
      <p:sp>
        <p:nvSpPr>
          <p:cNvPr id="41" name="object 41"/>
          <p:cNvSpPr/>
          <p:nvPr/>
        </p:nvSpPr>
        <p:spPr>
          <a:xfrm>
            <a:off x="2822448" y="2296667"/>
            <a:ext cx="147827" cy="118872"/>
          </a:xfrm>
          <a:prstGeom prst="rect">
            <a:avLst/>
          </a:prstGeom>
          <a:blipFill>
            <a:blip r:embed="rId30" cstate="print"/>
            <a:stretch>
              <a:fillRect/>
            </a:stretch>
          </a:blipFill>
        </p:spPr>
        <p:txBody>
          <a:bodyPr wrap="square" lIns="0" tIns="0" rIns="0" bIns="0" rtlCol="0"/>
          <a:lstStyle/>
          <a:p>
            <a:endParaRPr/>
          </a:p>
        </p:txBody>
      </p:sp>
      <p:sp>
        <p:nvSpPr>
          <p:cNvPr id="42" name="object 42"/>
          <p:cNvSpPr/>
          <p:nvPr/>
        </p:nvSpPr>
        <p:spPr>
          <a:xfrm>
            <a:off x="3177539" y="2014727"/>
            <a:ext cx="231648" cy="182117"/>
          </a:xfrm>
          <a:prstGeom prst="rect">
            <a:avLst/>
          </a:prstGeom>
          <a:blipFill>
            <a:blip r:embed="rId31" cstate="print"/>
            <a:stretch>
              <a:fillRect/>
            </a:stretch>
          </a:blipFill>
        </p:spPr>
        <p:txBody>
          <a:bodyPr wrap="square" lIns="0" tIns="0" rIns="0" bIns="0" rtlCol="0"/>
          <a:lstStyle/>
          <a:p>
            <a:endParaRPr/>
          </a:p>
        </p:txBody>
      </p:sp>
      <p:sp>
        <p:nvSpPr>
          <p:cNvPr id="43" name="object 43"/>
          <p:cNvSpPr/>
          <p:nvPr/>
        </p:nvSpPr>
        <p:spPr>
          <a:xfrm>
            <a:off x="3281934" y="2077211"/>
            <a:ext cx="147827" cy="119634"/>
          </a:xfrm>
          <a:prstGeom prst="rect">
            <a:avLst/>
          </a:prstGeom>
          <a:blipFill>
            <a:blip r:embed="rId32" cstate="print"/>
            <a:stretch>
              <a:fillRect/>
            </a:stretch>
          </a:blipFill>
        </p:spPr>
        <p:txBody>
          <a:bodyPr wrap="square" lIns="0" tIns="0" rIns="0" bIns="0" rtlCol="0"/>
          <a:lstStyle/>
          <a:p>
            <a:endParaRPr/>
          </a:p>
        </p:txBody>
      </p:sp>
      <p:sp>
        <p:nvSpPr>
          <p:cNvPr id="44" name="object 44"/>
          <p:cNvSpPr/>
          <p:nvPr/>
        </p:nvSpPr>
        <p:spPr>
          <a:xfrm>
            <a:off x="3729990" y="1962911"/>
            <a:ext cx="231648" cy="182117"/>
          </a:xfrm>
          <a:prstGeom prst="rect">
            <a:avLst/>
          </a:prstGeom>
          <a:blipFill>
            <a:blip r:embed="rId33" cstate="print"/>
            <a:stretch>
              <a:fillRect/>
            </a:stretch>
          </a:blipFill>
        </p:spPr>
        <p:txBody>
          <a:bodyPr wrap="square" lIns="0" tIns="0" rIns="0" bIns="0" rtlCol="0"/>
          <a:lstStyle/>
          <a:p>
            <a:endParaRPr/>
          </a:p>
        </p:txBody>
      </p:sp>
      <p:sp>
        <p:nvSpPr>
          <p:cNvPr id="45" name="object 45"/>
          <p:cNvSpPr/>
          <p:nvPr/>
        </p:nvSpPr>
        <p:spPr>
          <a:xfrm>
            <a:off x="3835146" y="2026157"/>
            <a:ext cx="147065" cy="118872"/>
          </a:xfrm>
          <a:prstGeom prst="rect">
            <a:avLst/>
          </a:prstGeom>
          <a:blipFill>
            <a:blip r:embed="rId34" cstate="print"/>
            <a:stretch>
              <a:fillRect/>
            </a:stretch>
          </a:blipFill>
        </p:spPr>
        <p:txBody>
          <a:bodyPr wrap="square" lIns="0" tIns="0" rIns="0" bIns="0" rtlCol="0"/>
          <a:lstStyle/>
          <a:p>
            <a:endParaRPr/>
          </a:p>
        </p:txBody>
      </p:sp>
      <p:sp>
        <p:nvSpPr>
          <p:cNvPr id="46" name="object 46"/>
          <p:cNvSpPr/>
          <p:nvPr/>
        </p:nvSpPr>
        <p:spPr>
          <a:xfrm>
            <a:off x="4584191" y="1962911"/>
            <a:ext cx="230886" cy="182117"/>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4688585" y="2026157"/>
            <a:ext cx="147065" cy="118872"/>
          </a:xfrm>
          <a:prstGeom prst="rect">
            <a:avLst/>
          </a:prstGeom>
          <a:blipFill>
            <a:blip r:embed="rId35" cstate="print"/>
            <a:stretch>
              <a:fillRect/>
            </a:stretch>
          </a:blipFill>
        </p:spPr>
        <p:txBody>
          <a:bodyPr wrap="square" lIns="0" tIns="0" rIns="0" bIns="0" rtlCol="0"/>
          <a:lstStyle/>
          <a:p>
            <a:endParaRPr/>
          </a:p>
        </p:txBody>
      </p:sp>
      <p:sp>
        <p:nvSpPr>
          <p:cNvPr id="48" name="object 48"/>
          <p:cNvSpPr/>
          <p:nvPr/>
        </p:nvSpPr>
        <p:spPr>
          <a:xfrm>
            <a:off x="4437126" y="1902714"/>
            <a:ext cx="123189" cy="132207"/>
          </a:xfrm>
          <a:prstGeom prst="rect">
            <a:avLst/>
          </a:prstGeom>
          <a:blipFill>
            <a:blip r:embed="rId36" cstate="print"/>
            <a:stretch>
              <a:fillRect/>
            </a:stretch>
          </a:blipFill>
        </p:spPr>
        <p:txBody>
          <a:bodyPr wrap="square" lIns="0" tIns="0" rIns="0" bIns="0" rtlCol="0"/>
          <a:lstStyle/>
          <a:p>
            <a:endParaRPr/>
          </a:p>
        </p:txBody>
      </p:sp>
      <p:sp>
        <p:nvSpPr>
          <p:cNvPr id="49" name="object 49"/>
          <p:cNvSpPr/>
          <p:nvPr/>
        </p:nvSpPr>
        <p:spPr>
          <a:xfrm>
            <a:off x="1967102" y="3650107"/>
            <a:ext cx="297815" cy="593725"/>
          </a:xfrm>
          <a:custGeom>
            <a:avLst/>
            <a:gdLst/>
            <a:ahLst/>
            <a:cxnLst/>
            <a:rect l="l" t="t" r="r" b="b"/>
            <a:pathLst>
              <a:path w="297814" h="593725">
                <a:moveTo>
                  <a:pt x="889" y="0"/>
                </a:moveTo>
                <a:lnTo>
                  <a:pt x="0" y="12700"/>
                </a:lnTo>
                <a:lnTo>
                  <a:pt x="285877" y="593598"/>
                </a:lnTo>
                <a:lnTo>
                  <a:pt x="297561" y="588010"/>
                </a:lnTo>
                <a:lnTo>
                  <a:pt x="11684" y="7112"/>
                </a:lnTo>
                <a:lnTo>
                  <a:pt x="889" y="0"/>
                </a:lnTo>
                <a:close/>
              </a:path>
            </a:pathLst>
          </a:custGeom>
          <a:solidFill>
            <a:srgbClr val="487CB9"/>
          </a:solidFill>
        </p:spPr>
        <p:txBody>
          <a:bodyPr wrap="square" lIns="0" tIns="0" rIns="0" bIns="0" rtlCol="0"/>
          <a:lstStyle/>
          <a:p>
            <a:endParaRPr/>
          </a:p>
        </p:txBody>
      </p:sp>
      <p:sp>
        <p:nvSpPr>
          <p:cNvPr id="50" name="object 50"/>
          <p:cNvSpPr/>
          <p:nvPr/>
        </p:nvSpPr>
        <p:spPr>
          <a:xfrm>
            <a:off x="1949195" y="3627120"/>
            <a:ext cx="95250" cy="107315"/>
          </a:xfrm>
          <a:prstGeom prst="rect">
            <a:avLst/>
          </a:prstGeom>
          <a:blipFill>
            <a:blip r:embed="rId37" cstate="print"/>
            <a:stretch>
              <a:fillRect/>
            </a:stretch>
          </a:blipFill>
        </p:spPr>
        <p:txBody>
          <a:bodyPr wrap="square" lIns="0" tIns="0" rIns="0" bIns="0" rtlCol="0"/>
          <a:lstStyle/>
          <a:p>
            <a:endParaRPr/>
          </a:p>
        </p:txBody>
      </p:sp>
      <p:sp>
        <p:nvSpPr>
          <p:cNvPr id="51" name="object 51"/>
          <p:cNvSpPr/>
          <p:nvPr/>
        </p:nvSpPr>
        <p:spPr>
          <a:xfrm>
            <a:off x="2464307" y="3705225"/>
            <a:ext cx="180975" cy="471805"/>
          </a:xfrm>
          <a:custGeom>
            <a:avLst/>
            <a:gdLst/>
            <a:ahLst/>
            <a:cxnLst/>
            <a:rect l="l" t="t" r="r" b="b"/>
            <a:pathLst>
              <a:path w="180975" h="471804">
                <a:moveTo>
                  <a:pt x="178689" y="0"/>
                </a:moveTo>
                <a:lnTo>
                  <a:pt x="168783" y="8255"/>
                </a:lnTo>
                <a:lnTo>
                  <a:pt x="0" y="467360"/>
                </a:lnTo>
                <a:lnTo>
                  <a:pt x="12192" y="471805"/>
                </a:lnTo>
                <a:lnTo>
                  <a:pt x="180975" y="12573"/>
                </a:lnTo>
                <a:lnTo>
                  <a:pt x="178689" y="0"/>
                </a:lnTo>
                <a:close/>
              </a:path>
            </a:pathLst>
          </a:custGeom>
          <a:solidFill>
            <a:srgbClr val="487CB9"/>
          </a:solidFill>
        </p:spPr>
        <p:txBody>
          <a:bodyPr wrap="square" lIns="0" tIns="0" rIns="0" bIns="0" rtlCol="0"/>
          <a:lstStyle/>
          <a:p>
            <a:endParaRPr/>
          </a:p>
        </p:txBody>
      </p:sp>
      <p:sp>
        <p:nvSpPr>
          <p:cNvPr id="52" name="object 52"/>
          <p:cNvSpPr/>
          <p:nvPr/>
        </p:nvSpPr>
        <p:spPr>
          <a:xfrm>
            <a:off x="2570988" y="3681221"/>
            <a:ext cx="99313" cy="107060"/>
          </a:xfrm>
          <a:prstGeom prst="rect">
            <a:avLst/>
          </a:prstGeom>
          <a:blipFill>
            <a:blip r:embed="rId38" cstate="print"/>
            <a:stretch>
              <a:fillRect/>
            </a:stretch>
          </a:blipFill>
        </p:spPr>
        <p:txBody>
          <a:bodyPr wrap="square" lIns="0" tIns="0" rIns="0" bIns="0" rtlCol="0"/>
          <a:lstStyle/>
          <a:p>
            <a:endParaRPr/>
          </a:p>
        </p:txBody>
      </p:sp>
      <p:sp>
        <p:nvSpPr>
          <p:cNvPr id="53" name="object 53"/>
          <p:cNvSpPr/>
          <p:nvPr/>
        </p:nvSpPr>
        <p:spPr>
          <a:xfrm>
            <a:off x="3083051" y="4297045"/>
            <a:ext cx="94996" cy="106425"/>
          </a:xfrm>
          <a:prstGeom prst="rect">
            <a:avLst/>
          </a:prstGeom>
          <a:blipFill>
            <a:blip r:embed="rId39" cstate="print"/>
            <a:stretch>
              <a:fillRect/>
            </a:stretch>
          </a:blipFill>
        </p:spPr>
        <p:txBody>
          <a:bodyPr wrap="square" lIns="0" tIns="0" rIns="0" bIns="0" rtlCol="0"/>
          <a:lstStyle/>
          <a:p>
            <a:endParaRPr/>
          </a:p>
        </p:txBody>
      </p:sp>
      <p:sp>
        <p:nvSpPr>
          <p:cNvPr id="54" name="object 54"/>
          <p:cNvSpPr/>
          <p:nvPr/>
        </p:nvSpPr>
        <p:spPr>
          <a:xfrm>
            <a:off x="2809494" y="3852671"/>
            <a:ext cx="354330" cy="529590"/>
          </a:xfrm>
          <a:custGeom>
            <a:avLst/>
            <a:gdLst/>
            <a:ahLst/>
            <a:cxnLst/>
            <a:rect l="l" t="t" r="r" b="b"/>
            <a:pathLst>
              <a:path w="354330" h="529589">
                <a:moveTo>
                  <a:pt x="10794" y="0"/>
                </a:moveTo>
                <a:lnTo>
                  <a:pt x="0" y="7111"/>
                </a:lnTo>
                <a:lnTo>
                  <a:pt x="343026" y="524001"/>
                </a:lnTo>
                <a:lnTo>
                  <a:pt x="354330" y="529589"/>
                </a:lnTo>
                <a:lnTo>
                  <a:pt x="353694" y="516763"/>
                </a:lnTo>
                <a:lnTo>
                  <a:pt x="10794" y="0"/>
                </a:lnTo>
                <a:close/>
              </a:path>
            </a:pathLst>
          </a:custGeom>
          <a:solidFill>
            <a:srgbClr val="487CB9"/>
          </a:solidFill>
        </p:spPr>
        <p:txBody>
          <a:bodyPr wrap="square" lIns="0" tIns="0" rIns="0" bIns="0" rtlCol="0"/>
          <a:lstStyle/>
          <a:p>
            <a:endParaRPr/>
          </a:p>
        </p:txBody>
      </p:sp>
      <p:sp>
        <p:nvSpPr>
          <p:cNvPr id="55" name="object 55"/>
          <p:cNvSpPr/>
          <p:nvPr/>
        </p:nvSpPr>
        <p:spPr>
          <a:xfrm>
            <a:off x="3456559" y="4092955"/>
            <a:ext cx="107441" cy="97789"/>
          </a:xfrm>
          <a:prstGeom prst="rect">
            <a:avLst/>
          </a:prstGeom>
          <a:blipFill>
            <a:blip r:embed="rId40" cstate="print"/>
            <a:stretch>
              <a:fillRect/>
            </a:stretch>
          </a:blipFill>
        </p:spPr>
        <p:txBody>
          <a:bodyPr wrap="square" lIns="0" tIns="0" rIns="0" bIns="0" rtlCol="0"/>
          <a:lstStyle/>
          <a:p>
            <a:endParaRPr/>
          </a:p>
        </p:txBody>
      </p:sp>
      <p:sp>
        <p:nvSpPr>
          <p:cNvPr id="56" name="object 56"/>
          <p:cNvSpPr/>
          <p:nvPr/>
        </p:nvSpPr>
        <p:spPr>
          <a:xfrm>
            <a:off x="3090672" y="3982973"/>
            <a:ext cx="449580" cy="184785"/>
          </a:xfrm>
          <a:custGeom>
            <a:avLst/>
            <a:gdLst/>
            <a:ahLst/>
            <a:cxnLst/>
            <a:rect l="l" t="t" r="r" b="b"/>
            <a:pathLst>
              <a:path w="449579" h="184785">
                <a:moveTo>
                  <a:pt x="4698" y="0"/>
                </a:moveTo>
                <a:lnTo>
                  <a:pt x="0" y="11937"/>
                </a:lnTo>
                <a:lnTo>
                  <a:pt x="437006" y="184784"/>
                </a:lnTo>
                <a:lnTo>
                  <a:pt x="449579" y="182880"/>
                </a:lnTo>
                <a:lnTo>
                  <a:pt x="441705" y="172846"/>
                </a:lnTo>
                <a:lnTo>
                  <a:pt x="4698" y="0"/>
                </a:lnTo>
                <a:close/>
              </a:path>
            </a:pathLst>
          </a:custGeom>
          <a:solidFill>
            <a:srgbClr val="487CB9"/>
          </a:solidFill>
        </p:spPr>
        <p:txBody>
          <a:bodyPr wrap="square" lIns="0" tIns="0" rIns="0" bIns="0" rtlCol="0"/>
          <a:lstStyle/>
          <a:p>
            <a:endParaRPr/>
          </a:p>
        </p:txBody>
      </p:sp>
      <p:sp>
        <p:nvSpPr>
          <p:cNvPr id="57" name="object 57"/>
          <p:cNvSpPr/>
          <p:nvPr/>
        </p:nvSpPr>
        <p:spPr>
          <a:xfrm>
            <a:off x="3532378" y="4155821"/>
            <a:ext cx="21590" cy="10160"/>
          </a:xfrm>
          <a:custGeom>
            <a:avLst/>
            <a:gdLst/>
            <a:ahLst/>
            <a:cxnLst/>
            <a:rect l="l" t="t" r="r" b="b"/>
            <a:pathLst>
              <a:path w="21589" h="10160">
                <a:moveTo>
                  <a:pt x="0" y="0"/>
                </a:moveTo>
                <a:lnTo>
                  <a:pt x="7874" y="10032"/>
                </a:lnTo>
                <a:lnTo>
                  <a:pt x="18923" y="8381"/>
                </a:lnTo>
                <a:lnTo>
                  <a:pt x="21209" y="8381"/>
                </a:lnTo>
                <a:lnTo>
                  <a:pt x="0" y="0"/>
                </a:lnTo>
                <a:close/>
              </a:path>
            </a:pathLst>
          </a:custGeom>
          <a:solidFill>
            <a:srgbClr val="487CB9"/>
          </a:solidFill>
        </p:spPr>
        <p:txBody>
          <a:bodyPr wrap="square" lIns="0" tIns="0" rIns="0" bIns="0" rtlCol="0"/>
          <a:lstStyle/>
          <a:p>
            <a:endParaRPr/>
          </a:p>
        </p:txBody>
      </p:sp>
      <p:sp>
        <p:nvSpPr>
          <p:cNvPr id="58" name="object 58"/>
          <p:cNvSpPr/>
          <p:nvPr/>
        </p:nvSpPr>
        <p:spPr>
          <a:xfrm>
            <a:off x="3812285" y="3703954"/>
            <a:ext cx="309880" cy="588645"/>
          </a:xfrm>
          <a:custGeom>
            <a:avLst/>
            <a:gdLst/>
            <a:ahLst/>
            <a:cxnLst/>
            <a:rect l="l" t="t" r="r" b="b"/>
            <a:pathLst>
              <a:path w="309879" h="588645">
                <a:moveTo>
                  <a:pt x="308610" y="0"/>
                </a:moveTo>
                <a:lnTo>
                  <a:pt x="297814" y="6858"/>
                </a:lnTo>
                <a:lnTo>
                  <a:pt x="0" y="582295"/>
                </a:lnTo>
                <a:lnTo>
                  <a:pt x="11429" y="588264"/>
                </a:lnTo>
                <a:lnTo>
                  <a:pt x="309372" y="12700"/>
                </a:lnTo>
                <a:lnTo>
                  <a:pt x="308610" y="0"/>
                </a:lnTo>
                <a:close/>
              </a:path>
            </a:pathLst>
          </a:custGeom>
          <a:solidFill>
            <a:srgbClr val="487CB9"/>
          </a:solidFill>
        </p:spPr>
        <p:txBody>
          <a:bodyPr wrap="square" lIns="0" tIns="0" rIns="0" bIns="0" rtlCol="0"/>
          <a:lstStyle/>
          <a:p>
            <a:endParaRPr/>
          </a:p>
        </p:txBody>
      </p:sp>
      <p:sp>
        <p:nvSpPr>
          <p:cNvPr id="59" name="object 59"/>
          <p:cNvSpPr/>
          <p:nvPr/>
        </p:nvSpPr>
        <p:spPr>
          <a:xfrm>
            <a:off x="4043553" y="3681221"/>
            <a:ext cx="94487" cy="107314"/>
          </a:xfrm>
          <a:prstGeom prst="rect">
            <a:avLst/>
          </a:prstGeom>
          <a:blipFill>
            <a:blip r:embed="rId41" cstate="print"/>
            <a:stretch>
              <a:fillRect/>
            </a:stretch>
          </a:blipFill>
        </p:spPr>
        <p:txBody>
          <a:bodyPr wrap="square" lIns="0" tIns="0" rIns="0" bIns="0" rtlCol="0"/>
          <a:lstStyle/>
          <a:p>
            <a:endParaRPr/>
          </a:p>
        </p:txBody>
      </p:sp>
      <p:sp>
        <p:nvSpPr>
          <p:cNvPr id="60" name="object 60"/>
          <p:cNvSpPr/>
          <p:nvPr/>
        </p:nvSpPr>
        <p:spPr>
          <a:xfrm>
            <a:off x="4780407" y="4221479"/>
            <a:ext cx="101345" cy="103886"/>
          </a:xfrm>
          <a:prstGeom prst="rect">
            <a:avLst/>
          </a:prstGeom>
          <a:blipFill>
            <a:blip r:embed="rId42" cstate="print"/>
            <a:stretch>
              <a:fillRect/>
            </a:stretch>
          </a:blipFill>
        </p:spPr>
        <p:txBody>
          <a:bodyPr wrap="square" lIns="0" tIns="0" rIns="0" bIns="0" rtlCol="0"/>
          <a:lstStyle/>
          <a:p>
            <a:endParaRPr/>
          </a:p>
        </p:txBody>
      </p:sp>
      <p:sp>
        <p:nvSpPr>
          <p:cNvPr id="61" name="object 61"/>
          <p:cNvSpPr/>
          <p:nvPr/>
        </p:nvSpPr>
        <p:spPr>
          <a:xfrm>
            <a:off x="4399788" y="3797808"/>
            <a:ext cx="464820" cy="508634"/>
          </a:xfrm>
          <a:custGeom>
            <a:avLst/>
            <a:gdLst/>
            <a:ahLst/>
            <a:cxnLst/>
            <a:rect l="l" t="t" r="r" b="b"/>
            <a:pathLst>
              <a:path w="464820" h="508635">
                <a:moveTo>
                  <a:pt x="9525" y="0"/>
                </a:moveTo>
                <a:lnTo>
                  <a:pt x="0" y="8636"/>
                </a:lnTo>
                <a:lnTo>
                  <a:pt x="452500" y="504825"/>
                </a:lnTo>
                <a:lnTo>
                  <a:pt x="464692" y="508635"/>
                </a:lnTo>
                <a:lnTo>
                  <a:pt x="462025" y="496189"/>
                </a:lnTo>
                <a:lnTo>
                  <a:pt x="9525" y="0"/>
                </a:lnTo>
                <a:close/>
              </a:path>
            </a:pathLst>
          </a:custGeom>
          <a:solidFill>
            <a:srgbClr val="487CB9"/>
          </a:solidFill>
        </p:spPr>
        <p:txBody>
          <a:bodyPr wrap="square" lIns="0" tIns="0" rIns="0" bIns="0" rtlCol="0"/>
          <a:lstStyle/>
          <a:p>
            <a:endParaRPr/>
          </a:p>
        </p:txBody>
      </p:sp>
      <p:sp>
        <p:nvSpPr>
          <p:cNvPr id="62" name="object 62"/>
          <p:cNvSpPr/>
          <p:nvPr/>
        </p:nvSpPr>
        <p:spPr>
          <a:xfrm>
            <a:off x="2017014" y="4263390"/>
            <a:ext cx="287274" cy="141731"/>
          </a:xfrm>
          <a:prstGeom prst="rect">
            <a:avLst/>
          </a:prstGeom>
          <a:blipFill>
            <a:blip r:embed="rId43" cstate="print"/>
            <a:stretch>
              <a:fillRect/>
            </a:stretch>
          </a:blipFill>
        </p:spPr>
        <p:txBody>
          <a:bodyPr wrap="square" lIns="0" tIns="0" rIns="0" bIns="0" rtlCol="0"/>
          <a:lstStyle/>
          <a:p>
            <a:endParaRPr/>
          </a:p>
        </p:txBody>
      </p:sp>
      <p:sp>
        <p:nvSpPr>
          <p:cNvPr id="63" name="object 63"/>
          <p:cNvSpPr/>
          <p:nvPr/>
        </p:nvSpPr>
        <p:spPr>
          <a:xfrm>
            <a:off x="2157222" y="4290821"/>
            <a:ext cx="169925" cy="114300"/>
          </a:xfrm>
          <a:prstGeom prst="rect">
            <a:avLst/>
          </a:prstGeom>
          <a:blipFill>
            <a:blip r:embed="rId44" cstate="print"/>
            <a:stretch>
              <a:fillRect/>
            </a:stretch>
          </a:blipFill>
        </p:spPr>
        <p:txBody>
          <a:bodyPr wrap="square" lIns="0" tIns="0" rIns="0" bIns="0" rtlCol="0"/>
          <a:lstStyle/>
          <a:p>
            <a:endParaRPr/>
          </a:p>
        </p:txBody>
      </p:sp>
      <p:sp>
        <p:nvSpPr>
          <p:cNvPr id="64" name="object 64"/>
          <p:cNvSpPr/>
          <p:nvPr/>
        </p:nvSpPr>
        <p:spPr>
          <a:xfrm>
            <a:off x="2428494" y="4171950"/>
            <a:ext cx="231648" cy="182880"/>
          </a:xfrm>
          <a:prstGeom prst="rect">
            <a:avLst/>
          </a:prstGeom>
          <a:blipFill>
            <a:blip r:embed="rId45" cstate="print"/>
            <a:stretch>
              <a:fillRect/>
            </a:stretch>
          </a:blipFill>
        </p:spPr>
        <p:txBody>
          <a:bodyPr wrap="square" lIns="0" tIns="0" rIns="0" bIns="0" rtlCol="0"/>
          <a:lstStyle/>
          <a:p>
            <a:endParaRPr/>
          </a:p>
        </p:txBody>
      </p:sp>
      <p:sp>
        <p:nvSpPr>
          <p:cNvPr id="65" name="object 65"/>
          <p:cNvSpPr/>
          <p:nvPr/>
        </p:nvSpPr>
        <p:spPr>
          <a:xfrm>
            <a:off x="2540507" y="4231385"/>
            <a:ext cx="140207" cy="123443"/>
          </a:xfrm>
          <a:prstGeom prst="rect">
            <a:avLst/>
          </a:prstGeom>
          <a:blipFill>
            <a:blip r:embed="rId46" cstate="print"/>
            <a:stretch>
              <a:fillRect/>
            </a:stretch>
          </a:blipFill>
        </p:spPr>
        <p:txBody>
          <a:bodyPr wrap="square" lIns="0" tIns="0" rIns="0" bIns="0" rtlCol="0"/>
          <a:lstStyle/>
          <a:p>
            <a:endParaRPr/>
          </a:p>
        </p:txBody>
      </p:sp>
      <p:sp>
        <p:nvSpPr>
          <p:cNvPr id="66" name="object 66"/>
          <p:cNvSpPr/>
          <p:nvPr/>
        </p:nvSpPr>
        <p:spPr>
          <a:xfrm>
            <a:off x="2753867" y="3723894"/>
            <a:ext cx="232410" cy="184404"/>
          </a:xfrm>
          <a:prstGeom prst="rect">
            <a:avLst/>
          </a:prstGeom>
          <a:blipFill>
            <a:blip r:embed="rId47" cstate="print"/>
            <a:stretch>
              <a:fillRect/>
            </a:stretch>
          </a:blipFill>
        </p:spPr>
        <p:txBody>
          <a:bodyPr wrap="square" lIns="0" tIns="0" rIns="0" bIns="0" rtlCol="0"/>
          <a:lstStyle/>
          <a:p>
            <a:endParaRPr/>
          </a:p>
        </p:txBody>
      </p:sp>
      <p:sp>
        <p:nvSpPr>
          <p:cNvPr id="67" name="object 67"/>
          <p:cNvSpPr/>
          <p:nvPr/>
        </p:nvSpPr>
        <p:spPr>
          <a:xfrm>
            <a:off x="2866644" y="3783329"/>
            <a:ext cx="139445" cy="124968"/>
          </a:xfrm>
          <a:prstGeom prst="rect">
            <a:avLst/>
          </a:prstGeom>
          <a:blipFill>
            <a:blip r:embed="rId48" cstate="print"/>
            <a:stretch>
              <a:fillRect/>
            </a:stretch>
          </a:blipFill>
        </p:spPr>
        <p:txBody>
          <a:bodyPr wrap="square" lIns="0" tIns="0" rIns="0" bIns="0" rtlCol="0"/>
          <a:lstStyle/>
          <a:p>
            <a:endParaRPr/>
          </a:p>
        </p:txBody>
      </p:sp>
      <p:sp>
        <p:nvSpPr>
          <p:cNvPr id="68" name="object 68"/>
          <p:cNvSpPr/>
          <p:nvPr/>
        </p:nvSpPr>
        <p:spPr>
          <a:xfrm>
            <a:off x="2995422" y="3833621"/>
            <a:ext cx="231648" cy="220218"/>
          </a:xfrm>
          <a:prstGeom prst="rect">
            <a:avLst/>
          </a:prstGeom>
          <a:blipFill>
            <a:blip r:embed="rId49" cstate="print"/>
            <a:stretch>
              <a:fillRect/>
            </a:stretch>
          </a:blipFill>
        </p:spPr>
        <p:txBody>
          <a:bodyPr wrap="square" lIns="0" tIns="0" rIns="0" bIns="0" rtlCol="0"/>
          <a:lstStyle/>
          <a:p>
            <a:endParaRPr/>
          </a:p>
        </p:txBody>
      </p:sp>
      <p:sp>
        <p:nvSpPr>
          <p:cNvPr id="69" name="object 69"/>
          <p:cNvSpPr/>
          <p:nvPr/>
        </p:nvSpPr>
        <p:spPr>
          <a:xfrm>
            <a:off x="3108198" y="3893820"/>
            <a:ext cx="139445" cy="160019"/>
          </a:xfrm>
          <a:prstGeom prst="rect">
            <a:avLst/>
          </a:prstGeom>
          <a:blipFill>
            <a:blip r:embed="rId50" cstate="print"/>
            <a:stretch>
              <a:fillRect/>
            </a:stretch>
          </a:blipFill>
        </p:spPr>
        <p:txBody>
          <a:bodyPr wrap="square" lIns="0" tIns="0" rIns="0" bIns="0" rtlCol="0"/>
          <a:lstStyle/>
          <a:p>
            <a:endParaRPr/>
          </a:p>
        </p:txBody>
      </p:sp>
      <p:sp>
        <p:nvSpPr>
          <p:cNvPr id="70" name="object 70"/>
          <p:cNvSpPr/>
          <p:nvPr/>
        </p:nvSpPr>
        <p:spPr>
          <a:xfrm>
            <a:off x="3817620" y="4286250"/>
            <a:ext cx="232410" cy="200406"/>
          </a:xfrm>
          <a:prstGeom prst="rect">
            <a:avLst/>
          </a:prstGeom>
          <a:blipFill>
            <a:blip r:embed="rId51" cstate="print"/>
            <a:stretch>
              <a:fillRect/>
            </a:stretch>
          </a:blipFill>
        </p:spPr>
        <p:txBody>
          <a:bodyPr wrap="square" lIns="0" tIns="0" rIns="0" bIns="0" rtlCol="0"/>
          <a:lstStyle/>
          <a:p>
            <a:endParaRPr/>
          </a:p>
        </p:txBody>
      </p:sp>
      <p:sp>
        <p:nvSpPr>
          <p:cNvPr id="71" name="object 71"/>
          <p:cNvSpPr/>
          <p:nvPr/>
        </p:nvSpPr>
        <p:spPr>
          <a:xfrm>
            <a:off x="3930396" y="4345685"/>
            <a:ext cx="139446" cy="140969"/>
          </a:xfrm>
          <a:prstGeom prst="rect">
            <a:avLst/>
          </a:prstGeom>
          <a:blipFill>
            <a:blip r:embed="rId52" cstate="print"/>
            <a:stretch>
              <a:fillRect/>
            </a:stretch>
          </a:blipFill>
        </p:spPr>
        <p:txBody>
          <a:bodyPr wrap="square" lIns="0" tIns="0" rIns="0" bIns="0" rtlCol="0"/>
          <a:lstStyle/>
          <a:p>
            <a:endParaRPr/>
          </a:p>
        </p:txBody>
      </p:sp>
      <p:sp>
        <p:nvSpPr>
          <p:cNvPr id="72" name="object 72"/>
          <p:cNvSpPr/>
          <p:nvPr/>
        </p:nvSpPr>
        <p:spPr>
          <a:xfrm>
            <a:off x="4290821" y="3631691"/>
            <a:ext cx="232410" cy="176022"/>
          </a:xfrm>
          <a:prstGeom prst="rect">
            <a:avLst/>
          </a:prstGeom>
          <a:blipFill>
            <a:blip r:embed="rId53" cstate="print"/>
            <a:stretch>
              <a:fillRect/>
            </a:stretch>
          </a:blipFill>
        </p:spPr>
        <p:txBody>
          <a:bodyPr wrap="square" lIns="0" tIns="0" rIns="0" bIns="0" rtlCol="0"/>
          <a:lstStyle/>
          <a:p>
            <a:endParaRPr/>
          </a:p>
        </p:txBody>
      </p:sp>
      <p:sp>
        <p:nvSpPr>
          <p:cNvPr id="73" name="object 73"/>
          <p:cNvSpPr/>
          <p:nvPr/>
        </p:nvSpPr>
        <p:spPr>
          <a:xfrm>
            <a:off x="4403597" y="3691128"/>
            <a:ext cx="139446" cy="116586"/>
          </a:xfrm>
          <a:prstGeom prst="rect">
            <a:avLst/>
          </a:prstGeom>
          <a:blipFill>
            <a:blip r:embed="rId54" cstate="print"/>
            <a:stretch>
              <a:fillRect/>
            </a:stretch>
          </a:blipFill>
        </p:spPr>
        <p:txBody>
          <a:bodyPr wrap="square" lIns="0" tIns="0" rIns="0" bIns="0" rtlCol="0"/>
          <a:lstStyle/>
          <a:p>
            <a:endParaRPr/>
          </a:p>
        </p:txBody>
      </p:sp>
      <p:sp>
        <p:nvSpPr>
          <p:cNvPr id="74" name="object 74"/>
          <p:cNvSpPr/>
          <p:nvPr/>
        </p:nvSpPr>
        <p:spPr>
          <a:xfrm>
            <a:off x="2076069" y="3865245"/>
            <a:ext cx="182880" cy="374650"/>
          </a:xfrm>
          <a:custGeom>
            <a:avLst/>
            <a:gdLst/>
            <a:ahLst/>
            <a:cxnLst/>
            <a:rect l="l" t="t" r="r" b="b"/>
            <a:pathLst>
              <a:path w="182880" h="374650">
                <a:moveTo>
                  <a:pt x="11683" y="0"/>
                </a:moveTo>
                <a:lnTo>
                  <a:pt x="0" y="5333"/>
                </a:lnTo>
                <a:lnTo>
                  <a:pt x="170942" y="374522"/>
                </a:lnTo>
                <a:lnTo>
                  <a:pt x="182753" y="369061"/>
                </a:lnTo>
                <a:lnTo>
                  <a:pt x="11683" y="0"/>
                </a:lnTo>
                <a:close/>
              </a:path>
            </a:pathLst>
          </a:custGeom>
          <a:solidFill>
            <a:srgbClr val="00AE50"/>
          </a:solidFill>
        </p:spPr>
        <p:txBody>
          <a:bodyPr wrap="square" lIns="0" tIns="0" rIns="0" bIns="0" rtlCol="0"/>
          <a:lstStyle/>
          <a:p>
            <a:endParaRPr/>
          </a:p>
        </p:txBody>
      </p:sp>
      <p:sp>
        <p:nvSpPr>
          <p:cNvPr id="75" name="object 75"/>
          <p:cNvSpPr/>
          <p:nvPr/>
        </p:nvSpPr>
        <p:spPr>
          <a:xfrm>
            <a:off x="2046732" y="3797808"/>
            <a:ext cx="70357" cy="86233"/>
          </a:xfrm>
          <a:prstGeom prst="rect">
            <a:avLst/>
          </a:prstGeom>
          <a:blipFill>
            <a:blip r:embed="rId55" cstate="print"/>
            <a:stretch>
              <a:fillRect/>
            </a:stretch>
          </a:blipFill>
        </p:spPr>
        <p:txBody>
          <a:bodyPr wrap="square" lIns="0" tIns="0" rIns="0" bIns="0" rtlCol="0"/>
          <a:lstStyle/>
          <a:p>
            <a:endParaRPr/>
          </a:p>
        </p:txBody>
      </p:sp>
      <p:sp>
        <p:nvSpPr>
          <p:cNvPr id="76" name="object 76"/>
          <p:cNvSpPr/>
          <p:nvPr/>
        </p:nvSpPr>
        <p:spPr>
          <a:xfrm>
            <a:off x="2464307" y="3909059"/>
            <a:ext cx="120650" cy="268985"/>
          </a:xfrm>
          <a:prstGeom prst="rect">
            <a:avLst/>
          </a:prstGeom>
          <a:blipFill>
            <a:blip r:embed="rId56" cstate="print"/>
            <a:stretch>
              <a:fillRect/>
            </a:stretch>
          </a:blipFill>
        </p:spPr>
        <p:txBody>
          <a:bodyPr wrap="square" lIns="0" tIns="0" rIns="0" bIns="0" rtlCol="0"/>
          <a:lstStyle/>
          <a:p>
            <a:endParaRPr/>
          </a:p>
        </p:txBody>
      </p:sp>
      <p:sp>
        <p:nvSpPr>
          <p:cNvPr id="77" name="object 77"/>
          <p:cNvSpPr/>
          <p:nvPr/>
        </p:nvSpPr>
        <p:spPr>
          <a:xfrm>
            <a:off x="2975101" y="4126610"/>
            <a:ext cx="74930" cy="85597"/>
          </a:xfrm>
          <a:prstGeom prst="rect">
            <a:avLst/>
          </a:prstGeom>
          <a:blipFill>
            <a:blip r:embed="rId57" cstate="print"/>
            <a:stretch>
              <a:fillRect/>
            </a:stretch>
          </a:blipFill>
        </p:spPr>
        <p:txBody>
          <a:bodyPr wrap="square" lIns="0" tIns="0" rIns="0" bIns="0" rtlCol="0"/>
          <a:lstStyle/>
          <a:p>
            <a:endParaRPr/>
          </a:p>
        </p:txBody>
      </p:sp>
      <p:sp>
        <p:nvSpPr>
          <p:cNvPr id="78" name="object 78"/>
          <p:cNvSpPr/>
          <p:nvPr/>
        </p:nvSpPr>
        <p:spPr>
          <a:xfrm>
            <a:off x="2809494" y="3852671"/>
            <a:ext cx="203835" cy="299085"/>
          </a:xfrm>
          <a:custGeom>
            <a:avLst/>
            <a:gdLst/>
            <a:ahLst/>
            <a:cxnLst/>
            <a:rect l="l" t="t" r="r" b="b"/>
            <a:pathLst>
              <a:path w="203835" h="299085">
                <a:moveTo>
                  <a:pt x="10794" y="0"/>
                </a:moveTo>
                <a:lnTo>
                  <a:pt x="0" y="7111"/>
                </a:lnTo>
                <a:lnTo>
                  <a:pt x="192531" y="298576"/>
                </a:lnTo>
                <a:lnTo>
                  <a:pt x="203326" y="291591"/>
                </a:lnTo>
                <a:lnTo>
                  <a:pt x="10794" y="0"/>
                </a:lnTo>
                <a:close/>
              </a:path>
            </a:pathLst>
          </a:custGeom>
          <a:solidFill>
            <a:srgbClr val="00AE50"/>
          </a:solidFill>
        </p:spPr>
        <p:txBody>
          <a:bodyPr wrap="square" lIns="0" tIns="0" rIns="0" bIns="0" rtlCol="0"/>
          <a:lstStyle/>
          <a:p>
            <a:endParaRPr/>
          </a:p>
        </p:txBody>
      </p:sp>
      <p:sp>
        <p:nvSpPr>
          <p:cNvPr id="79" name="object 79"/>
          <p:cNvSpPr/>
          <p:nvPr/>
        </p:nvSpPr>
        <p:spPr>
          <a:xfrm>
            <a:off x="3090672" y="3982973"/>
            <a:ext cx="302260" cy="127000"/>
          </a:xfrm>
          <a:prstGeom prst="rect">
            <a:avLst/>
          </a:prstGeom>
          <a:blipFill>
            <a:blip r:embed="rId58" cstate="print"/>
            <a:stretch>
              <a:fillRect/>
            </a:stretch>
          </a:blipFill>
        </p:spPr>
        <p:txBody>
          <a:bodyPr wrap="square" lIns="0" tIns="0" rIns="0" bIns="0" rtlCol="0"/>
          <a:lstStyle/>
          <a:p>
            <a:endParaRPr/>
          </a:p>
        </p:txBody>
      </p:sp>
      <p:sp>
        <p:nvSpPr>
          <p:cNvPr id="80" name="object 80"/>
          <p:cNvSpPr/>
          <p:nvPr/>
        </p:nvSpPr>
        <p:spPr>
          <a:xfrm>
            <a:off x="3806952" y="3974084"/>
            <a:ext cx="180340" cy="319405"/>
          </a:xfrm>
          <a:custGeom>
            <a:avLst/>
            <a:gdLst/>
            <a:ahLst/>
            <a:cxnLst/>
            <a:rect l="l" t="t" r="r" b="b"/>
            <a:pathLst>
              <a:path w="180339" h="319404">
                <a:moveTo>
                  <a:pt x="169037" y="0"/>
                </a:moveTo>
                <a:lnTo>
                  <a:pt x="0" y="312928"/>
                </a:lnTo>
                <a:lnTo>
                  <a:pt x="11302" y="319024"/>
                </a:lnTo>
                <a:lnTo>
                  <a:pt x="180339" y="6096"/>
                </a:lnTo>
                <a:lnTo>
                  <a:pt x="169037" y="0"/>
                </a:lnTo>
                <a:close/>
              </a:path>
            </a:pathLst>
          </a:custGeom>
          <a:solidFill>
            <a:srgbClr val="00AE50"/>
          </a:solidFill>
        </p:spPr>
        <p:txBody>
          <a:bodyPr wrap="square" lIns="0" tIns="0" rIns="0" bIns="0" rtlCol="0"/>
          <a:lstStyle/>
          <a:p>
            <a:endParaRPr/>
          </a:p>
        </p:txBody>
      </p:sp>
      <p:sp>
        <p:nvSpPr>
          <p:cNvPr id="81" name="object 81"/>
          <p:cNvSpPr/>
          <p:nvPr/>
        </p:nvSpPr>
        <p:spPr>
          <a:xfrm>
            <a:off x="3947540" y="3909059"/>
            <a:ext cx="70993" cy="86359"/>
          </a:xfrm>
          <a:prstGeom prst="rect">
            <a:avLst/>
          </a:prstGeom>
          <a:blipFill>
            <a:blip r:embed="rId59" cstate="print"/>
            <a:stretch>
              <a:fillRect/>
            </a:stretch>
          </a:blipFill>
        </p:spPr>
        <p:txBody>
          <a:bodyPr wrap="square" lIns="0" tIns="0" rIns="0" bIns="0" rtlCol="0"/>
          <a:lstStyle/>
          <a:p>
            <a:endParaRPr/>
          </a:p>
        </p:txBody>
      </p:sp>
      <p:sp>
        <p:nvSpPr>
          <p:cNvPr id="82" name="object 82"/>
          <p:cNvSpPr/>
          <p:nvPr/>
        </p:nvSpPr>
        <p:spPr>
          <a:xfrm>
            <a:off x="1869948" y="3871721"/>
            <a:ext cx="219456" cy="142494"/>
          </a:xfrm>
          <a:prstGeom prst="rect">
            <a:avLst/>
          </a:prstGeom>
          <a:blipFill>
            <a:blip r:embed="rId60" cstate="print"/>
            <a:stretch>
              <a:fillRect/>
            </a:stretch>
          </a:blipFill>
        </p:spPr>
        <p:txBody>
          <a:bodyPr wrap="square" lIns="0" tIns="0" rIns="0" bIns="0" rtlCol="0"/>
          <a:lstStyle/>
          <a:p>
            <a:endParaRPr/>
          </a:p>
        </p:txBody>
      </p:sp>
      <p:sp>
        <p:nvSpPr>
          <p:cNvPr id="83" name="object 83"/>
          <p:cNvSpPr/>
          <p:nvPr/>
        </p:nvSpPr>
        <p:spPr>
          <a:xfrm>
            <a:off x="1969007" y="3931158"/>
            <a:ext cx="139445" cy="83057"/>
          </a:xfrm>
          <a:prstGeom prst="rect">
            <a:avLst/>
          </a:prstGeom>
          <a:blipFill>
            <a:blip r:embed="rId61" cstate="print"/>
            <a:stretch>
              <a:fillRect/>
            </a:stretch>
          </a:blipFill>
        </p:spPr>
        <p:txBody>
          <a:bodyPr wrap="square" lIns="0" tIns="0" rIns="0" bIns="0" rtlCol="0"/>
          <a:lstStyle/>
          <a:p>
            <a:endParaRPr/>
          </a:p>
        </p:txBody>
      </p:sp>
      <p:sp>
        <p:nvSpPr>
          <p:cNvPr id="84" name="object 84"/>
          <p:cNvSpPr/>
          <p:nvPr/>
        </p:nvSpPr>
        <p:spPr>
          <a:xfrm>
            <a:off x="2309622" y="3877817"/>
            <a:ext cx="219456" cy="178307"/>
          </a:xfrm>
          <a:prstGeom prst="rect">
            <a:avLst/>
          </a:prstGeom>
          <a:blipFill>
            <a:blip r:embed="rId62" cstate="print"/>
            <a:stretch>
              <a:fillRect/>
            </a:stretch>
          </a:blipFill>
        </p:spPr>
        <p:txBody>
          <a:bodyPr wrap="square" lIns="0" tIns="0" rIns="0" bIns="0" rtlCol="0"/>
          <a:lstStyle/>
          <a:p>
            <a:endParaRPr/>
          </a:p>
        </p:txBody>
      </p:sp>
      <p:sp>
        <p:nvSpPr>
          <p:cNvPr id="85" name="object 85"/>
          <p:cNvSpPr/>
          <p:nvPr/>
        </p:nvSpPr>
        <p:spPr>
          <a:xfrm>
            <a:off x="2408682" y="3937253"/>
            <a:ext cx="140207" cy="118872"/>
          </a:xfrm>
          <a:prstGeom prst="rect">
            <a:avLst/>
          </a:prstGeom>
          <a:blipFill>
            <a:blip r:embed="rId63" cstate="print"/>
            <a:stretch>
              <a:fillRect/>
            </a:stretch>
          </a:blipFill>
        </p:spPr>
        <p:txBody>
          <a:bodyPr wrap="square" lIns="0" tIns="0" rIns="0" bIns="0" rtlCol="0"/>
          <a:lstStyle/>
          <a:p>
            <a:endParaRPr/>
          </a:p>
        </p:txBody>
      </p:sp>
      <p:sp>
        <p:nvSpPr>
          <p:cNvPr id="86" name="object 86"/>
          <p:cNvSpPr/>
          <p:nvPr/>
        </p:nvSpPr>
        <p:spPr>
          <a:xfrm>
            <a:off x="2768345" y="4117847"/>
            <a:ext cx="219456" cy="171450"/>
          </a:xfrm>
          <a:prstGeom prst="rect">
            <a:avLst/>
          </a:prstGeom>
          <a:blipFill>
            <a:blip r:embed="rId29" cstate="print"/>
            <a:stretch>
              <a:fillRect/>
            </a:stretch>
          </a:blipFill>
        </p:spPr>
        <p:txBody>
          <a:bodyPr wrap="square" lIns="0" tIns="0" rIns="0" bIns="0" rtlCol="0"/>
          <a:lstStyle/>
          <a:p>
            <a:endParaRPr/>
          </a:p>
        </p:txBody>
      </p:sp>
      <p:sp>
        <p:nvSpPr>
          <p:cNvPr id="87" name="object 87"/>
          <p:cNvSpPr/>
          <p:nvPr/>
        </p:nvSpPr>
        <p:spPr>
          <a:xfrm>
            <a:off x="2867405" y="4177284"/>
            <a:ext cx="139445" cy="112013"/>
          </a:xfrm>
          <a:prstGeom prst="rect">
            <a:avLst/>
          </a:prstGeom>
          <a:blipFill>
            <a:blip r:embed="rId30" cstate="print"/>
            <a:stretch>
              <a:fillRect/>
            </a:stretch>
          </a:blipFill>
        </p:spPr>
        <p:txBody>
          <a:bodyPr wrap="square" lIns="0" tIns="0" rIns="0" bIns="0" rtlCol="0"/>
          <a:lstStyle/>
          <a:p>
            <a:endParaRPr/>
          </a:p>
        </p:txBody>
      </p:sp>
      <p:sp>
        <p:nvSpPr>
          <p:cNvPr id="88" name="object 88"/>
          <p:cNvSpPr/>
          <p:nvPr/>
        </p:nvSpPr>
        <p:spPr>
          <a:xfrm>
            <a:off x="3243833" y="3926585"/>
            <a:ext cx="219456" cy="172212"/>
          </a:xfrm>
          <a:prstGeom prst="rect">
            <a:avLst/>
          </a:prstGeom>
          <a:blipFill>
            <a:blip r:embed="rId29" cstate="print"/>
            <a:stretch>
              <a:fillRect/>
            </a:stretch>
          </a:blipFill>
        </p:spPr>
        <p:txBody>
          <a:bodyPr wrap="square" lIns="0" tIns="0" rIns="0" bIns="0" rtlCol="0"/>
          <a:lstStyle/>
          <a:p>
            <a:endParaRPr/>
          </a:p>
        </p:txBody>
      </p:sp>
      <p:sp>
        <p:nvSpPr>
          <p:cNvPr id="89" name="object 89"/>
          <p:cNvSpPr/>
          <p:nvPr/>
        </p:nvSpPr>
        <p:spPr>
          <a:xfrm>
            <a:off x="3342894" y="3986021"/>
            <a:ext cx="139446" cy="112775"/>
          </a:xfrm>
          <a:prstGeom prst="rect">
            <a:avLst/>
          </a:prstGeom>
          <a:blipFill>
            <a:blip r:embed="rId64" cstate="print"/>
            <a:stretch>
              <a:fillRect/>
            </a:stretch>
          </a:blipFill>
        </p:spPr>
        <p:txBody>
          <a:bodyPr wrap="square" lIns="0" tIns="0" rIns="0" bIns="0" rtlCol="0"/>
          <a:lstStyle/>
          <a:p>
            <a:endParaRPr/>
          </a:p>
        </p:txBody>
      </p:sp>
      <p:sp>
        <p:nvSpPr>
          <p:cNvPr id="90" name="object 90"/>
          <p:cNvSpPr/>
          <p:nvPr/>
        </p:nvSpPr>
        <p:spPr>
          <a:xfrm>
            <a:off x="4498847" y="3813809"/>
            <a:ext cx="219455" cy="171450"/>
          </a:xfrm>
          <a:prstGeom prst="rect">
            <a:avLst/>
          </a:prstGeom>
          <a:blipFill>
            <a:blip r:embed="rId33" cstate="print"/>
            <a:stretch>
              <a:fillRect/>
            </a:stretch>
          </a:blipFill>
        </p:spPr>
        <p:txBody>
          <a:bodyPr wrap="square" lIns="0" tIns="0" rIns="0" bIns="0" rtlCol="0"/>
          <a:lstStyle/>
          <a:p>
            <a:endParaRPr/>
          </a:p>
        </p:txBody>
      </p:sp>
      <p:sp>
        <p:nvSpPr>
          <p:cNvPr id="91" name="object 91"/>
          <p:cNvSpPr/>
          <p:nvPr/>
        </p:nvSpPr>
        <p:spPr>
          <a:xfrm>
            <a:off x="4597908" y="3873246"/>
            <a:ext cx="140208" cy="112013"/>
          </a:xfrm>
          <a:prstGeom prst="rect">
            <a:avLst/>
          </a:prstGeom>
          <a:blipFill>
            <a:blip r:embed="rId65" cstate="print"/>
            <a:stretch>
              <a:fillRect/>
            </a:stretch>
          </a:blipFill>
        </p:spPr>
        <p:txBody>
          <a:bodyPr wrap="square" lIns="0" tIns="0" rIns="0" bIns="0" rtlCol="0"/>
          <a:lstStyle/>
          <a:p>
            <a:endParaRPr/>
          </a:p>
        </p:txBody>
      </p:sp>
      <p:sp>
        <p:nvSpPr>
          <p:cNvPr id="92" name="object 92"/>
          <p:cNvSpPr/>
          <p:nvPr/>
        </p:nvSpPr>
        <p:spPr>
          <a:xfrm>
            <a:off x="4399026" y="3789426"/>
            <a:ext cx="116332" cy="125349"/>
          </a:xfrm>
          <a:prstGeom prst="rect">
            <a:avLst/>
          </a:prstGeom>
          <a:blipFill>
            <a:blip r:embed="rId66" cstate="print"/>
            <a:stretch>
              <a:fillRect/>
            </a:stretch>
          </a:blipFill>
        </p:spPr>
        <p:txBody>
          <a:bodyPr wrap="square" lIns="0" tIns="0" rIns="0" bIns="0" rtlCol="0"/>
          <a:lstStyle/>
          <a:p>
            <a:endParaRPr/>
          </a:p>
        </p:txBody>
      </p:sp>
      <p:sp>
        <p:nvSpPr>
          <p:cNvPr id="93" name="object 93"/>
          <p:cNvSpPr/>
          <p:nvPr/>
        </p:nvSpPr>
        <p:spPr>
          <a:xfrm>
            <a:off x="1992629" y="3768090"/>
            <a:ext cx="745236" cy="316992"/>
          </a:xfrm>
          <a:prstGeom prst="rect">
            <a:avLst/>
          </a:prstGeom>
          <a:blipFill>
            <a:blip r:embed="rId67" cstate="print"/>
            <a:stretch>
              <a:fillRect/>
            </a:stretch>
          </a:blipFill>
        </p:spPr>
        <p:txBody>
          <a:bodyPr wrap="square" lIns="0" tIns="0" rIns="0" bIns="0" rtlCol="0"/>
          <a:lstStyle/>
          <a:p>
            <a:endParaRPr/>
          </a:p>
        </p:txBody>
      </p:sp>
      <p:sp>
        <p:nvSpPr>
          <p:cNvPr id="94" name="object 94"/>
          <p:cNvSpPr/>
          <p:nvPr/>
        </p:nvSpPr>
        <p:spPr>
          <a:xfrm>
            <a:off x="2456942" y="3830701"/>
            <a:ext cx="124078" cy="117221"/>
          </a:xfrm>
          <a:prstGeom prst="rect">
            <a:avLst/>
          </a:prstGeom>
          <a:blipFill>
            <a:blip r:embed="rId68" cstate="print"/>
            <a:stretch>
              <a:fillRect/>
            </a:stretch>
          </a:blipFill>
        </p:spPr>
        <p:txBody>
          <a:bodyPr wrap="square" lIns="0" tIns="0" rIns="0" bIns="0" rtlCol="0"/>
          <a:lstStyle/>
          <a:p>
            <a:endParaRPr/>
          </a:p>
        </p:txBody>
      </p:sp>
      <p:sp>
        <p:nvSpPr>
          <p:cNvPr id="95" name="object 95"/>
          <p:cNvSpPr/>
          <p:nvPr/>
        </p:nvSpPr>
        <p:spPr>
          <a:xfrm>
            <a:off x="2034539" y="3789426"/>
            <a:ext cx="497205" cy="118745"/>
          </a:xfrm>
          <a:custGeom>
            <a:avLst/>
            <a:gdLst/>
            <a:ahLst/>
            <a:cxnLst/>
            <a:rect l="l" t="t" r="r" b="b"/>
            <a:pathLst>
              <a:path w="497205" h="118745">
                <a:moveTo>
                  <a:pt x="4953" y="0"/>
                </a:moveTo>
                <a:lnTo>
                  <a:pt x="0" y="25018"/>
                </a:lnTo>
                <a:lnTo>
                  <a:pt x="472694" y="118237"/>
                </a:lnTo>
                <a:lnTo>
                  <a:pt x="496697" y="109855"/>
                </a:lnTo>
                <a:lnTo>
                  <a:pt x="477647" y="93091"/>
                </a:lnTo>
                <a:lnTo>
                  <a:pt x="4953" y="0"/>
                </a:lnTo>
                <a:close/>
              </a:path>
            </a:pathLst>
          </a:custGeom>
          <a:solidFill>
            <a:srgbClr val="9BB957"/>
          </a:solidFill>
        </p:spPr>
        <p:txBody>
          <a:bodyPr wrap="square" lIns="0" tIns="0" rIns="0" bIns="0" rtlCol="0"/>
          <a:lstStyle/>
          <a:p>
            <a:endParaRPr/>
          </a:p>
        </p:txBody>
      </p:sp>
      <p:sp>
        <p:nvSpPr>
          <p:cNvPr id="96" name="object 96"/>
          <p:cNvSpPr/>
          <p:nvPr/>
        </p:nvSpPr>
        <p:spPr>
          <a:xfrm>
            <a:off x="2512186" y="3882516"/>
            <a:ext cx="46355" cy="17145"/>
          </a:xfrm>
          <a:custGeom>
            <a:avLst/>
            <a:gdLst/>
            <a:ahLst/>
            <a:cxnLst/>
            <a:rect l="l" t="t" r="r" b="b"/>
            <a:pathLst>
              <a:path w="46355" h="17145">
                <a:moveTo>
                  <a:pt x="0" y="0"/>
                </a:moveTo>
                <a:lnTo>
                  <a:pt x="19050" y="16763"/>
                </a:lnTo>
                <a:lnTo>
                  <a:pt x="39750" y="9651"/>
                </a:lnTo>
                <a:lnTo>
                  <a:pt x="46355" y="9651"/>
                </a:lnTo>
                <a:lnTo>
                  <a:pt x="46355" y="9143"/>
                </a:lnTo>
                <a:lnTo>
                  <a:pt x="0" y="0"/>
                </a:lnTo>
                <a:close/>
              </a:path>
            </a:pathLst>
          </a:custGeom>
          <a:solidFill>
            <a:srgbClr val="9BB957"/>
          </a:solidFill>
        </p:spPr>
        <p:txBody>
          <a:bodyPr wrap="square" lIns="0" tIns="0" rIns="0" bIns="0" rtlCol="0"/>
          <a:lstStyle/>
          <a:p>
            <a:endParaRPr/>
          </a:p>
        </p:txBody>
      </p:sp>
      <p:sp>
        <p:nvSpPr>
          <p:cNvPr id="97" name="object 97"/>
          <p:cNvSpPr/>
          <p:nvPr/>
        </p:nvSpPr>
        <p:spPr>
          <a:xfrm>
            <a:off x="2524505" y="3877055"/>
            <a:ext cx="677418" cy="489204"/>
          </a:xfrm>
          <a:prstGeom prst="rect">
            <a:avLst/>
          </a:prstGeom>
          <a:blipFill>
            <a:blip r:embed="rId69" cstate="print"/>
            <a:stretch>
              <a:fillRect/>
            </a:stretch>
          </a:blipFill>
        </p:spPr>
        <p:txBody>
          <a:bodyPr wrap="square" lIns="0" tIns="0" rIns="0" bIns="0" rtlCol="0"/>
          <a:lstStyle/>
          <a:p>
            <a:endParaRPr/>
          </a:p>
        </p:txBody>
      </p:sp>
      <p:sp>
        <p:nvSpPr>
          <p:cNvPr id="98" name="object 98"/>
          <p:cNvSpPr/>
          <p:nvPr/>
        </p:nvSpPr>
        <p:spPr>
          <a:xfrm>
            <a:off x="2921000" y="4084701"/>
            <a:ext cx="124460" cy="105663"/>
          </a:xfrm>
          <a:prstGeom prst="rect">
            <a:avLst/>
          </a:prstGeom>
          <a:blipFill>
            <a:blip r:embed="rId70" cstate="print"/>
            <a:stretch>
              <a:fillRect/>
            </a:stretch>
          </a:blipFill>
        </p:spPr>
        <p:txBody>
          <a:bodyPr wrap="square" lIns="0" tIns="0" rIns="0" bIns="0" rtlCol="0"/>
          <a:lstStyle/>
          <a:p>
            <a:endParaRPr/>
          </a:p>
        </p:txBody>
      </p:sp>
      <p:sp>
        <p:nvSpPr>
          <p:cNvPr id="99" name="object 99"/>
          <p:cNvSpPr/>
          <p:nvPr/>
        </p:nvSpPr>
        <p:spPr>
          <a:xfrm>
            <a:off x="2566416" y="3898391"/>
            <a:ext cx="435609" cy="266065"/>
          </a:xfrm>
          <a:custGeom>
            <a:avLst/>
            <a:gdLst/>
            <a:ahLst/>
            <a:cxnLst/>
            <a:rect l="l" t="t" r="r" b="b"/>
            <a:pathLst>
              <a:path w="435610" h="266064">
                <a:moveTo>
                  <a:pt x="13081" y="0"/>
                </a:moveTo>
                <a:lnTo>
                  <a:pt x="0" y="21843"/>
                </a:lnTo>
                <a:lnTo>
                  <a:pt x="410082" y="265810"/>
                </a:lnTo>
                <a:lnTo>
                  <a:pt x="435482" y="266064"/>
                </a:lnTo>
                <a:lnTo>
                  <a:pt x="423290" y="244093"/>
                </a:lnTo>
                <a:lnTo>
                  <a:pt x="13081" y="0"/>
                </a:lnTo>
                <a:close/>
              </a:path>
            </a:pathLst>
          </a:custGeom>
          <a:solidFill>
            <a:srgbClr val="9BB957"/>
          </a:solidFill>
        </p:spPr>
        <p:txBody>
          <a:bodyPr wrap="square" lIns="0" tIns="0" rIns="0" bIns="0" rtlCol="0"/>
          <a:lstStyle/>
          <a:p>
            <a:endParaRPr/>
          </a:p>
        </p:txBody>
      </p:sp>
      <p:sp>
        <p:nvSpPr>
          <p:cNvPr id="100" name="object 100"/>
          <p:cNvSpPr/>
          <p:nvPr/>
        </p:nvSpPr>
        <p:spPr>
          <a:xfrm>
            <a:off x="3004566" y="3965447"/>
            <a:ext cx="519683" cy="310895"/>
          </a:xfrm>
          <a:prstGeom prst="rect">
            <a:avLst/>
          </a:prstGeom>
          <a:blipFill>
            <a:blip r:embed="rId71" cstate="print"/>
            <a:stretch>
              <a:fillRect/>
            </a:stretch>
          </a:blipFill>
        </p:spPr>
        <p:txBody>
          <a:bodyPr wrap="square" lIns="0" tIns="0" rIns="0" bIns="0" rtlCol="0"/>
          <a:lstStyle/>
          <a:p>
            <a:endParaRPr/>
          </a:p>
        </p:txBody>
      </p:sp>
      <p:sp>
        <p:nvSpPr>
          <p:cNvPr id="101" name="object 101"/>
          <p:cNvSpPr/>
          <p:nvPr/>
        </p:nvSpPr>
        <p:spPr>
          <a:xfrm>
            <a:off x="3046476" y="4108322"/>
            <a:ext cx="273685" cy="93980"/>
          </a:xfrm>
          <a:custGeom>
            <a:avLst/>
            <a:gdLst/>
            <a:ahLst/>
            <a:cxnLst/>
            <a:rect l="l" t="t" r="r" b="b"/>
            <a:pathLst>
              <a:path w="273685" h="93979">
                <a:moveTo>
                  <a:pt x="248665" y="0"/>
                </a:moveTo>
                <a:lnTo>
                  <a:pt x="0" y="69341"/>
                </a:lnTo>
                <a:lnTo>
                  <a:pt x="6985" y="93852"/>
                </a:lnTo>
                <a:lnTo>
                  <a:pt x="255650" y="24383"/>
                </a:lnTo>
                <a:lnTo>
                  <a:pt x="273303" y="6350"/>
                </a:lnTo>
                <a:lnTo>
                  <a:pt x="248665" y="0"/>
                </a:lnTo>
                <a:close/>
              </a:path>
            </a:pathLst>
          </a:custGeom>
          <a:solidFill>
            <a:srgbClr val="9BB957"/>
          </a:solidFill>
        </p:spPr>
        <p:txBody>
          <a:bodyPr wrap="square" lIns="0" tIns="0" rIns="0" bIns="0" rtlCol="0"/>
          <a:lstStyle/>
          <a:p>
            <a:endParaRPr/>
          </a:p>
        </p:txBody>
      </p:sp>
      <p:sp>
        <p:nvSpPr>
          <p:cNvPr id="102" name="object 102"/>
          <p:cNvSpPr/>
          <p:nvPr/>
        </p:nvSpPr>
        <p:spPr>
          <a:xfrm>
            <a:off x="3243072" y="4071365"/>
            <a:ext cx="125729" cy="114553"/>
          </a:xfrm>
          <a:prstGeom prst="rect">
            <a:avLst/>
          </a:prstGeom>
          <a:blipFill>
            <a:blip r:embed="rId72" cstate="print"/>
            <a:stretch>
              <a:fillRect/>
            </a:stretch>
          </a:blipFill>
        </p:spPr>
        <p:txBody>
          <a:bodyPr wrap="square" lIns="0" tIns="0" rIns="0" bIns="0" rtlCol="0"/>
          <a:lstStyle/>
          <a:p>
            <a:endParaRPr/>
          </a:p>
        </p:txBody>
      </p:sp>
      <p:sp>
        <p:nvSpPr>
          <p:cNvPr id="103" name="object 103"/>
          <p:cNvSpPr/>
          <p:nvPr/>
        </p:nvSpPr>
        <p:spPr>
          <a:xfrm>
            <a:off x="3323082" y="3792473"/>
            <a:ext cx="851915" cy="382524"/>
          </a:xfrm>
          <a:prstGeom prst="rect">
            <a:avLst/>
          </a:prstGeom>
          <a:blipFill>
            <a:blip r:embed="rId73" cstate="print"/>
            <a:stretch>
              <a:fillRect/>
            </a:stretch>
          </a:blipFill>
        </p:spPr>
        <p:txBody>
          <a:bodyPr wrap="square" lIns="0" tIns="0" rIns="0" bIns="0" rtlCol="0"/>
          <a:lstStyle/>
          <a:p>
            <a:endParaRPr/>
          </a:p>
        </p:txBody>
      </p:sp>
      <p:sp>
        <p:nvSpPr>
          <p:cNvPr id="104" name="object 104"/>
          <p:cNvSpPr/>
          <p:nvPr/>
        </p:nvSpPr>
        <p:spPr>
          <a:xfrm>
            <a:off x="3364991" y="3934459"/>
            <a:ext cx="605155" cy="179070"/>
          </a:xfrm>
          <a:custGeom>
            <a:avLst/>
            <a:gdLst/>
            <a:ahLst/>
            <a:cxnLst/>
            <a:rect l="l" t="t" r="r" b="b"/>
            <a:pathLst>
              <a:path w="605154" h="179070">
                <a:moveTo>
                  <a:pt x="580644" y="0"/>
                </a:moveTo>
                <a:lnTo>
                  <a:pt x="0" y="154304"/>
                </a:lnTo>
                <a:lnTo>
                  <a:pt x="6731" y="178942"/>
                </a:lnTo>
                <a:lnTo>
                  <a:pt x="587248" y="24637"/>
                </a:lnTo>
                <a:lnTo>
                  <a:pt x="605155" y="6731"/>
                </a:lnTo>
                <a:lnTo>
                  <a:pt x="580644" y="0"/>
                </a:lnTo>
                <a:close/>
              </a:path>
            </a:pathLst>
          </a:custGeom>
          <a:solidFill>
            <a:srgbClr val="9BB957"/>
          </a:solidFill>
        </p:spPr>
        <p:txBody>
          <a:bodyPr wrap="square" lIns="0" tIns="0" rIns="0" bIns="0" rtlCol="0"/>
          <a:lstStyle/>
          <a:p>
            <a:endParaRPr/>
          </a:p>
        </p:txBody>
      </p:sp>
      <p:sp>
        <p:nvSpPr>
          <p:cNvPr id="105" name="object 105"/>
          <p:cNvSpPr/>
          <p:nvPr/>
        </p:nvSpPr>
        <p:spPr>
          <a:xfrm>
            <a:off x="3893820" y="3896867"/>
            <a:ext cx="125349" cy="115188"/>
          </a:xfrm>
          <a:prstGeom prst="rect">
            <a:avLst/>
          </a:prstGeom>
          <a:blipFill>
            <a:blip r:embed="rId74" cstate="print"/>
            <a:stretch>
              <a:fillRect/>
            </a:stretch>
          </a:blipFill>
        </p:spPr>
        <p:txBody>
          <a:bodyPr wrap="square" lIns="0" tIns="0" rIns="0" bIns="0" rtlCol="0"/>
          <a:lstStyle/>
          <a:p>
            <a:endParaRPr/>
          </a:p>
        </p:txBody>
      </p:sp>
      <p:sp>
        <p:nvSpPr>
          <p:cNvPr id="106" name="object 106"/>
          <p:cNvSpPr/>
          <p:nvPr/>
        </p:nvSpPr>
        <p:spPr>
          <a:xfrm>
            <a:off x="3977640" y="3779520"/>
            <a:ext cx="694943" cy="310895"/>
          </a:xfrm>
          <a:prstGeom prst="rect">
            <a:avLst/>
          </a:prstGeom>
          <a:blipFill>
            <a:blip r:embed="rId75" cstate="print"/>
            <a:stretch>
              <a:fillRect/>
            </a:stretch>
          </a:blipFill>
        </p:spPr>
        <p:txBody>
          <a:bodyPr wrap="square" lIns="0" tIns="0" rIns="0" bIns="0" rtlCol="0"/>
          <a:lstStyle/>
          <a:p>
            <a:endParaRPr/>
          </a:p>
        </p:txBody>
      </p:sp>
      <p:sp>
        <p:nvSpPr>
          <p:cNvPr id="107" name="object 107"/>
          <p:cNvSpPr/>
          <p:nvPr/>
        </p:nvSpPr>
        <p:spPr>
          <a:xfrm>
            <a:off x="4400550" y="3902836"/>
            <a:ext cx="115824" cy="75311"/>
          </a:xfrm>
          <a:prstGeom prst="rect">
            <a:avLst/>
          </a:prstGeom>
          <a:blipFill>
            <a:blip r:embed="rId76" cstate="print"/>
            <a:stretch>
              <a:fillRect/>
            </a:stretch>
          </a:blipFill>
        </p:spPr>
        <p:txBody>
          <a:bodyPr wrap="square" lIns="0" tIns="0" rIns="0" bIns="0" rtlCol="0"/>
          <a:lstStyle/>
          <a:p>
            <a:endParaRPr/>
          </a:p>
        </p:txBody>
      </p:sp>
      <p:sp>
        <p:nvSpPr>
          <p:cNvPr id="108" name="object 108"/>
          <p:cNvSpPr/>
          <p:nvPr/>
        </p:nvSpPr>
        <p:spPr>
          <a:xfrm>
            <a:off x="4019550" y="3925315"/>
            <a:ext cx="446405" cy="0"/>
          </a:xfrm>
          <a:custGeom>
            <a:avLst/>
            <a:gdLst/>
            <a:ahLst/>
            <a:cxnLst/>
            <a:rect l="l" t="t" r="r" b="b"/>
            <a:pathLst>
              <a:path w="446404">
                <a:moveTo>
                  <a:pt x="0" y="0"/>
                </a:moveTo>
                <a:lnTo>
                  <a:pt x="446024" y="0"/>
                </a:lnTo>
              </a:path>
            </a:pathLst>
          </a:custGeom>
          <a:ln w="41402">
            <a:solidFill>
              <a:srgbClr val="9BB957"/>
            </a:solidFill>
          </a:ln>
        </p:spPr>
        <p:txBody>
          <a:bodyPr wrap="square" lIns="0" tIns="0" rIns="0" bIns="0" rtlCol="0"/>
          <a:lstStyle/>
          <a:p>
            <a:endParaRPr/>
          </a:p>
        </p:txBody>
      </p:sp>
      <p:sp>
        <p:nvSpPr>
          <p:cNvPr id="109" name="object 109"/>
          <p:cNvSpPr/>
          <p:nvPr/>
        </p:nvSpPr>
        <p:spPr>
          <a:xfrm>
            <a:off x="4397247" y="3858767"/>
            <a:ext cx="96900" cy="71374"/>
          </a:xfrm>
          <a:prstGeom prst="rect">
            <a:avLst/>
          </a:prstGeom>
          <a:blipFill>
            <a:blip r:embed="rId77" cstate="print"/>
            <a:stretch>
              <a:fillRect/>
            </a:stretch>
          </a:blipFill>
        </p:spPr>
        <p:txBody>
          <a:bodyPr wrap="square" lIns="0" tIns="0" rIns="0" bIns="0" rtlCol="0"/>
          <a:lstStyle/>
          <a:p>
            <a:endParaRPr/>
          </a:p>
        </p:txBody>
      </p:sp>
      <p:sp>
        <p:nvSpPr>
          <p:cNvPr id="110" name="object 110"/>
          <p:cNvSpPr/>
          <p:nvPr/>
        </p:nvSpPr>
        <p:spPr>
          <a:xfrm>
            <a:off x="3918965" y="3927347"/>
            <a:ext cx="220217" cy="171450"/>
          </a:xfrm>
          <a:prstGeom prst="rect">
            <a:avLst/>
          </a:prstGeom>
          <a:blipFill>
            <a:blip r:embed="rId78" cstate="print"/>
            <a:stretch>
              <a:fillRect/>
            </a:stretch>
          </a:blipFill>
        </p:spPr>
        <p:txBody>
          <a:bodyPr wrap="square" lIns="0" tIns="0" rIns="0" bIns="0" rtlCol="0"/>
          <a:lstStyle/>
          <a:p>
            <a:endParaRPr/>
          </a:p>
        </p:txBody>
      </p:sp>
      <p:sp>
        <p:nvSpPr>
          <p:cNvPr id="111" name="object 111"/>
          <p:cNvSpPr/>
          <p:nvPr/>
        </p:nvSpPr>
        <p:spPr>
          <a:xfrm>
            <a:off x="4018788" y="3986784"/>
            <a:ext cx="139446" cy="112013"/>
          </a:xfrm>
          <a:prstGeom prst="rect">
            <a:avLst/>
          </a:prstGeom>
          <a:blipFill>
            <a:blip r:embed="rId79" cstate="print"/>
            <a:stretch>
              <a:fillRect/>
            </a:stretch>
          </a:blipFill>
        </p:spPr>
        <p:txBody>
          <a:bodyPr wrap="square" lIns="0" tIns="0" rIns="0" bIns="0" rtlCol="0"/>
          <a:lstStyle/>
          <a:p>
            <a:endParaRPr/>
          </a:p>
        </p:txBody>
      </p:sp>
      <p:sp>
        <p:nvSpPr>
          <p:cNvPr id="112" name="object 112"/>
          <p:cNvSpPr/>
          <p:nvPr/>
        </p:nvSpPr>
        <p:spPr>
          <a:xfrm>
            <a:off x="2203830" y="5195189"/>
            <a:ext cx="305435" cy="608330"/>
          </a:xfrm>
          <a:custGeom>
            <a:avLst/>
            <a:gdLst/>
            <a:ahLst/>
            <a:cxnLst/>
            <a:rect l="l" t="t" r="r" b="b"/>
            <a:pathLst>
              <a:path w="305435" h="608329">
                <a:moveTo>
                  <a:pt x="888" y="0"/>
                </a:moveTo>
                <a:lnTo>
                  <a:pt x="0" y="12954"/>
                </a:lnTo>
                <a:lnTo>
                  <a:pt x="293369" y="607720"/>
                </a:lnTo>
                <a:lnTo>
                  <a:pt x="305307" y="601929"/>
                </a:lnTo>
                <a:lnTo>
                  <a:pt x="11937" y="7238"/>
                </a:lnTo>
                <a:lnTo>
                  <a:pt x="888" y="0"/>
                </a:lnTo>
                <a:close/>
              </a:path>
            </a:pathLst>
          </a:custGeom>
          <a:solidFill>
            <a:srgbClr val="487CB9"/>
          </a:solidFill>
        </p:spPr>
        <p:txBody>
          <a:bodyPr wrap="square" lIns="0" tIns="0" rIns="0" bIns="0" rtlCol="0"/>
          <a:lstStyle/>
          <a:p>
            <a:endParaRPr/>
          </a:p>
        </p:txBody>
      </p:sp>
      <p:sp>
        <p:nvSpPr>
          <p:cNvPr id="113" name="object 113"/>
          <p:cNvSpPr/>
          <p:nvPr/>
        </p:nvSpPr>
        <p:spPr>
          <a:xfrm>
            <a:off x="2185416" y="5171694"/>
            <a:ext cx="97789" cy="109855"/>
          </a:xfrm>
          <a:prstGeom prst="rect">
            <a:avLst/>
          </a:prstGeom>
          <a:blipFill>
            <a:blip r:embed="rId80" cstate="print"/>
            <a:stretch>
              <a:fillRect/>
            </a:stretch>
          </a:blipFill>
        </p:spPr>
        <p:txBody>
          <a:bodyPr wrap="square" lIns="0" tIns="0" rIns="0" bIns="0" rtlCol="0"/>
          <a:lstStyle/>
          <a:p>
            <a:endParaRPr/>
          </a:p>
        </p:txBody>
      </p:sp>
      <p:sp>
        <p:nvSpPr>
          <p:cNvPr id="114" name="object 114"/>
          <p:cNvSpPr/>
          <p:nvPr/>
        </p:nvSpPr>
        <p:spPr>
          <a:xfrm>
            <a:off x="2714244" y="5251196"/>
            <a:ext cx="185420" cy="483234"/>
          </a:xfrm>
          <a:custGeom>
            <a:avLst/>
            <a:gdLst/>
            <a:ahLst/>
            <a:cxnLst/>
            <a:rect l="l" t="t" r="r" b="b"/>
            <a:pathLst>
              <a:path w="185419" h="483235">
                <a:moveTo>
                  <a:pt x="182880" y="0"/>
                </a:moveTo>
                <a:lnTo>
                  <a:pt x="172847" y="8254"/>
                </a:lnTo>
                <a:lnTo>
                  <a:pt x="0" y="478574"/>
                </a:lnTo>
                <a:lnTo>
                  <a:pt x="12445" y="483107"/>
                </a:lnTo>
                <a:lnTo>
                  <a:pt x="185166" y="12699"/>
                </a:lnTo>
                <a:lnTo>
                  <a:pt x="182880" y="0"/>
                </a:lnTo>
                <a:close/>
              </a:path>
            </a:pathLst>
          </a:custGeom>
          <a:solidFill>
            <a:srgbClr val="487CB9"/>
          </a:solidFill>
        </p:spPr>
        <p:txBody>
          <a:bodyPr wrap="square" lIns="0" tIns="0" rIns="0" bIns="0" rtlCol="0"/>
          <a:lstStyle/>
          <a:p>
            <a:endParaRPr/>
          </a:p>
        </p:txBody>
      </p:sp>
      <p:sp>
        <p:nvSpPr>
          <p:cNvPr id="115" name="object 115"/>
          <p:cNvSpPr/>
          <p:nvPr/>
        </p:nvSpPr>
        <p:spPr>
          <a:xfrm>
            <a:off x="2823464" y="5226558"/>
            <a:ext cx="101473" cy="109601"/>
          </a:xfrm>
          <a:prstGeom prst="rect">
            <a:avLst/>
          </a:prstGeom>
          <a:blipFill>
            <a:blip r:embed="rId81" cstate="print"/>
            <a:stretch>
              <a:fillRect/>
            </a:stretch>
          </a:blipFill>
        </p:spPr>
        <p:txBody>
          <a:bodyPr wrap="square" lIns="0" tIns="0" rIns="0" bIns="0" rtlCol="0"/>
          <a:lstStyle/>
          <a:p>
            <a:endParaRPr/>
          </a:p>
        </p:txBody>
      </p:sp>
      <p:sp>
        <p:nvSpPr>
          <p:cNvPr id="116" name="object 116"/>
          <p:cNvSpPr/>
          <p:nvPr/>
        </p:nvSpPr>
        <p:spPr>
          <a:xfrm>
            <a:off x="3348101" y="5857113"/>
            <a:ext cx="97409" cy="109143"/>
          </a:xfrm>
          <a:prstGeom prst="rect">
            <a:avLst/>
          </a:prstGeom>
          <a:blipFill>
            <a:blip r:embed="rId82" cstate="print"/>
            <a:stretch>
              <a:fillRect/>
            </a:stretch>
          </a:blipFill>
        </p:spPr>
        <p:txBody>
          <a:bodyPr wrap="square" lIns="0" tIns="0" rIns="0" bIns="0" rtlCol="0"/>
          <a:lstStyle/>
          <a:p>
            <a:endParaRPr/>
          </a:p>
        </p:txBody>
      </p:sp>
      <p:sp>
        <p:nvSpPr>
          <p:cNvPr id="117" name="object 117"/>
          <p:cNvSpPr/>
          <p:nvPr/>
        </p:nvSpPr>
        <p:spPr>
          <a:xfrm>
            <a:off x="3067811" y="5401817"/>
            <a:ext cx="363220" cy="542925"/>
          </a:xfrm>
          <a:custGeom>
            <a:avLst/>
            <a:gdLst/>
            <a:ahLst/>
            <a:cxnLst/>
            <a:rect l="l" t="t" r="r" b="b"/>
            <a:pathLst>
              <a:path w="363220" h="542925">
                <a:moveTo>
                  <a:pt x="11175" y="0"/>
                </a:moveTo>
                <a:lnTo>
                  <a:pt x="0" y="7238"/>
                </a:lnTo>
                <a:lnTo>
                  <a:pt x="351409" y="536803"/>
                </a:lnTo>
                <a:lnTo>
                  <a:pt x="363220" y="542620"/>
                </a:lnTo>
                <a:lnTo>
                  <a:pt x="362585" y="529691"/>
                </a:lnTo>
                <a:lnTo>
                  <a:pt x="11175" y="0"/>
                </a:lnTo>
                <a:close/>
              </a:path>
            </a:pathLst>
          </a:custGeom>
          <a:solidFill>
            <a:srgbClr val="487CB9"/>
          </a:solidFill>
        </p:spPr>
        <p:txBody>
          <a:bodyPr wrap="square" lIns="0" tIns="0" rIns="0" bIns="0" rtlCol="0"/>
          <a:lstStyle/>
          <a:p>
            <a:endParaRPr/>
          </a:p>
        </p:txBody>
      </p:sp>
      <p:sp>
        <p:nvSpPr>
          <p:cNvPr id="118" name="object 118"/>
          <p:cNvSpPr/>
          <p:nvPr/>
        </p:nvSpPr>
        <p:spPr>
          <a:xfrm>
            <a:off x="3731767" y="5647207"/>
            <a:ext cx="110617" cy="100215"/>
          </a:xfrm>
          <a:prstGeom prst="rect">
            <a:avLst/>
          </a:prstGeom>
          <a:blipFill>
            <a:blip r:embed="rId83" cstate="print"/>
            <a:stretch>
              <a:fillRect/>
            </a:stretch>
          </a:blipFill>
        </p:spPr>
        <p:txBody>
          <a:bodyPr wrap="square" lIns="0" tIns="0" rIns="0" bIns="0" rtlCol="0"/>
          <a:lstStyle/>
          <a:p>
            <a:endParaRPr/>
          </a:p>
        </p:txBody>
      </p:sp>
      <p:sp>
        <p:nvSpPr>
          <p:cNvPr id="119" name="object 119"/>
          <p:cNvSpPr/>
          <p:nvPr/>
        </p:nvSpPr>
        <p:spPr>
          <a:xfrm>
            <a:off x="3355847" y="5534405"/>
            <a:ext cx="462280" cy="189865"/>
          </a:xfrm>
          <a:custGeom>
            <a:avLst/>
            <a:gdLst/>
            <a:ahLst/>
            <a:cxnLst/>
            <a:rect l="l" t="t" r="r" b="b"/>
            <a:pathLst>
              <a:path w="462279" h="189864">
                <a:moveTo>
                  <a:pt x="4825" y="0"/>
                </a:moveTo>
                <a:lnTo>
                  <a:pt x="0" y="12192"/>
                </a:lnTo>
                <a:lnTo>
                  <a:pt x="448944" y="189420"/>
                </a:lnTo>
                <a:lnTo>
                  <a:pt x="462025" y="187464"/>
                </a:lnTo>
                <a:lnTo>
                  <a:pt x="453898" y="177165"/>
                </a:lnTo>
                <a:lnTo>
                  <a:pt x="4825" y="0"/>
                </a:lnTo>
                <a:close/>
              </a:path>
            </a:pathLst>
          </a:custGeom>
          <a:solidFill>
            <a:srgbClr val="487CB9"/>
          </a:solidFill>
        </p:spPr>
        <p:txBody>
          <a:bodyPr wrap="square" lIns="0" tIns="0" rIns="0" bIns="0" rtlCol="0"/>
          <a:lstStyle/>
          <a:p>
            <a:endParaRPr/>
          </a:p>
        </p:txBody>
      </p:sp>
      <p:sp>
        <p:nvSpPr>
          <p:cNvPr id="120" name="object 120"/>
          <p:cNvSpPr/>
          <p:nvPr/>
        </p:nvSpPr>
        <p:spPr>
          <a:xfrm>
            <a:off x="3809746" y="5711571"/>
            <a:ext cx="22225" cy="10795"/>
          </a:xfrm>
          <a:custGeom>
            <a:avLst/>
            <a:gdLst/>
            <a:ahLst/>
            <a:cxnLst/>
            <a:rect l="l" t="t" r="r" b="b"/>
            <a:pathLst>
              <a:path w="22225" h="10795">
                <a:moveTo>
                  <a:pt x="0" y="0"/>
                </a:moveTo>
                <a:lnTo>
                  <a:pt x="8127" y="10299"/>
                </a:lnTo>
                <a:lnTo>
                  <a:pt x="19430" y="8610"/>
                </a:lnTo>
                <a:lnTo>
                  <a:pt x="21843" y="8610"/>
                </a:lnTo>
                <a:lnTo>
                  <a:pt x="0" y="0"/>
                </a:lnTo>
                <a:close/>
              </a:path>
            </a:pathLst>
          </a:custGeom>
          <a:solidFill>
            <a:srgbClr val="487CB9"/>
          </a:solidFill>
        </p:spPr>
        <p:txBody>
          <a:bodyPr wrap="square" lIns="0" tIns="0" rIns="0" bIns="0" rtlCol="0"/>
          <a:lstStyle/>
          <a:p>
            <a:endParaRPr/>
          </a:p>
        </p:txBody>
      </p:sp>
      <p:sp>
        <p:nvSpPr>
          <p:cNvPr id="121" name="object 121"/>
          <p:cNvSpPr/>
          <p:nvPr/>
        </p:nvSpPr>
        <p:spPr>
          <a:xfrm>
            <a:off x="4096511" y="5249798"/>
            <a:ext cx="316865" cy="602615"/>
          </a:xfrm>
          <a:custGeom>
            <a:avLst/>
            <a:gdLst/>
            <a:ahLst/>
            <a:cxnLst/>
            <a:rect l="l" t="t" r="r" b="b"/>
            <a:pathLst>
              <a:path w="316864" h="602614">
                <a:moveTo>
                  <a:pt x="315975" y="0"/>
                </a:moveTo>
                <a:lnTo>
                  <a:pt x="304800" y="7112"/>
                </a:lnTo>
                <a:lnTo>
                  <a:pt x="0" y="596163"/>
                </a:lnTo>
                <a:lnTo>
                  <a:pt x="11684" y="602195"/>
                </a:lnTo>
                <a:lnTo>
                  <a:pt x="316611" y="12953"/>
                </a:lnTo>
                <a:lnTo>
                  <a:pt x="315975" y="0"/>
                </a:lnTo>
                <a:close/>
              </a:path>
            </a:pathLst>
          </a:custGeom>
          <a:solidFill>
            <a:srgbClr val="487CB9"/>
          </a:solidFill>
        </p:spPr>
        <p:txBody>
          <a:bodyPr wrap="square" lIns="0" tIns="0" rIns="0" bIns="0" rtlCol="0"/>
          <a:lstStyle/>
          <a:p>
            <a:endParaRPr/>
          </a:p>
        </p:txBody>
      </p:sp>
      <p:sp>
        <p:nvSpPr>
          <p:cNvPr id="122" name="object 122"/>
          <p:cNvSpPr/>
          <p:nvPr/>
        </p:nvSpPr>
        <p:spPr>
          <a:xfrm>
            <a:off x="4333366" y="5226558"/>
            <a:ext cx="96774" cy="109855"/>
          </a:xfrm>
          <a:prstGeom prst="rect">
            <a:avLst/>
          </a:prstGeom>
          <a:blipFill>
            <a:blip r:embed="rId84" cstate="print"/>
            <a:stretch>
              <a:fillRect/>
            </a:stretch>
          </a:blipFill>
        </p:spPr>
        <p:txBody>
          <a:bodyPr wrap="square" lIns="0" tIns="0" rIns="0" bIns="0" rtlCol="0"/>
          <a:lstStyle/>
          <a:p>
            <a:endParaRPr/>
          </a:p>
        </p:txBody>
      </p:sp>
      <p:sp>
        <p:nvSpPr>
          <p:cNvPr id="123" name="object 123"/>
          <p:cNvSpPr/>
          <p:nvPr/>
        </p:nvSpPr>
        <p:spPr>
          <a:xfrm>
            <a:off x="5089778" y="5779452"/>
            <a:ext cx="104267" cy="106451"/>
          </a:xfrm>
          <a:prstGeom prst="rect">
            <a:avLst/>
          </a:prstGeom>
          <a:blipFill>
            <a:blip r:embed="rId85" cstate="print"/>
            <a:stretch>
              <a:fillRect/>
            </a:stretch>
          </a:blipFill>
        </p:spPr>
        <p:txBody>
          <a:bodyPr wrap="square" lIns="0" tIns="0" rIns="0" bIns="0" rtlCol="0"/>
          <a:lstStyle/>
          <a:p>
            <a:endParaRPr/>
          </a:p>
        </p:txBody>
      </p:sp>
      <p:sp>
        <p:nvSpPr>
          <p:cNvPr id="124" name="object 124"/>
          <p:cNvSpPr/>
          <p:nvPr/>
        </p:nvSpPr>
        <p:spPr>
          <a:xfrm>
            <a:off x="4699253" y="5345429"/>
            <a:ext cx="477520" cy="521334"/>
          </a:xfrm>
          <a:custGeom>
            <a:avLst/>
            <a:gdLst/>
            <a:ahLst/>
            <a:cxnLst/>
            <a:rect l="l" t="t" r="r" b="b"/>
            <a:pathLst>
              <a:path w="477520" h="521335">
                <a:moveTo>
                  <a:pt x="9779" y="0"/>
                </a:moveTo>
                <a:lnTo>
                  <a:pt x="0" y="8890"/>
                </a:lnTo>
                <a:lnTo>
                  <a:pt x="464566" y="517182"/>
                </a:lnTo>
                <a:lnTo>
                  <a:pt x="477012" y="521106"/>
                </a:lnTo>
                <a:lnTo>
                  <a:pt x="474345" y="508317"/>
                </a:lnTo>
                <a:lnTo>
                  <a:pt x="9779" y="0"/>
                </a:lnTo>
                <a:close/>
              </a:path>
            </a:pathLst>
          </a:custGeom>
          <a:solidFill>
            <a:srgbClr val="487CB9"/>
          </a:solidFill>
        </p:spPr>
        <p:txBody>
          <a:bodyPr wrap="square" lIns="0" tIns="0" rIns="0" bIns="0" rtlCol="0"/>
          <a:lstStyle/>
          <a:p>
            <a:endParaRPr/>
          </a:p>
        </p:txBody>
      </p:sp>
      <p:sp>
        <p:nvSpPr>
          <p:cNvPr id="125" name="object 125"/>
          <p:cNvSpPr/>
          <p:nvPr/>
        </p:nvSpPr>
        <p:spPr>
          <a:xfrm>
            <a:off x="2255520" y="5821679"/>
            <a:ext cx="294131" cy="144780"/>
          </a:xfrm>
          <a:prstGeom prst="rect">
            <a:avLst/>
          </a:prstGeom>
          <a:blipFill>
            <a:blip r:embed="rId86" cstate="print"/>
            <a:stretch>
              <a:fillRect/>
            </a:stretch>
          </a:blipFill>
        </p:spPr>
        <p:txBody>
          <a:bodyPr wrap="square" lIns="0" tIns="0" rIns="0" bIns="0" rtlCol="0"/>
          <a:lstStyle/>
          <a:p>
            <a:endParaRPr/>
          </a:p>
        </p:txBody>
      </p:sp>
      <p:sp>
        <p:nvSpPr>
          <p:cNvPr id="126" name="object 126"/>
          <p:cNvSpPr/>
          <p:nvPr/>
        </p:nvSpPr>
        <p:spPr>
          <a:xfrm>
            <a:off x="2399538" y="5850635"/>
            <a:ext cx="173736" cy="115824"/>
          </a:xfrm>
          <a:prstGeom prst="rect">
            <a:avLst/>
          </a:prstGeom>
          <a:blipFill>
            <a:blip r:embed="rId87" cstate="print"/>
            <a:stretch>
              <a:fillRect/>
            </a:stretch>
          </a:blipFill>
        </p:spPr>
        <p:txBody>
          <a:bodyPr wrap="square" lIns="0" tIns="0" rIns="0" bIns="0" rtlCol="0"/>
          <a:lstStyle/>
          <a:p>
            <a:endParaRPr/>
          </a:p>
        </p:txBody>
      </p:sp>
      <p:sp>
        <p:nvSpPr>
          <p:cNvPr id="127" name="object 127"/>
          <p:cNvSpPr/>
          <p:nvPr/>
        </p:nvSpPr>
        <p:spPr>
          <a:xfrm>
            <a:off x="2677667" y="5727953"/>
            <a:ext cx="237744" cy="186690"/>
          </a:xfrm>
          <a:prstGeom prst="rect">
            <a:avLst/>
          </a:prstGeom>
          <a:blipFill>
            <a:blip r:embed="rId88" cstate="print"/>
            <a:stretch>
              <a:fillRect/>
            </a:stretch>
          </a:blipFill>
        </p:spPr>
        <p:txBody>
          <a:bodyPr wrap="square" lIns="0" tIns="0" rIns="0" bIns="0" rtlCol="0"/>
          <a:lstStyle/>
          <a:p>
            <a:endParaRPr/>
          </a:p>
        </p:txBody>
      </p:sp>
      <p:sp>
        <p:nvSpPr>
          <p:cNvPr id="128" name="object 128"/>
          <p:cNvSpPr/>
          <p:nvPr/>
        </p:nvSpPr>
        <p:spPr>
          <a:xfrm>
            <a:off x="2793492" y="5788914"/>
            <a:ext cx="142494" cy="125730"/>
          </a:xfrm>
          <a:prstGeom prst="rect">
            <a:avLst/>
          </a:prstGeom>
          <a:blipFill>
            <a:blip r:embed="rId89" cstate="print"/>
            <a:stretch>
              <a:fillRect/>
            </a:stretch>
          </a:blipFill>
        </p:spPr>
        <p:txBody>
          <a:bodyPr wrap="square" lIns="0" tIns="0" rIns="0" bIns="0" rtlCol="0"/>
          <a:lstStyle/>
          <a:p>
            <a:endParaRPr/>
          </a:p>
        </p:txBody>
      </p:sp>
      <p:sp>
        <p:nvSpPr>
          <p:cNvPr id="129" name="object 129"/>
          <p:cNvSpPr/>
          <p:nvPr/>
        </p:nvSpPr>
        <p:spPr>
          <a:xfrm>
            <a:off x="3038855" y="5307329"/>
            <a:ext cx="237744" cy="188213"/>
          </a:xfrm>
          <a:prstGeom prst="rect">
            <a:avLst/>
          </a:prstGeom>
          <a:blipFill>
            <a:blip r:embed="rId90" cstate="print"/>
            <a:stretch>
              <a:fillRect/>
            </a:stretch>
          </a:blipFill>
        </p:spPr>
        <p:txBody>
          <a:bodyPr wrap="square" lIns="0" tIns="0" rIns="0" bIns="0" rtlCol="0"/>
          <a:lstStyle/>
          <a:p>
            <a:endParaRPr/>
          </a:p>
        </p:txBody>
      </p:sp>
      <p:sp>
        <p:nvSpPr>
          <p:cNvPr id="130" name="object 130"/>
          <p:cNvSpPr/>
          <p:nvPr/>
        </p:nvSpPr>
        <p:spPr>
          <a:xfrm>
            <a:off x="3154679" y="5368290"/>
            <a:ext cx="143256" cy="127253"/>
          </a:xfrm>
          <a:prstGeom prst="rect">
            <a:avLst/>
          </a:prstGeom>
          <a:blipFill>
            <a:blip r:embed="rId91" cstate="print"/>
            <a:stretch>
              <a:fillRect/>
            </a:stretch>
          </a:blipFill>
        </p:spPr>
        <p:txBody>
          <a:bodyPr wrap="square" lIns="0" tIns="0" rIns="0" bIns="0" rtlCol="0"/>
          <a:lstStyle/>
          <a:p>
            <a:endParaRPr/>
          </a:p>
        </p:txBody>
      </p:sp>
      <p:sp>
        <p:nvSpPr>
          <p:cNvPr id="131" name="object 131"/>
          <p:cNvSpPr/>
          <p:nvPr/>
        </p:nvSpPr>
        <p:spPr>
          <a:xfrm>
            <a:off x="3258311" y="5383529"/>
            <a:ext cx="238506" cy="225552"/>
          </a:xfrm>
          <a:prstGeom prst="rect">
            <a:avLst/>
          </a:prstGeom>
          <a:blipFill>
            <a:blip r:embed="rId92" cstate="print"/>
            <a:stretch>
              <a:fillRect/>
            </a:stretch>
          </a:blipFill>
        </p:spPr>
        <p:txBody>
          <a:bodyPr wrap="square" lIns="0" tIns="0" rIns="0" bIns="0" rtlCol="0"/>
          <a:lstStyle/>
          <a:p>
            <a:endParaRPr/>
          </a:p>
        </p:txBody>
      </p:sp>
      <p:sp>
        <p:nvSpPr>
          <p:cNvPr id="132" name="object 132"/>
          <p:cNvSpPr/>
          <p:nvPr/>
        </p:nvSpPr>
        <p:spPr>
          <a:xfrm>
            <a:off x="3374135" y="5444490"/>
            <a:ext cx="143255" cy="164592"/>
          </a:xfrm>
          <a:prstGeom prst="rect">
            <a:avLst/>
          </a:prstGeom>
          <a:blipFill>
            <a:blip r:embed="rId93" cstate="print"/>
            <a:stretch>
              <a:fillRect/>
            </a:stretch>
          </a:blipFill>
        </p:spPr>
        <p:txBody>
          <a:bodyPr wrap="square" lIns="0" tIns="0" rIns="0" bIns="0" rtlCol="0"/>
          <a:lstStyle/>
          <a:p>
            <a:endParaRPr/>
          </a:p>
        </p:txBody>
      </p:sp>
      <p:sp>
        <p:nvSpPr>
          <p:cNvPr id="133" name="object 133"/>
          <p:cNvSpPr/>
          <p:nvPr/>
        </p:nvSpPr>
        <p:spPr>
          <a:xfrm>
            <a:off x="4101846" y="5846064"/>
            <a:ext cx="238505" cy="203453"/>
          </a:xfrm>
          <a:prstGeom prst="rect">
            <a:avLst/>
          </a:prstGeom>
          <a:blipFill>
            <a:blip r:embed="rId94" cstate="print"/>
            <a:stretch>
              <a:fillRect/>
            </a:stretch>
          </a:blipFill>
        </p:spPr>
        <p:txBody>
          <a:bodyPr wrap="square" lIns="0" tIns="0" rIns="0" bIns="0" rtlCol="0"/>
          <a:lstStyle/>
          <a:p>
            <a:endParaRPr/>
          </a:p>
        </p:txBody>
      </p:sp>
      <p:sp>
        <p:nvSpPr>
          <p:cNvPr id="134" name="object 134"/>
          <p:cNvSpPr/>
          <p:nvPr/>
        </p:nvSpPr>
        <p:spPr>
          <a:xfrm>
            <a:off x="4217670" y="5906261"/>
            <a:ext cx="143255" cy="143256"/>
          </a:xfrm>
          <a:prstGeom prst="rect">
            <a:avLst/>
          </a:prstGeom>
          <a:blipFill>
            <a:blip r:embed="rId95" cstate="print"/>
            <a:stretch>
              <a:fillRect/>
            </a:stretch>
          </a:blipFill>
        </p:spPr>
        <p:txBody>
          <a:bodyPr wrap="square" lIns="0" tIns="0" rIns="0" bIns="0" rtlCol="0"/>
          <a:lstStyle/>
          <a:p>
            <a:endParaRPr/>
          </a:p>
        </p:txBody>
      </p:sp>
      <p:sp>
        <p:nvSpPr>
          <p:cNvPr id="135" name="object 135"/>
          <p:cNvSpPr/>
          <p:nvPr/>
        </p:nvSpPr>
        <p:spPr>
          <a:xfrm>
            <a:off x="4586478" y="5175503"/>
            <a:ext cx="237744" cy="180594"/>
          </a:xfrm>
          <a:prstGeom prst="rect">
            <a:avLst/>
          </a:prstGeom>
          <a:blipFill>
            <a:blip r:embed="rId96" cstate="print"/>
            <a:stretch>
              <a:fillRect/>
            </a:stretch>
          </a:blipFill>
        </p:spPr>
        <p:txBody>
          <a:bodyPr wrap="square" lIns="0" tIns="0" rIns="0" bIns="0" rtlCol="0"/>
          <a:lstStyle/>
          <a:p>
            <a:endParaRPr/>
          </a:p>
        </p:txBody>
      </p:sp>
      <p:sp>
        <p:nvSpPr>
          <p:cNvPr id="136" name="object 136"/>
          <p:cNvSpPr/>
          <p:nvPr/>
        </p:nvSpPr>
        <p:spPr>
          <a:xfrm>
            <a:off x="4702302" y="5236464"/>
            <a:ext cx="143255" cy="119634"/>
          </a:xfrm>
          <a:prstGeom prst="rect">
            <a:avLst/>
          </a:prstGeom>
          <a:blipFill>
            <a:blip r:embed="rId97" cstate="print"/>
            <a:stretch>
              <a:fillRect/>
            </a:stretch>
          </a:blipFill>
        </p:spPr>
        <p:txBody>
          <a:bodyPr wrap="square" lIns="0" tIns="0" rIns="0" bIns="0" rtlCol="0"/>
          <a:lstStyle/>
          <a:p>
            <a:endParaRPr/>
          </a:p>
        </p:txBody>
      </p:sp>
      <p:sp>
        <p:nvSpPr>
          <p:cNvPr id="137" name="object 137"/>
          <p:cNvSpPr/>
          <p:nvPr/>
        </p:nvSpPr>
        <p:spPr>
          <a:xfrm>
            <a:off x="2165604" y="5244084"/>
            <a:ext cx="386333" cy="619506"/>
          </a:xfrm>
          <a:prstGeom prst="rect">
            <a:avLst/>
          </a:prstGeom>
          <a:blipFill>
            <a:blip r:embed="rId98" cstate="print"/>
            <a:stretch>
              <a:fillRect/>
            </a:stretch>
          </a:blipFill>
        </p:spPr>
        <p:txBody>
          <a:bodyPr wrap="square" lIns="0" tIns="0" rIns="0" bIns="0" rtlCol="0"/>
          <a:lstStyle/>
          <a:p>
            <a:endParaRPr/>
          </a:p>
        </p:txBody>
      </p:sp>
      <p:sp>
        <p:nvSpPr>
          <p:cNvPr id="138" name="object 138"/>
          <p:cNvSpPr/>
          <p:nvPr/>
        </p:nvSpPr>
        <p:spPr>
          <a:xfrm>
            <a:off x="2309367" y="5411851"/>
            <a:ext cx="199390" cy="389255"/>
          </a:xfrm>
          <a:custGeom>
            <a:avLst/>
            <a:gdLst/>
            <a:ahLst/>
            <a:cxnLst/>
            <a:rect l="l" t="t" r="r" b="b"/>
            <a:pathLst>
              <a:path w="199389" h="389254">
                <a:moveTo>
                  <a:pt x="23875" y="0"/>
                </a:moveTo>
                <a:lnTo>
                  <a:pt x="0" y="10921"/>
                </a:lnTo>
                <a:lnTo>
                  <a:pt x="175513" y="389178"/>
                </a:lnTo>
                <a:lnTo>
                  <a:pt x="199262" y="378231"/>
                </a:lnTo>
                <a:lnTo>
                  <a:pt x="23875" y="0"/>
                </a:lnTo>
                <a:close/>
              </a:path>
            </a:pathLst>
          </a:custGeom>
          <a:solidFill>
            <a:srgbClr val="9BB957"/>
          </a:solidFill>
        </p:spPr>
        <p:txBody>
          <a:bodyPr wrap="square" lIns="0" tIns="0" rIns="0" bIns="0" rtlCol="0"/>
          <a:lstStyle/>
          <a:p>
            <a:endParaRPr/>
          </a:p>
        </p:txBody>
      </p:sp>
      <p:sp>
        <p:nvSpPr>
          <p:cNvPr id="139" name="object 139"/>
          <p:cNvSpPr/>
          <p:nvPr/>
        </p:nvSpPr>
        <p:spPr>
          <a:xfrm>
            <a:off x="2285238" y="5345429"/>
            <a:ext cx="72262" cy="88391"/>
          </a:xfrm>
          <a:prstGeom prst="rect">
            <a:avLst/>
          </a:prstGeom>
          <a:blipFill>
            <a:blip r:embed="rId99" cstate="print"/>
            <a:stretch>
              <a:fillRect/>
            </a:stretch>
          </a:blipFill>
        </p:spPr>
        <p:txBody>
          <a:bodyPr wrap="square" lIns="0" tIns="0" rIns="0" bIns="0" rtlCol="0"/>
          <a:lstStyle/>
          <a:p>
            <a:endParaRPr/>
          </a:p>
        </p:txBody>
      </p:sp>
      <p:sp>
        <p:nvSpPr>
          <p:cNvPr id="140" name="object 140"/>
          <p:cNvSpPr/>
          <p:nvPr/>
        </p:nvSpPr>
        <p:spPr>
          <a:xfrm>
            <a:off x="2714244" y="5459729"/>
            <a:ext cx="123443" cy="274332"/>
          </a:xfrm>
          <a:prstGeom prst="rect">
            <a:avLst/>
          </a:prstGeom>
          <a:blipFill>
            <a:blip r:embed="rId100" cstate="print"/>
            <a:stretch>
              <a:fillRect/>
            </a:stretch>
          </a:blipFill>
        </p:spPr>
        <p:txBody>
          <a:bodyPr wrap="square" lIns="0" tIns="0" rIns="0" bIns="0" rtlCol="0"/>
          <a:lstStyle/>
          <a:p>
            <a:endParaRPr/>
          </a:p>
        </p:txBody>
      </p:sp>
      <p:sp>
        <p:nvSpPr>
          <p:cNvPr id="141" name="object 141"/>
          <p:cNvSpPr/>
          <p:nvPr/>
        </p:nvSpPr>
        <p:spPr>
          <a:xfrm>
            <a:off x="3237483" y="5682475"/>
            <a:ext cx="76835" cy="87769"/>
          </a:xfrm>
          <a:prstGeom prst="rect">
            <a:avLst/>
          </a:prstGeom>
          <a:blipFill>
            <a:blip r:embed="rId101" cstate="print"/>
            <a:stretch>
              <a:fillRect/>
            </a:stretch>
          </a:blipFill>
        </p:spPr>
        <p:txBody>
          <a:bodyPr wrap="square" lIns="0" tIns="0" rIns="0" bIns="0" rtlCol="0"/>
          <a:lstStyle/>
          <a:p>
            <a:endParaRPr/>
          </a:p>
        </p:txBody>
      </p:sp>
      <p:sp>
        <p:nvSpPr>
          <p:cNvPr id="142" name="object 142"/>
          <p:cNvSpPr/>
          <p:nvPr/>
        </p:nvSpPr>
        <p:spPr>
          <a:xfrm>
            <a:off x="3067811" y="5401817"/>
            <a:ext cx="208915" cy="306070"/>
          </a:xfrm>
          <a:custGeom>
            <a:avLst/>
            <a:gdLst/>
            <a:ahLst/>
            <a:cxnLst/>
            <a:rect l="l" t="t" r="r" b="b"/>
            <a:pathLst>
              <a:path w="208914" h="306070">
                <a:moveTo>
                  <a:pt x="11175" y="0"/>
                </a:moveTo>
                <a:lnTo>
                  <a:pt x="0" y="7238"/>
                </a:lnTo>
                <a:lnTo>
                  <a:pt x="197358" y="305942"/>
                </a:lnTo>
                <a:lnTo>
                  <a:pt x="208407" y="298742"/>
                </a:lnTo>
                <a:lnTo>
                  <a:pt x="11175" y="0"/>
                </a:lnTo>
                <a:close/>
              </a:path>
            </a:pathLst>
          </a:custGeom>
          <a:solidFill>
            <a:srgbClr val="00AE50"/>
          </a:solidFill>
        </p:spPr>
        <p:txBody>
          <a:bodyPr wrap="square" lIns="0" tIns="0" rIns="0" bIns="0" rtlCol="0"/>
          <a:lstStyle/>
          <a:p>
            <a:endParaRPr/>
          </a:p>
        </p:txBody>
      </p:sp>
      <p:sp>
        <p:nvSpPr>
          <p:cNvPr id="143" name="object 143"/>
          <p:cNvSpPr/>
          <p:nvPr/>
        </p:nvSpPr>
        <p:spPr>
          <a:xfrm>
            <a:off x="3355847" y="5534405"/>
            <a:ext cx="310896" cy="130708"/>
          </a:xfrm>
          <a:prstGeom prst="rect">
            <a:avLst/>
          </a:prstGeom>
          <a:blipFill>
            <a:blip r:embed="rId102" cstate="print"/>
            <a:stretch>
              <a:fillRect/>
            </a:stretch>
          </a:blipFill>
        </p:spPr>
        <p:txBody>
          <a:bodyPr wrap="square" lIns="0" tIns="0" rIns="0" bIns="0" rtlCol="0"/>
          <a:lstStyle/>
          <a:p>
            <a:endParaRPr/>
          </a:p>
        </p:txBody>
      </p:sp>
      <p:sp>
        <p:nvSpPr>
          <p:cNvPr id="144" name="object 144"/>
          <p:cNvSpPr/>
          <p:nvPr/>
        </p:nvSpPr>
        <p:spPr>
          <a:xfrm>
            <a:off x="4091178" y="5526023"/>
            <a:ext cx="185420" cy="326390"/>
          </a:xfrm>
          <a:custGeom>
            <a:avLst/>
            <a:gdLst/>
            <a:ahLst/>
            <a:cxnLst/>
            <a:rect l="l" t="t" r="r" b="b"/>
            <a:pathLst>
              <a:path w="185420" h="326389">
                <a:moveTo>
                  <a:pt x="173609" y="0"/>
                </a:moveTo>
                <a:lnTo>
                  <a:pt x="0" y="319544"/>
                </a:lnTo>
                <a:lnTo>
                  <a:pt x="11684" y="325793"/>
                </a:lnTo>
                <a:lnTo>
                  <a:pt x="185293" y="6350"/>
                </a:lnTo>
                <a:lnTo>
                  <a:pt x="173609" y="0"/>
                </a:lnTo>
                <a:close/>
              </a:path>
            </a:pathLst>
          </a:custGeom>
          <a:solidFill>
            <a:srgbClr val="00AE50"/>
          </a:solidFill>
        </p:spPr>
        <p:txBody>
          <a:bodyPr wrap="square" lIns="0" tIns="0" rIns="0" bIns="0" rtlCol="0"/>
          <a:lstStyle/>
          <a:p>
            <a:endParaRPr/>
          </a:p>
        </p:txBody>
      </p:sp>
      <p:sp>
        <p:nvSpPr>
          <p:cNvPr id="145" name="object 145"/>
          <p:cNvSpPr/>
          <p:nvPr/>
        </p:nvSpPr>
        <p:spPr>
          <a:xfrm>
            <a:off x="4235703" y="5459729"/>
            <a:ext cx="72771" cy="88264"/>
          </a:xfrm>
          <a:prstGeom prst="rect">
            <a:avLst/>
          </a:prstGeom>
          <a:blipFill>
            <a:blip r:embed="rId103" cstate="print"/>
            <a:stretch>
              <a:fillRect/>
            </a:stretch>
          </a:blipFill>
        </p:spPr>
        <p:txBody>
          <a:bodyPr wrap="square" lIns="0" tIns="0" rIns="0" bIns="0" rtlCol="0"/>
          <a:lstStyle/>
          <a:p>
            <a:endParaRPr/>
          </a:p>
        </p:txBody>
      </p:sp>
      <p:sp>
        <p:nvSpPr>
          <p:cNvPr id="146" name="object 146"/>
          <p:cNvSpPr/>
          <p:nvPr/>
        </p:nvSpPr>
        <p:spPr>
          <a:xfrm>
            <a:off x="2285238" y="5309615"/>
            <a:ext cx="225551" cy="145541"/>
          </a:xfrm>
          <a:prstGeom prst="rect">
            <a:avLst/>
          </a:prstGeom>
          <a:blipFill>
            <a:blip r:embed="rId104" cstate="print"/>
            <a:stretch>
              <a:fillRect/>
            </a:stretch>
          </a:blipFill>
        </p:spPr>
        <p:txBody>
          <a:bodyPr wrap="square" lIns="0" tIns="0" rIns="0" bIns="0" rtlCol="0"/>
          <a:lstStyle/>
          <a:p>
            <a:endParaRPr/>
          </a:p>
        </p:txBody>
      </p:sp>
      <p:sp>
        <p:nvSpPr>
          <p:cNvPr id="147" name="object 147"/>
          <p:cNvSpPr/>
          <p:nvPr/>
        </p:nvSpPr>
        <p:spPr>
          <a:xfrm>
            <a:off x="2387345" y="5370576"/>
            <a:ext cx="143256" cy="84581"/>
          </a:xfrm>
          <a:prstGeom prst="rect">
            <a:avLst/>
          </a:prstGeom>
          <a:blipFill>
            <a:blip r:embed="rId105" cstate="print"/>
            <a:stretch>
              <a:fillRect/>
            </a:stretch>
          </a:blipFill>
        </p:spPr>
        <p:txBody>
          <a:bodyPr wrap="square" lIns="0" tIns="0" rIns="0" bIns="0" rtlCol="0"/>
          <a:lstStyle/>
          <a:p>
            <a:endParaRPr/>
          </a:p>
        </p:txBody>
      </p:sp>
      <p:sp>
        <p:nvSpPr>
          <p:cNvPr id="148" name="object 148"/>
          <p:cNvSpPr/>
          <p:nvPr/>
        </p:nvSpPr>
        <p:spPr>
          <a:xfrm>
            <a:off x="2555748" y="5283708"/>
            <a:ext cx="225551" cy="181356"/>
          </a:xfrm>
          <a:prstGeom prst="rect">
            <a:avLst/>
          </a:prstGeom>
          <a:blipFill>
            <a:blip r:embed="rId106" cstate="print"/>
            <a:stretch>
              <a:fillRect/>
            </a:stretch>
          </a:blipFill>
        </p:spPr>
        <p:txBody>
          <a:bodyPr wrap="square" lIns="0" tIns="0" rIns="0" bIns="0" rtlCol="0"/>
          <a:lstStyle/>
          <a:p>
            <a:endParaRPr/>
          </a:p>
        </p:txBody>
      </p:sp>
      <p:sp>
        <p:nvSpPr>
          <p:cNvPr id="149" name="object 149"/>
          <p:cNvSpPr/>
          <p:nvPr/>
        </p:nvSpPr>
        <p:spPr>
          <a:xfrm>
            <a:off x="2657855" y="5344667"/>
            <a:ext cx="143256" cy="120396"/>
          </a:xfrm>
          <a:prstGeom prst="rect">
            <a:avLst/>
          </a:prstGeom>
          <a:blipFill>
            <a:blip r:embed="rId107" cstate="print"/>
            <a:stretch>
              <a:fillRect/>
            </a:stretch>
          </a:blipFill>
        </p:spPr>
        <p:txBody>
          <a:bodyPr wrap="square" lIns="0" tIns="0" rIns="0" bIns="0" rtlCol="0"/>
          <a:lstStyle/>
          <a:p>
            <a:endParaRPr/>
          </a:p>
        </p:txBody>
      </p:sp>
      <p:sp>
        <p:nvSpPr>
          <p:cNvPr id="150" name="object 150"/>
          <p:cNvSpPr/>
          <p:nvPr/>
        </p:nvSpPr>
        <p:spPr>
          <a:xfrm>
            <a:off x="3025139" y="5659373"/>
            <a:ext cx="225551" cy="176022"/>
          </a:xfrm>
          <a:prstGeom prst="rect">
            <a:avLst/>
          </a:prstGeom>
          <a:blipFill>
            <a:blip r:embed="rId108" cstate="print"/>
            <a:stretch>
              <a:fillRect/>
            </a:stretch>
          </a:blipFill>
        </p:spPr>
        <p:txBody>
          <a:bodyPr wrap="square" lIns="0" tIns="0" rIns="0" bIns="0" rtlCol="0"/>
          <a:lstStyle/>
          <a:p>
            <a:endParaRPr/>
          </a:p>
        </p:txBody>
      </p:sp>
      <p:sp>
        <p:nvSpPr>
          <p:cNvPr id="151" name="object 151"/>
          <p:cNvSpPr/>
          <p:nvPr/>
        </p:nvSpPr>
        <p:spPr>
          <a:xfrm>
            <a:off x="3127248" y="5719571"/>
            <a:ext cx="143255" cy="115824"/>
          </a:xfrm>
          <a:prstGeom prst="rect">
            <a:avLst/>
          </a:prstGeom>
          <a:blipFill>
            <a:blip r:embed="rId109" cstate="print"/>
            <a:stretch>
              <a:fillRect/>
            </a:stretch>
          </a:blipFill>
        </p:spPr>
        <p:txBody>
          <a:bodyPr wrap="square" lIns="0" tIns="0" rIns="0" bIns="0" rtlCol="0"/>
          <a:lstStyle/>
          <a:p>
            <a:endParaRPr/>
          </a:p>
        </p:txBody>
      </p:sp>
      <p:sp>
        <p:nvSpPr>
          <p:cNvPr id="152" name="object 152"/>
          <p:cNvSpPr/>
          <p:nvPr/>
        </p:nvSpPr>
        <p:spPr>
          <a:xfrm>
            <a:off x="3519678" y="5462015"/>
            <a:ext cx="224789" cy="176022"/>
          </a:xfrm>
          <a:prstGeom prst="rect">
            <a:avLst/>
          </a:prstGeom>
          <a:blipFill>
            <a:blip r:embed="rId110" cstate="print"/>
            <a:stretch>
              <a:fillRect/>
            </a:stretch>
          </a:blipFill>
        </p:spPr>
        <p:txBody>
          <a:bodyPr wrap="square" lIns="0" tIns="0" rIns="0" bIns="0" rtlCol="0"/>
          <a:lstStyle/>
          <a:p>
            <a:endParaRPr/>
          </a:p>
        </p:txBody>
      </p:sp>
      <p:sp>
        <p:nvSpPr>
          <p:cNvPr id="153" name="object 153"/>
          <p:cNvSpPr/>
          <p:nvPr/>
        </p:nvSpPr>
        <p:spPr>
          <a:xfrm>
            <a:off x="3621785" y="5522976"/>
            <a:ext cx="143255" cy="115062"/>
          </a:xfrm>
          <a:prstGeom prst="rect">
            <a:avLst/>
          </a:prstGeom>
          <a:blipFill>
            <a:blip r:embed="rId111" cstate="print"/>
            <a:stretch>
              <a:fillRect/>
            </a:stretch>
          </a:blipFill>
        </p:spPr>
        <p:txBody>
          <a:bodyPr wrap="square" lIns="0" tIns="0" rIns="0" bIns="0" rtlCol="0"/>
          <a:lstStyle/>
          <a:p>
            <a:endParaRPr/>
          </a:p>
        </p:txBody>
      </p:sp>
      <p:sp>
        <p:nvSpPr>
          <p:cNvPr id="154" name="object 154"/>
          <p:cNvSpPr/>
          <p:nvPr/>
        </p:nvSpPr>
        <p:spPr>
          <a:xfrm>
            <a:off x="4010405" y="5396484"/>
            <a:ext cx="225551" cy="175259"/>
          </a:xfrm>
          <a:prstGeom prst="rect">
            <a:avLst/>
          </a:prstGeom>
          <a:blipFill>
            <a:blip r:embed="rId78" cstate="print"/>
            <a:stretch>
              <a:fillRect/>
            </a:stretch>
          </a:blipFill>
        </p:spPr>
        <p:txBody>
          <a:bodyPr wrap="square" lIns="0" tIns="0" rIns="0" bIns="0" rtlCol="0"/>
          <a:lstStyle/>
          <a:p>
            <a:endParaRPr/>
          </a:p>
        </p:txBody>
      </p:sp>
      <p:sp>
        <p:nvSpPr>
          <p:cNvPr id="155" name="object 155"/>
          <p:cNvSpPr/>
          <p:nvPr/>
        </p:nvSpPr>
        <p:spPr>
          <a:xfrm>
            <a:off x="4112514" y="5457444"/>
            <a:ext cx="143255" cy="114300"/>
          </a:xfrm>
          <a:prstGeom prst="rect">
            <a:avLst/>
          </a:prstGeom>
          <a:blipFill>
            <a:blip r:embed="rId112" cstate="print"/>
            <a:stretch>
              <a:fillRect/>
            </a:stretch>
          </a:blipFill>
        </p:spPr>
        <p:txBody>
          <a:bodyPr wrap="square" lIns="0" tIns="0" rIns="0" bIns="0" rtlCol="0"/>
          <a:lstStyle/>
          <a:p>
            <a:endParaRPr/>
          </a:p>
        </p:txBody>
      </p:sp>
      <p:sp>
        <p:nvSpPr>
          <p:cNvPr id="156" name="object 156"/>
          <p:cNvSpPr/>
          <p:nvPr/>
        </p:nvSpPr>
        <p:spPr>
          <a:xfrm>
            <a:off x="4840985" y="5395721"/>
            <a:ext cx="225551" cy="175259"/>
          </a:xfrm>
          <a:prstGeom prst="rect">
            <a:avLst/>
          </a:prstGeom>
          <a:blipFill>
            <a:blip r:embed="rId113" cstate="print"/>
            <a:stretch>
              <a:fillRect/>
            </a:stretch>
          </a:blipFill>
        </p:spPr>
        <p:txBody>
          <a:bodyPr wrap="square" lIns="0" tIns="0" rIns="0" bIns="0" rtlCol="0"/>
          <a:lstStyle/>
          <a:p>
            <a:endParaRPr/>
          </a:p>
        </p:txBody>
      </p:sp>
      <p:sp>
        <p:nvSpPr>
          <p:cNvPr id="157" name="object 157"/>
          <p:cNvSpPr/>
          <p:nvPr/>
        </p:nvSpPr>
        <p:spPr>
          <a:xfrm>
            <a:off x="4943094" y="5456682"/>
            <a:ext cx="143255" cy="114300"/>
          </a:xfrm>
          <a:prstGeom prst="rect">
            <a:avLst/>
          </a:prstGeom>
          <a:blipFill>
            <a:blip r:embed="rId114" cstate="print"/>
            <a:stretch>
              <a:fillRect/>
            </a:stretch>
          </a:blipFill>
        </p:spPr>
        <p:txBody>
          <a:bodyPr wrap="square" lIns="0" tIns="0" rIns="0" bIns="0" rtlCol="0"/>
          <a:lstStyle/>
          <a:p>
            <a:endParaRPr/>
          </a:p>
        </p:txBody>
      </p:sp>
      <p:sp>
        <p:nvSpPr>
          <p:cNvPr id="158" name="object 158"/>
          <p:cNvSpPr/>
          <p:nvPr/>
        </p:nvSpPr>
        <p:spPr>
          <a:xfrm>
            <a:off x="2232660" y="4988814"/>
            <a:ext cx="288036" cy="441960"/>
          </a:xfrm>
          <a:prstGeom prst="rect">
            <a:avLst/>
          </a:prstGeom>
          <a:blipFill>
            <a:blip r:embed="rId115" cstate="print"/>
            <a:stretch>
              <a:fillRect/>
            </a:stretch>
          </a:blipFill>
        </p:spPr>
        <p:txBody>
          <a:bodyPr wrap="square" lIns="0" tIns="0" rIns="0" bIns="0" rtlCol="0"/>
          <a:lstStyle/>
          <a:p>
            <a:endParaRPr/>
          </a:p>
        </p:txBody>
      </p:sp>
      <p:sp>
        <p:nvSpPr>
          <p:cNvPr id="159" name="object 159"/>
          <p:cNvSpPr/>
          <p:nvPr/>
        </p:nvSpPr>
        <p:spPr>
          <a:xfrm>
            <a:off x="2276094" y="5090159"/>
            <a:ext cx="129031" cy="276859"/>
          </a:xfrm>
          <a:prstGeom prst="rect">
            <a:avLst/>
          </a:prstGeom>
          <a:blipFill>
            <a:blip r:embed="rId116" cstate="print"/>
            <a:stretch>
              <a:fillRect/>
            </a:stretch>
          </a:blipFill>
        </p:spPr>
        <p:txBody>
          <a:bodyPr wrap="square" lIns="0" tIns="0" rIns="0" bIns="0" rtlCol="0"/>
          <a:lstStyle/>
          <a:p>
            <a:endParaRPr/>
          </a:p>
        </p:txBody>
      </p:sp>
      <p:sp>
        <p:nvSpPr>
          <p:cNvPr id="160" name="object 160"/>
          <p:cNvSpPr/>
          <p:nvPr/>
        </p:nvSpPr>
        <p:spPr>
          <a:xfrm>
            <a:off x="2339339" y="5065776"/>
            <a:ext cx="418338" cy="536448"/>
          </a:xfrm>
          <a:prstGeom prst="rect">
            <a:avLst/>
          </a:prstGeom>
          <a:blipFill>
            <a:blip r:embed="rId117" cstate="print"/>
            <a:stretch>
              <a:fillRect/>
            </a:stretch>
          </a:blipFill>
        </p:spPr>
        <p:txBody>
          <a:bodyPr wrap="square" lIns="0" tIns="0" rIns="0" bIns="0" rtlCol="0"/>
          <a:lstStyle/>
          <a:p>
            <a:endParaRPr/>
          </a:p>
        </p:txBody>
      </p:sp>
      <p:sp>
        <p:nvSpPr>
          <p:cNvPr id="161" name="object 161"/>
          <p:cNvSpPr/>
          <p:nvPr/>
        </p:nvSpPr>
        <p:spPr>
          <a:xfrm>
            <a:off x="2556891" y="5371338"/>
            <a:ext cx="76961" cy="87756"/>
          </a:xfrm>
          <a:prstGeom prst="rect">
            <a:avLst/>
          </a:prstGeom>
          <a:blipFill>
            <a:blip r:embed="rId118" cstate="print"/>
            <a:stretch>
              <a:fillRect/>
            </a:stretch>
          </a:blipFill>
        </p:spPr>
        <p:txBody>
          <a:bodyPr wrap="square" lIns="0" tIns="0" rIns="0" bIns="0" rtlCol="0"/>
          <a:lstStyle/>
          <a:p>
            <a:endParaRPr/>
          </a:p>
        </p:txBody>
      </p:sp>
      <p:sp>
        <p:nvSpPr>
          <p:cNvPr id="162" name="object 162"/>
          <p:cNvSpPr/>
          <p:nvPr/>
        </p:nvSpPr>
        <p:spPr>
          <a:xfrm>
            <a:off x="2382011" y="5087873"/>
            <a:ext cx="219075" cy="312420"/>
          </a:xfrm>
          <a:custGeom>
            <a:avLst/>
            <a:gdLst/>
            <a:ahLst/>
            <a:cxnLst/>
            <a:rect l="l" t="t" r="r" b="b"/>
            <a:pathLst>
              <a:path w="219075" h="312420">
                <a:moveTo>
                  <a:pt x="21970" y="0"/>
                </a:moveTo>
                <a:lnTo>
                  <a:pt x="0" y="14224"/>
                </a:lnTo>
                <a:lnTo>
                  <a:pt x="197104" y="312292"/>
                </a:lnTo>
                <a:lnTo>
                  <a:pt x="219075" y="298069"/>
                </a:lnTo>
                <a:lnTo>
                  <a:pt x="21970" y="0"/>
                </a:lnTo>
                <a:close/>
              </a:path>
            </a:pathLst>
          </a:custGeom>
          <a:solidFill>
            <a:srgbClr val="9BB957"/>
          </a:solidFill>
        </p:spPr>
        <p:txBody>
          <a:bodyPr wrap="square" lIns="0" tIns="0" rIns="0" bIns="0" rtlCol="0"/>
          <a:lstStyle/>
          <a:p>
            <a:endParaRPr/>
          </a:p>
        </p:txBody>
      </p:sp>
      <p:sp>
        <p:nvSpPr>
          <p:cNvPr id="163" name="object 163"/>
          <p:cNvSpPr/>
          <p:nvPr/>
        </p:nvSpPr>
        <p:spPr>
          <a:xfrm>
            <a:off x="2586989" y="5424678"/>
            <a:ext cx="478536" cy="291846"/>
          </a:xfrm>
          <a:prstGeom prst="rect">
            <a:avLst/>
          </a:prstGeom>
          <a:blipFill>
            <a:blip r:embed="rId119" cstate="print"/>
            <a:stretch>
              <a:fillRect/>
            </a:stretch>
          </a:blipFill>
        </p:spPr>
        <p:txBody>
          <a:bodyPr wrap="square" lIns="0" tIns="0" rIns="0" bIns="0" rtlCol="0"/>
          <a:lstStyle/>
          <a:p>
            <a:endParaRPr/>
          </a:p>
        </p:txBody>
      </p:sp>
      <p:sp>
        <p:nvSpPr>
          <p:cNvPr id="164" name="object 164"/>
          <p:cNvSpPr/>
          <p:nvPr/>
        </p:nvSpPr>
        <p:spPr>
          <a:xfrm>
            <a:off x="2629661" y="5446776"/>
            <a:ext cx="312293" cy="136779"/>
          </a:xfrm>
          <a:prstGeom prst="rect">
            <a:avLst/>
          </a:prstGeom>
          <a:blipFill>
            <a:blip r:embed="rId120" cstate="print"/>
            <a:stretch>
              <a:fillRect/>
            </a:stretch>
          </a:blipFill>
        </p:spPr>
        <p:txBody>
          <a:bodyPr wrap="square" lIns="0" tIns="0" rIns="0" bIns="0" rtlCol="0"/>
          <a:lstStyle/>
          <a:p>
            <a:endParaRPr/>
          </a:p>
        </p:txBody>
      </p:sp>
      <p:sp>
        <p:nvSpPr>
          <p:cNvPr id="165" name="object 165"/>
          <p:cNvSpPr/>
          <p:nvPr/>
        </p:nvSpPr>
        <p:spPr>
          <a:xfrm>
            <a:off x="2875788" y="5076444"/>
            <a:ext cx="388620" cy="560832"/>
          </a:xfrm>
          <a:prstGeom prst="rect">
            <a:avLst/>
          </a:prstGeom>
          <a:blipFill>
            <a:blip r:embed="rId121" cstate="print"/>
            <a:stretch>
              <a:fillRect/>
            </a:stretch>
          </a:blipFill>
        </p:spPr>
        <p:txBody>
          <a:bodyPr wrap="square" lIns="0" tIns="0" rIns="0" bIns="0" rtlCol="0"/>
          <a:lstStyle/>
          <a:p>
            <a:endParaRPr/>
          </a:p>
        </p:txBody>
      </p:sp>
      <p:sp>
        <p:nvSpPr>
          <p:cNvPr id="166" name="object 166"/>
          <p:cNvSpPr/>
          <p:nvPr/>
        </p:nvSpPr>
        <p:spPr>
          <a:xfrm>
            <a:off x="2919222" y="5241290"/>
            <a:ext cx="196215" cy="332105"/>
          </a:xfrm>
          <a:custGeom>
            <a:avLst/>
            <a:gdLst/>
            <a:ahLst/>
            <a:cxnLst/>
            <a:rect l="l" t="t" r="r" b="b"/>
            <a:pathLst>
              <a:path w="196214" h="332104">
                <a:moveTo>
                  <a:pt x="172846" y="0"/>
                </a:moveTo>
                <a:lnTo>
                  <a:pt x="0" y="319659"/>
                </a:lnTo>
                <a:lnTo>
                  <a:pt x="22986" y="331978"/>
                </a:lnTo>
                <a:lnTo>
                  <a:pt x="195833" y="12319"/>
                </a:lnTo>
                <a:lnTo>
                  <a:pt x="172846" y="0"/>
                </a:lnTo>
                <a:close/>
              </a:path>
            </a:pathLst>
          </a:custGeom>
          <a:solidFill>
            <a:srgbClr val="9BB957"/>
          </a:solidFill>
        </p:spPr>
        <p:txBody>
          <a:bodyPr wrap="square" lIns="0" tIns="0" rIns="0" bIns="0" rtlCol="0"/>
          <a:lstStyle/>
          <a:p>
            <a:endParaRPr/>
          </a:p>
        </p:txBody>
      </p:sp>
      <p:sp>
        <p:nvSpPr>
          <p:cNvPr id="167" name="object 167"/>
          <p:cNvSpPr/>
          <p:nvPr/>
        </p:nvSpPr>
        <p:spPr>
          <a:xfrm>
            <a:off x="3098292" y="5229733"/>
            <a:ext cx="41910" cy="36830"/>
          </a:xfrm>
          <a:custGeom>
            <a:avLst/>
            <a:gdLst/>
            <a:ahLst/>
            <a:cxnLst/>
            <a:rect l="l" t="t" r="r" b="b"/>
            <a:pathLst>
              <a:path w="41910" h="36829">
                <a:moveTo>
                  <a:pt x="41401" y="0"/>
                </a:moveTo>
                <a:lnTo>
                  <a:pt x="0" y="0"/>
                </a:lnTo>
                <a:lnTo>
                  <a:pt x="23113" y="12192"/>
                </a:lnTo>
                <a:lnTo>
                  <a:pt x="16763" y="23876"/>
                </a:lnTo>
                <a:lnTo>
                  <a:pt x="40258" y="36449"/>
                </a:lnTo>
                <a:lnTo>
                  <a:pt x="41401" y="0"/>
                </a:lnTo>
                <a:close/>
              </a:path>
            </a:pathLst>
          </a:custGeom>
          <a:solidFill>
            <a:srgbClr val="9BB957"/>
          </a:solidFill>
        </p:spPr>
        <p:txBody>
          <a:bodyPr wrap="square" lIns="0" tIns="0" rIns="0" bIns="0" rtlCol="0"/>
          <a:lstStyle/>
          <a:p>
            <a:endParaRPr/>
          </a:p>
        </p:txBody>
      </p:sp>
      <p:sp>
        <p:nvSpPr>
          <p:cNvPr id="168" name="object 168"/>
          <p:cNvSpPr/>
          <p:nvPr/>
        </p:nvSpPr>
        <p:spPr>
          <a:xfrm>
            <a:off x="3092069" y="5229733"/>
            <a:ext cx="29845" cy="24130"/>
          </a:xfrm>
          <a:custGeom>
            <a:avLst/>
            <a:gdLst/>
            <a:ahLst/>
            <a:cxnLst/>
            <a:rect l="l" t="t" r="r" b="b"/>
            <a:pathLst>
              <a:path w="29844" h="24129">
                <a:moveTo>
                  <a:pt x="6223" y="0"/>
                </a:moveTo>
                <a:lnTo>
                  <a:pt x="0" y="11557"/>
                </a:lnTo>
                <a:lnTo>
                  <a:pt x="22987" y="23876"/>
                </a:lnTo>
                <a:lnTo>
                  <a:pt x="29337" y="12192"/>
                </a:lnTo>
                <a:lnTo>
                  <a:pt x="6223" y="0"/>
                </a:lnTo>
                <a:close/>
              </a:path>
            </a:pathLst>
          </a:custGeom>
          <a:solidFill>
            <a:srgbClr val="9BB957"/>
          </a:solidFill>
        </p:spPr>
        <p:txBody>
          <a:bodyPr wrap="square" lIns="0" tIns="0" rIns="0" bIns="0" rtlCol="0"/>
          <a:lstStyle/>
          <a:p>
            <a:endParaRPr/>
          </a:p>
        </p:txBody>
      </p:sp>
      <p:sp>
        <p:nvSpPr>
          <p:cNvPr id="169" name="object 169"/>
          <p:cNvSpPr/>
          <p:nvPr/>
        </p:nvSpPr>
        <p:spPr>
          <a:xfrm>
            <a:off x="3068573" y="5177790"/>
            <a:ext cx="73025" cy="63500"/>
          </a:xfrm>
          <a:custGeom>
            <a:avLst/>
            <a:gdLst/>
            <a:ahLst/>
            <a:cxnLst/>
            <a:rect l="l" t="t" r="r" b="b"/>
            <a:pathLst>
              <a:path w="73025" h="63500">
                <a:moveTo>
                  <a:pt x="72643" y="0"/>
                </a:moveTo>
                <a:lnTo>
                  <a:pt x="0" y="50800"/>
                </a:lnTo>
                <a:lnTo>
                  <a:pt x="23494" y="63500"/>
                </a:lnTo>
                <a:lnTo>
                  <a:pt x="29718" y="51943"/>
                </a:lnTo>
                <a:lnTo>
                  <a:pt x="71119" y="51943"/>
                </a:lnTo>
                <a:lnTo>
                  <a:pt x="72643" y="0"/>
                </a:lnTo>
                <a:close/>
              </a:path>
            </a:pathLst>
          </a:custGeom>
          <a:solidFill>
            <a:srgbClr val="9BB957"/>
          </a:solidFill>
        </p:spPr>
        <p:txBody>
          <a:bodyPr wrap="square" lIns="0" tIns="0" rIns="0" bIns="0" rtlCol="0"/>
          <a:lstStyle/>
          <a:p>
            <a:endParaRPr/>
          </a:p>
        </p:txBody>
      </p:sp>
      <p:sp>
        <p:nvSpPr>
          <p:cNvPr id="170" name="object 170"/>
          <p:cNvSpPr/>
          <p:nvPr/>
        </p:nvSpPr>
        <p:spPr>
          <a:xfrm>
            <a:off x="4702302" y="5345429"/>
            <a:ext cx="119252" cy="129031"/>
          </a:xfrm>
          <a:prstGeom prst="rect">
            <a:avLst/>
          </a:prstGeom>
          <a:blipFill>
            <a:blip r:embed="rId122" cstate="print"/>
            <a:stretch>
              <a:fillRect/>
            </a:stretch>
          </a:blipFill>
        </p:spPr>
        <p:txBody>
          <a:bodyPr wrap="square" lIns="0" tIns="0" rIns="0" bIns="0" rtlCol="0"/>
          <a:lstStyle/>
          <a:p>
            <a:endParaRPr/>
          </a:p>
        </p:txBody>
      </p:sp>
      <p:sp>
        <p:nvSpPr>
          <p:cNvPr id="171" name="object 171"/>
          <p:cNvSpPr/>
          <p:nvPr/>
        </p:nvSpPr>
        <p:spPr>
          <a:xfrm>
            <a:off x="3088385" y="5147309"/>
            <a:ext cx="290322" cy="297179"/>
          </a:xfrm>
          <a:prstGeom prst="rect">
            <a:avLst/>
          </a:prstGeom>
          <a:blipFill>
            <a:blip r:embed="rId123" cstate="print"/>
            <a:stretch>
              <a:fillRect/>
            </a:stretch>
          </a:blipFill>
        </p:spPr>
        <p:txBody>
          <a:bodyPr wrap="square" lIns="0" tIns="0" rIns="0" bIns="0" rtlCol="0"/>
          <a:lstStyle/>
          <a:p>
            <a:endParaRPr/>
          </a:p>
        </p:txBody>
      </p:sp>
      <p:sp>
        <p:nvSpPr>
          <p:cNvPr id="172" name="object 172"/>
          <p:cNvSpPr/>
          <p:nvPr/>
        </p:nvSpPr>
        <p:spPr>
          <a:xfrm>
            <a:off x="3172967" y="5252339"/>
            <a:ext cx="83185" cy="50165"/>
          </a:xfrm>
          <a:custGeom>
            <a:avLst/>
            <a:gdLst/>
            <a:ahLst/>
            <a:cxnLst/>
            <a:rect l="l" t="t" r="r" b="b"/>
            <a:pathLst>
              <a:path w="83185" h="50164">
                <a:moveTo>
                  <a:pt x="19557" y="0"/>
                </a:moveTo>
                <a:lnTo>
                  <a:pt x="0" y="18161"/>
                </a:lnTo>
                <a:lnTo>
                  <a:pt x="82931" y="49657"/>
                </a:lnTo>
                <a:lnTo>
                  <a:pt x="71500" y="9779"/>
                </a:lnTo>
                <a:lnTo>
                  <a:pt x="28575" y="9779"/>
                </a:lnTo>
                <a:lnTo>
                  <a:pt x="19557" y="0"/>
                </a:lnTo>
                <a:close/>
              </a:path>
            </a:pathLst>
          </a:custGeom>
          <a:solidFill>
            <a:srgbClr val="9BB957"/>
          </a:solidFill>
        </p:spPr>
        <p:txBody>
          <a:bodyPr wrap="square" lIns="0" tIns="0" rIns="0" bIns="0" rtlCol="0"/>
          <a:lstStyle/>
          <a:p>
            <a:endParaRPr/>
          </a:p>
        </p:txBody>
      </p:sp>
      <p:sp>
        <p:nvSpPr>
          <p:cNvPr id="173" name="object 173"/>
          <p:cNvSpPr/>
          <p:nvPr/>
        </p:nvSpPr>
        <p:spPr>
          <a:xfrm>
            <a:off x="3192526" y="5234685"/>
            <a:ext cx="28575" cy="27940"/>
          </a:xfrm>
          <a:custGeom>
            <a:avLst/>
            <a:gdLst/>
            <a:ahLst/>
            <a:cxnLst/>
            <a:rect l="l" t="t" r="r" b="b"/>
            <a:pathLst>
              <a:path w="28575" h="27939">
                <a:moveTo>
                  <a:pt x="19304" y="0"/>
                </a:moveTo>
                <a:lnTo>
                  <a:pt x="0" y="17652"/>
                </a:lnTo>
                <a:lnTo>
                  <a:pt x="9017" y="27431"/>
                </a:lnTo>
                <a:lnTo>
                  <a:pt x="28193" y="9651"/>
                </a:lnTo>
                <a:lnTo>
                  <a:pt x="19304" y="0"/>
                </a:lnTo>
                <a:close/>
              </a:path>
            </a:pathLst>
          </a:custGeom>
          <a:solidFill>
            <a:srgbClr val="9BB957"/>
          </a:solidFill>
        </p:spPr>
        <p:txBody>
          <a:bodyPr wrap="square" lIns="0" tIns="0" rIns="0" bIns="0" rtlCol="0"/>
          <a:lstStyle/>
          <a:p>
            <a:endParaRPr/>
          </a:p>
        </p:txBody>
      </p:sp>
      <p:sp>
        <p:nvSpPr>
          <p:cNvPr id="174" name="object 174"/>
          <p:cNvSpPr/>
          <p:nvPr/>
        </p:nvSpPr>
        <p:spPr>
          <a:xfrm>
            <a:off x="3201542" y="5216525"/>
            <a:ext cx="43180" cy="45720"/>
          </a:xfrm>
          <a:custGeom>
            <a:avLst/>
            <a:gdLst/>
            <a:ahLst/>
            <a:cxnLst/>
            <a:rect l="l" t="t" r="r" b="b"/>
            <a:pathLst>
              <a:path w="43180" h="45720">
                <a:moveTo>
                  <a:pt x="29844" y="0"/>
                </a:moveTo>
                <a:lnTo>
                  <a:pt x="10287" y="18161"/>
                </a:lnTo>
                <a:lnTo>
                  <a:pt x="19176" y="27812"/>
                </a:lnTo>
                <a:lnTo>
                  <a:pt x="0" y="45593"/>
                </a:lnTo>
                <a:lnTo>
                  <a:pt x="42925" y="45593"/>
                </a:lnTo>
                <a:lnTo>
                  <a:pt x="29844" y="0"/>
                </a:lnTo>
                <a:close/>
              </a:path>
            </a:pathLst>
          </a:custGeom>
          <a:solidFill>
            <a:srgbClr val="9BB957"/>
          </a:solidFill>
        </p:spPr>
        <p:txBody>
          <a:bodyPr wrap="square" lIns="0" tIns="0" rIns="0" bIns="0" rtlCol="0"/>
          <a:lstStyle/>
          <a:p>
            <a:endParaRPr/>
          </a:p>
        </p:txBody>
      </p:sp>
      <p:sp>
        <p:nvSpPr>
          <p:cNvPr id="175" name="object 175"/>
          <p:cNvSpPr/>
          <p:nvPr/>
        </p:nvSpPr>
        <p:spPr>
          <a:xfrm>
            <a:off x="3131820" y="5168646"/>
            <a:ext cx="80010" cy="83820"/>
          </a:xfrm>
          <a:custGeom>
            <a:avLst/>
            <a:gdLst/>
            <a:ahLst/>
            <a:cxnLst/>
            <a:rect l="l" t="t" r="r" b="b"/>
            <a:pathLst>
              <a:path w="80010" h="83820">
                <a:moveTo>
                  <a:pt x="19304" y="0"/>
                </a:moveTo>
                <a:lnTo>
                  <a:pt x="0" y="17779"/>
                </a:lnTo>
                <a:lnTo>
                  <a:pt x="60706" y="83692"/>
                </a:lnTo>
                <a:lnTo>
                  <a:pt x="80010" y="66039"/>
                </a:lnTo>
                <a:lnTo>
                  <a:pt x="19304" y="0"/>
                </a:lnTo>
                <a:close/>
              </a:path>
            </a:pathLst>
          </a:custGeom>
          <a:solidFill>
            <a:srgbClr val="9BB957"/>
          </a:solidFill>
        </p:spPr>
        <p:txBody>
          <a:bodyPr wrap="square" lIns="0" tIns="0" rIns="0" bIns="0" rtlCol="0"/>
          <a:lstStyle/>
          <a:p>
            <a:endParaRPr/>
          </a:p>
        </p:txBody>
      </p:sp>
      <p:sp>
        <p:nvSpPr>
          <p:cNvPr id="176" name="object 176"/>
          <p:cNvSpPr/>
          <p:nvPr/>
        </p:nvSpPr>
        <p:spPr>
          <a:xfrm>
            <a:off x="2287523" y="5361432"/>
            <a:ext cx="430530" cy="363220"/>
          </a:xfrm>
          <a:custGeom>
            <a:avLst/>
            <a:gdLst/>
            <a:ahLst/>
            <a:cxnLst/>
            <a:rect l="l" t="t" r="r" b="b"/>
            <a:pathLst>
              <a:path w="430530" h="363220">
                <a:moveTo>
                  <a:pt x="0" y="0"/>
                </a:moveTo>
                <a:lnTo>
                  <a:pt x="430275" y="363131"/>
                </a:lnTo>
              </a:path>
            </a:pathLst>
          </a:custGeom>
          <a:ln w="3175">
            <a:solidFill>
              <a:srgbClr val="487CB9"/>
            </a:solidFill>
            <a:prstDash val="sysDot"/>
          </a:ln>
        </p:spPr>
        <p:txBody>
          <a:bodyPr wrap="square" lIns="0" tIns="0" rIns="0" bIns="0" rtlCol="0"/>
          <a:lstStyle/>
          <a:p>
            <a:endParaRPr/>
          </a:p>
        </p:txBody>
      </p:sp>
      <p:sp>
        <p:nvSpPr>
          <p:cNvPr id="177" name="object 177"/>
          <p:cNvSpPr/>
          <p:nvPr/>
        </p:nvSpPr>
        <p:spPr>
          <a:xfrm>
            <a:off x="2404110" y="5106923"/>
            <a:ext cx="429259" cy="362585"/>
          </a:xfrm>
          <a:custGeom>
            <a:avLst/>
            <a:gdLst/>
            <a:ahLst/>
            <a:cxnLst/>
            <a:rect l="l" t="t" r="r" b="b"/>
            <a:pathLst>
              <a:path w="429260" h="362585">
                <a:moveTo>
                  <a:pt x="0" y="0"/>
                </a:moveTo>
                <a:lnTo>
                  <a:pt x="428751" y="362584"/>
                </a:lnTo>
              </a:path>
            </a:pathLst>
          </a:custGeom>
          <a:ln w="3175">
            <a:solidFill>
              <a:srgbClr val="487CB9"/>
            </a:solidFill>
            <a:prstDash val="sysDot"/>
          </a:ln>
        </p:spPr>
        <p:txBody>
          <a:bodyPr wrap="square" lIns="0" tIns="0" rIns="0" bIns="0" rtlCol="0"/>
          <a:lstStyle/>
          <a:p>
            <a:endParaRPr/>
          </a:p>
        </p:txBody>
      </p:sp>
      <p:sp>
        <p:nvSpPr>
          <p:cNvPr id="178" name="object 178"/>
          <p:cNvSpPr/>
          <p:nvPr/>
        </p:nvSpPr>
        <p:spPr>
          <a:xfrm>
            <a:off x="7902702" y="1932432"/>
            <a:ext cx="1050036" cy="531113"/>
          </a:xfrm>
          <a:prstGeom prst="rect">
            <a:avLst/>
          </a:prstGeom>
          <a:blipFill>
            <a:blip r:embed="rId124" cstate="print"/>
            <a:stretch>
              <a:fillRect/>
            </a:stretch>
          </a:blipFill>
        </p:spPr>
        <p:txBody>
          <a:bodyPr wrap="square" lIns="0" tIns="0" rIns="0" bIns="0" rtlCol="0"/>
          <a:lstStyle/>
          <a:p>
            <a:endParaRPr/>
          </a:p>
        </p:txBody>
      </p:sp>
      <p:sp>
        <p:nvSpPr>
          <p:cNvPr id="179" name="object 179"/>
          <p:cNvSpPr/>
          <p:nvPr/>
        </p:nvSpPr>
        <p:spPr>
          <a:xfrm>
            <a:off x="7946897" y="2089785"/>
            <a:ext cx="790575" cy="308610"/>
          </a:xfrm>
          <a:custGeom>
            <a:avLst/>
            <a:gdLst/>
            <a:ahLst/>
            <a:cxnLst/>
            <a:rect l="l" t="t" r="r" b="b"/>
            <a:pathLst>
              <a:path w="790575" h="308610">
                <a:moveTo>
                  <a:pt x="763777" y="0"/>
                </a:moveTo>
                <a:lnTo>
                  <a:pt x="0" y="282828"/>
                </a:lnTo>
                <a:lnTo>
                  <a:pt x="9525" y="308101"/>
                </a:lnTo>
                <a:lnTo>
                  <a:pt x="773049" y="25273"/>
                </a:lnTo>
                <a:lnTo>
                  <a:pt x="790067" y="4572"/>
                </a:lnTo>
                <a:lnTo>
                  <a:pt x="763777" y="0"/>
                </a:lnTo>
                <a:close/>
              </a:path>
            </a:pathLst>
          </a:custGeom>
          <a:solidFill>
            <a:srgbClr val="9BB957"/>
          </a:solidFill>
        </p:spPr>
        <p:txBody>
          <a:bodyPr wrap="square" lIns="0" tIns="0" rIns="0" bIns="0" rtlCol="0"/>
          <a:lstStyle/>
          <a:p>
            <a:endParaRPr/>
          </a:p>
        </p:txBody>
      </p:sp>
      <p:sp>
        <p:nvSpPr>
          <p:cNvPr id="180" name="object 180"/>
          <p:cNvSpPr/>
          <p:nvPr/>
        </p:nvSpPr>
        <p:spPr>
          <a:xfrm>
            <a:off x="8654160" y="2054351"/>
            <a:ext cx="133223" cy="118745"/>
          </a:xfrm>
          <a:prstGeom prst="rect">
            <a:avLst/>
          </a:prstGeom>
          <a:blipFill>
            <a:blip r:embed="rId125" cstate="print"/>
            <a:stretch>
              <a:fillRect/>
            </a:stretch>
          </a:blipFill>
        </p:spPr>
        <p:txBody>
          <a:bodyPr wrap="square" lIns="0" tIns="0" rIns="0" bIns="0" rtlCol="0"/>
          <a:lstStyle/>
          <a:p>
            <a:endParaRPr/>
          </a:p>
        </p:txBody>
      </p:sp>
      <p:sp>
        <p:nvSpPr>
          <p:cNvPr id="181" name="object 181"/>
          <p:cNvSpPr/>
          <p:nvPr/>
        </p:nvSpPr>
        <p:spPr>
          <a:xfrm>
            <a:off x="6646164" y="1552955"/>
            <a:ext cx="1482090" cy="1028700"/>
          </a:xfrm>
          <a:prstGeom prst="rect">
            <a:avLst/>
          </a:prstGeom>
          <a:blipFill>
            <a:blip r:embed="rId126" cstate="print"/>
            <a:stretch>
              <a:fillRect/>
            </a:stretch>
          </a:blipFill>
        </p:spPr>
        <p:txBody>
          <a:bodyPr wrap="square" lIns="0" tIns="0" rIns="0" bIns="0" rtlCol="0"/>
          <a:lstStyle/>
          <a:p>
            <a:endParaRPr/>
          </a:p>
        </p:txBody>
      </p:sp>
      <p:sp>
        <p:nvSpPr>
          <p:cNvPr id="182" name="object 182"/>
          <p:cNvSpPr/>
          <p:nvPr/>
        </p:nvSpPr>
        <p:spPr>
          <a:xfrm>
            <a:off x="7831963" y="2281173"/>
            <a:ext cx="131444" cy="114046"/>
          </a:xfrm>
          <a:prstGeom prst="rect">
            <a:avLst/>
          </a:prstGeom>
          <a:blipFill>
            <a:blip r:embed="rId127" cstate="print"/>
            <a:stretch>
              <a:fillRect/>
            </a:stretch>
          </a:blipFill>
        </p:spPr>
        <p:txBody>
          <a:bodyPr wrap="square" lIns="0" tIns="0" rIns="0" bIns="0" rtlCol="0"/>
          <a:lstStyle/>
          <a:p>
            <a:endParaRPr/>
          </a:p>
        </p:txBody>
      </p:sp>
      <p:sp>
        <p:nvSpPr>
          <p:cNvPr id="183" name="object 183"/>
          <p:cNvSpPr/>
          <p:nvPr/>
        </p:nvSpPr>
        <p:spPr>
          <a:xfrm>
            <a:off x="6690359" y="1575816"/>
            <a:ext cx="1228090" cy="790575"/>
          </a:xfrm>
          <a:custGeom>
            <a:avLst/>
            <a:gdLst/>
            <a:ahLst/>
            <a:cxnLst/>
            <a:rect l="l" t="t" r="r" b="b"/>
            <a:pathLst>
              <a:path w="1228090" h="790575">
                <a:moveTo>
                  <a:pt x="14605" y="0"/>
                </a:moveTo>
                <a:lnTo>
                  <a:pt x="0" y="22606"/>
                </a:lnTo>
                <a:lnTo>
                  <a:pt x="1200912" y="789305"/>
                </a:lnTo>
                <a:lnTo>
                  <a:pt x="1227709" y="790448"/>
                </a:lnTo>
                <a:lnTo>
                  <a:pt x="1215517" y="766572"/>
                </a:lnTo>
                <a:lnTo>
                  <a:pt x="14605" y="0"/>
                </a:lnTo>
                <a:close/>
              </a:path>
            </a:pathLst>
          </a:custGeom>
          <a:solidFill>
            <a:srgbClr val="9BB957"/>
          </a:solidFill>
        </p:spPr>
        <p:txBody>
          <a:bodyPr wrap="square" lIns="0" tIns="0" rIns="0" bIns="0" rtlCol="0"/>
          <a:lstStyle/>
          <a:p>
            <a:endParaRPr/>
          </a:p>
        </p:txBody>
      </p:sp>
      <p:sp>
        <p:nvSpPr>
          <p:cNvPr id="184" name="object 184"/>
          <p:cNvSpPr/>
          <p:nvPr/>
        </p:nvSpPr>
        <p:spPr>
          <a:xfrm>
            <a:off x="6498209" y="1681607"/>
            <a:ext cx="315595" cy="628015"/>
          </a:xfrm>
          <a:custGeom>
            <a:avLst/>
            <a:gdLst/>
            <a:ahLst/>
            <a:cxnLst/>
            <a:rect l="l" t="t" r="r" b="b"/>
            <a:pathLst>
              <a:path w="315595" h="628014">
                <a:moveTo>
                  <a:pt x="1015" y="0"/>
                </a:moveTo>
                <a:lnTo>
                  <a:pt x="0" y="13462"/>
                </a:lnTo>
                <a:lnTo>
                  <a:pt x="302894" y="627888"/>
                </a:lnTo>
                <a:lnTo>
                  <a:pt x="315213" y="621791"/>
                </a:lnTo>
                <a:lnTo>
                  <a:pt x="12318" y="7492"/>
                </a:lnTo>
                <a:lnTo>
                  <a:pt x="1015" y="0"/>
                </a:lnTo>
                <a:close/>
              </a:path>
            </a:pathLst>
          </a:custGeom>
          <a:solidFill>
            <a:srgbClr val="487CB9"/>
          </a:solidFill>
        </p:spPr>
        <p:txBody>
          <a:bodyPr wrap="square" lIns="0" tIns="0" rIns="0" bIns="0" rtlCol="0"/>
          <a:lstStyle/>
          <a:p>
            <a:endParaRPr/>
          </a:p>
        </p:txBody>
      </p:sp>
      <p:sp>
        <p:nvSpPr>
          <p:cNvPr id="185" name="object 185"/>
          <p:cNvSpPr/>
          <p:nvPr/>
        </p:nvSpPr>
        <p:spPr>
          <a:xfrm>
            <a:off x="6479285" y="1657350"/>
            <a:ext cx="100964" cy="113411"/>
          </a:xfrm>
          <a:prstGeom prst="rect">
            <a:avLst/>
          </a:prstGeom>
          <a:blipFill>
            <a:blip r:embed="rId128" cstate="print"/>
            <a:stretch>
              <a:fillRect/>
            </a:stretch>
          </a:blipFill>
        </p:spPr>
        <p:txBody>
          <a:bodyPr wrap="square" lIns="0" tIns="0" rIns="0" bIns="0" rtlCol="0"/>
          <a:lstStyle/>
          <a:p>
            <a:endParaRPr/>
          </a:p>
        </p:txBody>
      </p:sp>
      <p:sp>
        <p:nvSpPr>
          <p:cNvPr id="186" name="object 186"/>
          <p:cNvSpPr/>
          <p:nvPr/>
        </p:nvSpPr>
        <p:spPr>
          <a:xfrm>
            <a:off x="7024116" y="1739773"/>
            <a:ext cx="191770" cy="498475"/>
          </a:xfrm>
          <a:custGeom>
            <a:avLst/>
            <a:gdLst/>
            <a:ahLst/>
            <a:cxnLst/>
            <a:rect l="l" t="t" r="r" b="b"/>
            <a:pathLst>
              <a:path w="191770" h="498475">
                <a:moveTo>
                  <a:pt x="188849" y="0"/>
                </a:moveTo>
                <a:lnTo>
                  <a:pt x="178434" y="8636"/>
                </a:lnTo>
                <a:lnTo>
                  <a:pt x="0" y="493902"/>
                </a:lnTo>
                <a:lnTo>
                  <a:pt x="12826" y="498475"/>
                </a:lnTo>
                <a:lnTo>
                  <a:pt x="191261" y="13207"/>
                </a:lnTo>
                <a:lnTo>
                  <a:pt x="188849" y="0"/>
                </a:lnTo>
                <a:close/>
              </a:path>
            </a:pathLst>
          </a:custGeom>
          <a:solidFill>
            <a:srgbClr val="487CB9"/>
          </a:solidFill>
        </p:spPr>
        <p:txBody>
          <a:bodyPr wrap="square" lIns="0" tIns="0" rIns="0" bIns="0" rtlCol="0"/>
          <a:lstStyle/>
          <a:p>
            <a:endParaRPr/>
          </a:p>
        </p:txBody>
      </p:sp>
      <p:sp>
        <p:nvSpPr>
          <p:cNvPr id="187" name="object 187"/>
          <p:cNvSpPr/>
          <p:nvPr/>
        </p:nvSpPr>
        <p:spPr>
          <a:xfrm>
            <a:off x="7136765" y="1714500"/>
            <a:ext cx="105155" cy="113029"/>
          </a:xfrm>
          <a:prstGeom prst="rect">
            <a:avLst/>
          </a:prstGeom>
          <a:blipFill>
            <a:blip r:embed="rId129" cstate="print"/>
            <a:stretch>
              <a:fillRect/>
            </a:stretch>
          </a:blipFill>
        </p:spPr>
        <p:txBody>
          <a:bodyPr wrap="square" lIns="0" tIns="0" rIns="0" bIns="0" rtlCol="0"/>
          <a:lstStyle/>
          <a:p>
            <a:endParaRPr/>
          </a:p>
        </p:txBody>
      </p:sp>
      <p:sp>
        <p:nvSpPr>
          <p:cNvPr id="188" name="object 188"/>
          <p:cNvSpPr/>
          <p:nvPr/>
        </p:nvSpPr>
        <p:spPr>
          <a:xfrm>
            <a:off x="7678039" y="2365120"/>
            <a:ext cx="100329" cy="112775"/>
          </a:xfrm>
          <a:prstGeom prst="rect">
            <a:avLst/>
          </a:prstGeom>
          <a:blipFill>
            <a:blip r:embed="rId130" cstate="print"/>
            <a:stretch>
              <a:fillRect/>
            </a:stretch>
          </a:blipFill>
        </p:spPr>
        <p:txBody>
          <a:bodyPr wrap="square" lIns="0" tIns="0" rIns="0" bIns="0" rtlCol="0"/>
          <a:lstStyle/>
          <a:p>
            <a:endParaRPr/>
          </a:p>
        </p:txBody>
      </p:sp>
      <p:sp>
        <p:nvSpPr>
          <p:cNvPr id="189" name="object 189"/>
          <p:cNvSpPr/>
          <p:nvPr/>
        </p:nvSpPr>
        <p:spPr>
          <a:xfrm>
            <a:off x="7389114" y="1895094"/>
            <a:ext cx="374650" cy="560705"/>
          </a:xfrm>
          <a:custGeom>
            <a:avLst/>
            <a:gdLst/>
            <a:ahLst/>
            <a:cxnLst/>
            <a:rect l="l" t="t" r="r" b="b"/>
            <a:pathLst>
              <a:path w="374650" h="560705">
                <a:moveTo>
                  <a:pt x="11429" y="0"/>
                </a:moveTo>
                <a:lnTo>
                  <a:pt x="0" y="7492"/>
                </a:lnTo>
                <a:lnTo>
                  <a:pt x="362203" y="554227"/>
                </a:lnTo>
                <a:lnTo>
                  <a:pt x="374268" y="560196"/>
                </a:lnTo>
                <a:lnTo>
                  <a:pt x="373506" y="546607"/>
                </a:lnTo>
                <a:lnTo>
                  <a:pt x="11429" y="0"/>
                </a:lnTo>
                <a:close/>
              </a:path>
            </a:pathLst>
          </a:custGeom>
          <a:solidFill>
            <a:srgbClr val="487CB9"/>
          </a:solidFill>
        </p:spPr>
        <p:txBody>
          <a:bodyPr wrap="square" lIns="0" tIns="0" rIns="0" bIns="0" rtlCol="0"/>
          <a:lstStyle/>
          <a:p>
            <a:endParaRPr/>
          </a:p>
        </p:txBody>
      </p:sp>
      <p:sp>
        <p:nvSpPr>
          <p:cNvPr id="190" name="object 190"/>
          <p:cNvSpPr/>
          <p:nvPr/>
        </p:nvSpPr>
        <p:spPr>
          <a:xfrm>
            <a:off x="8073008" y="2149475"/>
            <a:ext cx="113792" cy="103377"/>
          </a:xfrm>
          <a:prstGeom prst="rect">
            <a:avLst/>
          </a:prstGeom>
          <a:blipFill>
            <a:blip r:embed="rId131" cstate="print"/>
            <a:stretch>
              <a:fillRect/>
            </a:stretch>
          </a:blipFill>
        </p:spPr>
        <p:txBody>
          <a:bodyPr wrap="square" lIns="0" tIns="0" rIns="0" bIns="0" rtlCol="0"/>
          <a:lstStyle/>
          <a:p>
            <a:endParaRPr/>
          </a:p>
        </p:txBody>
      </p:sp>
      <p:sp>
        <p:nvSpPr>
          <p:cNvPr id="191" name="object 191"/>
          <p:cNvSpPr/>
          <p:nvPr/>
        </p:nvSpPr>
        <p:spPr>
          <a:xfrm>
            <a:off x="7685531" y="2033016"/>
            <a:ext cx="476250" cy="195580"/>
          </a:xfrm>
          <a:custGeom>
            <a:avLst/>
            <a:gdLst/>
            <a:ahLst/>
            <a:cxnLst/>
            <a:rect l="l" t="t" r="r" b="b"/>
            <a:pathLst>
              <a:path w="476250" h="195580">
                <a:moveTo>
                  <a:pt x="4952" y="0"/>
                </a:moveTo>
                <a:lnTo>
                  <a:pt x="0" y="12573"/>
                </a:lnTo>
                <a:lnTo>
                  <a:pt x="462661" y="195453"/>
                </a:lnTo>
                <a:lnTo>
                  <a:pt x="476123" y="193548"/>
                </a:lnTo>
                <a:lnTo>
                  <a:pt x="467741" y="182880"/>
                </a:lnTo>
                <a:lnTo>
                  <a:pt x="4952" y="0"/>
                </a:lnTo>
                <a:close/>
              </a:path>
            </a:pathLst>
          </a:custGeom>
          <a:solidFill>
            <a:srgbClr val="487CB9"/>
          </a:solidFill>
        </p:spPr>
        <p:txBody>
          <a:bodyPr wrap="square" lIns="0" tIns="0" rIns="0" bIns="0" rtlCol="0"/>
          <a:lstStyle/>
          <a:p>
            <a:endParaRPr/>
          </a:p>
        </p:txBody>
      </p:sp>
      <p:sp>
        <p:nvSpPr>
          <p:cNvPr id="192" name="object 192"/>
          <p:cNvSpPr/>
          <p:nvPr/>
        </p:nvSpPr>
        <p:spPr>
          <a:xfrm>
            <a:off x="8153272" y="2215895"/>
            <a:ext cx="22860" cy="10795"/>
          </a:xfrm>
          <a:custGeom>
            <a:avLst/>
            <a:gdLst/>
            <a:ahLst/>
            <a:cxnLst/>
            <a:rect l="l" t="t" r="r" b="b"/>
            <a:pathLst>
              <a:path w="22859" h="10794">
                <a:moveTo>
                  <a:pt x="0" y="0"/>
                </a:moveTo>
                <a:lnTo>
                  <a:pt x="8381" y="10667"/>
                </a:lnTo>
                <a:lnTo>
                  <a:pt x="19938" y="8889"/>
                </a:lnTo>
                <a:lnTo>
                  <a:pt x="22478" y="8889"/>
                </a:lnTo>
                <a:lnTo>
                  <a:pt x="0" y="0"/>
                </a:lnTo>
                <a:close/>
              </a:path>
            </a:pathLst>
          </a:custGeom>
          <a:solidFill>
            <a:srgbClr val="487CB9"/>
          </a:solidFill>
        </p:spPr>
        <p:txBody>
          <a:bodyPr wrap="square" lIns="0" tIns="0" rIns="0" bIns="0" rtlCol="0"/>
          <a:lstStyle/>
          <a:p>
            <a:endParaRPr/>
          </a:p>
        </p:txBody>
      </p:sp>
      <p:sp>
        <p:nvSpPr>
          <p:cNvPr id="193" name="object 193"/>
          <p:cNvSpPr/>
          <p:nvPr/>
        </p:nvSpPr>
        <p:spPr>
          <a:xfrm>
            <a:off x="8449056" y="1738502"/>
            <a:ext cx="327025" cy="622300"/>
          </a:xfrm>
          <a:custGeom>
            <a:avLst/>
            <a:gdLst/>
            <a:ahLst/>
            <a:cxnLst/>
            <a:rect l="l" t="t" r="r" b="b"/>
            <a:pathLst>
              <a:path w="327025" h="622300">
                <a:moveTo>
                  <a:pt x="326136" y="0"/>
                </a:moveTo>
                <a:lnTo>
                  <a:pt x="314705" y="7238"/>
                </a:lnTo>
                <a:lnTo>
                  <a:pt x="0" y="615823"/>
                </a:lnTo>
                <a:lnTo>
                  <a:pt x="12065" y="622173"/>
                </a:lnTo>
                <a:lnTo>
                  <a:pt x="326898" y="13462"/>
                </a:lnTo>
                <a:lnTo>
                  <a:pt x="326136" y="0"/>
                </a:lnTo>
                <a:close/>
              </a:path>
            </a:pathLst>
          </a:custGeom>
          <a:solidFill>
            <a:srgbClr val="487CB9"/>
          </a:solidFill>
        </p:spPr>
        <p:txBody>
          <a:bodyPr wrap="square" lIns="0" tIns="0" rIns="0" bIns="0" rtlCol="0"/>
          <a:lstStyle/>
          <a:p>
            <a:endParaRPr/>
          </a:p>
        </p:txBody>
      </p:sp>
      <p:sp>
        <p:nvSpPr>
          <p:cNvPr id="194" name="object 194"/>
          <p:cNvSpPr/>
          <p:nvPr/>
        </p:nvSpPr>
        <p:spPr>
          <a:xfrm>
            <a:off x="8693531" y="1714500"/>
            <a:ext cx="99822" cy="113411"/>
          </a:xfrm>
          <a:prstGeom prst="rect">
            <a:avLst/>
          </a:prstGeom>
          <a:blipFill>
            <a:blip r:embed="rId132" cstate="print"/>
            <a:stretch>
              <a:fillRect/>
            </a:stretch>
          </a:blipFill>
        </p:spPr>
        <p:txBody>
          <a:bodyPr wrap="square" lIns="0" tIns="0" rIns="0" bIns="0" rtlCol="0"/>
          <a:lstStyle/>
          <a:p>
            <a:endParaRPr/>
          </a:p>
        </p:txBody>
      </p:sp>
      <p:sp>
        <p:nvSpPr>
          <p:cNvPr id="195" name="object 195"/>
          <p:cNvSpPr/>
          <p:nvPr/>
        </p:nvSpPr>
        <p:spPr>
          <a:xfrm>
            <a:off x="9472548" y="2285745"/>
            <a:ext cx="107315" cy="109981"/>
          </a:xfrm>
          <a:prstGeom prst="rect">
            <a:avLst/>
          </a:prstGeom>
          <a:blipFill>
            <a:blip r:embed="rId133" cstate="print"/>
            <a:stretch>
              <a:fillRect/>
            </a:stretch>
          </a:blipFill>
        </p:spPr>
        <p:txBody>
          <a:bodyPr wrap="square" lIns="0" tIns="0" rIns="0" bIns="0" rtlCol="0"/>
          <a:lstStyle/>
          <a:p>
            <a:endParaRPr/>
          </a:p>
        </p:txBody>
      </p:sp>
      <p:sp>
        <p:nvSpPr>
          <p:cNvPr id="196" name="object 196"/>
          <p:cNvSpPr/>
          <p:nvPr/>
        </p:nvSpPr>
        <p:spPr>
          <a:xfrm>
            <a:off x="9070085" y="1837182"/>
            <a:ext cx="492125" cy="538480"/>
          </a:xfrm>
          <a:custGeom>
            <a:avLst/>
            <a:gdLst/>
            <a:ahLst/>
            <a:cxnLst/>
            <a:rect l="l" t="t" r="r" b="b"/>
            <a:pathLst>
              <a:path w="492125" h="538480">
                <a:moveTo>
                  <a:pt x="10160" y="0"/>
                </a:moveTo>
                <a:lnTo>
                  <a:pt x="0" y="9143"/>
                </a:lnTo>
                <a:lnTo>
                  <a:pt x="478536" y="534415"/>
                </a:lnTo>
                <a:lnTo>
                  <a:pt x="491617" y="538479"/>
                </a:lnTo>
                <a:lnTo>
                  <a:pt x="488823" y="525398"/>
                </a:lnTo>
                <a:lnTo>
                  <a:pt x="10160" y="0"/>
                </a:lnTo>
                <a:close/>
              </a:path>
            </a:pathLst>
          </a:custGeom>
          <a:solidFill>
            <a:srgbClr val="487CB9"/>
          </a:solidFill>
        </p:spPr>
        <p:txBody>
          <a:bodyPr wrap="square" lIns="0" tIns="0" rIns="0" bIns="0" rtlCol="0"/>
          <a:lstStyle/>
          <a:p>
            <a:endParaRPr/>
          </a:p>
        </p:txBody>
      </p:sp>
      <p:sp>
        <p:nvSpPr>
          <p:cNvPr id="197" name="object 197"/>
          <p:cNvSpPr/>
          <p:nvPr/>
        </p:nvSpPr>
        <p:spPr>
          <a:xfrm>
            <a:off x="6550914" y="2231898"/>
            <a:ext cx="304038" cy="149351"/>
          </a:xfrm>
          <a:prstGeom prst="rect">
            <a:avLst/>
          </a:prstGeom>
          <a:blipFill>
            <a:blip r:embed="rId134" cstate="print"/>
            <a:stretch>
              <a:fillRect/>
            </a:stretch>
          </a:blipFill>
        </p:spPr>
        <p:txBody>
          <a:bodyPr wrap="square" lIns="0" tIns="0" rIns="0" bIns="0" rtlCol="0"/>
          <a:lstStyle/>
          <a:p>
            <a:endParaRPr/>
          </a:p>
        </p:txBody>
      </p:sp>
      <p:sp>
        <p:nvSpPr>
          <p:cNvPr id="198" name="object 198"/>
          <p:cNvSpPr/>
          <p:nvPr/>
        </p:nvSpPr>
        <p:spPr>
          <a:xfrm>
            <a:off x="6699504" y="2261616"/>
            <a:ext cx="179831" cy="119634"/>
          </a:xfrm>
          <a:prstGeom prst="rect">
            <a:avLst/>
          </a:prstGeom>
          <a:blipFill>
            <a:blip r:embed="rId87" cstate="print"/>
            <a:stretch>
              <a:fillRect/>
            </a:stretch>
          </a:blipFill>
        </p:spPr>
        <p:txBody>
          <a:bodyPr wrap="square" lIns="0" tIns="0" rIns="0" bIns="0" rtlCol="0"/>
          <a:lstStyle/>
          <a:p>
            <a:endParaRPr/>
          </a:p>
        </p:txBody>
      </p:sp>
      <p:sp>
        <p:nvSpPr>
          <p:cNvPr id="199" name="object 199"/>
          <p:cNvSpPr/>
          <p:nvPr/>
        </p:nvSpPr>
        <p:spPr>
          <a:xfrm>
            <a:off x="7062978" y="2372105"/>
            <a:ext cx="245364" cy="192786"/>
          </a:xfrm>
          <a:prstGeom prst="rect">
            <a:avLst/>
          </a:prstGeom>
          <a:blipFill>
            <a:blip r:embed="rId135" cstate="print"/>
            <a:stretch>
              <a:fillRect/>
            </a:stretch>
          </a:blipFill>
        </p:spPr>
        <p:txBody>
          <a:bodyPr wrap="square" lIns="0" tIns="0" rIns="0" bIns="0" rtlCol="0"/>
          <a:lstStyle/>
          <a:p>
            <a:endParaRPr/>
          </a:p>
        </p:txBody>
      </p:sp>
      <p:sp>
        <p:nvSpPr>
          <p:cNvPr id="200" name="object 200"/>
          <p:cNvSpPr/>
          <p:nvPr/>
        </p:nvSpPr>
        <p:spPr>
          <a:xfrm>
            <a:off x="7181850" y="2435351"/>
            <a:ext cx="147827" cy="129539"/>
          </a:xfrm>
          <a:prstGeom prst="rect">
            <a:avLst/>
          </a:prstGeom>
          <a:blipFill>
            <a:blip r:embed="rId46" cstate="print"/>
            <a:stretch>
              <a:fillRect/>
            </a:stretch>
          </a:blipFill>
        </p:spPr>
        <p:txBody>
          <a:bodyPr wrap="square" lIns="0" tIns="0" rIns="0" bIns="0" rtlCol="0"/>
          <a:lstStyle/>
          <a:p>
            <a:endParaRPr/>
          </a:p>
        </p:txBody>
      </p:sp>
      <p:sp>
        <p:nvSpPr>
          <p:cNvPr id="201" name="object 201"/>
          <p:cNvSpPr/>
          <p:nvPr/>
        </p:nvSpPr>
        <p:spPr>
          <a:xfrm>
            <a:off x="7242809" y="1709166"/>
            <a:ext cx="245364" cy="194310"/>
          </a:xfrm>
          <a:prstGeom prst="rect">
            <a:avLst/>
          </a:prstGeom>
          <a:blipFill>
            <a:blip r:embed="rId136" cstate="print"/>
            <a:stretch>
              <a:fillRect/>
            </a:stretch>
          </a:blipFill>
        </p:spPr>
        <p:txBody>
          <a:bodyPr wrap="square" lIns="0" tIns="0" rIns="0" bIns="0" rtlCol="0"/>
          <a:lstStyle/>
          <a:p>
            <a:endParaRPr/>
          </a:p>
        </p:txBody>
      </p:sp>
      <p:sp>
        <p:nvSpPr>
          <p:cNvPr id="202" name="object 202"/>
          <p:cNvSpPr/>
          <p:nvPr/>
        </p:nvSpPr>
        <p:spPr>
          <a:xfrm>
            <a:off x="7361681" y="1772411"/>
            <a:ext cx="147827" cy="131063"/>
          </a:xfrm>
          <a:prstGeom prst="rect">
            <a:avLst/>
          </a:prstGeom>
          <a:blipFill>
            <a:blip r:embed="rId137" cstate="print"/>
            <a:stretch>
              <a:fillRect/>
            </a:stretch>
          </a:blipFill>
        </p:spPr>
        <p:txBody>
          <a:bodyPr wrap="square" lIns="0" tIns="0" rIns="0" bIns="0" rtlCol="0"/>
          <a:lstStyle/>
          <a:p>
            <a:endParaRPr/>
          </a:p>
        </p:txBody>
      </p:sp>
      <p:sp>
        <p:nvSpPr>
          <p:cNvPr id="203" name="object 203"/>
          <p:cNvSpPr/>
          <p:nvPr/>
        </p:nvSpPr>
        <p:spPr>
          <a:xfrm>
            <a:off x="7643621" y="1872233"/>
            <a:ext cx="245364" cy="233172"/>
          </a:xfrm>
          <a:prstGeom prst="rect">
            <a:avLst/>
          </a:prstGeom>
          <a:blipFill>
            <a:blip r:embed="rId14" cstate="print"/>
            <a:stretch>
              <a:fillRect/>
            </a:stretch>
          </a:blipFill>
        </p:spPr>
        <p:txBody>
          <a:bodyPr wrap="square" lIns="0" tIns="0" rIns="0" bIns="0" rtlCol="0"/>
          <a:lstStyle/>
          <a:p>
            <a:endParaRPr/>
          </a:p>
        </p:txBody>
      </p:sp>
      <p:sp>
        <p:nvSpPr>
          <p:cNvPr id="204" name="object 204"/>
          <p:cNvSpPr/>
          <p:nvPr/>
        </p:nvSpPr>
        <p:spPr>
          <a:xfrm>
            <a:off x="7762493" y="1935479"/>
            <a:ext cx="147827" cy="169925"/>
          </a:xfrm>
          <a:prstGeom prst="rect">
            <a:avLst/>
          </a:prstGeom>
          <a:blipFill>
            <a:blip r:embed="rId15" cstate="print"/>
            <a:stretch>
              <a:fillRect/>
            </a:stretch>
          </a:blipFill>
        </p:spPr>
        <p:txBody>
          <a:bodyPr wrap="square" lIns="0" tIns="0" rIns="0" bIns="0" rtlCol="0"/>
          <a:lstStyle/>
          <a:p>
            <a:endParaRPr/>
          </a:p>
        </p:txBody>
      </p:sp>
      <p:sp>
        <p:nvSpPr>
          <p:cNvPr id="205" name="object 205"/>
          <p:cNvSpPr/>
          <p:nvPr/>
        </p:nvSpPr>
        <p:spPr>
          <a:xfrm>
            <a:off x="8253221" y="2298192"/>
            <a:ext cx="245364" cy="211074"/>
          </a:xfrm>
          <a:prstGeom prst="rect">
            <a:avLst/>
          </a:prstGeom>
          <a:blipFill>
            <a:blip r:embed="rId16" cstate="print"/>
            <a:stretch>
              <a:fillRect/>
            </a:stretch>
          </a:blipFill>
        </p:spPr>
        <p:txBody>
          <a:bodyPr wrap="square" lIns="0" tIns="0" rIns="0" bIns="0" rtlCol="0"/>
          <a:lstStyle/>
          <a:p>
            <a:endParaRPr/>
          </a:p>
        </p:txBody>
      </p:sp>
      <p:sp>
        <p:nvSpPr>
          <p:cNvPr id="206" name="object 206"/>
          <p:cNvSpPr/>
          <p:nvPr/>
        </p:nvSpPr>
        <p:spPr>
          <a:xfrm>
            <a:off x="8372093" y="2360676"/>
            <a:ext cx="147827" cy="148589"/>
          </a:xfrm>
          <a:prstGeom prst="rect">
            <a:avLst/>
          </a:prstGeom>
          <a:blipFill>
            <a:blip r:embed="rId17" cstate="print"/>
            <a:stretch>
              <a:fillRect/>
            </a:stretch>
          </a:blipFill>
        </p:spPr>
        <p:txBody>
          <a:bodyPr wrap="square" lIns="0" tIns="0" rIns="0" bIns="0" rtlCol="0"/>
          <a:lstStyle/>
          <a:p>
            <a:endParaRPr/>
          </a:p>
        </p:txBody>
      </p:sp>
      <p:sp>
        <p:nvSpPr>
          <p:cNvPr id="207" name="object 207"/>
          <p:cNvSpPr/>
          <p:nvPr/>
        </p:nvSpPr>
        <p:spPr>
          <a:xfrm>
            <a:off x="8948928" y="1639061"/>
            <a:ext cx="244601" cy="185927"/>
          </a:xfrm>
          <a:prstGeom prst="rect">
            <a:avLst/>
          </a:prstGeom>
          <a:blipFill>
            <a:blip r:embed="rId53" cstate="print"/>
            <a:stretch>
              <a:fillRect/>
            </a:stretch>
          </a:blipFill>
        </p:spPr>
        <p:txBody>
          <a:bodyPr wrap="square" lIns="0" tIns="0" rIns="0" bIns="0" rtlCol="0"/>
          <a:lstStyle/>
          <a:p>
            <a:endParaRPr/>
          </a:p>
        </p:txBody>
      </p:sp>
      <p:sp>
        <p:nvSpPr>
          <p:cNvPr id="208" name="object 208"/>
          <p:cNvSpPr/>
          <p:nvPr/>
        </p:nvSpPr>
        <p:spPr>
          <a:xfrm>
            <a:off x="9067800" y="1701545"/>
            <a:ext cx="147066" cy="123444"/>
          </a:xfrm>
          <a:prstGeom prst="rect">
            <a:avLst/>
          </a:prstGeom>
          <a:blipFill>
            <a:blip r:embed="rId54" cstate="print"/>
            <a:stretch>
              <a:fillRect/>
            </a:stretch>
          </a:blipFill>
        </p:spPr>
        <p:txBody>
          <a:bodyPr wrap="square" lIns="0" tIns="0" rIns="0" bIns="0" rtlCol="0"/>
          <a:lstStyle/>
          <a:p>
            <a:endParaRPr/>
          </a:p>
        </p:txBody>
      </p:sp>
      <p:sp>
        <p:nvSpPr>
          <p:cNvPr id="209" name="object 209"/>
          <p:cNvSpPr/>
          <p:nvPr/>
        </p:nvSpPr>
        <p:spPr>
          <a:xfrm>
            <a:off x="6613143" y="1909191"/>
            <a:ext cx="193675" cy="396240"/>
          </a:xfrm>
          <a:custGeom>
            <a:avLst/>
            <a:gdLst/>
            <a:ahLst/>
            <a:cxnLst/>
            <a:rect l="l" t="t" r="r" b="b"/>
            <a:pathLst>
              <a:path w="193675" h="396239">
                <a:moveTo>
                  <a:pt x="12446" y="0"/>
                </a:moveTo>
                <a:lnTo>
                  <a:pt x="0" y="5714"/>
                </a:lnTo>
                <a:lnTo>
                  <a:pt x="180975" y="395859"/>
                </a:lnTo>
                <a:lnTo>
                  <a:pt x="193294" y="390144"/>
                </a:lnTo>
                <a:lnTo>
                  <a:pt x="12446" y="0"/>
                </a:lnTo>
                <a:close/>
              </a:path>
            </a:pathLst>
          </a:custGeom>
          <a:solidFill>
            <a:srgbClr val="00AE50"/>
          </a:solidFill>
        </p:spPr>
        <p:txBody>
          <a:bodyPr wrap="square" lIns="0" tIns="0" rIns="0" bIns="0" rtlCol="0"/>
          <a:lstStyle/>
          <a:p>
            <a:endParaRPr/>
          </a:p>
        </p:txBody>
      </p:sp>
      <p:sp>
        <p:nvSpPr>
          <p:cNvPr id="210" name="object 210"/>
          <p:cNvSpPr/>
          <p:nvPr/>
        </p:nvSpPr>
        <p:spPr>
          <a:xfrm>
            <a:off x="6582156" y="1837944"/>
            <a:ext cx="74422" cy="91185"/>
          </a:xfrm>
          <a:prstGeom prst="rect">
            <a:avLst/>
          </a:prstGeom>
          <a:blipFill>
            <a:blip r:embed="rId138" cstate="print"/>
            <a:stretch>
              <a:fillRect/>
            </a:stretch>
          </a:blipFill>
        </p:spPr>
        <p:txBody>
          <a:bodyPr wrap="square" lIns="0" tIns="0" rIns="0" bIns="0" rtlCol="0"/>
          <a:lstStyle/>
          <a:p>
            <a:endParaRPr/>
          </a:p>
        </p:txBody>
      </p:sp>
      <p:sp>
        <p:nvSpPr>
          <p:cNvPr id="211" name="object 211"/>
          <p:cNvSpPr/>
          <p:nvPr/>
        </p:nvSpPr>
        <p:spPr>
          <a:xfrm>
            <a:off x="7024116" y="1954529"/>
            <a:ext cx="127253" cy="283718"/>
          </a:xfrm>
          <a:prstGeom prst="rect">
            <a:avLst/>
          </a:prstGeom>
          <a:blipFill>
            <a:blip r:embed="rId139" cstate="print"/>
            <a:stretch>
              <a:fillRect/>
            </a:stretch>
          </a:blipFill>
        </p:spPr>
        <p:txBody>
          <a:bodyPr wrap="square" lIns="0" tIns="0" rIns="0" bIns="0" rtlCol="0"/>
          <a:lstStyle/>
          <a:p>
            <a:endParaRPr/>
          </a:p>
        </p:txBody>
      </p:sp>
      <p:sp>
        <p:nvSpPr>
          <p:cNvPr id="212" name="object 212"/>
          <p:cNvSpPr/>
          <p:nvPr/>
        </p:nvSpPr>
        <p:spPr>
          <a:xfrm>
            <a:off x="7563993" y="2185035"/>
            <a:ext cx="79248" cy="90677"/>
          </a:xfrm>
          <a:prstGeom prst="rect">
            <a:avLst/>
          </a:prstGeom>
          <a:blipFill>
            <a:blip r:embed="rId140" cstate="print"/>
            <a:stretch>
              <a:fillRect/>
            </a:stretch>
          </a:blipFill>
        </p:spPr>
        <p:txBody>
          <a:bodyPr wrap="square" lIns="0" tIns="0" rIns="0" bIns="0" rtlCol="0"/>
          <a:lstStyle/>
          <a:p>
            <a:endParaRPr/>
          </a:p>
        </p:txBody>
      </p:sp>
      <p:sp>
        <p:nvSpPr>
          <p:cNvPr id="213" name="object 213"/>
          <p:cNvSpPr/>
          <p:nvPr/>
        </p:nvSpPr>
        <p:spPr>
          <a:xfrm>
            <a:off x="7389114" y="1895094"/>
            <a:ext cx="215265" cy="316230"/>
          </a:xfrm>
          <a:custGeom>
            <a:avLst/>
            <a:gdLst/>
            <a:ahLst/>
            <a:cxnLst/>
            <a:rect l="l" t="t" r="r" b="b"/>
            <a:pathLst>
              <a:path w="215265" h="316230">
                <a:moveTo>
                  <a:pt x="11429" y="0"/>
                </a:moveTo>
                <a:lnTo>
                  <a:pt x="0" y="7492"/>
                </a:lnTo>
                <a:lnTo>
                  <a:pt x="203326" y="316102"/>
                </a:lnTo>
                <a:lnTo>
                  <a:pt x="214756" y="308609"/>
                </a:lnTo>
                <a:lnTo>
                  <a:pt x="11429" y="0"/>
                </a:lnTo>
                <a:close/>
              </a:path>
            </a:pathLst>
          </a:custGeom>
          <a:solidFill>
            <a:srgbClr val="00AE50"/>
          </a:solidFill>
        </p:spPr>
        <p:txBody>
          <a:bodyPr wrap="square" lIns="0" tIns="0" rIns="0" bIns="0" rtlCol="0"/>
          <a:lstStyle/>
          <a:p>
            <a:endParaRPr/>
          </a:p>
        </p:txBody>
      </p:sp>
      <p:sp>
        <p:nvSpPr>
          <p:cNvPr id="214" name="object 214"/>
          <p:cNvSpPr/>
          <p:nvPr/>
        </p:nvSpPr>
        <p:spPr>
          <a:xfrm>
            <a:off x="7685531" y="2033016"/>
            <a:ext cx="320040" cy="135128"/>
          </a:xfrm>
          <a:prstGeom prst="rect">
            <a:avLst/>
          </a:prstGeom>
          <a:blipFill>
            <a:blip r:embed="rId141" cstate="print"/>
            <a:stretch>
              <a:fillRect/>
            </a:stretch>
          </a:blipFill>
        </p:spPr>
        <p:txBody>
          <a:bodyPr wrap="square" lIns="0" tIns="0" rIns="0" bIns="0" rtlCol="0"/>
          <a:lstStyle/>
          <a:p>
            <a:endParaRPr/>
          </a:p>
        </p:txBody>
      </p:sp>
      <p:sp>
        <p:nvSpPr>
          <p:cNvPr id="215" name="object 215"/>
          <p:cNvSpPr/>
          <p:nvPr/>
        </p:nvSpPr>
        <p:spPr>
          <a:xfrm>
            <a:off x="8443721" y="2023236"/>
            <a:ext cx="191135" cy="337185"/>
          </a:xfrm>
          <a:custGeom>
            <a:avLst/>
            <a:gdLst/>
            <a:ahLst/>
            <a:cxnLst/>
            <a:rect l="l" t="t" r="r" b="b"/>
            <a:pathLst>
              <a:path w="191134" h="337185">
                <a:moveTo>
                  <a:pt x="178816" y="0"/>
                </a:moveTo>
                <a:lnTo>
                  <a:pt x="0" y="330708"/>
                </a:lnTo>
                <a:lnTo>
                  <a:pt x="12064" y="337185"/>
                </a:lnTo>
                <a:lnTo>
                  <a:pt x="190753" y="6476"/>
                </a:lnTo>
                <a:lnTo>
                  <a:pt x="178816" y="0"/>
                </a:lnTo>
                <a:close/>
              </a:path>
            </a:pathLst>
          </a:custGeom>
          <a:solidFill>
            <a:srgbClr val="00AE50"/>
          </a:solidFill>
        </p:spPr>
        <p:txBody>
          <a:bodyPr wrap="square" lIns="0" tIns="0" rIns="0" bIns="0" rtlCol="0"/>
          <a:lstStyle/>
          <a:p>
            <a:endParaRPr/>
          </a:p>
        </p:txBody>
      </p:sp>
      <p:sp>
        <p:nvSpPr>
          <p:cNvPr id="216" name="object 216"/>
          <p:cNvSpPr/>
          <p:nvPr/>
        </p:nvSpPr>
        <p:spPr>
          <a:xfrm>
            <a:off x="8592566" y="1954529"/>
            <a:ext cx="74929" cy="91312"/>
          </a:xfrm>
          <a:prstGeom prst="rect">
            <a:avLst/>
          </a:prstGeom>
          <a:blipFill>
            <a:blip r:embed="rId142" cstate="print"/>
            <a:stretch>
              <a:fillRect/>
            </a:stretch>
          </a:blipFill>
        </p:spPr>
        <p:txBody>
          <a:bodyPr wrap="square" lIns="0" tIns="0" rIns="0" bIns="0" rtlCol="0"/>
          <a:lstStyle/>
          <a:p>
            <a:endParaRPr/>
          </a:p>
        </p:txBody>
      </p:sp>
      <p:sp>
        <p:nvSpPr>
          <p:cNvPr id="217" name="object 217"/>
          <p:cNvSpPr/>
          <p:nvPr/>
        </p:nvSpPr>
        <p:spPr>
          <a:xfrm>
            <a:off x="9074657" y="1839467"/>
            <a:ext cx="122936" cy="132842"/>
          </a:xfrm>
          <a:prstGeom prst="rect">
            <a:avLst/>
          </a:prstGeom>
          <a:blipFill>
            <a:blip r:embed="rId143" cstate="print"/>
            <a:stretch>
              <a:fillRect/>
            </a:stretch>
          </a:blipFill>
        </p:spPr>
        <p:txBody>
          <a:bodyPr wrap="square" lIns="0" tIns="0" rIns="0" bIns="0" rtlCol="0"/>
          <a:lstStyle/>
          <a:p>
            <a:endParaRPr/>
          </a:p>
        </p:txBody>
      </p:sp>
      <p:sp>
        <p:nvSpPr>
          <p:cNvPr id="218" name="object 218"/>
          <p:cNvSpPr/>
          <p:nvPr/>
        </p:nvSpPr>
        <p:spPr>
          <a:xfrm>
            <a:off x="6415278" y="1849373"/>
            <a:ext cx="231648" cy="150113"/>
          </a:xfrm>
          <a:prstGeom prst="rect">
            <a:avLst/>
          </a:prstGeom>
          <a:blipFill>
            <a:blip r:embed="rId144" cstate="print"/>
            <a:stretch>
              <a:fillRect/>
            </a:stretch>
          </a:blipFill>
        </p:spPr>
        <p:txBody>
          <a:bodyPr wrap="square" lIns="0" tIns="0" rIns="0" bIns="0" rtlCol="0"/>
          <a:lstStyle/>
          <a:p>
            <a:endParaRPr/>
          </a:p>
        </p:txBody>
      </p:sp>
      <p:sp>
        <p:nvSpPr>
          <p:cNvPr id="219" name="object 219"/>
          <p:cNvSpPr/>
          <p:nvPr/>
        </p:nvSpPr>
        <p:spPr>
          <a:xfrm>
            <a:off x="6519671" y="1912620"/>
            <a:ext cx="147827" cy="86867"/>
          </a:xfrm>
          <a:prstGeom prst="rect">
            <a:avLst/>
          </a:prstGeom>
          <a:blipFill>
            <a:blip r:embed="rId145" cstate="print"/>
            <a:stretch>
              <a:fillRect/>
            </a:stretch>
          </a:blipFill>
        </p:spPr>
        <p:txBody>
          <a:bodyPr wrap="square" lIns="0" tIns="0" rIns="0" bIns="0" rtlCol="0"/>
          <a:lstStyle/>
          <a:p>
            <a:endParaRPr/>
          </a:p>
        </p:txBody>
      </p:sp>
      <p:sp>
        <p:nvSpPr>
          <p:cNvPr id="220" name="object 220"/>
          <p:cNvSpPr/>
          <p:nvPr/>
        </p:nvSpPr>
        <p:spPr>
          <a:xfrm>
            <a:off x="6912102" y="1790700"/>
            <a:ext cx="232409" cy="188213"/>
          </a:xfrm>
          <a:prstGeom prst="rect">
            <a:avLst/>
          </a:prstGeom>
          <a:blipFill>
            <a:blip r:embed="rId27" cstate="print"/>
            <a:stretch>
              <a:fillRect/>
            </a:stretch>
          </a:blipFill>
        </p:spPr>
        <p:txBody>
          <a:bodyPr wrap="square" lIns="0" tIns="0" rIns="0" bIns="0" rtlCol="0"/>
          <a:lstStyle/>
          <a:p>
            <a:endParaRPr/>
          </a:p>
        </p:txBody>
      </p:sp>
      <p:sp>
        <p:nvSpPr>
          <p:cNvPr id="221" name="object 221"/>
          <p:cNvSpPr/>
          <p:nvPr/>
        </p:nvSpPr>
        <p:spPr>
          <a:xfrm>
            <a:off x="7017257" y="1853945"/>
            <a:ext cx="147066" cy="124967"/>
          </a:xfrm>
          <a:prstGeom prst="rect">
            <a:avLst/>
          </a:prstGeom>
          <a:blipFill>
            <a:blip r:embed="rId28" cstate="print"/>
            <a:stretch>
              <a:fillRect/>
            </a:stretch>
          </a:blipFill>
        </p:spPr>
        <p:txBody>
          <a:bodyPr wrap="square" lIns="0" tIns="0" rIns="0" bIns="0" rtlCol="0"/>
          <a:lstStyle/>
          <a:p>
            <a:endParaRPr/>
          </a:p>
        </p:txBody>
      </p:sp>
      <p:sp>
        <p:nvSpPr>
          <p:cNvPr id="222" name="object 222"/>
          <p:cNvSpPr/>
          <p:nvPr/>
        </p:nvSpPr>
        <p:spPr>
          <a:xfrm>
            <a:off x="7356347" y="2122932"/>
            <a:ext cx="232409" cy="182117"/>
          </a:xfrm>
          <a:prstGeom prst="rect">
            <a:avLst/>
          </a:prstGeom>
          <a:blipFill>
            <a:blip r:embed="rId146" cstate="print"/>
            <a:stretch>
              <a:fillRect/>
            </a:stretch>
          </a:blipFill>
        </p:spPr>
        <p:txBody>
          <a:bodyPr wrap="square" lIns="0" tIns="0" rIns="0" bIns="0" rtlCol="0"/>
          <a:lstStyle/>
          <a:p>
            <a:endParaRPr/>
          </a:p>
        </p:txBody>
      </p:sp>
      <p:sp>
        <p:nvSpPr>
          <p:cNvPr id="223" name="object 223"/>
          <p:cNvSpPr/>
          <p:nvPr/>
        </p:nvSpPr>
        <p:spPr>
          <a:xfrm>
            <a:off x="7461504" y="2186177"/>
            <a:ext cx="147827" cy="118872"/>
          </a:xfrm>
          <a:prstGeom prst="rect">
            <a:avLst/>
          </a:prstGeom>
          <a:blipFill>
            <a:blip r:embed="rId147" cstate="print"/>
            <a:stretch>
              <a:fillRect/>
            </a:stretch>
          </a:blipFill>
        </p:spPr>
        <p:txBody>
          <a:bodyPr wrap="square" lIns="0" tIns="0" rIns="0" bIns="0" rtlCol="0"/>
          <a:lstStyle/>
          <a:p>
            <a:endParaRPr/>
          </a:p>
        </p:txBody>
      </p:sp>
      <p:sp>
        <p:nvSpPr>
          <p:cNvPr id="224" name="object 224"/>
          <p:cNvSpPr/>
          <p:nvPr/>
        </p:nvSpPr>
        <p:spPr>
          <a:xfrm>
            <a:off x="7435595" y="2308098"/>
            <a:ext cx="231648" cy="232410"/>
          </a:xfrm>
          <a:prstGeom prst="rect">
            <a:avLst/>
          </a:prstGeom>
          <a:blipFill>
            <a:blip r:embed="rId148" cstate="print"/>
            <a:stretch>
              <a:fillRect/>
            </a:stretch>
          </a:blipFill>
        </p:spPr>
        <p:txBody>
          <a:bodyPr wrap="square" lIns="0" tIns="0" rIns="0" bIns="0" rtlCol="0"/>
          <a:lstStyle/>
          <a:p>
            <a:endParaRPr/>
          </a:p>
        </p:txBody>
      </p:sp>
      <p:sp>
        <p:nvSpPr>
          <p:cNvPr id="225" name="object 225"/>
          <p:cNvSpPr/>
          <p:nvPr/>
        </p:nvSpPr>
        <p:spPr>
          <a:xfrm>
            <a:off x="7539990" y="2370582"/>
            <a:ext cx="147827" cy="171450"/>
          </a:xfrm>
          <a:prstGeom prst="rect">
            <a:avLst/>
          </a:prstGeom>
          <a:blipFill>
            <a:blip r:embed="rId149" cstate="print"/>
            <a:stretch>
              <a:fillRect/>
            </a:stretch>
          </a:blipFill>
        </p:spPr>
        <p:txBody>
          <a:bodyPr wrap="square" lIns="0" tIns="0" rIns="0" bIns="0" rtlCol="0"/>
          <a:lstStyle/>
          <a:p>
            <a:endParaRPr/>
          </a:p>
        </p:txBody>
      </p:sp>
      <p:sp>
        <p:nvSpPr>
          <p:cNvPr id="226" name="object 226"/>
          <p:cNvSpPr/>
          <p:nvPr/>
        </p:nvSpPr>
        <p:spPr>
          <a:xfrm>
            <a:off x="8361426" y="1889760"/>
            <a:ext cx="232409" cy="182117"/>
          </a:xfrm>
          <a:prstGeom prst="rect">
            <a:avLst/>
          </a:prstGeom>
          <a:blipFill>
            <a:blip r:embed="rId29" cstate="print"/>
            <a:stretch>
              <a:fillRect/>
            </a:stretch>
          </a:blipFill>
        </p:spPr>
        <p:txBody>
          <a:bodyPr wrap="square" lIns="0" tIns="0" rIns="0" bIns="0" rtlCol="0"/>
          <a:lstStyle/>
          <a:p>
            <a:endParaRPr/>
          </a:p>
        </p:txBody>
      </p:sp>
      <p:sp>
        <p:nvSpPr>
          <p:cNvPr id="227" name="object 227"/>
          <p:cNvSpPr/>
          <p:nvPr/>
        </p:nvSpPr>
        <p:spPr>
          <a:xfrm>
            <a:off x="8466581" y="1952244"/>
            <a:ext cx="147066" cy="119634"/>
          </a:xfrm>
          <a:prstGeom prst="rect">
            <a:avLst/>
          </a:prstGeom>
          <a:blipFill>
            <a:blip r:embed="rId150" cstate="print"/>
            <a:stretch>
              <a:fillRect/>
            </a:stretch>
          </a:blipFill>
        </p:spPr>
        <p:txBody>
          <a:bodyPr wrap="square" lIns="0" tIns="0" rIns="0" bIns="0" rtlCol="0"/>
          <a:lstStyle/>
          <a:p>
            <a:endParaRPr/>
          </a:p>
        </p:txBody>
      </p:sp>
      <p:sp>
        <p:nvSpPr>
          <p:cNvPr id="228" name="object 228"/>
          <p:cNvSpPr/>
          <p:nvPr/>
        </p:nvSpPr>
        <p:spPr>
          <a:xfrm>
            <a:off x="9175242" y="1835657"/>
            <a:ext cx="231648" cy="182117"/>
          </a:xfrm>
          <a:prstGeom prst="rect">
            <a:avLst/>
          </a:prstGeom>
          <a:blipFill>
            <a:blip r:embed="rId146" cstate="print"/>
            <a:stretch>
              <a:fillRect/>
            </a:stretch>
          </a:blipFill>
        </p:spPr>
        <p:txBody>
          <a:bodyPr wrap="square" lIns="0" tIns="0" rIns="0" bIns="0" rtlCol="0"/>
          <a:lstStyle/>
          <a:p>
            <a:endParaRPr/>
          </a:p>
        </p:txBody>
      </p:sp>
      <p:sp>
        <p:nvSpPr>
          <p:cNvPr id="229" name="object 229"/>
          <p:cNvSpPr/>
          <p:nvPr/>
        </p:nvSpPr>
        <p:spPr>
          <a:xfrm>
            <a:off x="9279635" y="1898904"/>
            <a:ext cx="147827" cy="118872"/>
          </a:xfrm>
          <a:prstGeom prst="rect">
            <a:avLst/>
          </a:prstGeom>
          <a:blipFill>
            <a:blip r:embed="rId19" cstate="print"/>
            <a:stretch>
              <a:fillRect/>
            </a:stretch>
          </a:blipFill>
        </p:spPr>
        <p:txBody>
          <a:bodyPr wrap="square" lIns="0" tIns="0" rIns="0" bIns="0" rtlCol="0"/>
          <a:lstStyle/>
          <a:p>
            <a:endParaRPr/>
          </a:p>
        </p:txBody>
      </p:sp>
      <p:sp>
        <p:nvSpPr>
          <p:cNvPr id="230" name="object 230"/>
          <p:cNvSpPr/>
          <p:nvPr/>
        </p:nvSpPr>
        <p:spPr>
          <a:xfrm>
            <a:off x="6793230" y="1976627"/>
            <a:ext cx="343535" cy="346456"/>
          </a:xfrm>
          <a:prstGeom prst="rect">
            <a:avLst/>
          </a:prstGeom>
          <a:blipFill>
            <a:blip r:embed="rId151" cstate="print"/>
            <a:stretch>
              <a:fillRect/>
            </a:stretch>
          </a:blipFill>
        </p:spPr>
        <p:txBody>
          <a:bodyPr wrap="square" lIns="0" tIns="0" rIns="0" bIns="0" rtlCol="0"/>
          <a:lstStyle/>
          <a:p>
            <a:endParaRPr/>
          </a:p>
        </p:txBody>
      </p:sp>
      <p:sp>
        <p:nvSpPr>
          <p:cNvPr id="231" name="object 231"/>
          <p:cNvSpPr/>
          <p:nvPr/>
        </p:nvSpPr>
        <p:spPr>
          <a:xfrm>
            <a:off x="6697980" y="1586483"/>
            <a:ext cx="215265" cy="464184"/>
          </a:xfrm>
          <a:custGeom>
            <a:avLst/>
            <a:gdLst/>
            <a:ahLst/>
            <a:cxnLst/>
            <a:rect l="l" t="t" r="r" b="b"/>
            <a:pathLst>
              <a:path w="215265" h="464185">
                <a:moveTo>
                  <a:pt x="214884" y="463930"/>
                </a:moveTo>
                <a:lnTo>
                  <a:pt x="0" y="0"/>
                </a:lnTo>
              </a:path>
            </a:pathLst>
          </a:custGeom>
          <a:ln w="3175">
            <a:solidFill>
              <a:srgbClr val="00AE50"/>
            </a:solidFill>
            <a:prstDash val="sysDot"/>
          </a:ln>
        </p:spPr>
        <p:txBody>
          <a:bodyPr wrap="square" lIns="0" tIns="0" rIns="0" bIns="0" rtlCol="0"/>
          <a:lstStyle/>
          <a:p>
            <a:endParaRPr/>
          </a:p>
        </p:txBody>
      </p:sp>
      <p:sp>
        <p:nvSpPr>
          <p:cNvPr id="232" name="object 232"/>
          <p:cNvSpPr/>
          <p:nvPr/>
        </p:nvSpPr>
        <p:spPr>
          <a:xfrm>
            <a:off x="6584442" y="1583436"/>
            <a:ext cx="113030" cy="280035"/>
          </a:xfrm>
          <a:custGeom>
            <a:avLst/>
            <a:gdLst/>
            <a:ahLst/>
            <a:cxnLst/>
            <a:rect l="l" t="t" r="r" b="b"/>
            <a:pathLst>
              <a:path w="113029" h="280035">
                <a:moveTo>
                  <a:pt x="0" y="280035"/>
                </a:moveTo>
                <a:lnTo>
                  <a:pt x="112522" y="0"/>
                </a:lnTo>
              </a:path>
            </a:pathLst>
          </a:custGeom>
          <a:ln w="3175">
            <a:solidFill>
              <a:srgbClr val="00AE50"/>
            </a:solidFill>
            <a:prstDash val="sysDot"/>
          </a:ln>
        </p:spPr>
        <p:txBody>
          <a:bodyPr wrap="square" lIns="0" tIns="0" rIns="0" bIns="0" rtlCol="0"/>
          <a:lstStyle/>
          <a:p>
            <a:endParaRPr/>
          </a:p>
        </p:txBody>
      </p:sp>
      <p:sp>
        <p:nvSpPr>
          <p:cNvPr id="233" name="object 233"/>
          <p:cNvSpPr/>
          <p:nvPr/>
        </p:nvSpPr>
        <p:spPr>
          <a:xfrm>
            <a:off x="6786118" y="2205735"/>
            <a:ext cx="29845" cy="109855"/>
          </a:xfrm>
          <a:custGeom>
            <a:avLst/>
            <a:gdLst/>
            <a:ahLst/>
            <a:cxnLst/>
            <a:rect l="l" t="t" r="r" b="b"/>
            <a:pathLst>
              <a:path w="29845" h="109855">
                <a:moveTo>
                  <a:pt x="13461" y="0"/>
                </a:moveTo>
                <a:lnTo>
                  <a:pt x="0" y="2031"/>
                </a:lnTo>
                <a:lnTo>
                  <a:pt x="16382" y="109727"/>
                </a:lnTo>
                <a:lnTo>
                  <a:pt x="29845" y="107696"/>
                </a:lnTo>
                <a:lnTo>
                  <a:pt x="13461" y="0"/>
                </a:lnTo>
                <a:close/>
              </a:path>
            </a:pathLst>
          </a:custGeom>
          <a:solidFill>
            <a:srgbClr val="F69240"/>
          </a:solidFill>
        </p:spPr>
        <p:txBody>
          <a:bodyPr wrap="square" lIns="0" tIns="0" rIns="0" bIns="0" rtlCol="0"/>
          <a:lstStyle/>
          <a:p>
            <a:endParaRPr/>
          </a:p>
        </p:txBody>
      </p:sp>
      <p:sp>
        <p:nvSpPr>
          <p:cNvPr id="234" name="object 234"/>
          <p:cNvSpPr/>
          <p:nvPr/>
        </p:nvSpPr>
        <p:spPr>
          <a:xfrm>
            <a:off x="6763639" y="2057654"/>
            <a:ext cx="29845" cy="109855"/>
          </a:xfrm>
          <a:custGeom>
            <a:avLst/>
            <a:gdLst/>
            <a:ahLst/>
            <a:cxnLst/>
            <a:rect l="l" t="t" r="r" b="b"/>
            <a:pathLst>
              <a:path w="29845" h="109855">
                <a:moveTo>
                  <a:pt x="13461" y="0"/>
                </a:moveTo>
                <a:lnTo>
                  <a:pt x="0" y="2032"/>
                </a:lnTo>
                <a:lnTo>
                  <a:pt x="16382" y="109728"/>
                </a:lnTo>
                <a:lnTo>
                  <a:pt x="29844" y="107696"/>
                </a:lnTo>
                <a:lnTo>
                  <a:pt x="13461" y="0"/>
                </a:lnTo>
                <a:close/>
              </a:path>
            </a:pathLst>
          </a:custGeom>
          <a:solidFill>
            <a:srgbClr val="F69240"/>
          </a:solidFill>
        </p:spPr>
        <p:txBody>
          <a:bodyPr wrap="square" lIns="0" tIns="0" rIns="0" bIns="0" rtlCol="0"/>
          <a:lstStyle/>
          <a:p>
            <a:endParaRPr/>
          </a:p>
        </p:txBody>
      </p:sp>
      <p:sp>
        <p:nvSpPr>
          <p:cNvPr id="235" name="object 235"/>
          <p:cNvSpPr/>
          <p:nvPr/>
        </p:nvSpPr>
        <p:spPr>
          <a:xfrm>
            <a:off x="6741159" y="1909572"/>
            <a:ext cx="29845" cy="109855"/>
          </a:xfrm>
          <a:custGeom>
            <a:avLst/>
            <a:gdLst/>
            <a:ahLst/>
            <a:cxnLst/>
            <a:rect l="l" t="t" r="r" b="b"/>
            <a:pathLst>
              <a:path w="29845" h="109855">
                <a:moveTo>
                  <a:pt x="13462" y="0"/>
                </a:moveTo>
                <a:lnTo>
                  <a:pt x="0" y="2031"/>
                </a:lnTo>
                <a:lnTo>
                  <a:pt x="16256" y="109727"/>
                </a:lnTo>
                <a:lnTo>
                  <a:pt x="29845" y="107695"/>
                </a:lnTo>
                <a:lnTo>
                  <a:pt x="13462" y="0"/>
                </a:lnTo>
                <a:close/>
              </a:path>
            </a:pathLst>
          </a:custGeom>
          <a:solidFill>
            <a:srgbClr val="F69240"/>
          </a:solidFill>
        </p:spPr>
        <p:txBody>
          <a:bodyPr wrap="square" lIns="0" tIns="0" rIns="0" bIns="0" rtlCol="0"/>
          <a:lstStyle/>
          <a:p>
            <a:endParaRPr/>
          </a:p>
        </p:txBody>
      </p:sp>
      <p:sp>
        <p:nvSpPr>
          <p:cNvPr id="236" name="object 236"/>
          <p:cNvSpPr/>
          <p:nvPr/>
        </p:nvSpPr>
        <p:spPr>
          <a:xfrm>
            <a:off x="6718554" y="1761617"/>
            <a:ext cx="30480" cy="109855"/>
          </a:xfrm>
          <a:custGeom>
            <a:avLst/>
            <a:gdLst/>
            <a:ahLst/>
            <a:cxnLst/>
            <a:rect l="l" t="t" r="r" b="b"/>
            <a:pathLst>
              <a:path w="30479" h="109855">
                <a:moveTo>
                  <a:pt x="13589" y="0"/>
                </a:moveTo>
                <a:lnTo>
                  <a:pt x="0" y="2032"/>
                </a:lnTo>
                <a:lnTo>
                  <a:pt x="16382" y="109600"/>
                </a:lnTo>
                <a:lnTo>
                  <a:pt x="29972" y="107569"/>
                </a:lnTo>
                <a:lnTo>
                  <a:pt x="13589" y="0"/>
                </a:lnTo>
                <a:close/>
              </a:path>
            </a:pathLst>
          </a:custGeom>
          <a:solidFill>
            <a:srgbClr val="F69240"/>
          </a:solidFill>
        </p:spPr>
        <p:txBody>
          <a:bodyPr wrap="square" lIns="0" tIns="0" rIns="0" bIns="0" rtlCol="0"/>
          <a:lstStyle/>
          <a:p>
            <a:endParaRPr/>
          </a:p>
        </p:txBody>
      </p:sp>
      <p:sp>
        <p:nvSpPr>
          <p:cNvPr id="237" name="object 237"/>
          <p:cNvSpPr/>
          <p:nvPr/>
        </p:nvSpPr>
        <p:spPr>
          <a:xfrm>
            <a:off x="6657593" y="1544574"/>
            <a:ext cx="79755" cy="178688"/>
          </a:xfrm>
          <a:prstGeom prst="rect">
            <a:avLst/>
          </a:prstGeom>
          <a:blipFill>
            <a:blip r:embed="rId152" cstate="print"/>
            <a:stretch>
              <a:fillRect/>
            </a:stretch>
          </a:blipFill>
        </p:spPr>
        <p:txBody>
          <a:bodyPr wrap="square" lIns="0" tIns="0" rIns="0" bIns="0" rtlCol="0"/>
          <a:lstStyle/>
          <a:p>
            <a:endParaRPr/>
          </a:p>
        </p:txBody>
      </p:sp>
      <p:sp>
        <p:nvSpPr>
          <p:cNvPr id="238" name="object 238"/>
          <p:cNvSpPr/>
          <p:nvPr/>
        </p:nvSpPr>
        <p:spPr>
          <a:xfrm>
            <a:off x="7392161" y="1895094"/>
            <a:ext cx="56515" cy="31750"/>
          </a:xfrm>
          <a:custGeom>
            <a:avLst/>
            <a:gdLst/>
            <a:ahLst/>
            <a:cxnLst/>
            <a:rect l="l" t="t" r="r" b="b"/>
            <a:pathLst>
              <a:path w="56515" h="31750">
                <a:moveTo>
                  <a:pt x="4953" y="0"/>
                </a:moveTo>
                <a:lnTo>
                  <a:pt x="0" y="12700"/>
                </a:lnTo>
                <a:lnTo>
                  <a:pt x="51308" y="31750"/>
                </a:lnTo>
                <a:lnTo>
                  <a:pt x="56007" y="19050"/>
                </a:lnTo>
                <a:lnTo>
                  <a:pt x="4953" y="0"/>
                </a:lnTo>
                <a:close/>
              </a:path>
            </a:pathLst>
          </a:custGeom>
          <a:solidFill>
            <a:srgbClr val="00AE50"/>
          </a:solidFill>
        </p:spPr>
        <p:txBody>
          <a:bodyPr wrap="square" lIns="0" tIns="0" rIns="0" bIns="0" rtlCol="0"/>
          <a:lstStyle/>
          <a:p>
            <a:endParaRPr/>
          </a:p>
        </p:txBody>
      </p:sp>
      <p:sp>
        <p:nvSpPr>
          <p:cNvPr id="239" name="object 239"/>
          <p:cNvSpPr/>
          <p:nvPr/>
        </p:nvSpPr>
        <p:spPr>
          <a:xfrm>
            <a:off x="7481823" y="1928367"/>
            <a:ext cx="56515" cy="31750"/>
          </a:xfrm>
          <a:custGeom>
            <a:avLst/>
            <a:gdLst/>
            <a:ahLst/>
            <a:cxnLst/>
            <a:rect l="l" t="t" r="r" b="b"/>
            <a:pathLst>
              <a:path w="56515" h="31750">
                <a:moveTo>
                  <a:pt x="4825" y="0"/>
                </a:moveTo>
                <a:lnTo>
                  <a:pt x="0" y="12700"/>
                </a:lnTo>
                <a:lnTo>
                  <a:pt x="51180" y="31750"/>
                </a:lnTo>
                <a:lnTo>
                  <a:pt x="56006" y="19050"/>
                </a:lnTo>
                <a:lnTo>
                  <a:pt x="4825" y="0"/>
                </a:lnTo>
                <a:close/>
              </a:path>
            </a:pathLst>
          </a:custGeom>
          <a:solidFill>
            <a:srgbClr val="00AE50"/>
          </a:solidFill>
        </p:spPr>
        <p:txBody>
          <a:bodyPr wrap="square" lIns="0" tIns="0" rIns="0" bIns="0" rtlCol="0"/>
          <a:lstStyle/>
          <a:p>
            <a:endParaRPr/>
          </a:p>
        </p:txBody>
      </p:sp>
      <p:sp>
        <p:nvSpPr>
          <p:cNvPr id="240" name="object 240"/>
          <p:cNvSpPr/>
          <p:nvPr/>
        </p:nvSpPr>
        <p:spPr>
          <a:xfrm>
            <a:off x="7620634" y="1952751"/>
            <a:ext cx="91440" cy="76200"/>
          </a:xfrm>
          <a:custGeom>
            <a:avLst/>
            <a:gdLst/>
            <a:ahLst/>
            <a:cxnLst/>
            <a:rect l="l" t="t" r="r" b="b"/>
            <a:pathLst>
              <a:path w="91440" h="76200">
                <a:moveTo>
                  <a:pt x="28701" y="0"/>
                </a:moveTo>
                <a:lnTo>
                  <a:pt x="0" y="76200"/>
                </a:lnTo>
                <a:lnTo>
                  <a:pt x="91186" y="66675"/>
                </a:lnTo>
                <a:lnTo>
                  <a:pt x="28701" y="0"/>
                </a:lnTo>
                <a:close/>
              </a:path>
            </a:pathLst>
          </a:custGeom>
          <a:solidFill>
            <a:srgbClr val="00AE50"/>
          </a:solidFill>
        </p:spPr>
        <p:txBody>
          <a:bodyPr wrap="square" lIns="0" tIns="0" rIns="0" bIns="0" rtlCol="0"/>
          <a:lstStyle/>
          <a:p>
            <a:endParaRPr/>
          </a:p>
        </p:txBody>
      </p:sp>
      <p:sp>
        <p:nvSpPr>
          <p:cNvPr id="241" name="object 241"/>
          <p:cNvSpPr/>
          <p:nvPr/>
        </p:nvSpPr>
        <p:spPr>
          <a:xfrm>
            <a:off x="7571358" y="1961769"/>
            <a:ext cx="56515" cy="31750"/>
          </a:xfrm>
          <a:custGeom>
            <a:avLst/>
            <a:gdLst/>
            <a:ahLst/>
            <a:cxnLst/>
            <a:rect l="l" t="t" r="r" b="b"/>
            <a:pathLst>
              <a:path w="56515" h="31750">
                <a:moveTo>
                  <a:pt x="4825" y="0"/>
                </a:moveTo>
                <a:lnTo>
                  <a:pt x="0" y="12700"/>
                </a:lnTo>
                <a:lnTo>
                  <a:pt x="51308" y="31750"/>
                </a:lnTo>
                <a:lnTo>
                  <a:pt x="56007" y="19050"/>
                </a:lnTo>
                <a:lnTo>
                  <a:pt x="4825" y="0"/>
                </a:lnTo>
                <a:close/>
              </a:path>
            </a:pathLst>
          </a:custGeom>
          <a:solidFill>
            <a:srgbClr val="00AE50"/>
          </a:solidFill>
        </p:spPr>
        <p:txBody>
          <a:bodyPr wrap="square" lIns="0" tIns="0" rIns="0" bIns="0" rtlCol="0"/>
          <a:lstStyle/>
          <a:p>
            <a:endParaRPr/>
          </a:p>
        </p:txBody>
      </p:sp>
      <p:sp>
        <p:nvSpPr>
          <p:cNvPr id="242" name="object 242"/>
          <p:cNvSpPr/>
          <p:nvPr/>
        </p:nvSpPr>
        <p:spPr>
          <a:xfrm>
            <a:off x="7398257" y="1893570"/>
            <a:ext cx="50165" cy="46355"/>
          </a:xfrm>
          <a:custGeom>
            <a:avLst/>
            <a:gdLst/>
            <a:ahLst/>
            <a:cxnLst/>
            <a:rect l="l" t="t" r="r" b="b"/>
            <a:pathLst>
              <a:path w="50165" h="46355">
                <a:moveTo>
                  <a:pt x="9017" y="0"/>
                </a:moveTo>
                <a:lnTo>
                  <a:pt x="0" y="10159"/>
                </a:lnTo>
                <a:lnTo>
                  <a:pt x="40767" y="46354"/>
                </a:lnTo>
                <a:lnTo>
                  <a:pt x="49911" y="36194"/>
                </a:lnTo>
                <a:lnTo>
                  <a:pt x="9017" y="0"/>
                </a:lnTo>
                <a:close/>
              </a:path>
            </a:pathLst>
          </a:custGeom>
          <a:solidFill>
            <a:srgbClr val="F69240"/>
          </a:solidFill>
        </p:spPr>
        <p:txBody>
          <a:bodyPr wrap="square" lIns="0" tIns="0" rIns="0" bIns="0" rtlCol="0"/>
          <a:lstStyle/>
          <a:p>
            <a:endParaRPr/>
          </a:p>
        </p:txBody>
      </p:sp>
      <p:sp>
        <p:nvSpPr>
          <p:cNvPr id="243" name="object 243"/>
          <p:cNvSpPr/>
          <p:nvPr/>
        </p:nvSpPr>
        <p:spPr>
          <a:xfrm>
            <a:off x="7469631" y="1956942"/>
            <a:ext cx="50165" cy="46990"/>
          </a:xfrm>
          <a:custGeom>
            <a:avLst/>
            <a:gdLst/>
            <a:ahLst/>
            <a:cxnLst/>
            <a:rect l="l" t="t" r="r" b="b"/>
            <a:pathLst>
              <a:path w="50165" h="46989">
                <a:moveTo>
                  <a:pt x="9144" y="0"/>
                </a:moveTo>
                <a:lnTo>
                  <a:pt x="0" y="10160"/>
                </a:lnTo>
                <a:lnTo>
                  <a:pt x="40894" y="46482"/>
                </a:lnTo>
                <a:lnTo>
                  <a:pt x="49911" y="36322"/>
                </a:lnTo>
                <a:lnTo>
                  <a:pt x="9144" y="0"/>
                </a:lnTo>
                <a:close/>
              </a:path>
            </a:pathLst>
          </a:custGeom>
          <a:solidFill>
            <a:srgbClr val="F69240"/>
          </a:solidFill>
        </p:spPr>
        <p:txBody>
          <a:bodyPr wrap="square" lIns="0" tIns="0" rIns="0" bIns="0" rtlCol="0"/>
          <a:lstStyle/>
          <a:p>
            <a:endParaRPr/>
          </a:p>
        </p:txBody>
      </p:sp>
      <p:sp>
        <p:nvSpPr>
          <p:cNvPr id="244" name="object 244"/>
          <p:cNvSpPr/>
          <p:nvPr/>
        </p:nvSpPr>
        <p:spPr>
          <a:xfrm>
            <a:off x="7541006" y="2020442"/>
            <a:ext cx="50165" cy="46355"/>
          </a:xfrm>
          <a:custGeom>
            <a:avLst/>
            <a:gdLst/>
            <a:ahLst/>
            <a:cxnLst/>
            <a:rect l="l" t="t" r="r" b="b"/>
            <a:pathLst>
              <a:path w="50165" h="46355">
                <a:moveTo>
                  <a:pt x="9144" y="0"/>
                </a:moveTo>
                <a:lnTo>
                  <a:pt x="0" y="10160"/>
                </a:lnTo>
                <a:lnTo>
                  <a:pt x="40894" y="46355"/>
                </a:lnTo>
                <a:lnTo>
                  <a:pt x="49911" y="36195"/>
                </a:lnTo>
                <a:lnTo>
                  <a:pt x="9144" y="0"/>
                </a:lnTo>
                <a:close/>
              </a:path>
            </a:pathLst>
          </a:custGeom>
          <a:solidFill>
            <a:srgbClr val="F69240"/>
          </a:solidFill>
        </p:spPr>
        <p:txBody>
          <a:bodyPr wrap="square" lIns="0" tIns="0" rIns="0" bIns="0" rtlCol="0"/>
          <a:lstStyle/>
          <a:p>
            <a:endParaRPr/>
          </a:p>
        </p:txBody>
      </p:sp>
      <p:sp>
        <p:nvSpPr>
          <p:cNvPr id="245" name="object 245"/>
          <p:cNvSpPr/>
          <p:nvPr/>
        </p:nvSpPr>
        <p:spPr>
          <a:xfrm>
            <a:off x="7612506" y="2083816"/>
            <a:ext cx="50165" cy="46355"/>
          </a:xfrm>
          <a:custGeom>
            <a:avLst/>
            <a:gdLst/>
            <a:ahLst/>
            <a:cxnLst/>
            <a:rect l="l" t="t" r="r" b="b"/>
            <a:pathLst>
              <a:path w="50165" h="46355">
                <a:moveTo>
                  <a:pt x="9017" y="0"/>
                </a:moveTo>
                <a:lnTo>
                  <a:pt x="0" y="10160"/>
                </a:lnTo>
                <a:lnTo>
                  <a:pt x="40767" y="46355"/>
                </a:lnTo>
                <a:lnTo>
                  <a:pt x="49911" y="36195"/>
                </a:lnTo>
                <a:lnTo>
                  <a:pt x="9017" y="0"/>
                </a:lnTo>
                <a:close/>
              </a:path>
            </a:pathLst>
          </a:custGeom>
          <a:solidFill>
            <a:srgbClr val="F69240"/>
          </a:solidFill>
        </p:spPr>
        <p:txBody>
          <a:bodyPr wrap="square" lIns="0" tIns="0" rIns="0" bIns="0" rtlCol="0"/>
          <a:lstStyle/>
          <a:p>
            <a:endParaRPr/>
          </a:p>
        </p:txBody>
      </p:sp>
      <p:sp>
        <p:nvSpPr>
          <p:cNvPr id="246" name="object 246"/>
          <p:cNvSpPr/>
          <p:nvPr/>
        </p:nvSpPr>
        <p:spPr>
          <a:xfrm>
            <a:off x="7683881" y="2147189"/>
            <a:ext cx="50165" cy="46990"/>
          </a:xfrm>
          <a:custGeom>
            <a:avLst/>
            <a:gdLst/>
            <a:ahLst/>
            <a:cxnLst/>
            <a:rect l="l" t="t" r="r" b="b"/>
            <a:pathLst>
              <a:path w="50165" h="46989">
                <a:moveTo>
                  <a:pt x="9144" y="0"/>
                </a:moveTo>
                <a:lnTo>
                  <a:pt x="0" y="10160"/>
                </a:lnTo>
                <a:lnTo>
                  <a:pt x="40894" y="46482"/>
                </a:lnTo>
                <a:lnTo>
                  <a:pt x="49911" y="36322"/>
                </a:lnTo>
                <a:lnTo>
                  <a:pt x="9144" y="0"/>
                </a:lnTo>
                <a:close/>
              </a:path>
            </a:pathLst>
          </a:custGeom>
          <a:solidFill>
            <a:srgbClr val="F69240"/>
          </a:solidFill>
        </p:spPr>
        <p:txBody>
          <a:bodyPr wrap="square" lIns="0" tIns="0" rIns="0" bIns="0" rtlCol="0"/>
          <a:lstStyle/>
          <a:p>
            <a:endParaRPr/>
          </a:p>
        </p:txBody>
      </p:sp>
      <p:sp>
        <p:nvSpPr>
          <p:cNvPr id="247" name="object 247"/>
          <p:cNvSpPr/>
          <p:nvPr/>
        </p:nvSpPr>
        <p:spPr>
          <a:xfrm>
            <a:off x="7755255" y="2210689"/>
            <a:ext cx="50165" cy="46355"/>
          </a:xfrm>
          <a:custGeom>
            <a:avLst/>
            <a:gdLst/>
            <a:ahLst/>
            <a:cxnLst/>
            <a:rect l="l" t="t" r="r" b="b"/>
            <a:pathLst>
              <a:path w="50165" h="46355">
                <a:moveTo>
                  <a:pt x="9144" y="0"/>
                </a:moveTo>
                <a:lnTo>
                  <a:pt x="0" y="10160"/>
                </a:lnTo>
                <a:lnTo>
                  <a:pt x="40894" y="46355"/>
                </a:lnTo>
                <a:lnTo>
                  <a:pt x="50038" y="36195"/>
                </a:lnTo>
                <a:lnTo>
                  <a:pt x="9144" y="0"/>
                </a:lnTo>
                <a:close/>
              </a:path>
            </a:pathLst>
          </a:custGeom>
          <a:solidFill>
            <a:srgbClr val="F69240"/>
          </a:solidFill>
        </p:spPr>
        <p:txBody>
          <a:bodyPr wrap="square" lIns="0" tIns="0" rIns="0" bIns="0" rtlCol="0"/>
          <a:lstStyle/>
          <a:p>
            <a:endParaRPr/>
          </a:p>
        </p:txBody>
      </p:sp>
      <p:sp>
        <p:nvSpPr>
          <p:cNvPr id="248" name="object 248"/>
          <p:cNvSpPr/>
          <p:nvPr/>
        </p:nvSpPr>
        <p:spPr>
          <a:xfrm>
            <a:off x="7826756" y="2274061"/>
            <a:ext cx="50165" cy="46990"/>
          </a:xfrm>
          <a:custGeom>
            <a:avLst/>
            <a:gdLst/>
            <a:ahLst/>
            <a:cxnLst/>
            <a:rect l="l" t="t" r="r" b="b"/>
            <a:pathLst>
              <a:path w="50165" h="46989">
                <a:moveTo>
                  <a:pt x="9017" y="0"/>
                </a:moveTo>
                <a:lnTo>
                  <a:pt x="0" y="10160"/>
                </a:lnTo>
                <a:lnTo>
                  <a:pt x="40767" y="46482"/>
                </a:lnTo>
                <a:lnTo>
                  <a:pt x="49911" y="36322"/>
                </a:lnTo>
                <a:lnTo>
                  <a:pt x="9017" y="0"/>
                </a:lnTo>
                <a:close/>
              </a:path>
            </a:pathLst>
          </a:custGeom>
          <a:solidFill>
            <a:srgbClr val="F69240"/>
          </a:solidFill>
        </p:spPr>
        <p:txBody>
          <a:bodyPr wrap="square" lIns="0" tIns="0" rIns="0" bIns="0" rtlCol="0"/>
          <a:lstStyle/>
          <a:p>
            <a:endParaRPr/>
          </a:p>
        </p:txBody>
      </p:sp>
      <p:sp>
        <p:nvSpPr>
          <p:cNvPr id="249" name="object 249"/>
          <p:cNvSpPr/>
          <p:nvPr/>
        </p:nvSpPr>
        <p:spPr>
          <a:xfrm>
            <a:off x="7898130" y="2337561"/>
            <a:ext cx="94615" cy="89280"/>
          </a:xfrm>
          <a:prstGeom prst="rect">
            <a:avLst/>
          </a:prstGeom>
          <a:blipFill>
            <a:blip r:embed="rId153" cstate="print"/>
            <a:stretch>
              <a:fillRect/>
            </a:stretch>
          </a:blipFill>
        </p:spPr>
        <p:txBody>
          <a:bodyPr wrap="square" lIns="0" tIns="0" rIns="0" bIns="0" rtlCol="0"/>
          <a:lstStyle/>
          <a:p>
            <a:endParaRPr/>
          </a:p>
        </p:txBody>
      </p:sp>
      <p:sp>
        <p:nvSpPr>
          <p:cNvPr id="250" name="object 250"/>
          <p:cNvSpPr/>
          <p:nvPr/>
        </p:nvSpPr>
        <p:spPr>
          <a:xfrm>
            <a:off x="8449818" y="2252852"/>
            <a:ext cx="122935" cy="231901"/>
          </a:xfrm>
          <a:prstGeom prst="rect">
            <a:avLst/>
          </a:prstGeom>
          <a:blipFill>
            <a:blip r:embed="rId154" cstate="print"/>
            <a:stretch>
              <a:fillRect/>
            </a:stretch>
          </a:blipFill>
        </p:spPr>
        <p:txBody>
          <a:bodyPr wrap="square" lIns="0" tIns="0" rIns="0" bIns="0" rtlCol="0"/>
          <a:lstStyle/>
          <a:p>
            <a:endParaRPr/>
          </a:p>
        </p:txBody>
      </p:sp>
      <p:sp>
        <p:nvSpPr>
          <p:cNvPr id="251" name="object 251"/>
          <p:cNvSpPr/>
          <p:nvPr/>
        </p:nvSpPr>
        <p:spPr>
          <a:xfrm>
            <a:off x="8593201" y="2189860"/>
            <a:ext cx="50165" cy="46355"/>
          </a:xfrm>
          <a:custGeom>
            <a:avLst/>
            <a:gdLst/>
            <a:ahLst/>
            <a:cxnLst/>
            <a:rect l="l" t="t" r="r" b="b"/>
            <a:pathLst>
              <a:path w="50165" h="46355">
                <a:moveTo>
                  <a:pt x="41021" y="0"/>
                </a:moveTo>
                <a:lnTo>
                  <a:pt x="0" y="35940"/>
                </a:lnTo>
                <a:lnTo>
                  <a:pt x="9144" y="46100"/>
                </a:lnTo>
                <a:lnTo>
                  <a:pt x="50165" y="10160"/>
                </a:lnTo>
                <a:lnTo>
                  <a:pt x="41021" y="0"/>
                </a:lnTo>
                <a:close/>
              </a:path>
            </a:pathLst>
          </a:custGeom>
          <a:solidFill>
            <a:srgbClr val="F69240"/>
          </a:solidFill>
        </p:spPr>
        <p:txBody>
          <a:bodyPr wrap="square" lIns="0" tIns="0" rIns="0" bIns="0" rtlCol="0"/>
          <a:lstStyle/>
          <a:p>
            <a:endParaRPr/>
          </a:p>
        </p:txBody>
      </p:sp>
      <p:sp>
        <p:nvSpPr>
          <p:cNvPr id="252" name="object 252"/>
          <p:cNvSpPr/>
          <p:nvPr/>
        </p:nvSpPr>
        <p:spPr>
          <a:xfrm>
            <a:off x="8664956" y="2126742"/>
            <a:ext cx="50165" cy="46355"/>
          </a:xfrm>
          <a:custGeom>
            <a:avLst/>
            <a:gdLst/>
            <a:ahLst/>
            <a:cxnLst/>
            <a:rect l="l" t="t" r="r" b="b"/>
            <a:pathLst>
              <a:path w="50165" h="46355">
                <a:moveTo>
                  <a:pt x="41021" y="0"/>
                </a:moveTo>
                <a:lnTo>
                  <a:pt x="0" y="36068"/>
                </a:lnTo>
                <a:lnTo>
                  <a:pt x="9017" y="46228"/>
                </a:lnTo>
                <a:lnTo>
                  <a:pt x="50038" y="10287"/>
                </a:lnTo>
                <a:lnTo>
                  <a:pt x="41021" y="0"/>
                </a:lnTo>
                <a:close/>
              </a:path>
            </a:pathLst>
          </a:custGeom>
          <a:solidFill>
            <a:srgbClr val="F69240"/>
          </a:solidFill>
        </p:spPr>
        <p:txBody>
          <a:bodyPr wrap="square" lIns="0" tIns="0" rIns="0" bIns="0" rtlCol="0"/>
          <a:lstStyle/>
          <a:p>
            <a:endParaRPr/>
          </a:p>
        </p:txBody>
      </p:sp>
      <p:sp>
        <p:nvSpPr>
          <p:cNvPr id="253" name="object 253"/>
          <p:cNvSpPr/>
          <p:nvPr/>
        </p:nvSpPr>
        <p:spPr>
          <a:xfrm>
            <a:off x="8733790" y="2035301"/>
            <a:ext cx="81406" cy="80645"/>
          </a:xfrm>
          <a:prstGeom prst="rect">
            <a:avLst/>
          </a:prstGeom>
          <a:blipFill>
            <a:blip r:embed="rId155" cstate="print"/>
            <a:stretch>
              <a:fillRect/>
            </a:stretch>
          </a:blipFill>
        </p:spPr>
        <p:txBody>
          <a:bodyPr wrap="square" lIns="0" tIns="0" rIns="0" bIns="0" rtlCol="0"/>
          <a:lstStyle/>
          <a:p>
            <a:endParaRPr/>
          </a:p>
        </p:txBody>
      </p:sp>
      <p:sp>
        <p:nvSpPr>
          <p:cNvPr id="254" name="object 254"/>
          <p:cNvSpPr/>
          <p:nvPr/>
        </p:nvSpPr>
        <p:spPr>
          <a:xfrm>
            <a:off x="6713219" y="1575816"/>
            <a:ext cx="245364" cy="192786"/>
          </a:xfrm>
          <a:prstGeom prst="rect">
            <a:avLst/>
          </a:prstGeom>
          <a:blipFill>
            <a:blip r:embed="rId156" cstate="print"/>
            <a:stretch>
              <a:fillRect/>
            </a:stretch>
          </a:blipFill>
        </p:spPr>
        <p:txBody>
          <a:bodyPr wrap="square" lIns="0" tIns="0" rIns="0" bIns="0" rtlCol="0"/>
          <a:lstStyle/>
          <a:p>
            <a:endParaRPr/>
          </a:p>
        </p:txBody>
      </p:sp>
      <p:sp>
        <p:nvSpPr>
          <p:cNvPr id="255" name="object 255"/>
          <p:cNvSpPr/>
          <p:nvPr/>
        </p:nvSpPr>
        <p:spPr>
          <a:xfrm>
            <a:off x="6832854" y="1639061"/>
            <a:ext cx="147066" cy="129539"/>
          </a:xfrm>
          <a:prstGeom prst="rect">
            <a:avLst/>
          </a:prstGeom>
          <a:blipFill>
            <a:blip r:embed="rId157" cstate="print"/>
            <a:stretch>
              <a:fillRect/>
            </a:stretch>
          </a:blipFill>
        </p:spPr>
        <p:txBody>
          <a:bodyPr wrap="square" lIns="0" tIns="0" rIns="0" bIns="0" rtlCol="0"/>
          <a:lstStyle/>
          <a:p>
            <a:endParaRPr/>
          </a:p>
        </p:txBody>
      </p:sp>
      <p:sp>
        <p:nvSpPr>
          <p:cNvPr id="256" name="object 256"/>
          <p:cNvSpPr/>
          <p:nvPr/>
        </p:nvSpPr>
        <p:spPr>
          <a:xfrm>
            <a:off x="7959090" y="2359151"/>
            <a:ext cx="245364" cy="193548"/>
          </a:xfrm>
          <a:prstGeom prst="rect">
            <a:avLst/>
          </a:prstGeom>
          <a:blipFill>
            <a:blip r:embed="rId158" cstate="print"/>
            <a:stretch>
              <a:fillRect/>
            </a:stretch>
          </a:blipFill>
        </p:spPr>
        <p:txBody>
          <a:bodyPr wrap="square" lIns="0" tIns="0" rIns="0" bIns="0" rtlCol="0"/>
          <a:lstStyle/>
          <a:p>
            <a:endParaRPr/>
          </a:p>
        </p:txBody>
      </p:sp>
      <p:sp>
        <p:nvSpPr>
          <p:cNvPr id="257" name="object 257"/>
          <p:cNvSpPr/>
          <p:nvPr/>
        </p:nvSpPr>
        <p:spPr>
          <a:xfrm>
            <a:off x="8078723" y="2422398"/>
            <a:ext cx="147066" cy="130301"/>
          </a:xfrm>
          <a:prstGeom prst="rect">
            <a:avLst/>
          </a:prstGeom>
          <a:blipFill>
            <a:blip r:embed="rId159" cstate="print"/>
            <a:stretch>
              <a:fillRect/>
            </a:stretch>
          </a:blipFill>
        </p:spPr>
        <p:txBody>
          <a:bodyPr wrap="square" lIns="0" tIns="0" rIns="0" bIns="0" rtlCol="0"/>
          <a:lstStyle/>
          <a:p>
            <a:endParaRPr/>
          </a:p>
        </p:txBody>
      </p:sp>
      <p:sp>
        <p:nvSpPr>
          <p:cNvPr id="258" name="object 258"/>
          <p:cNvSpPr/>
          <p:nvPr/>
        </p:nvSpPr>
        <p:spPr>
          <a:xfrm>
            <a:off x="8779002" y="2057400"/>
            <a:ext cx="245364" cy="192786"/>
          </a:xfrm>
          <a:prstGeom prst="rect">
            <a:avLst/>
          </a:prstGeom>
          <a:blipFill>
            <a:blip r:embed="rId156" cstate="print"/>
            <a:stretch>
              <a:fillRect/>
            </a:stretch>
          </a:blipFill>
        </p:spPr>
        <p:txBody>
          <a:bodyPr wrap="square" lIns="0" tIns="0" rIns="0" bIns="0" rtlCol="0"/>
          <a:lstStyle/>
          <a:p>
            <a:endParaRPr/>
          </a:p>
        </p:txBody>
      </p:sp>
      <p:sp>
        <p:nvSpPr>
          <p:cNvPr id="259" name="object 259"/>
          <p:cNvSpPr/>
          <p:nvPr/>
        </p:nvSpPr>
        <p:spPr>
          <a:xfrm>
            <a:off x="8897873" y="2119883"/>
            <a:ext cx="147827" cy="130301"/>
          </a:xfrm>
          <a:prstGeom prst="rect">
            <a:avLst/>
          </a:prstGeom>
          <a:blipFill>
            <a:blip r:embed="rId160" cstate="print"/>
            <a:stretch>
              <a:fillRect/>
            </a:stretch>
          </a:blipFill>
        </p:spPr>
        <p:txBody>
          <a:bodyPr wrap="square" lIns="0" tIns="0" rIns="0" bIns="0" rtlCol="0"/>
          <a:lstStyle/>
          <a:p>
            <a:endParaRPr/>
          </a:p>
        </p:txBody>
      </p:sp>
      <p:sp>
        <p:nvSpPr>
          <p:cNvPr id="260" name="object 260"/>
          <p:cNvSpPr/>
          <p:nvPr/>
        </p:nvSpPr>
        <p:spPr>
          <a:xfrm>
            <a:off x="7378445" y="3573017"/>
            <a:ext cx="531114" cy="476249"/>
          </a:xfrm>
          <a:prstGeom prst="rect">
            <a:avLst/>
          </a:prstGeom>
          <a:blipFill>
            <a:blip r:embed="rId161" cstate="print"/>
            <a:stretch>
              <a:fillRect/>
            </a:stretch>
          </a:blipFill>
        </p:spPr>
        <p:txBody>
          <a:bodyPr wrap="square" lIns="0" tIns="0" rIns="0" bIns="0" rtlCol="0"/>
          <a:lstStyle/>
          <a:p>
            <a:endParaRPr/>
          </a:p>
        </p:txBody>
      </p:sp>
      <p:sp>
        <p:nvSpPr>
          <p:cNvPr id="261" name="object 261"/>
          <p:cNvSpPr/>
          <p:nvPr/>
        </p:nvSpPr>
        <p:spPr>
          <a:xfrm>
            <a:off x="7422642" y="3751071"/>
            <a:ext cx="280670" cy="233045"/>
          </a:xfrm>
          <a:custGeom>
            <a:avLst/>
            <a:gdLst/>
            <a:ahLst/>
            <a:cxnLst/>
            <a:rect l="l" t="t" r="r" b="b"/>
            <a:pathLst>
              <a:path w="280670" h="233045">
                <a:moveTo>
                  <a:pt x="280542" y="0"/>
                </a:moveTo>
                <a:lnTo>
                  <a:pt x="254000" y="4190"/>
                </a:lnTo>
                <a:lnTo>
                  <a:pt x="0" y="211708"/>
                </a:lnTo>
                <a:lnTo>
                  <a:pt x="17272" y="232536"/>
                </a:lnTo>
                <a:lnTo>
                  <a:pt x="271272" y="25018"/>
                </a:lnTo>
                <a:lnTo>
                  <a:pt x="280542" y="0"/>
                </a:lnTo>
                <a:close/>
              </a:path>
            </a:pathLst>
          </a:custGeom>
          <a:solidFill>
            <a:srgbClr val="9BB957"/>
          </a:solidFill>
        </p:spPr>
        <p:txBody>
          <a:bodyPr wrap="square" lIns="0" tIns="0" rIns="0" bIns="0" rtlCol="0"/>
          <a:lstStyle/>
          <a:p>
            <a:endParaRPr/>
          </a:p>
        </p:txBody>
      </p:sp>
      <p:sp>
        <p:nvSpPr>
          <p:cNvPr id="262" name="object 262"/>
          <p:cNvSpPr/>
          <p:nvPr/>
        </p:nvSpPr>
        <p:spPr>
          <a:xfrm>
            <a:off x="7615428" y="3717035"/>
            <a:ext cx="129286" cy="121031"/>
          </a:xfrm>
          <a:prstGeom prst="rect">
            <a:avLst/>
          </a:prstGeom>
          <a:blipFill>
            <a:blip r:embed="rId162" cstate="print"/>
            <a:stretch>
              <a:fillRect/>
            </a:stretch>
          </a:blipFill>
        </p:spPr>
        <p:txBody>
          <a:bodyPr wrap="square" lIns="0" tIns="0" rIns="0" bIns="0" rtlCol="0"/>
          <a:lstStyle/>
          <a:p>
            <a:endParaRPr/>
          </a:p>
        </p:txBody>
      </p:sp>
      <p:sp>
        <p:nvSpPr>
          <p:cNvPr id="263" name="object 263"/>
          <p:cNvSpPr/>
          <p:nvPr/>
        </p:nvSpPr>
        <p:spPr>
          <a:xfrm>
            <a:off x="6824471" y="3438144"/>
            <a:ext cx="781050" cy="755903"/>
          </a:xfrm>
          <a:prstGeom prst="rect">
            <a:avLst/>
          </a:prstGeom>
          <a:blipFill>
            <a:blip r:embed="rId163" cstate="print"/>
            <a:stretch>
              <a:fillRect/>
            </a:stretch>
          </a:blipFill>
        </p:spPr>
        <p:txBody>
          <a:bodyPr wrap="square" lIns="0" tIns="0" rIns="0" bIns="0" rtlCol="0"/>
          <a:lstStyle/>
          <a:p>
            <a:endParaRPr/>
          </a:p>
        </p:txBody>
      </p:sp>
      <p:sp>
        <p:nvSpPr>
          <p:cNvPr id="264" name="object 264"/>
          <p:cNvSpPr/>
          <p:nvPr/>
        </p:nvSpPr>
        <p:spPr>
          <a:xfrm>
            <a:off x="7312532" y="3882009"/>
            <a:ext cx="126746" cy="124841"/>
          </a:xfrm>
          <a:prstGeom prst="rect">
            <a:avLst/>
          </a:prstGeom>
          <a:blipFill>
            <a:blip r:embed="rId164" cstate="print"/>
            <a:stretch>
              <a:fillRect/>
            </a:stretch>
          </a:blipFill>
        </p:spPr>
        <p:txBody>
          <a:bodyPr wrap="square" lIns="0" tIns="0" rIns="0" bIns="0" rtlCol="0"/>
          <a:lstStyle/>
          <a:p>
            <a:endParaRPr/>
          </a:p>
        </p:txBody>
      </p:sp>
      <p:sp>
        <p:nvSpPr>
          <p:cNvPr id="265" name="object 265"/>
          <p:cNvSpPr/>
          <p:nvPr/>
        </p:nvSpPr>
        <p:spPr>
          <a:xfrm>
            <a:off x="6868668" y="3461003"/>
            <a:ext cx="532130" cy="508634"/>
          </a:xfrm>
          <a:custGeom>
            <a:avLst/>
            <a:gdLst/>
            <a:ahLst/>
            <a:cxnLst/>
            <a:rect l="l" t="t" r="r" b="b"/>
            <a:pathLst>
              <a:path w="532129" h="508635">
                <a:moveTo>
                  <a:pt x="18668" y="0"/>
                </a:moveTo>
                <a:lnTo>
                  <a:pt x="0" y="19558"/>
                </a:lnTo>
                <a:lnTo>
                  <a:pt x="505586" y="502412"/>
                </a:lnTo>
                <a:lnTo>
                  <a:pt x="531749" y="508635"/>
                </a:lnTo>
                <a:lnTo>
                  <a:pt x="524255" y="482854"/>
                </a:lnTo>
                <a:lnTo>
                  <a:pt x="18668" y="0"/>
                </a:lnTo>
                <a:close/>
              </a:path>
            </a:pathLst>
          </a:custGeom>
          <a:solidFill>
            <a:srgbClr val="9BB957"/>
          </a:solidFill>
        </p:spPr>
        <p:txBody>
          <a:bodyPr wrap="square" lIns="0" tIns="0" rIns="0" bIns="0" rtlCol="0"/>
          <a:lstStyle/>
          <a:p>
            <a:endParaRPr/>
          </a:p>
        </p:txBody>
      </p:sp>
      <p:sp>
        <p:nvSpPr>
          <p:cNvPr id="266" name="object 266"/>
          <p:cNvSpPr/>
          <p:nvPr/>
        </p:nvSpPr>
        <p:spPr>
          <a:xfrm>
            <a:off x="6678803" y="3585083"/>
            <a:ext cx="314960" cy="631190"/>
          </a:xfrm>
          <a:custGeom>
            <a:avLst/>
            <a:gdLst/>
            <a:ahLst/>
            <a:cxnLst/>
            <a:rect l="l" t="t" r="r" b="b"/>
            <a:pathLst>
              <a:path w="314959" h="631189">
                <a:moveTo>
                  <a:pt x="1016" y="0"/>
                </a:moveTo>
                <a:lnTo>
                  <a:pt x="0" y="13588"/>
                </a:lnTo>
                <a:lnTo>
                  <a:pt x="302514" y="630681"/>
                </a:lnTo>
                <a:lnTo>
                  <a:pt x="314832" y="624712"/>
                </a:lnTo>
                <a:lnTo>
                  <a:pt x="12319" y="7492"/>
                </a:lnTo>
                <a:lnTo>
                  <a:pt x="1016" y="0"/>
                </a:lnTo>
                <a:close/>
              </a:path>
            </a:pathLst>
          </a:custGeom>
          <a:solidFill>
            <a:srgbClr val="487CB9"/>
          </a:solidFill>
        </p:spPr>
        <p:txBody>
          <a:bodyPr wrap="square" lIns="0" tIns="0" rIns="0" bIns="0" rtlCol="0"/>
          <a:lstStyle/>
          <a:p>
            <a:endParaRPr/>
          </a:p>
        </p:txBody>
      </p:sp>
      <p:sp>
        <p:nvSpPr>
          <p:cNvPr id="267" name="object 267"/>
          <p:cNvSpPr/>
          <p:nvPr/>
        </p:nvSpPr>
        <p:spPr>
          <a:xfrm>
            <a:off x="6659880" y="3560826"/>
            <a:ext cx="100838" cy="113918"/>
          </a:xfrm>
          <a:prstGeom prst="rect">
            <a:avLst/>
          </a:prstGeom>
          <a:blipFill>
            <a:blip r:embed="rId165" cstate="print"/>
            <a:stretch>
              <a:fillRect/>
            </a:stretch>
          </a:blipFill>
        </p:spPr>
        <p:txBody>
          <a:bodyPr wrap="square" lIns="0" tIns="0" rIns="0" bIns="0" rtlCol="0"/>
          <a:lstStyle/>
          <a:p>
            <a:endParaRPr/>
          </a:p>
        </p:txBody>
      </p:sp>
      <p:sp>
        <p:nvSpPr>
          <p:cNvPr id="268" name="object 268"/>
          <p:cNvSpPr/>
          <p:nvPr/>
        </p:nvSpPr>
        <p:spPr>
          <a:xfrm>
            <a:off x="7204709" y="3643376"/>
            <a:ext cx="191770" cy="501650"/>
          </a:xfrm>
          <a:custGeom>
            <a:avLst/>
            <a:gdLst/>
            <a:ahLst/>
            <a:cxnLst/>
            <a:rect l="l" t="t" r="r" b="b"/>
            <a:pathLst>
              <a:path w="191770" h="501650">
                <a:moveTo>
                  <a:pt x="189230" y="0"/>
                </a:moveTo>
                <a:lnTo>
                  <a:pt x="178816" y="8636"/>
                </a:lnTo>
                <a:lnTo>
                  <a:pt x="0" y="496569"/>
                </a:lnTo>
                <a:lnTo>
                  <a:pt x="12826" y="501269"/>
                </a:lnTo>
                <a:lnTo>
                  <a:pt x="191643" y="13335"/>
                </a:lnTo>
                <a:lnTo>
                  <a:pt x="189230" y="0"/>
                </a:lnTo>
                <a:close/>
              </a:path>
            </a:pathLst>
          </a:custGeom>
          <a:solidFill>
            <a:srgbClr val="487CB9"/>
          </a:solidFill>
        </p:spPr>
        <p:txBody>
          <a:bodyPr wrap="square" lIns="0" tIns="0" rIns="0" bIns="0" rtlCol="0"/>
          <a:lstStyle/>
          <a:p>
            <a:endParaRPr/>
          </a:p>
        </p:txBody>
      </p:sp>
      <p:sp>
        <p:nvSpPr>
          <p:cNvPr id="269" name="object 269"/>
          <p:cNvSpPr/>
          <p:nvPr/>
        </p:nvSpPr>
        <p:spPr>
          <a:xfrm>
            <a:off x="7317613" y="3617976"/>
            <a:ext cx="105155" cy="113665"/>
          </a:xfrm>
          <a:prstGeom prst="rect">
            <a:avLst/>
          </a:prstGeom>
          <a:blipFill>
            <a:blip r:embed="rId166" cstate="print"/>
            <a:stretch>
              <a:fillRect/>
            </a:stretch>
          </a:blipFill>
        </p:spPr>
        <p:txBody>
          <a:bodyPr wrap="square" lIns="0" tIns="0" rIns="0" bIns="0" rtlCol="0"/>
          <a:lstStyle/>
          <a:p>
            <a:endParaRPr/>
          </a:p>
        </p:txBody>
      </p:sp>
      <p:sp>
        <p:nvSpPr>
          <p:cNvPr id="270" name="object 270"/>
          <p:cNvSpPr/>
          <p:nvPr/>
        </p:nvSpPr>
        <p:spPr>
          <a:xfrm>
            <a:off x="7859268" y="4272153"/>
            <a:ext cx="100329" cy="113157"/>
          </a:xfrm>
          <a:prstGeom prst="rect">
            <a:avLst/>
          </a:prstGeom>
          <a:blipFill>
            <a:blip r:embed="rId167" cstate="print"/>
            <a:stretch>
              <a:fillRect/>
            </a:stretch>
          </a:blipFill>
        </p:spPr>
        <p:txBody>
          <a:bodyPr wrap="square" lIns="0" tIns="0" rIns="0" bIns="0" rtlCol="0"/>
          <a:lstStyle/>
          <a:p>
            <a:endParaRPr/>
          </a:p>
        </p:txBody>
      </p:sp>
      <p:sp>
        <p:nvSpPr>
          <p:cNvPr id="271" name="object 271"/>
          <p:cNvSpPr/>
          <p:nvPr/>
        </p:nvSpPr>
        <p:spPr>
          <a:xfrm>
            <a:off x="7570469" y="3800094"/>
            <a:ext cx="374650" cy="562610"/>
          </a:xfrm>
          <a:custGeom>
            <a:avLst/>
            <a:gdLst/>
            <a:ahLst/>
            <a:cxnLst/>
            <a:rect l="l" t="t" r="r" b="b"/>
            <a:pathLst>
              <a:path w="374650" h="562610">
                <a:moveTo>
                  <a:pt x="11429" y="0"/>
                </a:moveTo>
                <a:lnTo>
                  <a:pt x="0" y="7492"/>
                </a:lnTo>
                <a:lnTo>
                  <a:pt x="362076" y="556513"/>
                </a:lnTo>
                <a:lnTo>
                  <a:pt x="374141" y="562482"/>
                </a:lnTo>
                <a:lnTo>
                  <a:pt x="373379" y="548893"/>
                </a:lnTo>
                <a:lnTo>
                  <a:pt x="11429" y="0"/>
                </a:lnTo>
                <a:close/>
              </a:path>
            </a:pathLst>
          </a:custGeom>
          <a:solidFill>
            <a:srgbClr val="487CB9"/>
          </a:solidFill>
        </p:spPr>
        <p:txBody>
          <a:bodyPr wrap="square" lIns="0" tIns="0" rIns="0" bIns="0" rtlCol="0"/>
          <a:lstStyle/>
          <a:p>
            <a:endParaRPr/>
          </a:p>
        </p:txBody>
      </p:sp>
      <p:sp>
        <p:nvSpPr>
          <p:cNvPr id="272" name="object 272"/>
          <p:cNvSpPr/>
          <p:nvPr/>
        </p:nvSpPr>
        <p:spPr>
          <a:xfrm>
            <a:off x="8255000" y="4055490"/>
            <a:ext cx="113792" cy="103631"/>
          </a:xfrm>
          <a:prstGeom prst="rect">
            <a:avLst/>
          </a:prstGeom>
          <a:blipFill>
            <a:blip r:embed="rId168" cstate="print"/>
            <a:stretch>
              <a:fillRect/>
            </a:stretch>
          </a:blipFill>
        </p:spPr>
        <p:txBody>
          <a:bodyPr wrap="square" lIns="0" tIns="0" rIns="0" bIns="0" rtlCol="0"/>
          <a:lstStyle/>
          <a:p>
            <a:endParaRPr/>
          </a:p>
        </p:txBody>
      </p:sp>
      <p:sp>
        <p:nvSpPr>
          <p:cNvPr id="273" name="object 273"/>
          <p:cNvSpPr/>
          <p:nvPr/>
        </p:nvSpPr>
        <p:spPr>
          <a:xfrm>
            <a:off x="7867650" y="3938778"/>
            <a:ext cx="476250" cy="196215"/>
          </a:xfrm>
          <a:custGeom>
            <a:avLst/>
            <a:gdLst/>
            <a:ahLst/>
            <a:cxnLst/>
            <a:rect l="l" t="t" r="r" b="b"/>
            <a:pathLst>
              <a:path w="476250" h="196214">
                <a:moveTo>
                  <a:pt x="4952" y="0"/>
                </a:moveTo>
                <a:lnTo>
                  <a:pt x="0" y="12700"/>
                </a:lnTo>
                <a:lnTo>
                  <a:pt x="462660" y="195961"/>
                </a:lnTo>
                <a:lnTo>
                  <a:pt x="475996" y="193929"/>
                </a:lnTo>
                <a:lnTo>
                  <a:pt x="467614" y="183261"/>
                </a:lnTo>
                <a:lnTo>
                  <a:pt x="4952" y="0"/>
                </a:lnTo>
                <a:close/>
              </a:path>
            </a:pathLst>
          </a:custGeom>
          <a:solidFill>
            <a:srgbClr val="487CB9"/>
          </a:solidFill>
        </p:spPr>
        <p:txBody>
          <a:bodyPr wrap="square" lIns="0" tIns="0" rIns="0" bIns="0" rtlCol="0"/>
          <a:lstStyle/>
          <a:p>
            <a:endParaRPr/>
          </a:p>
        </p:txBody>
      </p:sp>
      <p:sp>
        <p:nvSpPr>
          <p:cNvPr id="274" name="object 274"/>
          <p:cNvSpPr/>
          <p:nvPr/>
        </p:nvSpPr>
        <p:spPr>
          <a:xfrm>
            <a:off x="8335264" y="4122039"/>
            <a:ext cx="22860" cy="10795"/>
          </a:xfrm>
          <a:custGeom>
            <a:avLst/>
            <a:gdLst/>
            <a:ahLst/>
            <a:cxnLst/>
            <a:rect l="l" t="t" r="r" b="b"/>
            <a:pathLst>
              <a:path w="22859" h="10795">
                <a:moveTo>
                  <a:pt x="0" y="0"/>
                </a:moveTo>
                <a:lnTo>
                  <a:pt x="8381" y="10668"/>
                </a:lnTo>
                <a:lnTo>
                  <a:pt x="19938" y="8890"/>
                </a:lnTo>
                <a:lnTo>
                  <a:pt x="22478" y="8890"/>
                </a:lnTo>
                <a:lnTo>
                  <a:pt x="0" y="0"/>
                </a:lnTo>
                <a:close/>
              </a:path>
            </a:pathLst>
          </a:custGeom>
          <a:solidFill>
            <a:srgbClr val="487CB9"/>
          </a:solidFill>
        </p:spPr>
        <p:txBody>
          <a:bodyPr wrap="square" lIns="0" tIns="0" rIns="0" bIns="0" rtlCol="0"/>
          <a:lstStyle/>
          <a:p>
            <a:endParaRPr/>
          </a:p>
        </p:txBody>
      </p:sp>
      <p:sp>
        <p:nvSpPr>
          <p:cNvPr id="275" name="object 275"/>
          <p:cNvSpPr/>
          <p:nvPr/>
        </p:nvSpPr>
        <p:spPr>
          <a:xfrm>
            <a:off x="8631935" y="3641978"/>
            <a:ext cx="327025" cy="625475"/>
          </a:xfrm>
          <a:custGeom>
            <a:avLst/>
            <a:gdLst/>
            <a:ahLst/>
            <a:cxnLst/>
            <a:rect l="l" t="t" r="r" b="b"/>
            <a:pathLst>
              <a:path w="327025" h="625475">
                <a:moveTo>
                  <a:pt x="325882" y="0"/>
                </a:moveTo>
                <a:lnTo>
                  <a:pt x="314452" y="7366"/>
                </a:lnTo>
                <a:lnTo>
                  <a:pt x="0" y="618617"/>
                </a:lnTo>
                <a:lnTo>
                  <a:pt x="12065" y="624967"/>
                </a:lnTo>
                <a:lnTo>
                  <a:pt x="326644" y="13589"/>
                </a:lnTo>
                <a:lnTo>
                  <a:pt x="325882" y="0"/>
                </a:lnTo>
                <a:close/>
              </a:path>
            </a:pathLst>
          </a:custGeom>
          <a:solidFill>
            <a:srgbClr val="487CB9"/>
          </a:solidFill>
        </p:spPr>
        <p:txBody>
          <a:bodyPr wrap="square" lIns="0" tIns="0" rIns="0" bIns="0" rtlCol="0"/>
          <a:lstStyle/>
          <a:p>
            <a:endParaRPr/>
          </a:p>
        </p:txBody>
      </p:sp>
      <p:sp>
        <p:nvSpPr>
          <p:cNvPr id="276" name="object 276"/>
          <p:cNvSpPr/>
          <p:nvPr/>
        </p:nvSpPr>
        <p:spPr>
          <a:xfrm>
            <a:off x="8876156" y="3617976"/>
            <a:ext cx="99822" cy="113918"/>
          </a:xfrm>
          <a:prstGeom prst="rect">
            <a:avLst/>
          </a:prstGeom>
          <a:blipFill>
            <a:blip r:embed="rId169" cstate="print"/>
            <a:stretch>
              <a:fillRect/>
            </a:stretch>
          </a:blipFill>
        </p:spPr>
        <p:txBody>
          <a:bodyPr wrap="square" lIns="0" tIns="0" rIns="0" bIns="0" rtlCol="0"/>
          <a:lstStyle/>
          <a:p>
            <a:endParaRPr/>
          </a:p>
        </p:txBody>
      </p:sp>
      <p:sp>
        <p:nvSpPr>
          <p:cNvPr id="277" name="object 277"/>
          <p:cNvSpPr/>
          <p:nvPr/>
        </p:nvSpPr>
        <p:spPr>
          <a:xfrm>
            <a:off x="9655936" y="4191761"/>
            <a:ext cx="107442" cy="110489"/>
          </a:xfrm>
          <a:prstGeom prst="rect">
            <a:avLst/>
          </a:prstGeom>
          <a:blipFill>
            <a:blip r:embed="rId170" cstate="print"/>
            <a:stretch>
              <a:fillRect/>
            </a:stretch>
          </a:blipFill>
        </p:spPr>
        <p:txBody>
          <a:bodyPr wrap="square" lIns="0" tIns="0" rIns="0" bIns="0" rtlCol="0"/>
          <a:lstStyle/>
          <a:p>
            <a:endParaRPr/>
          </a:p>
        </p:txBody>
      </p:sp>
      <p:sp>
        <p:nvSpPr>
          <p:cNvPr id="278" name="object 278"/>
          <p:cNvSpPr/>
          <p:nvPr/>
        </p:nvSpPr>
        <p:spPr>
          <a:xfrm>
            <a:off x="9252966" y="3741420"/>
            <a:ext cx="492759" cy="541020"/>
          </a:xfrm>
          <a:custGeom>
            <a:avLst/>
            <a:gdLst/>
            <a:ahLst/>
            <a:cxnLst/>
            <a:rect l="l" t="t" r="r" b="b"/>
            <a:pathLst>
              <a:path w="492759" h="541020">
                <a:moveTo>
                  <a:pt x="10159" y="0"/>
                </a:moveTo>
                <a:lnTo>
                  <a:pt x="0" y="9143"/>
                </a:lnTo>
                <a:lnTo>
                  <a:pt x="479170" y="536701"/>
                </a:lnTo>
                <a:lnTo>
                  <a:pt x="492251" y="540765"/>
                </a:lnTo>
                <a:lnTo>
                  <a:pt x="489457" y="527430"/>
                </a:lnTo>
                <a:lnTo>
                  <a:pt x="10159" y="0"/>
                </a:lnTo>
                <a:close/>
              </a:path>
            </a:pathLst>
          </a:custGeom>
          <a:solidFill>
            <a:srgbClr val="487CB9"/>
          </a:solidFill>
        </p:spPr>
        <p:txBody>
          <a:bodyPr wrap="square" lIns="0" tIns="0" rIns="0" bIns="0" rtlCol="0"/>
          <a:lstStyle/>
          <a:p>
            <a:endParaRPr/>
          </a:p>
        </p:txBody>
      </p:sp>
      <p:sp>
        <p:nvSpPr>
          <p:cNvPr id="279" name="object 279"/>
          <p:cNvSpPr/>
          <p:nvPr/>
        </p:nvSpPr>
        <p:spPr>
          <a:xfrm>
            <a:off x="6731507" y="4137659"/>
            <a:ext cx="304038" cy="150113"/>
          </a:xfrm>
          <a:prstGeom prst="rect">
            <a:avLst/>
          </a:prstGeom>
          <a:blipFill>
            <a:blip r:embed="rId134" cstate="print"/>
            <a:stretch>
              <a:fillRect/>
            </a:stretch>
          </a:blipFill>
        </p:spPr>
        <p:txBody>
          <a:bodyPr wrap="square" lIns="0" tIns="0" rIns="0" bIns="0" rtlCol="0"/>
          <a:lstStyle/>
          <a:p>
            <a:endParaRPr/>
          </a:p>
        </p:txBody>
      </p:sp>
      <p:sp>
        <p:nvSpPr>
          <p:cNvPr id="280" name="object 280"/>
          <p:cNvSpPr/>
          <p:nvPr/>
        </p:nvSpPr>
        <p:spPr>
          <a:xfrm>
            <a:off x="6880097" y="4167378"/>
            <a:ext cx="179831" cy="120395"/>
          </a:xfrm>
          <a:prstGeom prst="rect">
            <a:avLst/>
          </a:prstGeom>
          <a:blipFill>
            <a:blip r:embed="rId87" cstate="print"/>
            <a:stretch>
              <a:fillRect/>
            </a:stretch>
          </a:blipFill>
        </p:spPr>
        <p:txBody>
          <a:bodyPr wrap="square" lIns="0" tIns="0" rIns="0" bIns="0" rtlCol="0"/>
          <a:lstStyle/>
          <a:p>
            <a:endParaRPr/>
          </a:p>
        </p:txBody>
      </p:sp>
      <p:sp>
        <p:nvSpPr>
          <p:cNvPr id="281" name="object 281"/>
          <p:cNvSpPr/>
          <p:nvPr/>
        </p:nvSpPr>
        <p:spPr>
          <a:xfrm>
            <a:off x="7243571" y="4279391"/>
            <a:ext cx="246125" cy="193548"/>
          </a:xfrm>
          <a:prstGeom prst="rect">
            <a:avLst/>
          </a:prstGeom>
          <a:blipFill>
            <a:blip r:embed="rId135" cstate="print"/>
            <a:stretch>
              <a:fillRect/>
            </a:stretch>
          </a:blipFill>
        </p:spPr>
        <p:txBody>
          <a:bodyPr wrap="square" lIns="0" tIns="0" rIns="0" bIns="0" rtlCol="0"/>
          <a:lstStyle/>
          <a:p>
            <a:endParaRPr/>
          </a:p>
        </p:txBody>
      </p:sp>
      <p:sp>
        <p:nvSpPr>
          <p:cNvPr id="282" name="object 282"/>
          <p:cNvSpPr/>
          <p:nvPr/>
        </p:nvSpPr>
        <p:spPr>
          <a:xfrm>
            <a:off x="7363206" y="4342638"/>
            <a:ext cx="147827" cy="130301"/>
          </a:xfrm>
          <a:prstGeom prst="rect">
            <a:avLst/>
          </a:prstGeom>
          <a:blipFill>
            <a:blip r:embed="rId46" cstate="print"/>
            <a:stretch>
              <a:fillRect/>
            </a:stretch>
          </a:blipFill>
        </p:spPr>
        <p:txBody>
          <a:bodyPr wrap="square" lIns="0" tIns="0" rIns="0" bIns="0" rtlCol="0"/>
          <a:lstStyle/>
          <a:p>
            <a:endParaRPr/>
          </a:p>
        </p:txBody>
      </p:sp>
      <p:sp>
        <p:nvSpPr>
          <p:cNvPr id="283" name="object 283"/>
          <p:cNvSpPr/>
          <p:nvPr/>
        </p:nvSpPr>
        <p:spPr>
          <a:xfrm>
            <a:off x="7423404" y="3618738"/>
            <a:ext cx="246125" cy="194310"/>
          </a:xfrm>
          <a:prstGeom prst="rect">
            <a:avLst/>
          </a:prstGeom>
          <a:blipFill>
            <a:blip r:embed="rId171" cstate="print"/>
            <a:stretch>
              <a:fillRect/>
            </a:stretch>
          </a:blipFill>
        </p:spPr>
        <p:txBody>
          <a:bodyPr wrap="square" lIns="0" tIns="0" rIns="0" bIns="0" rtlCol="0"/>
          <a:lstStyle/>
          <a:p>
            <a:endParaRPr/>
          </a:p>
        </p:txBody>
      </p:sp>
      <p:sp>
        <p:nvSpPr>
          <p:cNvPr id="284" name="object 284"/>
          <p:cNvSpPr/>
          <p:nvPr/>
        </p:nvSpPr>
        <p:spPr>
          <a:xfrm>
            <a:off x="7543038" y="3681984"/>
            <a:ext cx="147827" cy="131063"/>
          </a:xfrm>
          <a:prstGeom prst="rect">
            <a:avLst/>
          </a:prstGeom>
          <a:blipFill>
            <a:blip r:embed="rId172" cstate="print"/>
            <a:stretch>
              <a:fillRect/>
            </a:stretch>
          </a:blipFill>
        </p:spPr>
        <p:txBody>
          <a:bodyPr wrap="square" lIns="0" tIns="0" rIns="0" bIns="0" rtlCol="0"/>
          <a:lstStyle/>
          <a:p>
            <a:endParaRPr/>
          </a:p>
        </p:txBody>
      </p:sp>
      <p:sp>
        <p:nvSpPr>
          <p:cNvPr id="285" name="object 285"/>
          <p:cNvSpPr/>
          <p:nvPr/>
        </p:nvSpPr>
        <p:spPr>
          <a:xfrm>
            <a:off x="7824978" y="3777234"/>
            <a:ext cx="245364" cy="233933"/>
          </a:xfrm>
          <a:prstGeom prst="rect">
            <a:avLst/>
          </a:prstGeom>
          <a:blipFill>
            <a:blip r:embed="rId14" cstate="print"/>
            <a:stretch>
              <a:fillRect/>
            </a:stretch>
          </a:blipFill>
        </p:spPr>
        <p:txBody>
          <a:bodyPr wrap="square" lIns="0" tIns="0" rIns="0" bIns="0" rtlCol="0"/>
          <a:lstStyle/>
          <a:p>
            <a:endParaRPr/>
          </a:p>
        </p:txBody>
      </p:sp>
      <p:sp>
        <p:nvSpPr>
          <p:cNvPr id="286" name="object 286"/>
          <p:cNvSpPr/>
          <p:nvPr/>
        </p:nvSpPr>
        <p:spPr>
          <a:xfrm>
            <a:off x="7944611" y="3840479"/>
            <a:ext cx="147066" cy="170687"/>
          </a:xfrm>
          <a:prstGeom prst="rect">
            <a:avLst/>
          </a:prstGeom>
          <a:blipFill>
            <a:blip r:embed="rId15" cstate="print"/>
            <a:stretch>
              <a:fillRect/>
            </a:stretch>
          </a:blipFill>
        </p:spPr>
        <p:txBody>
          <a:bodyPr wrap="square" lIns="0" tIns="0" rIns="0" bIns="0" rtlCol="0"/>
          <a:lstStyle/>
          <a:p>
            <a:endParaRPr/>
          </a:p>
        </p:txBody>
      </p:sp>
      <p:sp>
        <p:nvSpPr>
          <p:cNvPr id="287" name="object 287"/>
          <p:cNvSpPr/>
          <p:nvPr/>
        </p:nvSpPr>
        <p:spPr>
          <a:xfrm>
            <a:off x="8435340" y="4204715"/>
            <a:ext cx="245364" cy="211836"/>
          </a:xfrm>
          <a:prstGeom prst="rect">
            <a:avLst/>
          </a:prstGeom>
          <a:blipFill>
            <a:blip r:embed="rId16" cstate="print"/>
            <a:stretch>
              <a:fillRect/>
            </a:stretch>
          </a:blipFill>
        </p:spPr>
        <p:txBody>
          <a:bodyPr wrap="square" lIns="0" tIns="0" rIns="0" bIns="0" rtlCol="0"/>
          <a:lstStyle/>
          <a:p>
            <a:endParaRPr/>
          </a:p>
        </p:txBody>
      </p:sp>
      <p:sp>
        <p:nvSpPr>
          <p:cNvPr id="288" name="object 288"/>
          <p:cNvSpPr/>
          <p:nvPr/>
        </p:nvSpPr>
        <p:spPr>
          <a:xfrm>
            <a:off x="8554211" y="4267961"/>
            <a:ext cx="147827" cy="148589"/>
          </a:xfrm>
          <a:prstGeom prst="rect">
            <a:avLst/>
          </a:prstGeom>
          <a:blipFill>
            <a:blip r:embed="rId17" cstate="print"/>
            <a:stretch>
              <a:fillRect/>
            </a:stretch>
          </a:blipFill>
        </p:spPr>
        <p:txBody>
          <a:bodyPr wrap="square" lIns="0" tIns="0" rIns="0" bIns="0" rtlCol="0"/>
          <a:lstStyle/>
          <a:p>
            <a:endParaRPr/>
          </a:p>
        </p:txBody>
      </p:sp>
      <p:sp>
        <p:nvSpPr>
          <p:cNvPr id="289" name="object 289"/>
          <p:cNvSpPr/>
          <p:nvPr/>
        </p:nvSpPr>
        <p:spPr>
          <a:xfrm>
            <a:off x="9131807" y="3542538"/>
            <a:ext cx="245364" cy="186689"/>
          </a:xfrm>
          <a:prstGeom prst="rect">
            <a:avLst/>
          </a:prstGeom>
          <a:blipFill>
            <a:blip r:embed="rId53" cstate="print"/>
            <a:stretch>
              <a:fillRect/>
            </a:stretch>
          </a:blipFill>
        </p:spPr>
        <p:txBody>
          <a:bodyPr wrap="square" lIns="0" tIns="0" rIns="0" bIns="0" rtlCol="0"/>
          <a:lstStyle/>
          <a:p>
            <a:endParaRPr/>
          </a:p>
        </p:txBody>
      </p:sp>
      <p:sp>
        <p:nvSpPr>
          <p:cNvPr id="290" name="object 290"/>
          <p:cNvSpPr/>
          <p:nvPr/>
        </p:nvSpPr>
        <p:spPr>
          <a:xfrm>
            <a:off x="9250680" y="3605784"/>
            <a:ext cx="147827" cy="123444"/>
          </a:xfrm>
          <a:prstGeom prst="rect">
            <a:avLst/>
          </a:prstGeom>
          <a:blipFill>
            <a:blip r:embed="rId54" cstate="print"/>
            <a:stretch>
              <a:fillRect/>
            </a:stretch>
          </a:blipFill>
        </p:spPr>
        <p:txBody>
          <a:bodyPr wrap="square" lIns="0" tIns="0" rIns="0" bIns="0" rtlCol="0"/>
          <a:lstStyle/>
          <a:p>
            <a:endParaRPr/>
          </a:p>
        </p:txBody>
      </p:sp>
      <p:sp>
        <p:nvSpPr>
          <p:cNvPr id="291" name="object 291"/>
          <p:cNvSpPr/>
          <p:nvPr/>
        </p:nvSpPr>
        <p:spPr>
          <a:xfrm>
            <a:off x="6793865" y="3813809"/>
            <a:ext cx="193675" cy="398145"/>
          </a:xfrm>
          <a:custGeom>
            <a:avLst/>
            <a:gdLst/>
            <a:ahLst/>
            <a:cxnLst/>
            <a:rect l="l" t="t" r="r" b="b"/>
            <a:pathLst>
              <a:path w="193675" h="398145">
                <a:moveTo>
                  <a:pt x="12318" y="0"/>
                </a:moveTo>
                <a:lnTo>
                  <a:pt x="0" y="5714"/>
                </a:lnTo>
                <a:lnTo>
                  <a:pt x="181101" y="398144"/>
                </a:lnTo>
                <a:lnTo>
                  <a:pt x="193420" y="392302"/>
                </a:lnTo>
                <a:lnTo>
                  <a:pt x="12318" y="0"/>
                </a:lnTo>
                <a:close/>
              </a:path>
            </a:pathLst>
          </a:custGeom>
          <a:solidFill>
            <a:srgbClr val="00AE50"/>
          </a:solidFill>
        </p:spPr>
        <p:txBody>
          <a:bodyPr wrap="square" lIns="0" tIns="0" rIns="0" bIns="0" rtlCol="0"/>
          <a:lstStyle/>
          <a:p>
            <a:endParaRPr/>
          </a:p>
        </p:txBody>
      </p:sp>
      <p:sp>
        <p:nvSpPr>
          <p:cNvPr id="292" name="object 292"/>
          <p:cNvSpPr/>
          <p:nvPr/>
        </p:nvSpPr>
        <p:spPr>
          <a:xfrm>
            <a:off x="6762750" y="3742182"/>
            <a:ext cx="74549" cy="91693"/>
          </a:xfrm>
          <a:prstGeom prst="rect">
            <a:avLst/>
          </a:prstGeom>
          <a:blipFill>
            <a:blip r:embed="rId173" cstate="print"/>
            <a:stretch>
              <a:fillRect/>
            </a:stretch>
          </a:blipFill>
        </p:spPr>
        <p:txBody>
          <a:bodyPr wrap="square" lIns="0" tIns="0" rIns="0" bIns="0" rtlCol="0"/>
          <a:lstStyle/>
          <a:p>
            <a:endParaRPr/>
          </a:p>
        </p:txBody>
      </p:sp>
      <p:sp>
        <p:nvSpPr>
          <p:cNvPr id="293" name="object 293"/>
          <p:cNvSpPr/>
          <p:nvPr/>
        </p:nvSpPr>
        <p:spPr>
          <a:xfrm>
            <a:off x="7204709" y="3859529"/>
            <a:ext cx="127508" cy="285242"/>
          </a:xfrm>
          <a:prstGeom prst="rect">
            <a:avLst/>
          </a:prstGeom>
          <a:blipFill>
            <a:blip r:embed="rId174" cstate="print"/>
            <a:stretch>
              <a:fillRect/>
            </a:stretch>
          </a:blipFill>
        </p:spPr>
        <p:txBody>
          <a:bodyPr wrap="square" lIns="0" tIns="0" rIns="0" bIns="0" rtlCol="0"/>
          <a:lstStyle/>
          <a:p>
            <a:endParaRPr/>
          </a:p>
        </p:txBody>
      </p:sp>
      <p:sp>
        <p:nvSpPr>
          <p:cNvPr id="294" name="object 294"/>
          <p:cNvSpPr/>
          <p:nvPr/>
        </p:nvSpPr>
        <p:spPr>
          <a:xfrm>
            <a:off x="7745603" y="4091051"/>
            <a:ext cx="79248" cy="91059"/>
          </a:xfrm>
          <a:prstGeom prst="rect">
            <a:avLst/>
          </a:prstGeom>
          <a:blipFill>
            <a:blip r:embed="rId175" cstate="print"/>
            <a:stretch>
              <a:fillRect/>
            </a:stretch>
          </a:blipFill>
        </p:spPr>
        <p:txBody>
          <a:bodyPr wrap="square" lIns="0" tIns="0" rIns="0" bIns="0" rtlCol="0"/>
          <a:lstStyle/>
          <a:p>
            <a:endParaRPr/>
          </a:p>
        </p:txBody>
      </p:sp>
      <p:sp>
        <p:nvSpPr>
          <p:cNvPr id="295" name="object 295"/>
          <p:cNvSpPr/>
          <p:nvPr/>
        </p:nvSpPr>
        <p:spPr>
          <a:xfrm>
            <a:off x="7570469" y="3800094"/>
            <a:ext cx="215265" cy="317500"/>
          </a:xfrm>
          <a:custGeom>
            <a:avLst/>
            <a:gdLst/>
            <a:ahLst/>
            <a:cxnLst/>
            <a:rect l="l" t="t" r="r" b="b"/>
            <a:pathLst>
              <a:path w="215265" h="317500">
                <a:moveTo>
                  <a:pt x="11429" y="0"/>
                </a:moveTo>
                <a:lnTo>
                  <a:pt x="0" y="7492"/>
                </a:lnTo>
                <a:lnTo>
                  <a:pt x="203580" y="317245"/>
                </a:lnTo>
                <a:lnTo>
                  <a:pt x="215010" y="309752"/>
                </a:lnTo>
                <a:lnTo>
                  <a:pt x="11429" y="0"/>
                </a:lnTo>
                <a:close/>
              </a:path>
            </a:pathLst>
          </a:custGeom>
          <a:solidFill>
            <a:srgbClr val="00AE50"/>
          </a:solidFill>
        </p:spPr>
        <p:txBody>
          <a:bodyPr wrap="square" lIns="0" tIns="0" rIns="0" bIns="0" rtlCol="0"/>
          <a:lstStyle/>
          <a:p>
            <a:endParaRPr/>
          </a:p>
        </p:txBody>
      </p:sp>
      <p:sp>
        <p:nvSpPr>
          <p:cNvPr id="296" name="object 296"/>
          <p:cNvSpPr/>
          <p:nvPr/>
        </p:nvSpPr>
        <p:spPr>
          <a:xfrm>
            <a:off x="7867650" y="3938015"/>
            <a:ext cx="320548" cy="135889"/>
          </a:xfrm>
          <a:prstGeom prst="rect">
            <a:avLst/>
          </a:prstGeom>
          <a:blipFill>
            <a:blip r:embed="rId176" cstate="print"/>
            <a:stretch>
              <a:fillRect/>
            </a:stretch>
          </a:blipFill>
        </p:spPr>
        <p:txBody>
          <a:bodyPr wrap="square" lIns="0" tIns="0" rIns="0" bIns="0" rtlCol="0"/>
          <a:lstStyle/>
          <a:p>
            <a:endParaRPr/>
          </a:p>
        </p:txBody>
      </p:sp>
      <p:sp>
        <p:nvSpPr>
          <p:cNvPr id="297" name="object 297"/>
          <p:cNvSpPr/>
          <p:nvPr/>
        </p:nvSpPr>
        <p:spPr>
          <a:xfrm>
            <a:off x="8625840" y="3928490"/>
            <a:ext cx="191135" cy="338455"/>
          </a:xfrm>
          <a:custGeom>
            <a:avLst/>
            <a:gdLst/>
            <a:ahLst/>
            <a:cxnLst/>
            <a:rect l="l" t="t" r="r" b="b"/>
            <a:pathLst>
              <a:path w="191134" h="338454">
                <a:moveTo>
                  <a:pt x="178942" y="0"/>
                </a:moveTo>
                <a:lnTo>
                  <a:pt x="0" y="331977"/>
                </a:lnTo>
                <a:lnTo>
                  <a:pt x="12064" y="338454"/>
                </a:lnTo>
                <a:lnTo>
                  <a:pt x="191007" y="6476"/>
                </a:lnTo>
                <a:lnTo>
                  <a:pt x="178942" y="0"/>
                </a:lnTo>
                <a:close/>
              </a:path>
            </a:pathLst>
          </a:custGeom>
          <a:solidFill>
            <a:srgbClr val="00AE50"/>
          </a:solidFill>
        </p:spPr>
        <p:txBody>
          <a:bodyPr wrap="square" lIns="0" tIns="0" rIns="0" bIns="0" rtlCol="0"/>
          <a:lstStyle/>
          <a:p>
            <a:endParaRPr/>
          </a:p>
        </p:txBody>
      </p:sp>
      <p:sp>
        <p:nvSpPr>
          <p:cNvPr id="298" name="object 298"/>
          <p:cNvSpPr/>
          <p:nvPr/>
        </p:nvSpPr>
        <p:spPr>
          <a:xfrm>
            <a:off x="8774810" y="3859529"/>
            <a:ext cx="75057" cy="91693"/>
          </a:xfrm>
          <a:prstGeom prst="rect">
            <a:avLst/>
          </a:prstGeom>
          <a:blipFill>
            <a:blip r:embed="rId177" cstate="print"/>
            <a:stretch>
              <a:fillRect/>
            </a:stretch>
          </a:blipFill>
        </p:spPr>
        <p:txBody>
          <a:bodyPr wrap="square" lIns="0" tIns="0" rIns="0" bIns="0" rtlCol="0"/>
          <a:lstStyle/>
          <a:p>
            <a:endParaRPr/>
          </a:p>
        </p:txBody>
      </p:sp>
      <p:sp>
        <p:nvSpPr>
          <p:cNvPr id="299" name="object 299"/>
          <p:cNvSpPr/>
          <p:nvPr/>
        </p:nvSpPr>
        <p:spPr>
          <a:xfrm>
            <a:off x="9257538" y="3744467"/>
            <a:ext cx="123062" cy="132842"/>
          </a:xfrm>
          <a:prstGeom prst="rect">
            <a:avLst/>
          </a:prstGeom>
          <a:blipFill>
            <a:blip r:embed="rId178" cstate="print"/>
            <a:stretch>
              <a:fillRect/>
            </a:stretch>
          </a:blipFill>
        </p:spPr>
        <p:txBody>
          <a:bodyPr wrap="square" lIns="0" tIns="0" rIns="0" bIns="0" rtlCol="0"/>
          <a:lstStyle/>
          <a:p>
            <a:endParaRPr/>
          </a:p>
        </p:txBody>
      </p:sp>
      <p:sp>
        <p:nvSpPr>
          <p:cNvPr id="300" name="object 300"/>
          <p:cNvSpPr/>
          <p:nvPr/>
        </p:nvSpPr>
        <p:spPr>
          <a:xfrm>
            <a:off x="6595109" y="3754373"/>
            <a:ext cx="232409" cy="150113"/>
          </a:xfrm>
          <a:prstGeom prst="rect">
            <a:avLst/>
          </a:prstGeom>
          <a:blipFill>
            <a:blip r:embed="rId144" cstate="print"/>
            <a:stretch>
              <a:fillRect/>
            </a:stretch>
          </a:blipFill>
        </p:spPr>
        <p:txBody>
          <a:bodyPr wrap="square" lIns="0" tIns="0" rIns="0" bIns="0" rtlCol="0"/>
          <a:lstStyle/>
          <a:p>
            <a:endParaRPr/>
          </a:p>
        </p:txBody>
      </p:sp>
      <p:sp>
        <p:nvSpPr>
          <p:cNvPr id="301" name="object 301"/>
          <p:cNvSpPr/>
          <p:nvPr/>
        </p:nvSpPr>
        <p:spPr>
          <a:xfrm>
            <a:off x="6700266" y="3816858"/>
            <a:ext cx="147827" cy="87630"/>
          </a:xfrm>
          <a:prstGeom prst="rect">
            <a:avLst/>
          </a:prstGeom>
          <a:blipFill>
            <a:blip r:embed="rId145" cstate="print"/>
            <a:stretch>
              <a:fillRect/>
            </a:stretch>
          </a:blipFill>
        </p:spPr>
        <p:txBody>
          <a:bodyPr wrap="square" lIns="0" tIns="0" rIns="0" bIns="0" rtlCol="0"/>
          <a:lstStyle/>
          <a:p>
            <a:endParaRPr/>
          </a:p>
        </p:txBody>
      </p:sp>
      <p:sp>
        <p:nvSpPr>
          <p:cNvPr id="302" name="object 302"/>
          <p:cNvSpPr/>
          <p:nvPr/>
        </p:nvSpPr>
        <p:spPr>
          <a:xfrm>
            <a:off x="7092695" y="3694938"/>
            <a:ext cx="232409" cy="188975"/>
          </a:xfrm>
          <a:prstGeom prst="rect">
            <a:avLst/>
          </a:prstGeom>
          <a:blipFill>
            <a:blip r:embed="rId27" cstate="print"/>
            <a:stretch>
              <a:fillRect/>
            </a:stretch>
          </a:blipFill>
        </p:spPr>
        <p:txBody>
          <a:bodyPr wrap="square" lIns="0" tIns="0" rIns="0" bIns="0" rtlCol="0"/>
          <a:lstStyle/>
          <a:p>
            <a:endParaRPr/>
          </a:p>
        </p:txBody>
      </p:sp>
      <p:sp>
        <p:nvSpPr>
          <p:cNvPr id="303" name="object 303"/>
          <p:cNvSpPr/>
          <p:nvPr/>
        </p:nvSpPr>
        <p:spPr>
          <a:xfrm>
            <a:off x="7197852" y="3758184"/>
            <a:ext cx="147827" cy="125730"/>
          </a:xfrm>
          <a:prstGeom prst="rect">
            <a:avLst/>
          </a:prstGeom>
          <a:blipFill>
            <a:blip r:embed="rId28" cstate="print"/>
            <a:stretch>
              <a:fillRect/>
            </a:stretch>
          </a:blipFill>
        </p:spPr>
        <p:txBody>
          <a:bodyPr wrap="square" lIns="0" tIns="0" rIns="0" bIns="0" rtlCol="0"/>
          <a:lstStyle/>
          <a:p>
            <a:endParaRPr/>
          </a:p>
        </p:txBody>
      </p:sp>
      <p:sp>
        <p:nvSpPr>
          <p:cNvPr id="304" name="object 304"/>
          <p:cNvSpPr/>
          <p:nvPr/>
        </p:nvSpPr>
        <p:spPr>
          <a:xfrm>
            <a:off x="7537704" y="4028694"/>
            <a:ext cx="232409" cy="182880"/>
          </a:xfrm>
          <a:prstGeom prst="rect">
            <a:avLst/>
          </a:prstGeom>
          <a:blipFill>
            <a:blip r:embed="rId146" cstate="print"/>
            <a:stretch>
              <a:fillRect/>
            </a:stretch>
          </a:blipFill>
        </p:spPr>
        <p:txBody>
          <a:bodyPr wrap="square" lIns="0" tIns="0" rIns="0" bIns="0" rtlCol="0"/>
          <a:lstStyle/>
          <a:p>
            <a:endParaRPr/>
          </a:p>
        </p:txBody>
      </p:sp>
      <p:sp>
        <p:nvSpPr>
          <p:cNvPr id="305" name="object 305"/>
          <p:cNvSpPr/>
          <p:nvPr/>
        </p:nvSpPr>
        <p:spPr>
          <a:xfrm>
            <a:off x="7642859" y="4091940"/>
            <a:ext cx="147827" cy="119633"/>
          </a:xfrm>
          <a:prstGeom prst="rect">
            <a:avLst/>
          </a:prstGeom>
          <a:blipFill>
            <a:blip r:embed="rId147" cstate="print"/>
            <a:stretch>
              <a:fillRect/>
            </a:stretch>
          </a:blipFill>
        </p:spPr>
        <p:txBody>
          <a:bodyPr wrap="square" lIns="0" tIns="0" rIns="0" bIns="0" rtlCol="0"/>
          <a:lstStyle/>
          <a:p>
            <a:endParaRPr/>
          </a:p>
        </p:txBody>
      </p:sp>
      <p:sp>
        <p:nvSpPr>
          <p:cNvPr id="306" name="object 306"/>
          <p:cNvSpPr/>
          <p:nvPr/>
        </p:nvSpPr>
        <p:spPr>
          <a:xfrm>
            <a:off x="8036052" y="3854958"/>
            <a:ext cx="232409" cy="233933"/>
          </a:xfrm>
          <a:prstGeom prst="rect">
            <a:avLst/>
          </a:prstGeom>
          <a:blipFill>
            <a:blip r:embed="rId179" cstate="print"/>
            <a:stretch>
              <a:fillRect/>
            </a:stretch>
          </a:blipFill>
        </p:spPr>
        <p:txBody>
          <a:bodyPr wrap="square" lIns="0" tIns="0" rIns="0" bIns="0" rtlCol="0"/>
          <a:lstStyle/>
          <a:p>
            <a:endParaRPr/>
          </a:p>
        </p:txBody>
      </p:sp>
      <p:sp>
        <p:nvSpPr>
          <p:cNvPr id="307" name="object 307"/>
          <p:cNvSpPr/>
          <p:nvPr/>
        </p:nvSpPr>
        <p:spPr>
          <a:xfrm>
            <a:off x="8141207" y="3918203"/>
            <a:ext cx="147827" cy="172212"/>
          </a:xfrm>
          <a:prstGeom prst="rect">
            <a:avLst/>
          </a:prstGeom>
          <a:blipFill>
            <a:blip r:embed="rId180" cstate="print"/>
            <a:stretch>
              <a:fillRect/>
            </a:stretch>
          </a:blipFill>
        </p:spPr>
        <p:txBody>
          <a:bodyPr wrap="square" lIns="0" tIns="0" rIns="0" bIns="0" rtlCol="0"/>
          <a:lstStyle/>
          <a:p>
            <a:endParaRPr/>
          </a:p>
        </p:txBody>
      </p:sp>
      <p:sp>
        <p:nvSpPr>
          <p:cNvPr id="308" name="object 308"/>
          <p:cNvSpPr/>
          <p:nvPr/>
        </p:nvSpPr>
        <p:spPr>
          <a:xfrm>
            <a:off x="8543543" y="3793997"/>
            <a:ext cx="232409" cy="182880"/>
          </a:xfrm>
          <a:prstGeom prst="rect">
            <a:avLst/>
          </a:prstGeom>
          <a:blipFill>
            <a:blip r:embed="rId29" cstate="print"/>
            <a:stretch>
              <a:fillRect/>
            </a:stretch>
          </a:blipFill>
        </p:spPr>
        <p:txBody>
          <a:bodyPr wrap="square" lIns="0" tIns="0" rIns="0" bIns="0" rtlCol="0"/>
          <a:lstStyle/>
          <a:p>
            <a:endParaRPr/>
          </a:p>
        </p:txBody>
      </p:sp>
      <p:sp>
        <p:nvSpPr>
          <p:cNvPr id="309" name="object 309"/>
          <p:cNvSpPr/>
          <p:nvPr/>
        </p:nvSpPr>
        <p:spPr>
          <a:xfrm>
            <a:off x="8648700" y="3857244"/>
            <a:ext cx="147827" cy="119633"/>
          </a:xfrm>
          <a:prstGeom prst="rect">
            <a:avLst/>
          </a:prstGeom>
          <a:blipFill>
            <a:blip r:embed="rId150" cstate="print"/>
            <a:stretch>
              <a:fillRect/>
            </a:stretch>
          </a:blipFill>
        </p:spPr>
        <p:txBody>
          <a:bodyPr wrap="square" lIns="0" tIns="0" rIns="0" bIns="0" rtlCol="0"/>
          <a:lstStyle/>
          <a:p>
            <a:endParaRPr/>
          </a:p>
        </p:txBody>
      </p:sp>
      <p:sp>
        <p:nvSpPr>
          <p:cNvPr id="310" name="object 310"/>
          <p:cNvSpPr/>
          <p:nvPr/>
        </p:nvSpPr>
        <p:spPr>
          <a:xfrm>
            <a:off x="9358121" y="3739896"/>
            <a:ext cx="232409" cy="182880"/>
          </a:xfrm>
          <a:prstGeom prst="rect">
            <a:avLst/>
          </a:prstGeom>
          <a:blipFill>
            <a:blip r:embed="rId146" cstate="print"/>
            <a:stretch>
              <a:fillRect/>
            </a:stretch>
          </a:blipFill>
        </p:spPr>
        <p:txBody>
          <a:bodyPr wrap="square" lIns="0" tIns="0" rIns="0" bIns="0" rtlCol="0"/>
          <a:lstStyle/>
          <a:p>
            <a:endParaRPr/>
          </a:p>
        </p:txBody>
      </p:sp>
      <p:sp>
        <p:nvSpPr>
          <p:cNvPr id="311" name="object 311"/>
          <p:cNvSpPr/>
          <p:nvPr/>
        </p:nvSpPr>
        <p:spPr>
          <a:xfrm>
            <a:off x="9463278" y="3803141"/>
            <a:ext cx="147827" cy="119633"/>
          </a:xfrm>
          <a:prstGeom prst="rect">
            <a:avLst/>
          </a:prstGeom>
          <a:blipFill>
            <a:blip r:embed="rId19" cstate="print"/>
            <a:stretch>
              <a:fillRect/>
            </a:stretch>
          </a:blipFill>
        </p:spPr>
        <p:txBody>
          <a:bodyPr wrap="square" lIns="0" tIns="0" rIns="0" bIns="0" rtlCol="0"/>
          <a:lstStyle/>
          <a:p>
            <a:endParaRPr/>
          </a:p>
        </p:txBody>
      </p:sp>
      <p:sp>
        <p:nvSpPr>
          <p:cNvPr id="312" name="object 312"/>
          <p:cNvSpPr/>
          <p:nvPr/>
        </p:nvSpPr>
        <p:spPr>
          <a:xfrm>
            <a:off x="6973823" y="3881628"/>
            <a:ext cx="343916" cy="347980"/>
          </a:xfrm>
          <a:prstGeom prst="rect">
            <a:avLst/>
          </a:prstGeom>
          <a:blipFill>
            <a:blip r:embed="rId181" cstate="print"/>
            <a:stretch>
              <a:fillRect/>
            </a:stretch>
          </a:blipFill>
        </p:spPr>
        <p:txBody>
          <a:bodyPr wrap="square" lIns="0" tIns="0" rIns="0" bIns="0" rtlCol="0"/>
          <a:lstStyle/>
          <a:p>
            <a:endParaRPr/>
          </a:p>
        </p:txBody>
      </p:sp>
      <p:sp>
        <p:nvSpPr>
          <p:cNvPr id="313" name="object 313"/>
          <p:cNvSpPr/>
          <p:nvPr/>
        </p:nvSpPr>
        <p:spPr>
          <a:xfrm>
            <a:off x="6878573" y="3490721"/>
            <a:ext cx="214629" cy="466725"/>
          </a:xfrm>
          <a:custGeom>
            <a:avLst/>
            <a:gdLst/>
            <a:ahLst/>
            <a:cxnLst/>
            <a:rect l="l" t="t" r="r" b="b"/>
            <a:pathLst>
              <a:path w="214629" h="466725">
                <a:moveTo>
                  <a:pt x="214502" y="466597"/>
                </a:moveTo>
                <a:lnTo>
                  <a:pt x="0" y="0"/>
                </a:lnTo>
              </a:path>
            </a:pathLst>
          </a:custGeom>
          <a:ln w="3175">
            <a:solidFill>
              <a:srgbClr val="00AE50"/>
            </a:solidFill>
            <a:prstDash val="sysDot"/>
          </a:ln>
        </p:spPr>
        <p:txBody>
          <a:bodyPr wrap="square" lIns="0" tIns="0" rIns="0" bIns="0" rtlCol="0"/>
          <a:lstStyle/>
          <a:p>
            <a:endParaRPr/>
          </a:p>
        </p:txBody>
      </p:sp>
      <p:sp>
        <p:nvSpPr>
          <p:cNvPr id="314" name="object 314"/>
          <p:cNvSpPr/>
          <p:nvPr/>
        </p:nvSpPr>
        <p:spPr>
          <a:xfrm>
            <a:off x="6765035" y="3486911"/>
            <a:ext cx="113030" cy="281940"/>
          </a:xfrm>
          <a:custGeom>
            <a:avLst/>
            <a:gdLst/>
            <a:ahLst/>
            <a:cxnLst/>
            <a:rect l="l" t="t" r="r" b="b"/>
            <a:pathLst>
              <a:path w="113029" h="281939">
                <a:moveTo>
                  <a:pt x="0" y="281558"/>
                </a:moveTo>
                <a:lnTo>
                  <a:pt x="112522" y="0"/>
                </a:lnTo>
              </a:path>
            </a:pathLst>
          </a:custGeom>
          <a:ln w="3175">
            <a:solidFill>
              <a:srgbClr val="00AE50"/>
            </a:solidFill>
            <a:prstDash val="sysDot"/>
          </a:ln>
        </p:spPr>
        <p:txBody>
          <a:bodyPr wrap="square" lIns="0" tIns="0" rIns="0" bIns="0" rtlCol="0"/>
          <a:lstStyle/>
          <a:p>
            <a:endParaRPr/>
          </a:p>
        </p:txBody>
      </p:sp>
      <p:sp>
        <p:nvSpPr>
          <p:cNvPr id="315" name="object 315"/>
          <p:cNvSpPr/>
          <p:nvPr/>
        </p:nvSpPr>
        <p:spPr>
          <a:xfrm>
            <a:off x="6974840" y="4165219"/>
            <a:ext cx="22225" cy="57785"/>
          </a:xfrm>
          <a:custGeom>
            <a:avLst/>
            <a:gdLst/>
            <a:ahLst/>
            <a:cxnLst/>
            <a:rect l="l" t="t" r="r" b="b"/>
            <a:pathLst>
              <a:path w="22225" h="57785">
                <a:moveTo>
                  <a:pt x="13842" y="0"/>
                </a:moveTo>
                <a:lnTo>
                  <a:pt x="0" y="2158"/>
                </a:lnTo>
                <a:lnTo>
                  <a:pt x="8381" y="57276"/>
                </a:lnTo>
                <a:lnTo>
                  <a:pt x="22098" y="55244"/>
                </a:lnTo>
                <a:lnTo>
                  <a:pt x="13842" y="0"/>
                </a:lnTo>
                <a:close/>
              </a:path>
            </a:pathLst>
          </a:custGeom>
          <a:solidFill>
            <a:srgbClr val="F69240"/>
          </a:solidFill>
        </p:spPr>
        <p:txBody>
          <a:bodyPr wrap="square" lIns="0" tIns="0" rIns="0" bIns="0" rtlCol="0"/>
          <a:lstStyle/>
          <a:p>
            <a:endParaRPr/>
          </a:p>
        </p:txBody>
      </p:sp>
      <p:sp>
        <p:nvSpPr>
          <p:cNvPr id="316" name="object 316"/>
          <p:cNvSpPr/>
          <p:nvPr/>
        </p:nvSpPr>
        <p:spPr>
          <a:xfrm>
            <a:off x="6960234" y="4068698"/>
            <a:ext cx="22225" cy="57785"/>
          </a:xfrm>
          <a:custGeom>
            <a:avLst/>
            <a:gdLst/>
            <a:ahLst/>
            <a:cxnLst/>
            <a:rect l="l" t="t" r="r" b="b"/>
            <a:pathLst>
              <a:path w="22225" h="57785">
                <a:moveTo>
                  <a:pt x="13716" y="0"/>
                </a:moveTo>
                <a:lnTo>
                  <a:pt x="0" y="2031"/>
                </a:lnTo>
                <a:lnTo>
                  <a:pt x="8382" y="57276"/>
                </a:lnTo>
                <a:lnTo>
                  <a:pt x="22098" y="55118"/>
                </a:lnTo>
                <a:lnTo>
                  <a:pt x="13716" y="0"/>
                </a:lnTo>
                <a:close/>
              </a:path>
            </a:pathLst>
          </a:custGeom>
          <a:solidFill>
            <a:srgbClr val="F69240"/>
          </a:solidFill>
        </p:spPr>
        <p:txBody>
          <a:bodyPr wrap="square" lIns="0" tIns="0" rIns="0" bIns="0" rtlCol="0"/>
          <a:lstStyle/>
          <a:p>
            <a:endParaRPr/>
          </a:p>
        </p:txBody>
      </p:sp>
      <p:sp>
        <p:nvSpPr>
          <p:cNvPr id="317" name="object 317"/>
          <p:cNvSpPr/>
          <p:nvPr/>
        </p:nvSpPr>
        <p:spPr>
          <a:xfrm>
            <a:off x="6945630" y="3972178"/>
            <a:ext cx="22225" cy="57785"/>
          </a:xfrm>
          <a:custGeom>
            <a:avLst/>
            <a:gdLst/>
            <a:ahLst/>
            <a:cxnLst/>
            <a:rect l="l" t="t" r="r" b="b"/>
            <a:pathLst>
              <a:path w="22225" h="57785">
                <a:moveTo>
                  <a:pt x="13716" y="0"/>
                </a:moveTo>
                <a:lnTo>
                  <a:pt x="0" y="2032"/>
                </a:lnTo>
                <a:lnTo>
                  <a:pt x="8254" y="57277"/>
                </a:lnTo>
                <a:lnTo>
                  <a:pt x="22098" y="55118"/>
                </a:lnTo>
                <a:lnTo>
                  <a:pt x="13716" y="0"/>
                </a:lnTo>
                <a:close/>
              </a:path>
            </a:pathLst>
          </a:custGeom>
          <a:solidFill>
            <a:srgbClr val="F69240"/>
          </a:solidFill>
        </p:spPr>
        <p:txBody>
          <a:bodyPr wrap="square" lIns="0" tIns="0" rIns="0" bIns="0" rtlCol="0"/>
          <a:lstStyle/>
          <a:p>
            <a:endParaRPr/>
          </a:p>
        </p:txBody>
      </p:sp>
      <p:sp>
        <p:nvSpPr>
          <p:cNvPr id="318" name="object 318"/>
          <p:cNvSpPr/>
          <p:nvPr/>
        </p:nvSpPr>
        <p:spPr>
          <a:xfrm>
            <a:off x="6930897" y="3875532"/>
            <a:ext cx="22225" cy="57785"/>
          </a:xfrm>
          <a:custGeom>
            <a:avLst/>
            <a:gdLst/>
            <a:ahLst/>
            <a:cxnLst/>
            <a:rect l="l" t="t" r="r" b="b"/>
            <a:pathLst>
              <a:path w="22225" h="57785">
                <a:moveTo>
                  <a:pt x="13843" y="0"/>
                </a:moveTo>
                <a:lnTo>
                  <a:pt x="0" y="2159"/>
                </a:lnTo>
                <a:lnTo>
                  <a:pt x="8381" y="57277"/>
                </a:lnTo>
                <a:lnTo>
                  <a:pt x="22225" y="55245"/>
                </a:lnTo>
                <a:lnTo>
                  <a:pt x="13843" y="0"/>
                </a:lnTo>
                <a:close/>
              </a:path>
            </a:pathLst>
          </a:custGeom>
          <a:solidFill>
            <a:srgbClr val="F69240"/>
          </a:solidFill>
        </p:spPr>
        <p:txBody>
          <a:bodyPr wrap="square" lIns="0" tIns="0" rIns="0" bIns="0" rtlCol="0"/>
          <a:lstStyle/>
          <a:p>
            <a:endParaRPr/>
          </a:p>
        </p:txBody>
      </p:sp>
      <p:sp>
        <p:nvSpPr>
          <p:cNvPr id="319" name="object 319"/>
          <p:cNvSpPr/>
          <p:nvPr/>
        </p:nvSpPr>
        <p:spPr>
          <a:xfrm>
            <a:off x="6916293" y="3779011"/>
            <a:ext cx="22225" cy="57785"/>
          </a:xfrm>
          <a:custGeom>
            <a:avLst/>
            <a:gdLst/>
            <a:ahLst/>
            <a:cxnLst/>
            <a:rect l="l" t="t" r="r" b="b"/>
            <a:pathLst>
              <a:path w="22225" h="57785">
                <a:moveTo>
                  <a:pt x="13842" y="0"/>
                </a:moveTo>
                <a:lnTo>
                  <a:pt x="0" y="2158"/>
                </a:lnTo>
                <a:lnTo>
                  <a:pt x="8381" y="57276"/>
                </a:lnTo>
                <a:lnTo>
                  <a:pt x="22225" y="55244"/>
                </a:lnTo>
                <a:lnTo>
                  <a:pt x="13842" y="0"/>
                </a:lnTo>
                <a:close/>
              </a:path>
            </a:pathLst>
          </a:custGeom>
          <a:solidFill>
            <a:srgbClr val="F69240"/>
          </a:solidFill>
        </p:spPr>
        <p:txBody>
          <a:bodyPr wrap="square" lIns="0" tIns="0" rIns="0" bIns="0" rtlCol="0"/>
          <a:lstStyle/>
          <a:p>
            <a:endParaRPr/>
          </a:p>
        </p:txBody>
      </p:sp>
      <p:sp>
        <p:nvSpPr>
          <p:cNvPr id="320" name="object 320"/>
          <p:cNvSpPr/>
          <p:nvPr/>
        </p:nvSpPr>
        <p:spPr>
          <a:xfrm>
            <a:off x="6901688" y="3682491"/>
            <a:ext cx="22225" cy="57785"/>
          </a:xfrm>
          <a:custGeom>
            <a:avLst/>
            <a:gdLst/>
            <a:ahLst/>
            <a:cxnLst/>
            <a:rect l="l" t="t" r="r" b="b"/>
            <a:pathLst>
              <a:path w="22225" h="57785">
                <a:moveTo>
                  <a:pt x="13715" y="0"/>
                </a:moveTo>
                <a:lnTo>
                  <a:pt x="0" y="2031"/>
                </a:lnTo>
                <a:lnTo>
                  <a:pt x="8381" y="57276"/>
                </a:lnTo>
                <a:lnTo>
                  <a:pt x="22097" y="55117"/>
                </a:lnTo>
                <a:lnTo>
                  <a:pt x="13715" y="0"/>
                </a:lnTo>
                <a:close/>
              </a:path>
            </a:pathLst>
          </a:custGeom>
          <a:solidFill>
            <a:srgbClr val="F69240"/>
          </a:solidFill>
        </p:spPr>
        <p:txBody>
          <a:bodyPr wrap="square" lIns="0" tIns="0" rIns="0" bIns="0" rtlCol="0"/>
          <a:lstStyle/>
          <a:p>
            <a:endParaRPr/>
          </a:p>
        </p:txBody>
      </p:sp>
      <p:sp>
        <p:nvSpPr>
          <p:cNvPr id="321" name="object 321"/>
          <p:cNvSpPr/>
          <p:nvPr/>
        </p:nvSpPr>
        <p:spPr>
          <a:xfrm>
            <a:off x="6887082" y="3585971"/>
            <a:ext cx="22225" cy="57785"/>
          </a:xfrm>
          <a:custGeom>
            <a:avLst/>
            <a:gdLst/>
            <a:ahLst/>
            <a:cxnLst/>
            <a:rect l="l" t="t" r="r" b="b"/>
            <a:pathLst>
              <a:path w="22225" h="57785">
                <a:moveTo>
                  <a:pt x="13716" y="0"/>
                </a:moveTo>
                <a:lnTo>
                  <a:pt x="0" y="2031"/>
                </a:lnTo>
                <a:lnTo>
                  <a:pt x="8255" y="57276"/>
                </a:lnTo>
                <a:lnTo>
                  <a:pt x="22098" y="55117"/>
                </a:lnTo>
                <a:lnTo>
                  <a:pt x="13716" y="0"/>
                </a:lnTo>
                <a:close/>
              </a:path>
            </a:pathLst>
          </a:custGeom>
          <a:solidFill>
            <a:srgbClr val="F69240"/>
          </a:solidFill>
        </p:spPr>
        <p:txBody>
          <a:bodyPr wrap="square" lIns="0" tIns="0" rIns="0" bIns="0" rtlCol="0"/>
          <a:lstStyle/>
          <a:p>
            <a:endParaRPr/>
          </a:p>
        </p:txBody>
      </p:sp>
      <p:sp>
        <p:nvSpPr>
          <p:cNvPr id="322" name="object 322"/>
          <p:cNvSpPr/>
          <p:nvPr/>
        </p:nvSpPr>
        <p:spPr>
          <a:xfrm>
            <a:off x="6877684" y="3525646"/>
            <a:ext cx="17145" cy="21590"/>
          </a:xfrm>
          <a:custGeom>
            <a:avLst/>
            <a:gdLst/>
            <a:ahLst/>
            <a:cxnLst/>
            <a:rect l="l" t="t" r="r" b="b"/>
            <a:pathLst>
              <a:path w="17145" h="21589">
                <a:moveTo>
                  <a:pt x="13970" y="0"/>
                </a:moveTo>
                <a:lnTo>
                  <a:pt x="13716" y="126"/>
                </a:lnTo>
                <a:lnTo>
                  <a:pt x="0" y="762"/>
                </a:lnTo>
                <a:lnTo>
                  <a:pt x="3048" y="21081"/>
                </a:lnTo>
                <a:lnTo>
                  <a:pt x="16891" y="18795"/>
                </a:lnTo>
                <a:lnTo>
                  <a:pt x="13970" y="0"/>
                </a:lnTo>
                <a:close/>
              </a:path>
            </a:pathLst>
          </a:custGeom>
          <a:solidFill>
            <a:srgbClr val="F69240"/>
          </a:solidFill>
        </p:spPr>
        <p:txBody>
          <a:bodyPr wrap="square" lIns="0" tIns="0" rIns="0" bIns="0" rtlCol="0"/>
          <a:lstStyle/>
          <a:p>
            <a:endParaRPr/>
          </a:p>
        </p:txBody>
      </p:sp>
      <p:sp>
        <p:nvSpPr>
          <p:cNvPr id="323" name="object 323"/>
          <p:cNvSpPr/>
          <p:nvPr/>
        </p:nvSpPr>
        <p:spPr>
          <a:xfrm>
            <a:off x="6838188" y="3448050"/>
            <a:ext cx="80010" cy="78740"/>
          </a:xfrm>
          <a:custGeom>
            <a:avLst/>
            <a:gdLst/>
            <a:ahLst/>
            <a:cxnLst/>
            <a:rect l="l" t="t" r="r" b="b"/>
            <a:pathLst>
              <a:path w="80009" h="78739">
                <a:moveTo>
                  <a:pt x="39115" y="0"/>
                </a:moveTo>
                <a:lnTo>
                  <a:pt x="4444" y="19303"/>
                </a:lnTo>
                <a:lnTo>
                  <a:pt x="0" y="44830"/>
                </a:lnTo>
                <a:lnTo>
                  <a:pt x="1015" y="49402"/>
                </a:lnTo>
                <a:lnTo>
                  <a:pt x="5841" y="60451"/>
                </a:lnTo>
                <a:lnTo>
                  <a:pt x="13969" y="69341"/>
                </a:lnTo>
                <a:lnTo>
                  <a:pt x="24764" y="75437"/>
                </a:lnTo>
                <a:lnTo>
                  <a:pt x="37972" y="78486"/>
                </a:lnTo>
                <a:lnTo>
                  <a:pt x="39496" y="78359"/>
                </a:lnTo>
                <a:lnTo>
                  <a:pt x="34162" y="43434"/>
                </a:lnTo>
                <a:lnTo>
                  <a:pt x="48005" y="41275"/>
                </a:lnTo>
                <a:lnTo>
                  <a:pt x="79501" y="41275"/>
                </a:lnTo>
                <a:lnTo>
                  <a:pt x="79882" y="39624"/>
                </a:lnTo>
                <a:lnTo>
                  <a:pt x="78739" y="23749"/>
                </a:lnTo>
                <a:lnTo>
                  <a:pt x="73025" y="14224"/>
                </a:lnTo>
                <a:lnTo>
                  <a:pt x="64388" y="6730"/>
                </a:lnTo>
                <a:lnTo>
                  <a:pt x="53085" y="1777"/>
                </a:lnTo>
                <a:lnTo>
                  <a:pt x="39115" y="0"/>
                </a:lnTo>
                <a:close/>
              </a:path>
            </a:pathLst>
          </a:custGeom>
          <a:solidFill>
            <a:srgbClr val="F69240"/>
          </a:solidFill>
        </p:spPr>
        <p:txBody>
          <a:bodyPr wrap="square" lIns="0" tIns="0" rIns="0" bIns="0" rtlCol="0"/>
          <a:lstStyle/>
          <a:p>
            <a:endParaRPr/>
          </a:p>
        </p:txBody>
      </p:sp>
      <p:sp>
        <p:nvSpPr>
          <p:cNvPr id="324" name="object 324"/>
          <p:cNvSpPr/>
          <p:nvPr/>
        </p:nvSpPr>
        <p:spPr>
          <a:xfrm>
            <a:off x="6872351" y="3489325"/>
            <a:ext cx="19685" cy="37465"/>
          </a:xfrm>
          <a:custGeom>
            <a:avLst/>
            <a:gdLst/>
            <a:ahLst/>
            <a:cxnLst/>
            <a:rect l="l" t="t" r="r" b="b"/>
            <a:pathLst>
              <a:path w="19684" h="37464">
                <a:moveTo>
                  <a:pt x="13843" y="0"/>
                </a:moveTo>
                <a:lnTo>
                  <a:pt x="0" y="2159"/>
                </a:lnTo>
                <a:lnTo>
                  <a:pt x="5333" y="37084"/>
                </a:lnTo>
                <a:lnTo>
                  <a:pt x="19050" y="36449"/>
                </a:lnTo>
                <a:lnTo>
                  <a:pt x="19303" y="36322"/>
                </a:lnTo>
                <a:lnTo>
                  <a:pt x="13843" y="0"/>
                </a:lnTo>
                <a:close/>
              </a:path>
            </a:pathLst>
          </a:custGeom>
          <a:solidFill>
            <a:srgbClr val="F69240"/>
          </a:solidFill>
        </p:spPr>
        <p:txBody>
          <a:bodyPr wrap="square" lIns="0" tIns="0" rIns="0" bIns="0" rtlCol="0"/>
          <a:lstStyle/>
          <a:p>
            <a:endParaRPr/>
          </a:p>
        </p:txBody>
      </p:sp>
      <p:sp>
        <p:nvSpPr>
          <p:cNvPr id="325" name="object 325"/>
          <p:cNvSpPr/>
          <p:nvPr/>
        </p:nvSpPr>
        <p:spPr>
          <a:xfrm>
            <a:off x="6886193" y="3489325"/>
            <a:ext cx="31750" cy="36830"/>
          </a:xfrm>
          <a:custGeom>
            <a:avLst/>
            <a:gdLst/>
            <a:ahLst/>
            <a:cxnLst/>
            <a:rect l="l" t="t" r="r" b="b"/>
            <a:pathLst>
              <a:path w="31750" h="36829">
                <a:moveTo>
                  <a:pt x="31496" y="0"/>
                </a:moveTo>
                <a:lnTo>
                  <a:pt x="0" y="0"/>
                </a:lnTo>
                <a:lnTo>
                  <a:pt x="5460" y="36322"/>
                </a:lnTo>
                <a:lnTo>
                  <a:pt x="15621" y="31241"/>
                </a:lnTo>
                <a:lnTo>
                  <a:pt x="23749" y="22860"/>
                </a:lnTo>
                <a:lnTo>
                  <a:pt x="29336" y="11811"/>
                </a:lnTo>
                <a:lnTo>
                  <a:pt x="31496" y="0"/>
                </a:lnTo>
                <a:close/>
              </a:path>
            </a:pathLst>
          </a:custGeom>
          <a:solidFill>
            <a:srgbClr val="F69240"/>
          </a:solidFill>
        </p:spPr>
        <p:txBody>
          <a:bodyPr wrap="square" lIns="0" tIns="0" rIns="0" bIns="0" rtlCol="0"/>
          <a:lstStyle/>
          <a:p>
            <a:endParaRPr/>
          </a:p>
        </p:txBody>
      </p:sp>
      <p:sp>
        <p:nvSpPr>
          <p:cNvPr id="326" name="object 326"/>
          <p:cNvSpPr/>
          <p:nvPr/>
        </p:nvSpPr>
        <p:spPr>
          <a:xfrm>
            <a:off x="7572756" y="3799332"/>
            <a:ext cx="55880" cy="34925"/>
          </a:xfrm>
          <a:custGeom>
            <a:avLst/>
            <a:gdLst/>
            <a:ahLst/>
            <a:cxnLst/>
            <a:rect l="l" t="t" r="r" b="b"/>
            <a:pathLst>
              <a:path w="55879" h="34925">
                <a:moveTo>
                  <a:pt x="5461" y="0"/>
                </a:moveTo>
                <a:lnTo>
                  <a:pt x="0" y="12573"/>
                </a:lnTo>
                <a:lnTo>
                  <a:pt x="50292" y="34417"/>
                </a:lnTo>
                <a:lnTo>
                  <a:pt x="55752" y="21844"/>
                </a:lnTo>
                <a:lnTo>
                  <a:pt x="5461" y="0"/>
                </a:lnTo>
                <a:close/>
              </a:path>
            </a:pathLst>
          </a:custGeom>
          <a:solidFill>
            <a:srgbClr val="00AE50"/>
          </a:solidFill>
        </p:spPr>
        <p:txBody>
          <a:bodyPr wrap="square" lIns="0" tIns="0" rIns="0" bIns="0" rtlCol="0"/>
          <a:lstStyle/>
          <a:p>
            <a:endParaRPr/>
          </a:p>
        </p:txBody>
      </p:sp>
      <p:sp>
        <p:nvSpPr>
          <p:cNvPr id="327" name="object 327"/>
          <p:cNvSpPr/>
          <p:nvPr/>
        </p:nvSpPr>
        <p:spPr>
          <a:xfrm>
            <a:off x="7660640" y="3837559"/>
            <a:ext cx="55880" cy="34290"/>
          </a:xfrm>
          <a:custGeom>
            <a:avLst/>
            <a:gdLst/>
            <a:ahLst/>
            <a:cxnLst/>
            <a:rect l="l" t="t" r="r" b="b"/>
            <a:pathLst>
              <a:path w="55879" h="34289">
                <a:moveTo>
                  <a:pt x="5460" y="0"/>
                </a:moveTo>
                <a:lnTo>
                  <a:pt x="0" y="12446"/>
                </a:lnTo>
                <a:lnTo>
                  <a:pt x="50291" y="34290"/>
                </a:lnTo>
                <a:lnTo>
                  <a:pt x="55752" y="21717"/>
                </a:lnTo>
                <a:lnTo>
                  <a:pt x="5460" y="0"/>
                </a:lnTo>
                <a:close/>
              </a:path>
            </a:pathLst>
          </a:custGeom>
          <a:solidFill>
            <a:srgbClr val="00AE50"/>
          </a:solidFill>
        </p:spPr>
        <p:txBody>
          <a:bodyPr wrap="square" lIns="0" tIns="0" rIns="0" bIns="0" rtlCol="0"/>
          <a:lstStyle/>
          <a:p>
            <a:endParaRPr/>
          </a:p>
        </p:txBody>
      </p:sp>
      <p:sp>
        <p:nvSpPr>
          <p:cNvPr id="328" name="object 328"/>
          <p:cNvSpPr/>
          <p:nvPr/>
        </p:nvSpPr>
        <p:spPr>
          <a:xfrm>
            <a:off x="7801356" y="3873119"/>
            <a:ext cx="92075" cy="75565"/>
          </a:xfrm>
          <a:custGeom>
            <a:avLst/>
            <a:gdLst/>
            <a:ahLst/>
            <a:cxnLst/>
            <a:rect l="l" t="t" r="r" b="b"/>
            <a:pathLst>
              <a:path w="92075" h="75564">
                <a:moveTo>
                  <a:pt x="32766" y="0"/>
                </a:moveTo>
                <a:lnTo>
                  <a:pt x="0" y="75310"/>
                </a:lnTo>
                <a:lnTo>
                  <a:pt x="91694" y="70357"/>
                </a:lnTo>
                <a:lnTo>
                  <a:pt x="32766" y="0"/>
                </a:lnTo>
                <a:close/>
              </a:path>
            </a:pathLst>
          </a:custGeom>
          <a:solidFill>
            <a:srgbClr val="00AE50"/>
          </a:solidFill>
        </p:spPr>
        <p:txBody>
          <a:bodyPr wrap="square" lIns="0" tIns="0" rIns="0" bIns="0" rtlCol="0"/>
          <a:lstStyle/>
          <a:p>
            <a:endParaRPr/>
          </a:p>
        </p:txBody>
      </p:sp>
      <p:sp>
        <p:nvSpPr>
          <p:cNvPr id="329" name="object 329"/>
          <p:cNvSpPr/>
          <p:nvPr/>
        </p:nvSpPr>
        <p:spPr>
          <a:xfrm>
            <a:off x="7748523" y="3875659"/>
            <a:ext cx="55880" cy="34925"/>
          </a:xfrm>
          <a:custGeom>
            <a:avLst/>
            <a:gdLst/>
            <a:ahLst/>
            <a:cxnLst/>
            <a:rect l="l" t="t" r="r" b="b"/>
            <a:pathLst>
              <a:path w="55879" h="34925">
                <a:moveTo>
                  <a:pt x="5460" y="0"/>
                </a:moveTo>
                <a:lnTo>
                  <a:pt x="0" y="12573"/>
                </a:lnTo>
                <a:lnTo>
                  <a:pt x="50292" y="34417"/>
                </a:lnTo>
                <a:lnTo>
                  <a:pt x="55752" y="21844"/>
                </a:lnTo>
                <a:lnTo>
                  <a:pt x="5460" y="0"/>
                </a:lnTo>
                <a:close/>
              </a:path>
            </a:pathLst>
          </a:custGeom>
          <a:solidFill>
            <a:srgbClr val="00AE50"/>
          </a:solidFill>
        </p:spPr>
        <p:txBody>
          <a:bodyPr wrap="square" lIns="0" tIns="0" rIns="0" bIns="0" rtlCol="0"/>
          <a:lstStyle/>
          <a:p>
            <a:endParaRPr/>
          </a:p>
        </p:txBody>
      </p:sp>
      <p:sp>
        <p:nvSpPr>
          <p:cNvPr id="330" name="object 330"/>
          <p:cNvSpPr/>
          <p:nvPr/>
        </p:nvSpPr>
        <p:spPr>
          <a:xfrm>
            <a:off x="7571231" y="3807714"/>
            <a:ext cx="50165" cy="46990"/>
          </a:xfrm>
          <a:custGeom>
            <a:avLst/>
            <a:gdLst/>
            <a:ahLst/>
            <a:cxnLst/>
            <a:rect l="l" t="t" r="r" b="b"/>
            <a:pathLst>
              <a:path w="50165" h="46989">
                <a:moveTo>
                  <a:pt x="9017" y="0"/>
                </a:moveTo>
                <a:lnTo>
                  <a:pt x="0" y="10160"/>
                </a:lnTo>
                <a:lnTo>
                  <a:pt x="40767" y="46609"/>
                </a:lnTo>
                <a:lnTo>
                  <a:pt x="49911" y="36322"/>
                </a:lnTo>
                <a:lnTo>
                  <a:pt x="9017" y="0"/>
                </a:lnTo>
                <a:close/>
              </a:path>
            </a:pathLst>
          </a:custGeom>
          <a:solidFill>
            <a:srgbClr val="F69240"/>
          </a:solidFill>
        </p:spPr>
        <p:txBody>
          <a:bodyPr wrap="square" lIns="0" tIns="0" rIns="0" bIns="0" rtlCol="0"/>
          <a:lstStyle/>
          <a:p>
            <a:endParaRPr/>
          </a:p>
        </p:txBody>
      </p:sp>
      <p:sp>
        <p:nvSpPr>
          <p:cNvPr id="331" name="object 331"/>
          <p:cNvSpPr/>
          <p:nvPr/>
        </p:nvSpPr>
        <p:spPr>
          <a:xfrm>
            <a:off x="7642732" y="3871340"/>
            <a:ext cx="50165" cy="46990"/>
          </a:xfrm>
          <a:custGeom>
            <a:avLst/>
            <a:gdLst/>
            <a:ahLst/>
            <a:cxnLst/>
            <a:rect l="l" t="t" r="r" b="b"/>
            <a:pathLst>
              <a:path w="50165" h="46989">
                <a:moveTo>
                  <a:pt x="9144" y="0"/>
                </a:moveTo>
                <a:lnTo>
                  <a:pt x="0" y="10286"/>
                </a:lnTo>
                <a:lnTo>
                  <a:pt x="40894" y="46608"/>
                </a:lnTo>
                <a:lnTo>
                  <a:pt x="49911" y="36448"/>
                </a:lnTo>
                <a:lnTo>
                  <a:pt x="9144" y="0"/>
                </a:lnTo>
                <a:close/>
              </a:path>
            </a:pathLst>
          </a:custGeom>
          <a:solidFill>
            <a:srgbClr val="F69240"/>
          </a:solidFill>
        </p:spPr>
        <p:txBody>
          <a:bodyPr wrap="square" lIns="0" tIns="0" rIns="0" bIns="0" rtlCol="0"/>
          <a:lstStyle/>
          <a:p>
            <a:endParaRPr/>
          </a:p>
        </p:txBody>
      </p:sp>
      <p:sp>
        <p:nvSpPr>
          <p:cNvPr id="332" name="object 332"/>
          <p:cNvSpPr/>
          <p:nvPr/>
        </p:nvSpPr>
        <p:spPr>
          <a:xfrm>
            <a:off x="7714106" y="3935095"/>
            <a:ext cx="50165" cy="46990"/>
          </a:xfrm>
          <a:custGeom>
            <a:avLst/>
            <a:gdLst/>
            <a:ahLst/>
            <a:cxnLst/>
            <a:rect l="l" t="t" r="r" b="b"/>
            <a:pathLst>
              <a:path w="50165" h="46989">
                <a:moveTo>
                  <a:pt x="9271" y="0"/>
                </a:moveTo>
                <a:lnTo>
                  <a:pt x="0" y="10159"/>
                </a:lnTo>
                <a:lnTo>
                  <a:pt x="41021" y="46608"/>
                </a:lnTo>
                <a:lnTo>
                  <a:pt x="50038" y="36321"/>
                </a:lnTo>
                <a:lnTo>
                  <a:pt x="9271" y="0"/>
                </a:lnTo>
                <a:close/>
              </a:path>
            </a:pathLst>
          </a:custGeom>
          <a:solidFill>
            <a:srgbClr val="F69240"/>
          </a:solidFill>
        </p:spPr>
        <p:txBody>
          <a:bodyPr wrap="square" lIns="0" tIns="0" rIns="0" bIns="0" rtlCol="0"/>
          <a:lstStyle/>
          <a:p>
            <a:endParaRPr/>
          </a:p>
        </p:txBody>
      </p:sp>
      <p:sp>
        <p:nvSpPr>
          <p:cNvPr id="333" name="object 333"/>
          <p:cNvSpPr/>
          <p:nvPr/>
        </p:nvSpPr>
        <p:spPr>
          <a:xfrm>
            <a:off x="7785734" y="3998721"/>
            <a:ext cx="50165" cy="46990"/>
          </a:xfrm>
          <a:custGeom>
            <a:avLst/>
            <a:gdLst/>
            <a:ahLst/>
            <a:cxnLst/>
            <a:rect l="l" t="t" r="r" b="b"/>
            <a:pathLst>
              <a:path w="50165" h="46989">
                <a:moveTo>
                  <a:pt x="9017" y="0"/>
                </a:moveTo>
                <a:lnTo>
                  <a:pt x="0" y="10286"/>
                </a:lnTo>
                <a:lnTo>
                  <a:pt x="40767" y="46608"/>
                </a:lnTo>
                <a:lnTo>
                  <a:pt x="50038" y="36448"/>
                </a:lnTo>
                <a:lnTo>
                  <a:pt x="9017" y="0"/>
                </a:lnTo>
                <a:close/>
              </a:path>
            </a:pathLst>
          </a:custGeom>
          <a:solidFill>
            <a:srgbClr val="F69240"/>
          </a:solidFill>
        </p:spPr>
        <p:txBody>
          <a:bodyPr wrap="square" lIns="0" tIns="0" rIns="0" bIns="0" rtlCol="0"/>
          <a:lstStyle/>
          <a:p>
            <a:endParaRPr/>
          </a:p>
        </p:txBody>
      </p:sp>
      <p:sp>
        <p:nvSpPr>
          <p:cNvPr id="334" name="object 334"/>
          <p:cNvSpPr/>
          <p:nvPr/>
        </p:nvSpPr>
        <p:spPr>
          <a:xfrm>
            <a:off x="7857235" y="4062476"/>
            <a:ext cx="50165" cy="46990"/>
          </a:xfrm>
          <a:custGeom>
            <a:avLst/>
            <a:gdLst/>
            <a:ahLst/>
            <a:cxnLst/>
            <a:rect l="l" t="t" r="r" b="b"/>
            <a:pathLst>
              <a:path w="50165" h="46989">
                <a:moveTo>
                  <a:pt x="9144" y="0"/>
                </a:moveTo>
                <a:lnTo>
                  <a:pt x="0" y="10160"/>
                </a:lnTo>
                <a:lnTo>
                  <a:pt x="40894" y="46609"/>
                </a:lnTo>
                <a:lnTo>
                  <a:pt x="49911" y="36322"/>
                </a:lnTo>
                <a:lnTo>
                  <a:pt x="9144" y="0"/>
                </a:lnTo>
                <a:close/>
              </a:path>
            </a:pathLst>
          </a:custGeom>
          <a:solidFill>
            <a:srgbClr val="F69240"/>
          </a:solidFill>
        </p:spPr>
        <p:txBody>
          <a:bodyPr wrap="square" lIns="0" tIns="0" rIns="0" bIns="0" rtlCol="0"/>
          <a:lstStyle/>
          <a:p>
            <a:endParaRPr/>
          </a:p>
        </p:txBody>
      </p:sp>
      <p:sp>
        <p:nvSpPr>
          <p:cNvPr id="335" name="object 335"/>
          <p:cNvSpPr/>
          <p:nvPr/>
        </p:nvSpPr>
        <p:spPr>
          <a:xfrm>
            <a:off x="7928736" y="4126103"/>
            <a:ext cx="50165" cy="46990"/>
          </a:xfrm>
          <a:custGeom>
            <a:avLst/>
            <a:gdLst/>
            <a:ahLst/>
            <a:cxnLst/>
            <a:rect l="l" t="t" r="r" b="b"/>
            <a:pathLst>
              <a:path w="50165" h="46989">
                <a:moveTo>
                  <a:pt x="9144" y="0"/>
                </a:moveTo>
                <a:lnTo>
                  <a:pt x="0" y="10287"/>
                </a:lnTo>
                <a:lnTo>
                  <a:pt x="40894" y="46609"/>
                </a:lnTo>
                <a:lnTo>
                  <a:pt x="50038" y="36449"/>
                </a:lnTo>
                <a:lnTo>
                  <a:pt x="9144" y="0"/>
                </a:lnTo>
                <a:close/>
              </a:path>
            </a:pathLst>
          </a:custGeom>
          <a:solidFill>
            <a:srgbClr val="F69240"/>
          </a:solidFill>
        </p:spPr>
        <p:txBody>
          <a:bodyPr wrap="square" lIns="0" tIns="0" rIns="0" bIns="0" rtlCol="0"/>
          <a:lstStyle/>
          <a:p>
            <a:endParaRPr/>
          </a:p>
        </p:txBody>
      </p:sp>
      <p:sp>
        <p:nvSpPr>
          <p:cNvPr id="336" name="object 336"/>
          <p:cNvSpPr/>
          <p:nvPr/>
        </p:nvSpPr>
        <p:spPr>
          <a:xfrm>
            <a:off x="8000238" y="4189857"/>
            <a:ext cx="50165" cy="46990"/>
          </a:xfrm>
          <a:custGeom>
            <a:avLst/>
            <a:gdLst/>
            <a:ahLst/>
            <a:cxnLst/>
            <a:rect l="l" t="t" r="r" b="b"/>
            <a:pathLst>
              <a:path w="50165" h="46989">
                <a:moveTo>
                  <a:pt x="9143" y="0"/>
                </a:moveTo>
                <a:lnTo>
                  <a:pt x="0" y="10160"/>
                </a:lnTo>
                <a:lnTo>
                  <a:pt x="40893" y="46482"/>
                </a:lnTo>
                <a:lnTo>
                  <a:pt x="50037" y="36322"/>
                </a:lnTo>
                <a:lnTo>
                  <a:pt x="9143" y="0"/>
                </a:lnTo>
                <a:close/>
              </a:path>
            </a:pathLst>
          </a:custGeom>
          <a:solidFill>
            <a:srgbClr val="F69240"/>
          </a:solidFill>
        </p:spPr>
        <p:txBody>
          <a:bodyPr wrap="square" lIns="0" tIns="0" rIns="0" bIns="0" rtlCol="0"/>
          <a:lstStyle/>
          <a:p>
            <a:endParaRPr/>
          </a:p>
        </p:txBody>
      </p:sp>
      <p:sp>
        <p:nvSpPr>
          <p:cNvPr id="337" name="object 337"/>
          <p:cNvSpPr/>
          <p:nvPr/>
        </p:nvSpPr>
        <p:spPr>
          <a:xfrm>
            <a:off x="8071739" y="4253484"/>
            <a:ext cx="94741" cy="89662"/>
          </a:xfrm>
          <a:prstGeom prst="rect">
            <a:avLst/>
          </a:prstGeom>
          <a:blipFill>
            <a:blip r:embed="rId182" cstate="print"/>
            <a:stretch>
              <a:fillRect/>
            </a:stretch>
          </a:blipFill>
        </p:spPr>
        <p:txBody>
          <a:bodyPr wrap="square" lIns="0" tIns="0" rIns="0" bIns="0" rtlCol="0"/>
          <a:lstStyle/>
          <a:p>
            <a:endParaRPr/>
          </a:p>
        </p:txBody>
      </p:sp>
      <p:sp>
        <p:nvSpPr>
          <p:cNvPr id="338" name="object 338"/>
          <p:cNvSpPr/>
          <p:nvPr/>
        </p:nvSpPr>
        <p:spPr>
          <a:xfrm>
            <a:off x="8631935" y="4157726"/>
            <a:ext cx="124460" cy="234187"/>
          </a:xfrm>
          <a:prstGeom prst="rect">
            <a:avLst/>
          </a:prstGeom>
          <a:blipFill>
            <a:blip r:embed="rId183" cstate="print"/>
            <a:stretch>
              <a:fillRect/>
            </a:stretch>
          </a:blipFill>
        </p:spPr>
        <p:txBody>
          <a:bodyPr wrap="square" lIns="0" tIns="0" rIns="0" bIns="0" rtlCol="0"/>
          <a:lstStyle/>
          <a:p>
            <a:endParaRPr/>
          </a:p>
        </p:txBody>
      </p:sp>
      <p:sp>
        <p:nvSpPr>
          <p:cNvPr id="339" name="object 339"/>
          <p:cNvSpPr/>
          <p:nvPr/>
        </p:nvSpPr>
        <p:spPr>
          <a:xfrm>
            <a:off x="8778493" y="4093083"/>
            <a:ext cx="51435" cy="47625"/>
          </a:xfrm>
          <a:custGeom>
            <a:avLst/>
            <a:gdLst/>
            <a:ahLst/>
            <a:cxnLst/>
            <a:rect l="l" t="t" r="r" b="b"/>
            <a:pathLst>
              <a:path w="51434" h="47625">
                <a:moveTo>
                  <a:pt x="41909" y="0"/>
                </a:moveTo>
                <a:lnTo>
                  <a:pt x="0" y="36957"/>
                </a:lnTo>
                <a:lnTo>
                  <a:pt x="9271" y="47371"/>
                </a:lnTo>
                <a:lnTo>
                  <a:pt x="51053" y="10414"/>
                </a:lnTo>
                <a:lnTo>
                  <a:pt x="41909" y="0"/>
                </a:lnTo>
                <a:close/>
              </a:path>
            </a:pathLst>
          </a:custGeom>
          <a:solidFill>
            <a:srgbClr val="F69240"/>
          </a:solidFill>
        </p:spPr>
        <p:txBody>
          <a:bodyPr wrap="square" lIns="0" tIns="0" rIns="0" bIns="0" rtlCol="0"/>
          <a:lstStyle/>
          <a:p>
            <a:endParaRPr/>
          </a:p>
        </p:txBody>
      </p:sp>
      <p:sp>
        <p:nvSpPr>
          <p:cNvPr id="340" name="object 340"/>
          <p:cNvSpPr/>
          <p:nvPr/>
        </p:nvSpPr>
        <p:spPr>
          <a:xfrm>
            <a:off x="8851772" y="3941064"/>
            <a:ext cx="146176" cy="134747"/>
          </a:xfrm>
          <a:prstGeom prst="rect">
            <a:avLst/>
          </a:prstGeom>
          <a:blipFill>
            <a:blip r:embed="rId184" cstate="print"/>
            <a:stretch>
              <a:fillRect/>
            </a:stretch>
          </a:blipFill>
        </p:spPr>
        <p:txBody>
          <a:bodyPr wrap="square" lIns="0" tIns="0" rIns="0" bIns="0" rtlCol="0"/>
          <a:lstStyle/>
          <a:p>
            <a:endParaRPr/>
          </a:p>
        </p:txBody>
      </p:sp>
      <p:sp>
        <p:nvSpPr>
          <p:cNvPr id="341" name="object 341"/>
          <p:cNvSpPr/>
          <p:nvPr/>
        </p:nvSpPr>
        <p:spPr>
          <a:xfrm>
            <a:off x="6902957" y="3479291"/>
            <a:ext cx="245364" cy="193548"/>
          </a:xfrm>
          <a:prstGeom prst="rect">
            <a:avLst/>
          </a:prstGeom>
          <a:blipFill>
            <a:blip r:embed="rId185" cstate="print"/>
            <a:stretch>
              <a:fillRect/>
            </a:stretch>
          </a:blipFill>
        </p:spPr>
        <p:txBody>
          <a:bodyPr wrap="square" lIns="0" tIns="0" rIns="0" bIns="0" rtlCol="0"/>
          <a:lstStyle/>
          <a:p>
            <a:endParaRPr/>
          </a:p>
        </p:txBody>
      </p:sp>
      <p:sp>
        <p:nvSpPr>
          <p:cNvPr id="342" name="object 342"/>
          <p:cNvSpPr/>
          <p:nvPr/>
        </p:nvSpPr>
        <p:spPr>
          <a:xfrm>
            <a:off x="7021830" y="3542538"/>
            <a:ext cx="147827" cy="130301"/>
          </a:xfrm>
          <a:prstGeom prst="rect">
            <a:avLst/>
          </a:prstGeom>
          <a:blipFill>
            <a:blip r:embed="rId186" cstate="print"/>
            <a:stretch>
              <a:fillRect/>
            </a:stretch>
          </a:blipFill>
        </p:spPr>
        <p:txBody>
          <a:bodyPr wrap="square" lIns="0" tIns="0" rIns="0" bIns="0" rtlCol="0"/>
          <a:lstStyle/>
          <a:p>
            <a:endParaRPr/>
          </a:p>
        </p:txBody>
      </p:sp>
      <p:sp>
        <p:nvSpPr>
          <p:cNvPr id="343" name="object 343"/>
          <p:cNvSpPr/>
          <p:nvPr/>
        </p:nvSpPr>
        <p:spPr>
          <a:xfrm>
            <a:off x="7321295" y="4005834"/>
            <a:ext cx="245364" cy="194310"/>
          </a:xfrm>
          <a:prstGeom prst="rect">
            <a:avLst/>
          </a:prstGeom>
          <a:blipFill>
            <a:blip r:embed="rId158" cstate="print"/>
            <a:stretch>
              <a:fillRect/>
            </a:stretch>
          </a:blipFill>
        </p:spPr>
        <p:txBody>
          <a:bodyPr wrap="square" lIns="0" tIns="0" rIns="0" bIns="0" rtlCol="0"/>
          <a:lstStyle/>
          <a:p>
            <a:endParaRPr/>
          </a:p>
        </p:txBody>
      </p:sp>
      <p:sp>
        <p:nvSpPr>
          <p:cNvPr id="344" name="object 344"/>
          <p:cNvSpPr/>
          <p:nvPr/>
        </p:nvSpPr>
        <p:spPr>
          <a:xfrm>
            <a:off x="7440168" y="4069079"/>
            <a:ext cx="147827" cy="131063"/>
          </a:xfrm>
          <a:prstGeom prst="rect">
            <a:avLst/>
          </a:prstGeom>
          <a:blipFill>
            <a:blip r:embed="rId159" cstate="print"/>
            <a:stretch>
              <a:fillRect/>
            </a:stretch>
          </a:blipFill>
        </p:spPr>
        <p:txBody>
          <a:bodyPr wrap="square" lIns="0" tIns="0" rIns="0" bIns="0" rtlCol="0"/>
          <a:lstStyle/>
          <a:p>
            <a:endParaRPr/>
          </a:p>
        </p:txBody>
      </p:sp>
      <p:sp>
        <p:nvSpPr>
          <p:cNvPr id="345" name="object 345"/>
          <p:cNvSpPr/>
          <p:nvPr/>
        </p:nvSpPr>
        <p:spPr>
          <a:xfrm>
            <a:off x="7812023" y="3544823"/>
            <a:ext cx="245364" cy="193548"/>
          </a:xfrm>
          <a:prstGeom prst="rect">
            <a:avLst/>
          </a:prstGeom>
          <a:blipFill>
            <a:blip r:embed="rId185" cstate="print"/>
            <a:stretch>
              <a:fillRect/>
            </a:stretch>
          </a:blipFill>
        </p:spPr>
        <p:txBody>
          <a:bodyPr wrap="square" lIns="0" tIns="0" rIns="0" bIns="0" rtlCol="0"/>
          <a:lstStyle/>
          <a:p>
            <a:endParaRPr/>
          </a:p>
        </p:txBody>
      </p:sp>
      <p:sp>
        <p:nvSpPr>
          <p:cNvPr id="346" name="object 346"/>
          <p:cNvSpPr/>
          <p:nvPr/>
        </p:nvSpPr>
        <p:spPr>
          <a:xfrm>
            <a:off x="7930895" y="3608070"/>
            <a:ext cx="147827" cy="130301"/>
          </a:xfrm>
          <a:prstGeom prst="rect">
            <a:avLst/>
          </a:prstGeom>
          <a:blipFill>
            <a:blip r:embed="rId172" cstate="print"/>
            <a:stretch>
              <a:fillRect/>
            </a:stretch>
          </a:blipFill>
        </p:spPr>
        <p:txBody>
          <a:bodyPr wrap="square" lIns="0" tIns="0" rIns="0" bIns="0" rtlCol="0"/>
          <a:lstStyle/>
          <a:p>
            <a:endParaRPr/>
          </a:p>
        </p:txBody>
      </p:sp>
      <p:sp>
        <p:nvSpPr>
          <p:cNvPr id="347" name="object 347"/>
          <p:cNvSpPr/>
          <p:nvPr/>
        </p:nvSpPr>
        <p:spPr>
          <a:xfrm>
            <a:off x="6874002" y="3486911"/>
            <a:ext cx="50165" cy="46990"/>
          </a:xfrm>
          <a:custGeom>
            <a:avLst/>
            <a:gdLst/>
            <a:ahLst/>
            <a:cxnLst/>
            <a:rect l="l" t="t" r="r" b="b"/>
            <a:pathLst>
              <a:path w="50165" h="46989">
                <a:moveTo>
                  <a:pt x="9144" y="0"/>
                </a:moveTo>
                <a:lnTo>
                  <a:pt x="0" y="10287"/>
                </a:lnTo>
                <a:lnTo>
                  <a:pt x="40894" y="46609"/>
                </a:lnTo>
                <a:lnTo>
                  <a:pt x="49911" y="36449"/>
                </a:lnTo>
                <a:lnTo>
                  <a:pt x="9144" y="0"/>
                </a:lnTo>
                <a:close/>
              </a:path>
            </a:pathLst>
          </a:custGeom>
          <a:solidFill>
            <a:srgbClr val="F69240"/>
          </a:solidFill>
        </p:spPr>
        <p:txBody>
          <a:bodyPr wrap="square" lIns="0" tIns="0" rIns="0" bIns="0" rtlCol="0"/>
          <a:lstStyle/>
          <a:p>
            <a:endParaRPr/>
          </a:p>
        </p:txBody>
      </p:sp>
      <p:sp>
        <p:nvSpPr>
          <p:cNvPr id="348" name="object 348"/>
          <p:cNvSpPr/>
          <p:nvPr/>
        </p:nvSpPr>
        <p:spPr>
          <a:xfrm>
            <a:off x="6945503" y="3550539"/>
            <a:ext cx="50165" cy="46990"/>
          </a:xfrm>
          <a:custGeom>
            <a:avLst/>
            <a:gdLst/>
            <a:ahLst/>
            <a:cxnLst/>
            <a:rect l="l" t="t" r="r" b="b"/>
            <a:pathLst>
              <a:path w="50165" h="46989">
                <a:moveTo>
                  <a:pt x="9144" y="0"/>
                </a:moveTo>
                <a:lnTo>
                  <a:pt x="0" y="10287"/>
                </a:lnTo>
                <a:lnTo>
                  <a:pt x="40894" y="46609"/>
                </a:lnTo>
                <a:lnTo>
                  <a:pt x="50038" y="36575"/>
                </a:lnTo>
                <a:lnTo>
                  <a:pt x="9144" y="0"/>
                </a:lnTo>
                <a:close/>
              </a:path>
            </a:pathLst>
          </a:custGeom>
          <a:solidFill>
            <a:srgbClr val="F69240"/>
          </a:solidFill>
        </p:spPr>
        <p:txBody>
          <a:bodyPr wrap="square" lIns="0" tIns="0" rIns="0" bIns="0" rtlCol="0"/>
          <a:lstStyle/>
          <a:p>
            <a:endParaRPr/>
          </a:p>
        </p:txBody>
      </p:sp>
      <p:sp>
        <p:nvSpPr>
          <p:cNvPr id="349" name="object 349"/>
          <p:cNvSpPr/>
          <p:nvPr/>
        </p:nvSpPr>
        <p:spPr>
          <a:xfrm>
            <a:off x="7017004" y="3614292"/>
            <a:ext cx="50165" cy="46990"/>
          </a:xfrm>
          <a:custGeom>
            <a:avLst/>
            <a:gdLst/>
            <a:ahLst/>
            <a:cxnLst/>
            <a:rect l="l" t="t" r="r" b="b"/>
            <a:pathLst>
              <a:path w="50165" h="46989">
                <a:moveTo>
                  <a:pt x="9144" y="0"/>
                </a:moveTo>
                <a:lnTo>
                  <a:pt x="0" y="10286"/>
                </a:lnTo>
                <a:lnTo>
                  <a:pt x="40894" y="46608"/>
                </a:lnTo>
                <a:lnTo>
                  <a:pt x="50038" y="36321"/>
                </a:lnTo>
                <a:lnTo>
                  <a:pt x="9144" y="0"/>
                </a:lnTo>
                <a:close/>
              </a:path>
            </a:pathLst>
          </a:custGeom>
          <a:solidFill>
            <a:srgbClr val="F69240"/>
          </a:solidFill>
        </p:spPr>
        <p:txBody>
          <a:bodyPr wrap="square" lIns="0" tIns="0" rIns="0" bIns="0" rtlCol="0"/>
          <a:lstStyle/>
          <a:p>
            <a:endParaRPr/>
          </a:p>
        </p:txBody>
      </p:sp>
      <p:sp>
        <p:nvSpPr>
          <p:cNvPr id="350" name="object 350"/>
          <p:cNvSpPr/>
          <p:nvPr/>
        </p:nvSpPr>
        <p:spPr>
          <a:xfrm>
            <a:off x="7088505" y="3677920"/>
            <a:ext cx="50165" cy="46990"/>
          </a:xfrm>
          <a:custGeom>
            <a:avLst/>
            <a:gdLst/>
            <a:ahLst/>
            <a:cxnLst/>
            <a:rect l="l" t="t" r="r" b="b"/>
            <a:pathLst>
              <a:path w="50165" h="46989">
                <a:moveTo>
                  <a:pt x="9144" y="0"/>
                </a:moveTo>
                <a:lnTo>
                  <a:pt x="0" y="10286"/>
                </a:lnTo>
                <a:lnTo>
                  <a:pt x="40894" y="46608"/>
                </a:lnTo>
                <a:lnTo>
                  <a:pt x="50038" y="36448"/>
                </a:lnTo>
                <a:lnTo>
                  <a:pt x="9144" y="0"/>
                </a:lnTo>
                <a:close/>
              </a:path>
            </a:pathLst>
          </a:custGeom>
          <a:solidFill>
            <a:srgbClr val="F69240"/>
          </a:solidFill>
        </p:spPr>
        <p:txBody>
          <a:bodyPr wrap="square" lIns="0" tIns="0" rIns="0" bIns="0" rtlCol="0"/>
          <a:lstStyle/>
          <a:p>
            <a:endParaRPr/>
          </a:p>
        </p:txBody>
      </p:sp>
      <p:sp>
        <p:nvSpPr>
          <p:cNvPr id="351" name="object 351"/>
          <p:cNvSpPr/>
          <p:nvPr/>
        </p:nvSpPr>
        <p:spPr>
          <a:xfrm>
            <a:off x="7160006" y="3741673"/>
            <a:ext cx="50165" cy="46990"/>
          </a:xfrm>
          <a:custGeom>
            <a:avLst/>
            <a:gdLst/>
            <a:ahLst/>
            <a:cxnLst/>
            <a:rect l="l" t="t" r="r" b="b"/>
            <a:pathLst>
              <a:path w="50165" h="46989">
                <a:moveTo>
                  <a:pt x="9144" y="0"/>
                </a:moveTo>
                <a:lnTo>
                  <a:pt x="0" y="10159"/>
                </a:lnTo>
                <a:lnTo>
                  <a:pt x="40894" y="46608"/>
                </a:lnTo>
                <a:lnTo>
                  <a:pt x="50038" y="36321"/>
                </a:lnTo>
                <a:lnTo>
                  <a:pt x="9144" y="0"/>
                </a:lnTo>
                <a:close/>
              </a:path>
            </a:pathLst>
          </a:custGeom>
          <a:solidFill>
            <a:srgbClr val="F69240"/>
          </a:solidFill>
        </p:spPr>
        <p:txBody>
          <a:bodyPr wrap="square" lIns="0" tIns="0" rIns="0" bIns="0" rtlCol="0"/>
          <a:lstStyle/>
          <a:p>
            <a:endParaRPr/>
          </a:p>
        </p:txBody>
      </p:sp>
      <p:sp>
        <p:nvSpPr>
          <p:cNvPr id="352" name="object 352"/>
          <p:cNvSpPr/>
          <p:nvPr/>
        </p:nvSpPr>
        <p:spPr>
          <a:xfrm>
            <a:off x="7231506" y="3805301"/>
            <a:ext cx="50165" cy="46990"/>
          </a:xfrm>
          <a:custGeom>
            <a:avLst/>
            <a:gdLst/>
            <a:ahLst/>
            <a:cxnLst/>
            <a:rect l="l" t="t" r="r" b="b"/>
            <a:pathLst>
              <a:path w="50165" h="46989">
                <a:moveTo>
                  <a:pt x="9144" y="0"/>
                </a:moveTo>
                <a:lnTo>
                  <a:pt x="0" y="10160"/>
                </a:lnTo>
                <a:lnTo>
                  <a:pt x="40894" y="46609"/>
                </a:lnTo>
                <a:lnTo>
                  <a:pt x="50038" y="36449"/>
                </a:lnTo>
                <a:lnTo>
                  <a:pt x="9144" y="0"/>
                </a:lnTo>
                <a:close/>
              </a:path>
            </a:pathLst>
          </a:custGeom>
          <a:solidFill>
            <a:srgbClr val="F69240"/>
          </a:solidFill>
        </p:spPr>
        <p:txBody>
          <a:bodyPr wrap="square" lIns="0" tIns="0" rIns="0" bIns="0" rtlCol="0"/>
          <a:lstStyle/>
          <a:p>
            <a:endParaRPr/>
          </a:p>
        </p:txBody>
      </p:sp>
      <p:sp>
        <p:nvSpPr>
          <p:cNvPr id="353" name="object 353"/>
          <p:cNvSpPr/>
          <p:nvPr/>
        </p:nvSpPr>
        <p:spPr>
          <a:xfrm>
            <a:off x="7303007" y="3868928"/>
            <a:ext cx="50165" cy="46990"/>
          </a:xfrm>
          <a:custGeom>
            <a:avLst/>
            <a:gdLst/>
            <a:ahLst/>
            <a:cxnLst/>
            <a:rect l="l" t="t" r="r" b="b"/>
            <a:pathLst>
              <a:path w="50165" h="46989">
                <a:moveTo>
                  <a:pt x="9144" y="0"/>
                </a:moveTo>
                <a:lnTo>
                  <a:pt x="0" y="10287"/>
                </a:lnTo>
                <a:lnTo>
                  <a:pt x="40894" y="46609"/>
                </a:lnTo>
                <a:lnTo>
                  <a:pt x="50165" y="36449"/>
                </a:lnTo>
                <a:lnTo>
                  <a:pt x="9144" y="0"/>
                </a:lnTo>
                <a:close/>
              </a:path>
            </a:pathLst>
          </a:custGeom>
          <a:solidFill>
            <a:srgbClr val="F69240"/>
          </a:solidFill>
        </p:spPr>
        <p:txBody>
          <a:bodyPr wrap="square" lIns="0" tIns="0" rIns="0" bIns="0" rtlCol="0"/>
          <a:lstStyle/>
          <a:p>
            <a:endParaRPr/>
          </a:p>
        </p:txBody>
      </p:sp>
      <p:sp>
        <p:nvSpPr>
          <p:cNvPr id="354" name="object 354"/>
          <p:cNvSpPr/>
          <p:nvPr/>
        </p:nvSpPr>
        <p:spPr>
          <a:xfrm>
            <a:off x="7374635" y="3915155"/>
            <a:ext cx="109474" cy="106806"/>
          </a:xfrm>
          <a:prstGeom prst="rect">
            <a:avLst/>
          </a:prstGeom>
          <a:blipFill>
            <a:blip r:embed="rId187" cstate="print"/>
            <a:stretch>
              <a:fillRect/>
            </a:stretch>
          </a:blipFill>
        </p:spPr>
        <p:txBody>
          <a:bodyPr wrap="square" lIns="0" tIns="0" rIns="0" bIns="0" rtlCol="0"/>
          <a:lstStyle/>
          <a:p>
            <a:endParaRPr/>
          </a:p>
        </p:txBody>
      </p:sp>
      <p:sp>
        <p:nvSpPr>
          <p:cNvPr id="355" name="object 355"/>
          <p:cNvSpPr/>
          <p:nvPr/>
        </p:nvSpPr>
        <p:spPr>
          <a:xfrm>
            <a:off x="7505954" y="3852036"/>
            <a:ext cx="50165" cy="46355"/>
          </a:xfrm>
          <a:custGeom>
            <a:avLst/>
            <a:gdLst/>
            <a:ahLst/>
            <a:cxnLst/>
            <a:rect l="l" t="t" r="r" b="b"/>
            <a:pathLst>
              <a:path w="50165" h="46354">
                <a:moveTo>
                  <a:pt x="41021" y="0"/>
                </a:moveTo>
                <a:lnTo>
                  <a:pt x="0" y="36068"/>
                </a:lnTo>
                <a:lnTo>
                  <a:pt x="9017" y="46355"/>
                </a:lnTo>
                <a:lnTo>
                  <a:pt x="50038" y="10160"/>
                </a:lnTo>
                <a:lnTo>
                  <a:pt x="41021" y="0"/>
                </a:lnTo>
                <a:close/>
              </a:path>
            </a:pathLst>
          </a:custGeom>
          <a:solidFill>
            <a:srgbClr val="F69240"/>
          </a:solidFill>
        </p:spPr>
        <p:txBody>
          <a:bodyPr wrap="square" lIns="0" tIns="0" rIns="0" bIns="0" rtlCol="0"/>
          <a:lstStyle/>
          <a:p>
            <a:endParaRPr/>
          </a:p>
        </p:txBody>
      </p:sp>
      <p:sp>
        <p:nvSpPr>
          <p:cNvPr id="356" name="object 356"/>
          <p:cNvSpPr/>
          <p:nvPr/>
        </p:nvSpPr>
        <p:spPr>
          <a:xfrm>
            <a:off x="7577708" y="3788790"/>
            <a:ext cx="50165" cy="46355"/>
          </a:xfrm>
          <a:custGeom>
            <a:avLst/>
            <a:gdLst/>
            <a:ahLst/>
            <a:cxnLst/>
            <a:rect l="l" t="t" r="r" b="b"/>
            <a:pathLst>
              <a:path w="50165" h="46354">
                <a:moveTo>
                  <a:pt x="41148" y="0"/>
                </a:moveTo>
                <a:lnTo>
                  <a:pt x="0" y="36067"/>
                </a:lnTo>
                <a:lnTo>
                  <a:pt x="9144" y="46354"/>
                </a:lnTo>
                <a:lnTo>
                  <a:pt x="50165" y="10286"/>
                </a:lnTo>
                <a:lnTo>
                  <a:pt x="41148" y="0"/>
                </a:lnTo>
                <a:close/>
              </a:path>
            </a:pathLst>
          </a:custGeom>
          <a:solidFill>
            <a:srgbClr val="F69240"/>
          </a:solidFill>
        </p:spPr>
        <p:txBody>
          <a:bodyPr wrap="square" lIns="0" tIns="0" rIns="0" bIns="0" rtlCol="0"/>
          <a:lstStyle/>
          <a:p>
            <a:endParaRPr/>
          </a:p>
        </p:txBody>
      </p:sp>
      <p:sp>
        <p:nvSpPr>
          <p:cNvPr id="357" name="object 357"/>
          <p:cNvSpPr/>
          <p:nvPr/>
        </p:nvSpPr>
        <p:spPr>
          <a:xfrm>
            <a:off x="7649464" y="3725545"/>
            <a:ext cx="50165" cy="46355"/>
          </a:xfrm>
          <a:custGeom>
            <a:avLst/>
            <a:gdLst/>
            <a:ahLst/>
            <a:cxnLst/>
            <a:rect l="l" t="t" r="r" b="b"/>
            <a:pathLst>
              <a:path w="50165" h="46354">
                <a:moveTo>
                  <a:pt x="41020" y="0"/>
                </a:moveTo>
                <a:lnTo>
                  <a:pt x="0" y="36194"/>
                </a:lnTo>
                <a:lnTo>
                  <a:pt x="9143" y="46354"/>
                </a:lnTo>
                <a:lnTo>
                  <a:pt x="50164" y="10286"/>
                </a:lnTo>
                <a:lnTo>
                  <a:pt x="41020" y="0"/>
                </a:lnTo>
                <a:close/>
              </a:path>
            </a:pathLst>
          </a:custGeom>
          <a:solidFill>
            <a:srgbClr val="F69240"/>
          </a:solidFill>
        </p:spPr>
        <p:txBody>
          <a:bodyPr wrap="square" lIns="0" tIns="0" rIns="0" bIns="0" rtlCol="0"/>
          <a:lstStyle/>
          <a:p>
            <a:endParaRPr/>
          </a:p>
        </p:txBody>
      </p:sp>
      <p:sp>
        <p:nvSpPr>
          <p:cNvPr id="358" name="object 358"/>
          <p:cNvSpPr/>
          <p:nvPr/>
        </p:nvSpPr>
        <p:spPr>
          <a:xfrm>
            <a:off x="7734172" y="3669538"/>
            <a:ext cx="66040" cy="45720"/>
          </a:xfrm>
          <a:custGeom>
            <a:avLst/>
            <a:gdLst/>
            <a:ahLst/>
            <a:cxnLst/>
            <a:rect l="l" t="t" r="r" b="b"/>
            <a:pathLst>
              <a:path w="66040" h="45720">
                <a:moveTo>
                  <a:pt x="64897" y="0"/>
                </a:moveTo>
                <a:lnTo>
                  <a:pt x="20066" y="0"/>
                </a:lnTo>
                <a:lnTo>
                  <a:pt x="29209" y="10287"/>
                </a:lnTo>
                <a:lnTo>
                  <a:pt x="0" y="35813"/>
                </a:lnTo>
                <a:lnTo>
                  <a:pt x="10668" y="42163"/>
                </a:lnTo>
                <a:lnTo>
                  <a:pt x="21971" y="45212"/>
                </a:lnTo>
                <a:lnTo>
                  <a:pt x="33020" y="44957"/>
                </a:lnTo>
                <a:lnTo>
                  <a:pt x="64388" y="15112"/>
                </a:lnTo>
                <a:lnTo>
                  <a:pt x="65531" y="3301"/>
                </a:lnTo>
                <a:lnTo>
                  <a:pt x="64897" y="0"/>
                </a:lnTo>
                <a:close/>
              </a:path>
            </a:pathLst>
          </a:custGeom>
          <a:solidFill>
            <a:srgbClr val="F69240"/>
          </a:solidFill>
        </p:spPr>
        <p:txBody>
          <a:bodyPr wrap="square" lIns="0" tIns="0" rIns="0" bIns="0" rtlCol="0"/>
          <a:lstStyle/>
          <a:p>
            <a:endParaRPr/>
          </a:p>
        </p:txBody>
      </p:sp>
      <p:sp>
        <p:nvSpPr>
          <p:cNvPr id="359" name="object 359"/>
          <p:cNvSpPr/>
          <p:nvPr/>
        </p:nvSpPr>
        <p:spPr>
          <a:xfrm>
            <a:off x="7724267" y="3669538"/>
            <a:ext cx="39370" cy="36195"/>
          </a:xfrm>
          <a:custGeom>
            <a:avLst/>
            <a:gdLst/>
            <a:ahLst/>
            <a:cxnLst/>
            <a:rect l="l" t="t" r="r" b="b"/>
            <a:pathLst>
              <a:path w="39370" h="36195">
                <a:moveTo>
                  <a:pt x="29972" y="0"/>
                </a:moveTo>
                <a:lnTo>
                  <a:pt x="0" y="26416"/>
                </a:lnTo>
                <a:lnTo>
                  <a:pt x="9398" y="35560"/>
                </a:lnTo>
                <a:lnTo>
                  <a:pt x="9905" y="35813"/>
                </a:lnTo>
                <a:lnTo>
                  <a:pt x="39115" y="10287"/>
                </a:lnTo>
                <a:lnTo>
                  <a:pt x="29972" y="0"/>
                </a:lnTo>
                <a:close/>
              </a:path>
            </a:pathLst>
          </a:custGeom>
          <a:solidFill>
            <a:srgbClr val="F69240"/>
          </a:solidFill>
        </p:spPr>
        <p:txBody>
          <a:bodyPr wrap="square" lIns="0" tIns="0" rIns="0" bIns="0" rtlCol="0"/>
          <a:lstStyle/>
          <a:p>
            <a:endParaRPr/>
          </a:p>
        </p:txBody>
      </p:sp>
      <p:sp>
        <p:nvSpPr>
          <p:cNvPr id="360" name="object 360"/>
          <p:cNvSpPr/>
          <p:nvPr/>
        </p:nvSpPr>
        <p:spPr>
          <a:xfrm>
            <a:off x="7718297" y="3633978"/>
            <a:ext cx="81280" cy="62230"/>
          </a:xfrm>
          <a:custGeom>
            <a:avLst/>
            <a:gdLst/>
            <a:ahLst/>
            <a:cxnLst/>
            <a:rect l="l" t="t" r="r" b="b"/>
            <a:pathLst>
              <a:path w="81279" h="62229">
                <a:moveTo>
                  <a:pt x="40512" y="0"/>
                </a:moveTo>
                <a:lnTo>
                  <a:pt x="2667" y="27686"/>
                </a:lnTo>
                <a:lnTo>
                  <a:pt x="0" y="39116"/>
                </a:lnTo>
                <a:lnTo>
                  <a:pt x="761" y="50292"/>
                </a:lnTo>
                <a:lnTo>
                  <a:pt x="4699" y="60833"/>
                </a:lnTo>
                <a:lnTo>
                  <a:pt x="5969" y="61976"/>
                </a:lnTo>
                <a:lnTo>
                  <a:pt x="35941" y="35560"/>
                </a:lnTo>
                <a:lnTo>
                  <a:pt x="80772" y="35560"/>
                </a:lnTo>
                <a:lnTo>
                  <a:pt x="79248" y="27178"/>
                </a:lnTo>
                <a:lnTo>
                  <a:pt x="73405" y="16256"/>
                </a:lnTo>
                <a:lnTo>
                  <a:pt x="63373" y="7366"/>
                </a:lnTo>
                <a:lnTo>
                  <a:pt x="52197" y="2032"/>
                </a:lnTo>
                <a:lnTo>
                  <a:pt x="40512" y="0"/>
                </a:lnTo>
                <a:close/>
              </a:path>
            </a:pathLst>
          </a:custGeom>
          <a:solidFill>
            <a:srgbClr val="F69240"/>
          </a:solidFill>
        </p:spPr>
        <p:txBody>
          <a:bodyPr wrap="square" lIns="0" tIns="0" rIns="0" bIns="0" rtlCol="0"/>
          <a:lstStyle/>
          <a:p>
            <a:endParaRPr/>
          </a:p>
        </p:txBody>
      </p:sp>
      <p:sp>
        <p:nvSpPr>
          <p:cNvPr id="361" name="object 361"/>
          <p:cNvSpPr txBox="1"/>
          <p:nvPr/>
        </p:nvSpPr>
        <p:spPr>
          <a:xfrm>
            <a:off x="2005838" y="6073902"/>
            <a:ext cx="8568055" cy="254635"/>
          </a:xfrm>
          <a:prstGeom prst="rect">
            <a:avLst/>
          </a:prstGeom>
        </p:spPr>
        <p:txBody>
          <a:bodyPr vert="horz" wrap="square" lIns="0" tIns="12700" rIns="0" bIns="0" rtlCol="0">
            <a:spAutoFit/>
          </a:bodyPr>
          <a:lstStyle/>
          <a:p>
            <a:pPr marL="12700">
              <a:lnSpc>
                <a:spcPct val="100000"/>
              </a:lnSpc>
              <a:spcBef>
                <a:spcPts val="100"/>
              </a:spcBef>
            </a:pPr>
            <a:r>
              <a:rPr sz="1450" spc="-5" dirty="0">
                <a:latin typeface="Times New Roman"/>
                <a:cs typeface="Times New Roman"/>
              </a:rPr>
              <a:t>6-D </a:t>
            </a:r>
            <a:r>
              <a:rPr sz="1450" spc="-10" dirty="0">
                <a:latin typeface="Times New Roman"/>
                <a:cs typeface="Times New Roman"/>
              </a:rPr>
              <a:t>data point (0.75,0.5,0.7,0.6,0.7, 0.3) </a:t>
            </a:r>
            <a:r>
              <a:rPr sz="1450" spc="-5" dirty="0">
                <a:latin typeface="Times New Roman"/>
                <a:cs typeface="Times New Roman"/>
              </a:rPr>
              <a:t>in GLC-SC1. </a:t>
            </a:r>
            <a:r>
              <a:rPr sz="2250" spc="52" baseline="1851" dirty="0">
                <a:latin typeface="Times New Roman"/>
                <a:cs typeface="Times New Roman"/>
              </a:rPr>
              <a:t>6-D </a:t>
            </a:r>
            <a:r>
              <a:rPr sz="2250" spc="60" baseline="1851" dirty="0">
                <a:latin typeface="Times New Roman"/>
                <a:cs typeface="Times New Roman"/>
              </a:rPr>
              <a:t>data </a:t>
            </a:r>
            <a:r>
              <a:rPr sz="2250" spc="67" baseline="1851" dirty="0">
                <a:latin typeface="Times New Roman"/>
                <a:cs typeface="Times New Roman"/>
              </a:rPr>
              <a:t>point (0.75,0.5,0.7,0.6,0.7, </a:t>
            </a:r>
            <a:r>
              <a:rPr sz="2250" spc="60" baseline="1851" dirty="0">
                <a:latin typeface="Times New Roman"/>
                <a:cs typeface="Times New Roman"/>
              </a:rPr>
              <a:t>0.3) </a:t>
            </a:r>
            <a:r>
              <a:rPr sz="2250" spc="37" baseline="1851" dirty="0">
                <a:latin typeface="Times New Roman"/>
                <a:cs typeface="Times New Roman"/>
              </a:rPr>
              <a:t>in</a:t>
            </a:r>
            <a:r>
              <a:rPr sz="2250" spc="622" baseline="1851" dirty="0">
                <a:latin typeface="Times New Roman"/>
                <a:cs typeface="Times New Roman"/>
              </a:rPr>
              <a:t> </a:t>
            </a:r>
            <a:r>
              <a:rPr sz="2250" spc="104" baseline="1851" dirty="0">
                <a:latin typeface="Times New Roman"/>
                <a:cs typeface="Times New Roman"/>
              </a:rPr>
              <a:t>GLC-SC2</a:t>
            </a:r>
            <a:endParaRPr sz="2250" baseline="1851">
              <a:latin typeface="Times New Roman"/>
              <a:cs typeface="Times New Roman"/>
            </a:endParaRPr>
          </a:p>
        </p:txBody>
      </p:sp>
      <p:sp>
        <p:nvSpPr>
          <p:cNvPr id="362" name="object 362"/>
          <p:cNvSpPr txBox="1"/>
          <p:nvPr/>
        </p:nvSpPr>
        <p:spPr>
          <a:xfrm>
            <a:off x="1689354" y="2648711"/>
            <a:ext cx="4267835" cy="457834"/>
          </a:xfrm>
          <a:prstGeom prst="rect">
            <a:avLst/>
          </a:prstGeom>
        </p:spPr>
        <p:txBody>
          <a:bodyPr vert="horz" wrap="square" lIns="0" tIns="40640" rIns="0" bIns="0" rtlCol="0">
            <a:spAutoFit/>
          </a:bodyPr>
          <a:lstStyle/>
          <a:p>
            <a:pPr marL="963294" marR="5080" indent="-951230">
              <a:lnSpc>
                <a:spcPts val="1600"/>
              </a:lnSpc>
              <a:spcBef>
                <a:spcPts val="320"/>
              </a:spcBef>
            </a:pPr>
            <a:r>
              <a:rPr sz="1500" spc="-10" dirty="0">
                <a:latin typeface="Times New Roman"/>
                <a:cs typeface="Times New Roman"/>
              </a:rPr>
              <a:t>Six coordinates </a:t>
            </a:r>
            <a:r>
              <a:rPr sz="1500" spc="-5" dirty="0">
                <a:latin typeface="Times New Roman"/>
                <a:cs typeface="Times New Roman"/>
              </a:rPr>
              <a:t>and six </a:t>
            </a:r>
            <a:r>
              <a:rPr sz="1500" spc="-10" dirty="0">
                <a:latin typeface="Times New Roman"/>
                <a:cs typeface="Times New Roman"/>
              </a:rPr>
              <a:t>vectors that represent </a:t>
            </a:r>
            <a:r>
              <a:rPr sz="1500" dirty="0">
                <a:latin typeface="Times New Roman"/>
                <a:cs typeface="Times New Roman"/>
              </a:rPr>
              <a:t>a </a:t>
            </a:r>
            <a:r>
              <a:rPr sz="1500" spc="-10" dirty="0">
                <a:latin typeface="Times New Roman"/>
                <a:cs typeface="Times New Roman"/>
              </a:rPr>
              <a:t>6-D data  </a:t>
            </a:r>
            <a:r>
              <a:rPr sz="1500" spc="-5" dirty="0">
                <a:latin typeface="Times New Roman"/>
                <a:cs typeface="Times New Roman"/>
              </a:rPr>
              <a:t>point </a:t>
            </a:r>
            <a:r>
              <a:rPr sz="1500" spc="-10" dirty="0">
                <a:latin typeface="Times New Roman"/>
                <a:cs typeface="Times New Roman"/>
              </a:rPr>
              <a:t>(0.75,0.5,0.7,0.6,0.7,</a:t>
            </a:r>
            <a:r>
              <a:rPr sz="1500" spc="-40" dirty="0">
                <a:latin typeface="Times New Roman"/>
                <a:cs typeface="Times New Roman"/>
              </a:rPr>
              <a:t> </a:t>
            </a:r>
            <a:r>
              <a:rPr sz="1500" spc="-5" dirty="0">
                <a:latin typeface="Times New Roman"/>
                <a:cs typeface="Times New Roman"/>
              </a:rPr>
              <a:t>0.3)</a:t>
            </a:r>
            <a:endParaRPr sz="1500">
              <a:latin typeface="Times New Roman"/>
              <a:cs typeface="Times New Roman"/>
            </a:endParaRPr>
          </a:p>
        </p:txBody>
      </p:sp>
      <p:sp>
        <p:nvSpPr>
          <p:cNvPr id="363" name="object 363"/>
          <p:cNvSpPr txBox="1"/>
          <p:nvPr/>
        </p:nvSpPr>
        <p:spPr>
          <a:xfrm>
            <a:off x="1949704" y="4593589"/>
            <a:ext cx="3840479" cy="238760"/>
          </a:xfrm>
          <a:prstGeom prst="rect">
            <a:avLst/>
          </a:prstGeom>
        </p:spPr>
        <p:txBody>
          <a:bodyPr vert="horz" wrap="square" lIns="0" tIns="12065" rIns="0" bIns="0" rtlCol="0">
            <a:spAutoFit/>
          </a:bodyPr>
          <a:lstStyle/>
          <a:p>
            <a:pPr marL="12700">
              <a:lnSpc>
                <a:spcPct val="100000"/>
              </a:lnSpc>
              <a:spcBef>
                <a:spcPts val="95"/>
              </a:spcBef>
            </a:pPr>
            <a:r>
              <a:rPr sz="1400" spc="-5" dirty="0">
                <a:latin typeface="Times New Roman"/>
                <a:cs typeface="Times New Roman"/>
              </a:rPr>
              <a:t>6-D data point </a:t>
            </a:r>
            <a:r>
              <a:rPr sz="1400" spc="-10" dirty="0">
                <a:latin typeface="Times New Roman"/>
                <a:cs typeface="Times New Roman"/>
              </a:rPr>
              <a:t>(0.75,0.5,0.7,0.6,0.7, </a:t>
            </a:r>
            <a:r>
              <a:rPr sz="1400" spc="-5" dirty="0">
                <a:latin typeface="Times New Roman"/>
                <a:cs typeface="Times New Roman"/>
              </a:rPr>
              <a:t>0.3) </a:t>
            </a:r>
            <a:r>
              <a:rPr sz="1400" dirty="0">
                <a:latin typeface="Times New Roman"/>
                <a:cs typeface="Times New Roman"/>
              </a:rPr>
              <a:t>in</a:t>
            </a:r>
            <a:r>
              <a:rPr sz="1400" spc="40" dirty="0">
                <a:latin typeface="Times New Roman"/>
                <a:cs typeface="Times New Roman"/>
              </a:rPr>
              <a:t> </a:t>
            </a:r>
            <a:r>
              <a:rPr sz="1400" spc="-5" dirty="0">
                <a:latin typeface="Times New Roman"/>
                <a:cs typeface="Times New Roman"/>
              </a:rPr>
              <a:t>GLC-PC.</a:t>
            </a:r>
            <a:endParaRPr sz="1400">
              <a:latin typeface="Times New Roman"/>
              <a:cs typeface="Times New Roman"/>
            </a:endParaRPr>
          </a:p>
        </p:txBody>
      </p:sp>
      <p:sp>
        <p:nvSpPr>
          <p:cNvPr id="364" name="object 364"/>
          <p:cNvSpPr txBox="1"/>
          <p:nvPr/>
        </p:nvSpPr>
        <p:spPr>
          <a:xfrm>
            <a:off x="6137147" y="2674619"/>
            <a:ext cx="4106545" cy="254635"/>
          </a:xfrm>
          <a:prstGeom prst="rect">
            <a:avLst/>
          </a:prstGeom>
        </p:spPr>
        <p:txBody>
          <a:bodyPr vert="horz" wrap="square" lIns="0" tIns="12700" rIns="0" bIns="0" rtlCol="0">
            <a:spAutoFit/>
          </a:bodyPr>
          <a:lstStyle/>
          <a:p>
            <a:pPr marL="12700">
              <a:lnSpc>
                <a:spcPct val="100000"/>
              </a:lnSpc>
              <a:spcBef>
                <a:spcPts val="100"/>
              </a:spcBef>
            </a:pPr>
            <a:r>
              <a:rPr sz="1500" spc="-10" dirty="0">
                <a:latin typeface="Times New Roman"/>
                <a:cs typeface="Times New Roman"/>
              </a:rPr>
              <a:t>6-D data point (0.75,0.5,0.7,0.6,0.7, 0.3) </a:t>
            </a:r>
            <a:r>
              <a:rPr sz="1500" spc="-5" dirty="0">
                <a:latin typeface="Times New Roman"/>
                <a:cs typeface="Times New Roman"/>
              </a:rPr>
              <a:t>in</a:t>
            </a:r>
            <a:r>
              <a:rPr sz="1500" spc="-45" dirty="0">
                <a:latin typeface="Times New Roman"/>
                <a:cs typeface="Times New Roman"/>
              </a:rPr>
              <a:t> </a:t>
            </a:r>
            <a:r>
              <a:rPr sz="1500" spc="-10" dirty="0">
                <a:latin typeface="Times New Roman"/>
                <a:cs typeface="Times New Roman"/>
              </a:rPr>
              <a:t>GLC-CC1</a:t>
            </a:r>
            <a:endParaRPr sz="1500">
              <a:latin typeface="Times New Roman"/>
              <a:cs typeface="Times New Roman"/>
            </a:endParaRPr>
          </a:p>
        </p:txBody>
      </p:sp>
      <p:sp>
        <p:nvSpPr>
          <p:cNvPr id="365" name="object 365"/>
          <p:cNvSpPr txBox="1"/>
          <p:nvPr/>
        </p:nvSpPr>
        <p:spPr>
          <a:xfrm>
            <a:off x="6194044" y="4598670"/>
            <a:ext cx="4106545" cy="254000"/>
          </a:xfrm>
          <a:prstGeom prst="rect">
            <a:avLst/>
          </a:prstGeom>
        </p:spPr>
        <p:txBody>
          <a:bodyPr vert="horz" wrap="square" lIns="0" tIns="12700" rIns="0" bIns="0" rtlCol="0">
            <a:spAutoFit/>
          </a:bodyPr>
          <a:lstStyle/>
          <a:p>
            <a:pPr marL="12700">
              <a:lnSpc>
                <a:spcPct val="100000"/>
              </a:lnSpc>
              <a:spcBef>
                <a:spcPts val="100"/>
              </a:spcBef>
            </a:pPr>
            <a:r>
              <a:rPr sz="1500" spc="-10" dirty="0">
                <a:latin typeface="Times New Roman"/>
                <a:cs typeface="Times New Roman"/>
              </a:rPr>
              <a:t>6-D data </a:t>
            </a:r>
            <a:r>
              <a:rPr sz="1500" spc="-5" dirty="0">
                <a:latin typeface="Times New Roman"/>
                <a:cs typeface="Times New Roman"/>
              </a:rPr>
              <a:t>point </a:t>
            </a:r>
            <a:r>
              <a:rPr sz="1500" spc="-10" dirty="0">
                <a:latin typeface="Times New Roman"/>
                <a:cs typeface="Times New Roman"/>
              </a:rPr>
              <a:t>(0.75,0.5,0.7,0.6,0.7, </a:t>
            </a:r>
            <a:r>
              <a:rPr sz="1500" spc="-5" dirty="0">
                <a:latin typeface="Times New Roman"/>
                <a:cs typeface="Times New Roman"/>
              </a:rPr>
              <a:t>0.3) in</a:t>
            </a:r>
            <a:r>
              <a:rPr sz="1500" spc="-40" dirty="0">
                <a:latin typeface="Times New Roman"/>
                <a:cs typeface="Times New Roman"/>
              </a:rPr>
              <a:t> </a:t>
            </a:r>
            <a:r>
              <a:rPr sz="1500" spc="-10" dirty="0">
                <a:latin typeface="Times New Roman"/>
                <a:cs typeface="Times New Roman"/>
              </a:rPr>
              <a:t>GLC-CC2</a:t>
            </a:r>
            <a:endParaRPr sz="1500">
              <a:latin typeface="Times New Roman"/>
              <a:cs typeface="Times New Roman"/>
            </a:endParaRPr>
          </a:p>
        </p:txBody>
      </p:sp>
      <p:sp>
        <p:nvSpPr>
          <p:cNvPr id="366" name="object 366"/>
          <p:cNvSpPr/>
          <p:nvPr/>
        </p:nvSpPr>
        <p:spPr>
          <a:xfrm>
            <a:off x="7074916" y="5273802"/>
            <a:ext cx="288925" cy="524510"/>
          </a:xfrm>
          <a:custGeom>
            <a:avLst/>
            <a:gdLst/>
            <a:ahLst/>
            <a:cxnLst/>
            <a:rect l="l" t="t" r="r" b="b"/>
            <a:pathLst>
              <a:path w="288925" h="524510">
                <a:moveTo>
                  <a:pt x="634" y="0"/>
                </a:moveTo>
                <a:lnTo>
                  <a:pt x="0" y="8001"/>
                </a:lnTo>
                <a:lnTo>
                  <a:pt x="280415" y="524459"/>
                </a:lnTo>
                <a:lnTo>
                  <a:pt x="288543" y="520890"/>
                </a:lnTo>
                <a:lnTo>
                  <a:pt x="8000" y="4445"/>
                </a:lnTo>
                <a:lnTo>
                  <a:pt x="634" y="0"/>
                </a:lnTo>
                <a:close/>
              </a:path>
            </a:pathLst>
          </a:custGeom>
          <a:solidFill>
            <a:srgbClr val="487CB9"/>
          </a:solidFill>
        </p:spPr>
        <p:txBody>
          <a:bodyPr wrap="square" lIns="0" tIns="0" rIns="0" bIns="0" rtlCol="0"/>
          <a:lstStyle/>
          <a:p>
            <a:endParaRPr/>
          </a:p>
        </p:txBody>
      </p:sp>
      <p:sp>
        <p:nvSpPr>
          <p:cNvPr id="367" name="object 367"/>
          <p:cNvSpPr/>
          <p:nvPr/>
        </p:nvSpPr>
        <p:spPr>
          <a:xfrm>
            <a:off x="7060692" y="5259323"/>
            <a:ext cx="88137" cy="89407"/>
          </a:xfrm>
          <a:prstGeom prst="rect">
            <a:avLst/>
          </a:prstGeom>
          <a:blipFill>
            <a:blip r:embed="rId188" cstate="print"/>
            <a:stretch>
              <a:fillRect/>
            </a:stretch>
          </a:blipFill>
        </p:spPr>
        <p:txBody>
          <a:bodyPr wrap="square" lIns="0" tIns="0" rIns="0" bIns="0" rtlCol="0"/>
          <a:lstStyle/>
          <a:p>
            <a:endParaRPr/>
          </a:p>
        </p:txBody>
      </p:sp>
      <p:sp>
        <p:nvSpPr>
          <p:cNvPr id="368" name="object 368"/>
          <p:cNvSpPr/>
          <p:nvPr/>
        </p:nvSpPr>
        <p:spPr>
          <a:xfrm>
            <a:off x="7560564" y="5321680"/>
            <a:ext cx="175260" cy="418465"/>
          </a:xfrm>
          <a:custGeom>
            <a:avLst/>
            <a:gdLst/>
            <a:ahLst/>
            <a:cxnLst/>
            <a:rect l="l" t="t" r="r" b="b"/>
            <a:pathLst>
              <a:path w="175259" h="418464">
                <a:moveTo>
                  <a:pt x="173735" y="0"/>
                </a:moveTo>
                <a:lnTo>
                  <a:pt x="166750" y="5207"/>
                </a:lnTo>
                <a:lnTo>
                  <a:pt x="0" y="415404"/>
                </a:lnTo>
                <a:lnTo>
                  <a:pt x="8508" y="418198"/>
                </a:lnTo>
                <a:lnTo>
                  <a:pt x="175259" y="7874"/>
                </a:lnTo>
                <a:lnTo>
                  <a:pt x="173735" y="0"/>
                </a:lnTo>
                <a:close/>
              </a:path>
            </a:pathLst>
          </a:custGeom>
          <a:solidFill>
            <a:srgbClr val="487CB9"/>
          </a:solidFill>
        </p:spPr>
        <p:txBody>
          <a:bodyPr wrap="square" lIns="0" tIns="0" rIns="0" bIns="0" rtlCol="0"/>
          <a:lstStyle/>
          <a:p>
            <a:endParaRPr/>
          </a:p>
        </p:txBody>
      </p:sp>
      <p:sp>
        <p:nvSpPr>
          <p:cNvPr id="369" name="object 369"/>
          <p:cNvSpPr/>
          <p:nvPr/>
        </p:nvSpPr>
        <p:spPr>
          <a:xfrm>
            <a:off x="7665339" y="5306567"/>
            <a:ext cx="92328" cy="89026"/>
          </a:xfrm>
          <a:prstGeom prst="rect">
            <a:avLst/>
          </a:prstGeom>
          <a:blipFill>
            <a:blip r:embed="rId189" cstate="print"/>
            <a:stretch>
              <a:fillRect/>
            </a:stretch>
          </a:blipFill>
        </p:spPr>
        <p:txBody>
          <a:bodyPr wrap="square" lIns="0" tIns="0" rIns="0" bIns="0" rtlCol="0"/>
          <a:lstStyle/>
          <a:p>
            <a:endParaRPr/>
          </a:p>
        </p:txBody>
      </p:sp>
      <p:sp>
        <p:nvSpPr>
          <p:cNvPr id="370" name="object 370"/>
          <p:cNvSpPr/>
          <p:nvPr/>
        </p:nvSpPr>
        <p:spPr>
          <a:xfrm>
            <a:off x="8160511" y="5849632"/>
            <a:ext cx="87884" cy="89115"/>
          </a:xfrm>
          <a:prstGeom prst="rect">
            <a:avLst/>
          </a:prstGeom>
          <a:blipFill>
            <a:blip r:embed="rId190" cstate="print"/>
            <a:stretch>
              <a:fillRect/>
            </a:stretch>
          </a:blipFill>
        </p:spPr>
        <p:txBody>
          <a:bodyPr wrap="square" lIns="0" tIns="0" rIns="0" bIns="0" rtlCol="0"/>
          <a:lstStyle/>
          <a:p>
            <a:endParaRPr/>
          </a:p>
        </p:txBody>
      </p:sp>
      <p:sp>
        <p:nvSpPr>
          <p:cNvPr id="371" name="object 371"/>
          <p:cNvSpPr/>
          <p:nvPr/>
        </p:nvSpPr>
        <p:spPr>
          <a:xfrm>
            <a:off x="7894319" y="5456682"/>
            <a:ext cx="344805" cy="468630"/>
          </a:xfrm>
          <a:custGeom>
            <a:avLst/>
            <a:gdLst/>
            <a:ahLst/>
            <a:cxnLst/>
            <a:rect l="l" t="t" r="r" b="b"/>
            <a:pathLst>
              <a:path w="344804" h="468629">
                <a:moveTo>
                  <a:pt x="7493" y="0"/>
                </a:moveTo>
                <a:lnTo>
                  <a:pt x="0" y="4445"/>
                </a:lnTo>
                <a:lnTo>
                  <a:pt x="336296" y="465048"/>
                </a:lnTo>
                <a:lnTo>
                  <a:pt x="344297" y="468617"/>
                </a:lnTo>
                <a:lnTo>
                  <a:pt x="343788" y="460590"/>
                </a:lnTo>
                <a:lnTo>
                  <a:pt x="7493" y="0"/>
                </a:lnTo>
                <a:close/>
              </a:path>
            </a:pathLst>
          </a:custGeom>
          <a:solidFill>
            <a:srgbClr val="487CB9"/>
          </a:solidFill>
        </p:spPr>
        <p:txBody>
          <a:bodyPr wrap="square" lIns="0" tIns="0" rIns="0" bIns="0" rtlCol="0"/>
          <a:lstStyle/>
          <a:p>
            <a:endParaRPr/>
          </a:p>
        </p:txBody>
      </p:sp>
      <p:sp>
        <p:nvSpPr>
          <p:cNvPr id="372" name="object 372"/>
          <p:cNvSpPr/>
          <p:nvPr/>
        </p:nvSpPr>
        <p:spPr>
          <a:xfrm>
            <a:off x="8522207" y="5669813"/>
            <a:ext cx="98933" cy="82346"/>
          </a:xfrm>
          <a:prstGeom prst="rect">
            <a:avLst/>
          </a:prstGeom>
          <a:blipFill>
            <a:blip r:embed="rId191" cstate="print"/>
            <a:stretch>
              <a:fillRect/>
            </a:stretch>
          </a:blipFill>
        </p:spPr>
        <p:txBody>
          <a:bodyPr wrap="square" lIns="0" tIns="0" rIns="0" bIns="0" rtlCol="0"/>
          <a:lstStyle/>
          <a:p>
            <a:endParaRPr/>
          </a:p>
        </p:txBody>
      </p:sp>
      <p:sp>
        <p:nvSpPr>
          <p:cNvPr id="373" name="object 373"/>
          <p:cNvSpPr/>
          <p:nvPr/>
        </p:nvSpPr>
        <p:spPr>
          <a:xfrm>
            <a:off x="8164068" y="5571744"/>
            <a:ext cx="440690" cy="163195"/>
          </a:xfrm>
          <a:custGeom>
            <a:avLst/>
            <a:gdLst/>
            <a:ahLst/>
            <a:cxnLst/>
            <a:rect l="l" t="t" r="r" b="b"/>
            <a:pathLst>
              <a:path w="440690" h="163195">
                <a:moveTo>
                  <a:pt x="3301" y="0"/>
                </a:moveTo>
                <a:lnTo>
                  <a:pt x="0" y="7492"/>
                </a:lnTo>
                <a:lnTo>
                  <a:pt x="431673" y="162585"/>
                </a:lnTo>
                <a:lnTo>
                  <a:pt x="440435" y="161378"/>
                </a:lnTo>
                <a:lnTo>
                  <a:pt x="434975" y="155016"/>
                </a:lnTo>
                <a:lnTo>
                  <a:pt x="3301" y="0"/>
                </a:lnTo>
                <a:close/>
              </a:path>
            </a:pathLst>
          </a:custGeom>
          <a:solidFill>
            <a:srgbClr val="487CB9"/>
          </a:solidFill>
        </p:spPr>
        <p:txBody>
          <a:bodyPr wrap="square" lIns="0" tIns="0" rIns="0" bIns="0" rtlCol="0"/>
          <a:lstStyle/>
          <a:p>
            <a:endParaRPr/>
          </a:p>
        </p:txBody>
      </p:sp>
      <p:sp>
        <p:nvSpPr>
          <p:cNvPr id="374" name="object 374"/>
          <p:cNvSpPr/>
          <p:nvPr/>
        </p:nvSpPr>
        <p:spPr>
          <a:xfrm>
            <a:off x="8862059" y="5320919"/>
            <a:ext cx="300355" cy="520065"/>
          </a:xfrm>
          <a:custGeom>
            <a:avLst/>
            <a:gdLst/>
            <a:ahLst/>
            <a:cxnLst/>
            <a:rect l="l" t="t" r="r" b="b"/>
            <a:pathLst>
              <a:path w="300354" h="520064">
                <a:moveTo>
                  <a:pt x="299593" y="0"/>
                </a:moveTo>
                <a:lnTo>
                  <a:pt x="292100" y="4317"/>
                </a:lnTo>
                <a:lnTo>
                  <a:pt x="0" y="516051"/>
                </a:lnTo>
                <a:lnTo>
                  <a:pt x="8000" y="519772"/>
                </a:lnTo>
                <a:lnTo>
                  <a:pt x="300100" y="8000"/>
                </a:lnTo>
                <a:lnTo>
                  <a:pt x="299593" y="0"/>
                </a:lnTo>
                <a:close/>
              </a:path>
            </a:pathLst>
          </a:custGeom>
          <a:solidFill>
            <a:srgbClr val="487CB9"/>
          </a:solidFill>
        </p:spPr>
        <p:txBody>
          <a:bodyPr wrap="square" lIns="0" tIns="0" rIns="0" bIns="0" rtlCol="0"/>
          <a:lstStyle/>
          <a:p>
            <a:endParaRPr/>
          </a:p>
        </p:txBody>
      </p:sp>
      <p:sp>
        <p:nvSpPr>
          <p:cNvPr id="375" name="object 375"/>
          <p:cNvSpPr/>
          <p:nvPr/>
        </p:nvSpPr>
        <p:spPr>
          <a:xfrm>
            <a:off x="9087484" y="5306567"/>
            <a:ext cx="87375" cy="89534"/>
          </a:xfrm>
          <a:prstGeom prst="rect">
            <a:avLst/>
          </a:prstGeom>
          <a:blipFill>
            <a:blip r:embed="rId192" cstate="print"/>
            <a:stretch>
              <a:fillRect/>
            </a:stretch>
          </a:blipFill>
        </p:spPr>
        <p:txBody>
          <a:bodyPr wrap="square" lIns="0" tIns="0" rIns="0" bIns="0" rtlCol="0"/>
          <a:lstStyle/>
          <a:p>
            <a:endParaRPr/>
          </a:p>
        </p:txBody>
      </p:sp>
      <p:sp>
        <p:nvSpPr>
          <p:cNvPr id="376" name="object 376"/>
          <p:cNvSpPr txBox="1"/>
          <p:nvPr/>
        </p:nvSpPr>
        <p:spPr>
          <a:xfrm>
            <a:off x="7171943" y="5804153"/>
            <a:ext cx="203835" cy="155575"/>
          </a:xfrm>
          <a:prstGeom prst="rect">
            <a:avLst/>
          </a:prstGeom>
        </p:spPr>
        <p:txBody>
          <a:bodyPr vert="horz" wrap="square" lIns="0" tIns="12700" rIns="0" bIns="0" rtlCol="0">
            <a:spAutoFit/>
          </a:bodyPr>
          <a:lstStyle/>
          <a:p>
            <a:pPr marL="38100">
              <a:lnSpc>
                <a:spcPct val="100000"/>
              </a:lnSpc>
              <a:spcBef>
                <a:spcPts val="100"/>
              </a:spcBef>
            </a:pPr>
            <a:r>
              <a:rPr sz="850" dirty="0">
                <a:latin typeface="Times New Roman"/>
                <a:cs typeface="Times New Roman"/>
              </a:rPr>
              <a:t>X</a:t>
            </a:r>
            <a:r>
              <a:rPr sz="850" spc="-155" dirty="0">
                <a:latin typeface="Times New Roman"/>
                <a:cs typeface="Times New Roman"/>
              </a:rPr>
              <a:t> </a:t>
            </a:r>
            <a:r>
              <a:rPr sz="900" baseline="-13888" dirty="0">
                <a:latin typeface="Times New Roman"/>
                <a:cs typeface="Times New Roman"/>
              </a:rPr>
              <a:t>1</a:t>
            </a:r>
            <a:endParaRPr sz="900" baseline="-13888">
              <a:latin typeface="Times New Roman"/>
              <a:cs typeface="Times New Roman"/>
            </a:endParaRPr>
          </a:p>
        </p:txBody>
      </p:sp>
      <p:sp>
        <p:nvSpPr>
          <p:cNvPr id="377" name="object 377"/>
          <p:cNvSpPr txBox="1"/>
          <p:nvPr/>
        </p:nvSpPr>
        <p:spPr>
          <a:xfrm>
            <a:off x="7555483" y="5725414"/>
            <a:ext cx="202565" cy="155575"/>
          </a:xfrm>
          <a:prstGeom prst="rect">
            <a:avLst/>
          </a:prstGeom>
        </p:spPr>
        <p:txBody>
          <a:bodyPr vert="horz" wrap="square" lIns="0" tIns="12700" rIns="0" bIns="0" rtlCol="0">
            <a:spAutoFit/>
          </a:bodyPr>
          <a:lstStyle/>
          <a:p>
            <a:pPr marL="38100">
              <a:lnSpc>
                <a:spcPct val="100000"/>
              </a:lnSpc>
              <a:spcBef>
                <a:spcPts val="100"/>
              </a:spcBef>
            </a:pPr>
            <a:r>
              <a:rPr sz="850" dirty="0">
                <a:latin typeface="Arial"/>
                <a:cs typeface="Arial"/>
              </a:rPr>
              <a:t>X</a:t>
            </a:r>
            <a:r>
              <a:rPr sz="850" spc="-170" dirty="0">
                <a:latin typeface="Arial"/>
                <a:cs typeface="Arial"/>
              </a:rPr>
              <a:t> </a:t>
            </a:r>
            <a:r>
              <a:rPr sz="900" spc="-7" baseline="-13888" dirty="0">
                <a:latin typeface="Arial"/>
                <a:cs typeface="Arial"/>
              </a:rPr>
              <a:t>2</a:t>
            </a:r>
            <a:endParaRPr sz="900" baseline="-13888">
              <a:latin typeface="Arial"/>
              <a:cs typeface="Arial"/>
            </a:endParaRPr>
          </a:p>
        </p:txBody>
      </p:sp>
      <p:sp>
        <p:nvSpPr>
          <p:cNvPr id="378" name="object 378"/>
          <p:cNvSpPr txBox="1"/>
          <p:nvPr/>
        </p:nvSpPr>
        <p:spPr>
          <a:xfrm>
            <a:off x="8897619" y="5825744"/>
            <a:ext cx="202565" cy="155575"/>
          </a:xfrm>
          <a:prstGeom prst="rect">
            <a:avLst/>
          </a:prstGeom>
        </p:spPr>
        <p:txBody>
          <a:bodyPr vert="horz" wrap="square" lIns="0" tIns="12700" rIns="0" bIns="0" rtlCol="0">
            <a:spAutoFit/>
          </a:bodyPr>
          <a:lstStyle/>
          <a:p>
            <a:pPr marL="38100">
              <a:lnSpc>
                <a:spcPct val="100000"/>
              </a:lnSpc>
              <a:spcBef>
                <a:spcPts val="100"/>
              </a:spcBef>
            </a:pPr>
            <a:r>
              <a:rPr sz="850" dirty="0">
                <a:latin typeface="Arial"/>
                <a:cs typeface="Arial"/>
              </a:rPr>
              <a:t>X</a:t>
            </a:r>
            <a:r>
              <a:rPr sz="850" spc="-170" dirty="0">
                <a:latin typeface="Arial"/>
                <a:cs typeface="Arial"/>
              </a:rPr>
              <a:t> </a:t>
            </a:r>
            <a:r>
              <a:rPr sz="900" spc="-7" baseline="-13888" dirty="0">
                <a:latin typeface="Arial"/>
                <a:cs typeface="Arial"/>
              </a:rPr>
              <a:t>5</a:t>
            </a:r>
            <a:endParaRPr sz="900" baseline="-13888">
              <a:latin typeface="Arial"/>
              <a:cs typeface="Arial"/>
            </a:endParaRPr>
          </a:p>
        </p:txBody>
      </p:sp>
      <p:sp>
        <p:nvSpPr>
          <p:cNvPr id="379" name="object 379"/>
          <p:cNvSpPr/>
          <p:nvPr/>
        </p:nvSpPr>
        <p:spPr>
          <a:xfrm>
            <a:off x="7039356" y="5320284"/>
            <a:ext cx="368046" cy="534923"/>
          </a:xfrm>
          <a:prstGeom prst="rect">
            <a:avLst/>
          </a:prstGeom>
          <a:blipFill>
            <a:blip r:embed="rId193" cstate="print"/>
            <a:stretch>
              <a:fillRect/>
            </a:stretch>
          </a:blipFill>
        </p:spPr>
        <p:txBody>
          <a:bodyPr wrap="square" lIns="0" tIns="0" rIns="0" bIns="0" rtlCol="0"/>
          <a:lstStyle/>
          <a:p>
            <a:endParaRPr/>
          </a:p>
        </p:txBody>
      </p:sp>
      <p:sp>
        <p:nvSpPr>
          <p:cNvPr id="380" name="object 380"/>
          <p:cNvSpPr/>
          <p:nvPr/>
        </p:nvSpPr>
        <p:spPr>
          <a:xfrm>
            <a:off x="7178293" y="5467984"/>
            <a:ext cx="188595" cy="331470"/>
          </a:xfrm>
          <a:custGeom>
            <a:avLst/>
            <a:gdLst/>
            <a:ahLst/>
            <a:cxnLst/>
            <a:rect l="l" t="t" r="r" b="b"/>
            <a:pathLst>
              <a:path w="188595" h="331470">
                <a:moveTo>
                  <a:pt x="23240" y="0"/>
                </a:moveTo>
                <a:lnTo>
                  <a:pt x="0" y="9524"/>
                </a:lnTo>
                <a:lnTo>
                  <a:pt x="164973" y="331139"/>
                </a:lnTo>
                <a:lnTo>
                  <a:pt x="188213" y="321513"/>
                </a:lnTo>
                <a:lnTo>
                  <a:pt x="23240" y="0"/>
                </a:lnTo>
                <a:close/>
              </a:path>
            </a:pathLst>
          </a:custGeom>
          <a:solidFill>
            <a:srgbClr val="9BB957"/>
          </a:solidFill>
        </p:spPr>
        <p:txBody>
          <a:bodyPr wrap="square" lIns="0" tIns="0" rIns="0" bIns="0" rtlCol="0"/>
          <a:lstStyle/>
          <a:p>
            <a:endParaRPr/>
          </a:p>
        </p:txBody>
      </p:sp>
      <p:sp>
        <p:nvSpPr>
          <p:cNvPr id="381" name="object 381"/>
          <p:cNvSpPr/>
          <p:nvPr/>
        </p:nvSpPr>
        <p:spPr>
          <a:xfrm>
            <a:off x="7155180" y="5410200"/>
            <a:ext cx="69469" cy="76962"/>
          </a:xfrm>
          <a:prstGeom prst="rect">
            <a:avLst/>
          </a:prstGeom>
          <a:blipFill>
            <a:blip r:embed="rId194" cstate="print"/>
            <a:stretch>
              <a:fillRect/>
            </a:stretch>
          </a:blipFill>
        </p:spPr>
        <p:txBody>
          <a:bodyPr wrap="square" lIns="0" tIns="0" rIns="0" bIns="0" rtlCol="0"/>
          <a:lstStyle/>
          <a:p>
            <a:endParaRPr/>
          </a:p>
        </p:txBody>
      </p:sp>
      <p:sp>
        <p:nvSpPr>
          <p:cNvPr id="382" name="object 382"/>
          <p:cNvSpPr/>
          <p:nvPr/>
        </p:nvSpPr>
        <p:spPr>
          <a:xfrm>
            <a:off x="7561326" y="5505450"/>
            <a:ext cx="113792" cy="234302"/>
          </a:xfrm>
          <a:prstGeom prst="rect">
            <a:avLst/>
          </a:prstGeom>
          <a:blipFill>
            <a:blip r:embed="rId195" cstate="print"/>
            <a:stretch>
              <a:fillRect/>
            </a:stretch>
          </a:blipFill>
        </p:spPr>
        <p:txBody>
          <a:bodyPr wrap="square" lIns="0" tIns="0" rIns="0" bIns="0" rtlCol="0"/>
          <a:lstStyle/>
          <a:p>
            <a:endParaRPr/>
          </a:p>
        </p:txBody>
      </p:sp>
      <p:sp>
        <p:nvSpPr>
          <p:cNvPr id="383" name="object 383"/>
          <p:cNvSpPr/>
          <p:nvPr/>
        </p:nvSpPr>
        <p:spPr>
          <a:xfrm>
            <a:off x="8052434" y="5696203"/>
            <a:ext cx="72390" cy="75158"/>
          </a:xfrm>
          <a:prstGeom prst="rect">
            <a:avLst/>
          </a:prstGeom>
          <a:blipFill>
            <a:blip r:embed="rId196" cstate="print"/>
            <a:stretch>
              <a:fillRect/>
            </a:stretch>
          </a:blipFill>
        </p:spPr>
        <p:txBody>
          <a:bodyPr wrap="square" lIns="0" tIns="0" rIns="0" bIns="0" rtlCol="0"/>
          <a:lstStyle/>
          <a:p>
            <a:endParaRPr/>
          </a:p>
        </p:txBody>
      </p:sp>
      <p:sp>
        <p:nvSpPr>
          <p:cNvPr id="384" name="object 384"/>
          <p:cNvSpPr/>
          <p:nvPr/>
        </p:nvSpPr>
        <p:spPr>
          <a:xfrm>
            <a:off x="7894319" y="5456682"/>
            <a:ext cx="193675" cy="260350"/>
          </a:xfrm>
          <a:custGeom>
            <a:avLst/>
            <a:gdLst/>
            <a:ahLst/>
            <a:cxnLst/>
            <a:rect l="l" t="t" r="r" b="b"/>
            <a:pathLst>
              <a:path w="193675" h="260350">
                <a:moveTo>
                  <a:pt x="7493" y="0"/>
                </a:moveTo>
                <a:lnTo>
                  <a:pt x="0" y="4445"/>
                </a:lnTo>
                <a:lnTo>
                  <a:pt x="185674" y="260337"/>
                </a:lnTo>
                <a:lnTo>
                  <a:pt x="193166" y="255841"/>
                </a:lnTo>
                <a:lnTo>
                  <a:pt x="7493" y="0"/>
                </a:lnTo>
                <a:close/>
              </a:path>
            </a:pathLst>
          </a:custGeom>
          <a:solidFill>
            <a:srgbClr val="00AE50"/>
          </a:solidFill>
        </p:spPr>
        <p:txBody>
          <a:bodyPr wrap="square" lIns="0" tIns="0" rIns="0" bIns="0" rtlCol="0"/>
          <a:lstStyle/>
          <a:p>
            <a:endParaRPr/>
          </a:p>
        </p:txBody>
      </p:sp>
      <p:sp>
        <p:nvSpPr>
          <p:cNvPr id="385" name="object 385"/>
          <p:cNvSpPr/>
          <p:nvPr/>
        </p:nvSpPr>
        <p:spPr>
          <a:xfrm>
            <a:off x="8164068" y="5571744"/>
            <a:ext cx="292226" cy="110083"/>
          </a:xfrm>
          <a:prstGeom prst="rect">
            <a:avLst/>
          </a:prstGeom>
          <a:blipFill>
            <a:blip r:embed="rId197" cstate="print"/>
            <a:stretch>
              <a:fillRect/>
            </a:stretch>
          </a:blipFill>
        </p:spPr>
        <p:txBody>
          <a:bodyPr wrap="square" lIns="0" tIns="0" rIns="0" bIns="0" rtlCol="0"/>
          <a:lstStyle/>
          <a:p>
            <a:endParaRPr/>
          </a:p>
        </p:txBody>
      </p:sp>
      <p:sp>
        <p:nvSpPr>
          <p:cNvPr id="386" name="object 386"/>
          <p:cNvSpPr/>
          <p:nvPr/>
        </p:nvSpPr>
        <p:spPr>
          <a:xfrm>
            <a:off x="8857488" y="5563108"/>
            <a:ext cx="171450" cy="277495"/>
          </a:xfrm>
          <a:custGeom>
            <a:avLst/>
            <a:gdLst/>
            <a:ahLst/>
            <a:cxnLst/>
            <a:rect l="l" t="t" r="r" b="b"/>
            <a:pathLst>
              <a:path w="171450" h="277495">
                <a:moveTo>
                  <a:pt x="163067" y="0"/>
                </a:moveTo>
                <a:lnTo>
                  <a:pt x="0" y="273583"/>
                </a:lnTo>
                <a:lnTo>
                  <a:pt x="8000" y="277418"/>
                </a:lnTo>
                <a:lnTo>
                  <a:pt x="170941" y="3809"/>
                </a:lnTo>
                <a:lnTo>
                  <a:pt x="163067" y="0"/>
                </a:lnTo>
                <a:close/>
              </a:path>
            </a:pathLst>
          </a:custGeom>
          <a:solidFill>
            <a:srgbClr val="00AE50"/>
          </a:solidFill>
        </p:spPr>
        <p:txBody>
          <a:bodyPr wrap="square" lIns="0" tIns="0" rIns="0" bIns="0" rtlCol="0"/>
          <a:lstStyle/>
          <a:p>
            <a:endParaRPr/>
          </a:p>
        </p:txBody>
      </p:sp>
      <p:sp>
        <p:nvSpPr>
          <p:cNvPr id="387" name="object 387"/>
          <p:cNvSpPr/>
          <p:nvPr/>
        </p:nvSpPr>
        <p:spPr>
          <a:xfrm>
            <a:off x="8991600" y="5505450"/>
            <a:ext cx="68452" cy="75565"/>
          </a:xfrm>
          <a:prstGeom prst="rect">
            <a:avLst/>
          </a:prstGeom>
          <a:blipFill>
            <a:blip r:embed="rId198" cstate="print"/>
            <a:stretch>
              <a:fillRect/>
            </a:stretch>
          </a:blipFill>
        </p:spPr>
        <p:txBody>
          <a:bodyPr wrap="square" lIns="0" tIns="0" rIns="0" bIns="0" rtlCol="0"/>
          <a:lstStyle/>
          <a:p>
            <a:endParaRPr/>
          </a:p>
        </p:txBody>
      </p:sp>
      <p:sp>
        <p:nvSpPr>
          <p:cNvPr id="388" name="object 388"/>
          <p:cNvSpPr txBox="1"/>
          <p:nvPr/>
        </p:nvSpPr>
        <p:spPr>
          <a:xfrm>
            <a:off x="7883906" y="5364479"/>
            <a:ext cx="421640" cy="460375"/>
          </a:xfrm>
          <a:prstGeom prst="rect">
            <a:avLst/>
          </a:prstGeom>
        </p:spPr>
        <p:txBody>
          <a:bodyPr vert="horz" wrap="square" lIns="0" tIns="12700" rIns="0" bIns="0" rtlCol="0">
            <a:spAutoFit/>
          </a:bodyPr>
          <a:lstStyle/>
          <a:p>
            <a:pPr marL="50165">
              <a:lnSpc>
                <a:spcPts val="990"/>
              </a:lnSpc>
              <a:spcBef>
                <a:spcPts val="100"/>
              </a:spcBef>
            </a:pPr>
            <a:r>
              <a:rPr sz="850" dirty="0">
                <a:latin typeface="Arial"/>
                <a:cs typeface="Arial"/>
              </a:rPr>
              <a:t>X </a:t>
            </a:r>
            <a:r>
              <a:rPr sz="900" spc="-7" baseline="-13888" dirty="0">
                <a:latin typeface="Arial"/>
                <a:cs typeface="Arial"/>
              </a:rPr>
              <a:t>3</a:t>
            </a:r>
            <a:r>
              <a:rPr sz="900" spc="127" baseline="-13888" dirty="0">
                <a:latin typeface="Arial"/>
                <a:cs typeface="Arial"/>
              </a:rPr>
              <a:t> </a:t>
            </a:r>
            <a:r>
              <a:rPr sz="1275" baseline="-26143" dirty="0">
                <a:latin typeface="Arial"/>
                <a:cs typeface="Arial"/>
              </a:rPr>
              <a:t>X</a:t>
            </a:r>
            <a:endParaRPr sz="1275" baseline="-26143">
              <a:latin typeface="Arial"/>
              <a:cs typeface="Arial"/>
            </a:endParaRPr>
          </a:p>
          <a:p>
            <a:pPr marR="30480" algn="r">
              <a:lnSpc>
                <a:spcPts val="690"/>
              </a:lnSpc>
            </a:pPr>
            <a:r>
              <a:rPr sz="600" spc="-5" dirty="0">
                <a:latin typeface="Arial"/>
                <a:cs typeface="Arial"/>
              </a:rPr>
              <a:t>4</a:t>
            </a:r>
            <a:endParaRPr sz="600">
              <a:latin typeface="Arial"/>
              <a:cs typeface="Arial"/>
            </a:endParaRPr>
          </a:p>
          <a:p>
            <a:pPr>
              <a:lnSpc>
                <a:spcPct val="100000"/>
              </a:lnSpc>
              <a:spcBef>
                <a:spcPts val="25"/>
              </a:spcBef>
            </a:pPr>
            <a:endParaRPr sz="600">
              <a:latin typeface="Arial"/>
              <a:cs typeface="Arial"/>
            </a:endParaRPr>
          </a:p>
          <a:p>
            <a:pPr marL="38100">
              <a:lnSpc>
                <a:spcPct val="100000"/>
              </a:lnSpc>
            </a:pPr>
            <a:r>
              <a:rPr sz="850" b="1" spc="30" dirty="0">
                <a:latin typeface="Arial"/>
                <a:cs typeface="Arial"/>
              </a:rPr>
              <a:t>x</a:t>
            </a:r>
            <a:r>
              <a:rPr sz="900" spc="44" baseline="-13888" dirty="0">
                <a:latin typeface="Arial"/>
                <a:cs typeface="Arial"/>
              </a:rPr>
              <a:t>3</a:t>
            </a:r>
            <a:endParaRPr sz="900" baseline="-13888">
              <a:latin typeface="Arial"/>
              <a:cs typeface="Arial"/>
            </a:endParaRPr>
          </a:p>
        </p:txBody>
      </p:sp>
      <p:sp>
        <p:nvSpPr>
          <p:cNvPr id="389" name="object 389"/>
          <p:cNvSpPr txBox="1"/>
          <p:nvPr/>
        </p:nvSpPr>
        <p:spPr>
          <a:xfrm>
            <a:off x="9417050" y="5191759"/>
            <a:ext cx="202565" cy="155575"/>
          </a:xfrm>
          <a:prstGeom prst="rect">
            <a:avLst/>
          </a:prstGeom>
        </p:spPr>
        <p:txBody>
          <a:bodyPr vert="horz" wrap="square" lIns="0" tIns="12700" rIns="0" bIns="0" rtlCol="0">
            <a:spAutoFit/>
          </a:bodyPr>
          <a:lstStyle/>
          <a:p>
            <a:pPr marL="38100">
              <a:lnSpc>
                <a:spcPct val="100000"/>
              </a:lnSpc>
              <a:spcBef>
                <a:spcPts val="100"/>
              </a:spcBef>
            </a:pPr>
            <a:r>
              <a:rPr sz="850" dirty="0">
                <a:latin typeface="Arial"/>
                <a:cs typeface="Arial"/>
              </a:rPr>
              <a:t>X</a:t>
            </a:r>
            <a:r>
              <a:rPr sz="850" spc="-170" dirty="0">
                <a:latin typeface="Arial"/>
                <a:cs typeface="Arial"/>
              </a:rPr>
              <a:t> </a:t>
            </a:r>
            <a:r>
              <a:rPr sz="900" spc="-7" baseline="-13888" dirty="0">
                <a:latin typeface="Arial"/>
                <a:cs typeface="Arial"/>
              </a:rPr>
              <a:t>6</a:t>
            </a:r>
            <a:endParaRPr sz="900" baseline="-13888">
              <a:latin typeface="Arial"/>
              <a:cs typeface="Arial"/>
            </a:endParaRPr>
          </a:p>
        </p:txBody>
      </p:sp>
      <p:sp>
        <p:nvSpPr>
          <p:cNvPr id="390" name="object 390"/>
          <p:cNvSpPr txBox="1"/>
          <p:nvPr/>
        </p:nvSpPr>
        <p:spPr>
          <a:xfrm>
            <a:off x="7187183" y="5366258"/>
            <a:ext cx="187325" cy="155575"/>
          </a:xfrm>
          <a:prstGeom prst="rect">
            <a:avLst/>
          </a:prstGeom>
        </p:spPr>
        <p:txBody>
          <a:bodyPr vert="horz" wrap="square" lIns="0" tIns="12700" rIns="0" bIns="0" rtlCol="0">
            <a:spAutoFit/>
          </a:bodyPr>
          <a:lstStyle/>
          <a:p>
            <a:pPr marL="38100">
              <a:lnSpc>
                <a:spcPct val="100000"/>
              </a:lnSpc>
              <a:spcBef>
                <a:spcPts val="100"/>
              </a:spcBef>
            </a:pPr>
            <a:r>
              <a:rPr sz="850" b="1" spc="30" dirty="0">
                <a:latin typeface="Arial"/>
                <a:cs typeface="Arial"/>
              </a:rPr>
              <a:t>x</a:t>
            </a:r>
            <a:r>
              <a:rPr sz="900" spc="44" baseline="-13888" dirty="0">
                <a:latin typeface="Arial"/>
                <a:cs typeface="Arial"/>
              </a:rPr>
              <a:t>1</a:t>
            </a:r>
            <a:endParaRPr sz="900" baseline="-13888">
              <a:latin typeface="Arial"/>
              <a:cs typeface="Arial"/>
            </a:endParaRPr>
          </a:p>
        </p:txBody>
      </p:sp>
      <p:sp>
        <p:nvSpPr>
          <p:cNvPr id="391" name="object 391"/>
          <p:cNvSpPr txBox="1"/>
          <p:nvPr/>
        </p:nvSpPr>
        <p:spPr>
          <a:xfrm>
            <a:off x="7441692" y="5344414"/>
            <a:ext cx="187325" cy="155575"/>
          </a:xfrm>
          <a:prstGeom prst="rect">
            <a:avLst/>
          </a:prstGeom>
        </p:spPr>
        <p:txBody>
          <a:bodyPr vert="horz" wrap="square" lIns="0" tIns="12700" rIns="0" bIns="0" rtlCol="0">
            <a:spAutoFit/>
          </a:bodyPr>
          <a:lstStyle/>
          <a:p>
            <a:pPr marL="38100">
              <a:lnSpc>
                <a:spcPct val="100000"/>
              </a:lnSpc>
              <a:spcBef>
                <a:spcPts val="100"/>
              </a:spcBef>
            </a:pPr>
            <a:r>
              <a:rPr sz="850" b="1" spc="30" dirty="0">
                <a:latin typeface="Arial"/>
                <a:cs typeface="Arial"/>
              </a:rPr>
              <a:t>x</a:t>
            </a:r>
            <a:r>
              <a:rPr sz="900" spc="44" baseline="-13888" dirty="0">
                <a:latin typeface="Arial"/>
                <a:cs typeface="Arial"/>
              </a:rPr>
              <a:t>2</a:t>
            </a:r>
            <a:endParaRPr sz="900" baseline="-13888">
              <a:latin typeface="Arial"/>
              <a:cs typeface="Arial"/>
            </a:endParaRPr>
          </a:p>
        </p:txBody>
      </p:sp>
      <p:sp>
        <p:nvSpPr>
          <p:cNvPr id="392" name="object 392"/>
          <p:cNvSpPr txBox="1"/>
          <p:nvPr/>
        </p:nvSpPr>
        <p:spPr>
          <a:xfrm>
            <a:off x="8349995" y="5497576"/>
            <a:ext cx="187960" cy="155575"/>
          </a:xfrm>
          <a:prstGeom prst="rect">
            <a:avLst/>
          </a:prstGeom>
        </p:spPr>
        <p:txBody>
          <a:bodyPr vert="horz" wrap="square" lIns="0" tIns="12700" rIns="0" bIns="0" rtlCol="0">
            <a:spAutoFit/>
          </a:bodyPr>
          <a:lstStyle/>
          <a:p>
            <a:pPr marL="38100">
              <a:lnSpc>
                <a:spcPct val="100000"/>
              </a:lnSpc>
              <a:spcBef>
                <a:spcPts val="100"/>
              </a:spcBef>
            </a:pPr>
            <a:r>
              <a:rPr sz="850" b="1" spc="35" dirty="0">
                <a:latin typeface="Arial"/>
                <a:cs typeface="Arial"/>
              </a:rPr>
              <a:t>x</a:t>
            </a:r>
            <a:r>
              <a:rPr sz="900" spc="52" baseline="-13888" dirty="0">
                <a:latin typeface="Arial"/>
                <a:cs typeface="Arial"/>
              </a:rPr>
              <a:t>4</a:t>
            </a:r>
            <a:endParaRPr sz="900" baseline="-13888">
              <a:latin typeface="Arial"/>
              <a:cs typeface="Arial"/>
            </a:endParaRPr>
          </a:p>
        </p:txBody>
      </p:sp>
      <p:sp>
        <p:nvSpPr>
          <p:cNvPr id="393" name="object 393"/>
          <p:cNvSpPr txBox="1"/>
          <p:nvPr/>
        </p:nvSpPr>
        <p:spPr>
          <a:xfrm>
            <a:off x="8813038" y="5440426"/>
            <a:ext cx="187960" cy="155575"/>
          </a:xfrm>
          <a:prstGeom prst="rect">
            <a:avLst/>
          </a:prstGeom>
        </p:spPr>
        <p:txBody>
          <a:bodyPr vert="horz" wrap="square" lIns="0" tIns="12700" rIns="0" bIns="0" rtlCol="0">
            <a:spAutoFit/>
          </a:bodyPr>
          <a:lstStyle/>
          <a:p>
            <a:pPr marL="38100">
              <a:lnSpc>
                <a:spcPct val="100000"/>
              </a:lnSpc>
              <a:spcBef>
                <a:spcPts val="100"/>
              </a:spcBef>
            </a:pPr>
            <a:r>
              <a:rPr sz="850" b="1" spc="30" dirty="0">
                <a:latin typeface="Arial"/>
                <a:cs typeface="Arial"/>
              </a:rPr>
              <a:t>x</a:t>
            </a:r>
            <a:r>
              <a:rPr sz="900" spc="44" baseline="-18518" dirty="0">
                <a:latin typeface="Arial"/>
                <a:cs typeface="Arial"/>
              </a:rPr>
              <a:t>5</a:t>
            </a:r>
            <a:endParaRPr sz="900" baseline="-18518">
              <a:latin typeface="Arial"/>
              <a:cs typeface="Arial"/>
            </a:endParaRPr>
          </a:p>
        </p:txBody>
      </p:sp>
      <p:sp>
        <p:nvSpPr>
          <p:cNvPr id="394" name="object 394"/>
          <p:cNvSpPr txBox="1"/>
          <p:nvPr/>
        </p:nvSpPr>
        <p:spPr>
          <a:xfrm>
            <a:off x="9659111" y="5427217"/>
            <a:ext cx="187960" cy="155575"/>
          </a:xfrm>
          <a:prstGeom prst="rect">
            <a:avLst/>
          </a:prstGeom>
        </p:spPr>
        <p:txBody>
          <a:bodyPr vert="horz" wrap="square" lIns="0" tIns="12700" rIns="0" bIns="0" rtlCol="0">
            <a:spAutoFit/>
          </a:bodyPr>
          <a:lstStyle/>
          <a:p>
            <a:pPr marL="38100">
              <a:lnSpc>
                <a:spcPct val="100000"/>
              </a:lnSpc>
              <a:spcBef>
                <a:spcPts val="100"/>
              </a:spcBef>
            </a:pPr>
            <a:r>
              <a:rPr sz="850" b="1" spc="35" dirty="0">
                <a:latin typeface="Arial"/>
                <a:cs typeface="Arial"/>
              </a:rPr>
              <a:t>x</a:t>
            </a:r>
            <a:r>
              <a:rPr sz="900" spc="52" baseline="-18518" dirty="0">
                <a:latin typeface="Arial"/>
                <a:cs typeface="Arial"/>
              </a:rPr>
              <a:t>6</a:t>
            </a:r>
            <a:endParaRPr sz="900" baseline="-18518">
              <a:latin typeface="Arial"/>
              <a:cs typeface="Arial"/>
            </a:endParaRPr>
          </a:p>
        </p:txBody>
      </p:sp>
      <p:sp>
        <p:nvSpPr>
          <p:cNvPr id="395" name="object 395"/>
          <p:cNvSpPr/>
          <p:nvPr/>
        </p:nvSpPr>
        <p:spPr>
          <a:xfrm>
            <a:off x="6995921" y="5353811"/>
            <a:ext cx="275081" cy="382524"/>
          </a:xfrm>
          <a:prstGeom prst="rect">
            <a:avLst/>
          </a:prstGeom>
          <a:blipFill>
            <a:blip r:embed="rId199" cstate="print"/>
            <a:stretch>
              <a:fillRect/>
            </a:stretch>
          </a:blipFill>
        </p:spPr>
        <p:txBody>
          <a:bodyPr wrap="square" lIns="0" tIns="0" rIns="0" bIns="0" rtlCol="0"/>
          <a:lstStyle/>
          <a:p>
            <a:endParaRPr/>
          </a:p>
        </p:txBody>
      </p:sp>
      <p:sp>
        <p:nvSpPr>
          <p:cNvPr id="396" name="object 396"/>
          <p:cNvSpPr/>
          <p:nvPr/>
        </p:nvSpPr>
        <p:spPr>
          <a:xfrm>
            <a:off x="7037069" y="5503545"/>
            <a:ext cx="98425" cy="177800"/>
          </a:xfrm>
          <a:custGeom>
            <a:avLst/>
            <a:gdLst/>
            <a:ahLst/>
            <a:cxnLst/>
            <a:rect l="l" t="t" r="r" b="b"/>
            <a:pathLst>
              <a:path w="98425" h="177800">
                <a:moveTo>
                  <a:pt x="74802" y="0"/>
                </a:moveTo>
                <a:lnTo>
                  <a:pt x="0" y="168871"/>
                </a:lnTo>
                <a:lnTo>
                  <a:pt x="23622" y="177406"/>
                </a:lnTo>
                <a:lnTo>
                  <a:pt x="98425" y="8508"/>
                </a:lnTo>
                <a:lnTo>
                  <a:pt x="74802" y="0"/>
                </a:lnTo>
                <a:close/>
              </a:path>
            </a:pathLst>
          </a:custGeom>
          <a:solidFill>
            <a:srgbClr val="9BB957"/>
          </a:solidFill>
        </p:spPr>
        <p:txBody>
          <a:bodyPr wrap="square" lIns="0" tIns="0" rIns="0" bIns="0" rtlCol="0"/>
          <a:lstStyle/>
          <a:p>
            <a:endParaRPr/>
          </a:p>
        </p:txBody>
      </p:sp>
      <p:sp>
        <p:nvSpPr>
          <p:cNvPr id="397" name="object 397"/>
          <p:cNvSpPr/>
          <p:nvPr/>
        </p:nvSpPr>
        <p:spPr>
          <a:xfrm>
            <a:off x="7116571" y="5492877"/>
            <a:ext cx="42545" cy="27940"/>
          </a:xfrm>
          <a:custGeom>
            <a:avLst/>
            <a:gdLst/>
            <a:ahLst/>
            <a:cxnLst/>
            <a:rect l="l" t="t" r="r" b="b"/>
            <a:pathLst>
              <a:path w="42545" h="27939">
                <a:moveTo>
                  <a:pt x="40004" y="0"/>
                </a:moveTo>
                <a:lnTo>
                  <a:pt x="0" y="0"/>
                </a:lnTo>
                <a:lnTo>
                  <a:pt x="23622" y="8509"/>
                </a:lnTo>
                <a:lnTo>
                  <a:pt x="18923" y="19177"/>
                </a:lnTo>
                <a:lnTo>
                  <a:pt x="42545" y="27813"/>
                </a:lnTo>
                <a:lnTo>
                  <a:pt x="40004" y="0"/>
                </a:lnTo>
                <a:close/>
              </a:path>
            </a:pathLst>
          </a:custGeom>
          <a:solidFill>
            <a:srgbClr val="9BB957"/>
          </a:solidFill>
        </p:spPr>
        <p:txBody>
          <a:bodyPr wrap="square" lIns="0" tIns="0" rIns="0" bIns="0" rtlCol="0"/>
          <a:lstStyle/>
          <a:p>
            <a:endParaRPr/>
          </a:p>
        </p:txBody>
      </p:sp>
      <p:sp>
        <p:nvSpPr>
          <p:cNvPr id="398" name="object 398"/>
          <p:cNvSpPr/>
          <p:nvPr/>
        </p:nvSpPr>
        <p:spPr>
          <a:xfrm>
            <a:off x="7111872" y="5492877"/>
            <a:ext cx="28575" cy="19685"/>
          </a:xfrm>
          <a:custGeom>
            <a:avLst/>
            <a:gdLst/>
            <a:ahLst/>
            <a:cxnLst/>
            <a:rect l="l" t="t" r="r" b="b"/>
            <a:pathLst>
              <a:path w="28575" h="19685">
                <a:moveTo>
                  <a:pt x="4699" y="0"/>
                </a:moveTo>
                <a:lnTo>
                  <a:pt x="0" y="10668"/>
                </a:lnTo>
                <a:lnTo>
                  <a:pt x="23622" y="19177"/>
                </a:lnTo>
                <a:lnTo>
                  <a:pt x="28321" y="8509"/>
                </a:lnTo>
                <a:lnTo>
                  <a:pt x="4699" y="0"/>
                </a:lnTo>
                <a:close/>
              </a:path>
            </a:pathLst>
          </a:custGeom>
          <a:solidFill>
            <a:srgbClr val="9BB957"/>
          </a:solidFill>
        </p:spPr>
        <p:txBody>
          <a:bodyPr wrap="square" lIns="0" tIns="0" rIns="0" bIns="0" rtlCol="0"/>
          <a:lstStyle/>
          <a:p>
            <a:endParaRPr/>
          </a:p>
        </p:txBody>
      </p:sp>
      <p:sp>
        <p:nvSpPr>
          <p:cNvPr id="399" name="object 399"/>
          <p:cNvSpPr/>
          <p:nvPr/>
        </p:nvSpPr>
        <p:spPr>
          <a:xfrm>
            <a:off x="7088123" y="5443728"/>
            <a:ext cx="68580" cy="60325"/>
          </a:xfrm>
          <a:custGeom>
            <a:avLst/>
            <a:gdLst/>
            <a:ahLst/>
            <a:cxnLst/>
            <a:rect l="l" t="t" r="r" b="b"/>
            <a:pathLst>
              <a:path w="68579" h="60325">
                <a:moveTo>
                  <a:pt x="63880" y="0"/>
                </a:moveTo>
                <a:lnTo>
                  <a:pt x="0" y="51308"/>
                </a:lnTo>
                <a:lnTo>
                  <a:pt x="23749" y="59817"/>
                </a:lnTo>
                <a:lnTo>
                  <a:pt x="28448" y="49149"/>
                </a:lnTo>
                <a:lnTo>
                  <a:pt x="68452" y="49149"/>
                </a:lnTo>
                <a:lnTo>
                  <a:pt x="63880" y="0"/>
                </a:lnTo>
                <a:close/>
              </a:path>
            </a:pathLst>
          </a:custGeom>
          <a:solidFill>
            <a:srgbClr val="9BB957"/>
          </a:solidFill>
        </p:spPr>
        <p:txBody>
          <a:bodyPr wrap="square" lIns="0" tIns="0" rIns="0" bIns="0" rtlCol="0"/>
          <a:lstStyle/>
          <a:p>
            <a:endParaRPr/>
          </a:p>
        </p:txBody>
      </p:sp>
      <p:sp>
        <p:nvSpPr>
          <p:cNvPr id="400" name="object 400"/>
          <p:cNvSpPr/>
          <p:nvPr/>
        </p:nvSpPr>
        <p:spPr>
          <a:xfrm>
            <a:off x="6760464" y="5336285"/>
            <a:ext cx="398525" cy="462534"/>
          </a:xfrm>
          <a:prstGeom prst="rect">
            <a:avLst/>
          </a:prstGeom>
          <a:blipFill>
            <a:blip r:embed="rId200" cstate="print"/>
            <a:stretch>
              <a:fillRect/>
            </a:stretch>
          </a:blipFill>
        </p:spPr>
        <p:txBody>
          <a:bodyPr wrap="square" lIns="0" tIns="0" rIns="0" bIns="0" rtlCol="0"/>
          <a:lstStyle/>
          <a:p>
            <a:endParaRPr/>
          </a:p>
        </p:txBody>
      </p:sp>
      <p:sp>
        <p:nvSpPr>
          <p:cNvPr id="401" name="object 401"/>
          <p:cNvSpPr/>
          <p:nvPr/>
        </p:nvSpPr>
        <p:spPr>
          <a:xfrm>
            <a:off x="6966204" y="5622950"/>
            <a:ext cx="74295" cy="51435"/>
          </a:xfrm>
          <a:custGeom>
            <a:avLst/>
            <a:gdLst/>
            <a:ahLst/>
            <a:cxnLst/>
            <a:rect l="l" t="t" r="r" b="b"/>
            <a:pathLst>
              <a:path w="74295" h="51435">
                <a:moveTo>
                  <a:pt x="21209" y="0"/>
                </a:moveTo>
                <a:lnTo>
                  <a:pt x="0" y="12636"/>
                </a:lnTo>
                <a:lnTo>
                  <a:pt x="73787" y="51409"/>
                </a:lnTo>
                <a:lnTo>
                  <a:pt x="68325" y="9639"/>
                </a:lnTo>
                <a:lnTo>
                  <a:pt x="28194" y="9639"/>
                </a:lnTo>
                <a:lnTo>
                  <a:pt x="21209" y="0"/>
                </a:lnTo>
                <a:close/>
              </a:path>
            </a:pathLst>
          </a:custGeom>
          <a:solidFill>
            <a:srgbClr val="9BB957"/>
          </a:solidFill>
        </p:spPr>
        <p:txBody>
          <a:bodyPr wrap="square" lIns="0" tIns="0" rIns="0" bIns="0" rtlCol="0"/>
          <a:lstStyle/>
          <a:p>
            <a:endParaRPr/>
          </a:p>
        </p:txBody>
      </p:sp>
      <p:sp>
        <p:nvSpPr>
          <p:cNvPr id="402" name="object 402"/>
          <p:cNvSpPr/>
          <p:nvPr/>
        </p:nvSpPr>
        <p:spPr>
          <a:xfrm>
            <a:off x="6987413" y="5610326"/>
            <a:ext cx="28575" cy="22860"/>
          </a:xfrm>
          <a:custGeom>
            <a:avLst/>
            <a:gdLst/>
            <a:ahLst/>
            <a:cxnLst/>
            <a:rect l="l" t="t" r="r" b="b"/>
            <a:pathLst>
              <a:path w="28575" h="22860">
                <a:moveTo>
                  <a:pt x="21335" y="0"/>
                </a:moveTo>
                <a:lnTo>
                  <a:pt x="0" y="12623"/>
                </a:lnTo>
                <a:lnTo>
                  <a:pt x="6984" y="22263"/>
                </a:lnTo>
                <a:lnTo>
                  <a:pt x="28320" y="9626"/>
                </a:lnTo>
                <a:lnTo>
                  <a:pt x="21335" y="0"/>
                </a:lnTo>
                <a:close/>
              </a:path>
            </a:pathLst>
          </a:custGeom>
          <a:solidFill>
            <a:srgbClr val="9BB957"/>
          </a:solidFill>
        </p:spPr>
        <p:txBody>
          <a:bodyPr wrap="square" lIns="0" tIns="0" rIns="0" bIns="0" rtlCol="0"/>
          <a:lstStyle/>
          <a:p>
            <a:endParaRPr/>
          </a:p>
        </p:txBody>
      </p:sp>
      <p:sp>
        <p:nvSpPr>
          <p:cNvPr id="403" name="object 403"/>
          <p:cNvSpPr/>
          <p:nvPr/>
        </p:nvSpPr>
        <p:spPr>
          <a:xfrm>
            <a:off x="6994397" y="5597702"/>
            <a:ext cx="40640" cy="34925"/>
          </a:xfrm>
          <a:custGeom>
            <a:avLst/>
            <a:gdLst/>
            <a:ahLst/>
            <a:cxnLst/>
            <a:rect l="l" t="t" r="r" b="b"/>
            <a:pathLst>
              <a:path w="40640" h="34925">
                <a:moveTo>
                  <a:pt x="35559" y="0"/>
                </a:moveTo>
                <a:lnTo>
                  <a:pt x="14350" y="12623"/>
                </a:lnTo>
                <a:lnTo>
                  <a:pt x="21335" y="22250"/>
                </a:lnTo>
                <a:lnTo>
                  <a:pt x="0" y="34886"/>
                </a:lnTo>
                <a:lnTo>
                  <a:pt x="40131" y="34886"/>
                </a:lnTo>
                <a:lnTo>
                  <a:pt x="35559" y="0"/>
                </a:lnTo>
                <a:close/>
              </a:path>
            </a:pathLst>
          </a:custGeom>
          <a:solidFill>
            <a:srgbClr val="9BB957"/>
          </a:solidFill>
        </p:spPr>
        <p:txBody>
          <a:bodyPr wrap="square" lIns="0" tIns="0" rIns="0" bIns="0" rtlCol="0"/>
          <a:lstStyle/>
          <a:p>
            <a:endParaRPr/>
          </a:p>
        </p:txBody>
      </p:sp>
      <p:sp>
        <p:nvSpPr>
          <p:cNvPr id="404" name="object 404"/>
          <p:cNvSpPr/>
          <p:nvPr/>
        </p:nvSpPr>
        <p:spPr>
          <a:xfrm>
            <a:off x="6803135" y="5356097"/>
            <a:ext cx="205740" cy="267335"/>
          </a:xfrm>
          <a:custGeom>
            <a:avLst/>
            <a:gdLst/>
            <a:ahLst/>
            <a:cxnLst/>
            <a:rect l="l" t="t" r="r" b="b"/>
            <a:pathLst>
              <a:path w="205740" h="267335">
                <a:moveTo>
                  <a:pt x="21209" y="0"/>
                </a:moveTo>
                <a:lnTo>
                  <a:pt x="0" y="12572"/>
                </a:lnTo>
                <a:lnTo>
                  <a:pt x="184277" y="266852"/>
                </a:lnTo>
                <a:lnTo>
                  <a:pt x="205613" y="254228"/>
                </a:lnTo>
                <a:lnTo>
                  <a:pt x="21209" y="0"/>
                </a:lnTo>
                <a:close/>
              </a:path>
            </a:pathLst>
          </a:custGeom>
          <a:solidFill>
            <a:srgbClr val="9BB957"/>
          </a:solidFill>
        </p:spPr>
        <p:txBody>
          <a:bodyPr wrap="square" lIns="0" tIns="0" rIns="0" bIns="0" rtlCol="0"/>
          <a:lstStyle/>
          <a:p>
            <a:endParaRPr/>
          </a:p>
        </p:txBody>
      </p:sp>
      <p:sp>
        <p:nvSpPr>
          <p:cNvPr id="405" name="object 405"/>
          <p:cNvSpPr/>
          <p:nvPr/>
        </p:nvSpPr>
        <p:spPr>
          <a:xfrm>
            <a:off x="6498335" y="5247132"/>
            <a:ext cx="454152" cy="252984"/>
          </a:xfrm>
          <a:prstGeom prst="rect">
            <a:avLst/>
          </a:prstGeom>
          <a:blipFill>
            <a:blip r:embed="rId201" cstate="print"/>
            <a:stretch>
              <a:fillRect/>
            </a:stretch>
          </a:blipFill>
        </p:spPr>
        <p:txBody>
          <a:bodyPr wrap="square" lIns="0" tIns="0" rIns="0" bIns="0" rtlCol="0"/>
          <a:lstStyle/>
          <a:p>
            <a:endParaRPr/>
          </a:p>
        </p:txBody>
      </p:sp>
      <p:sp>
        <p:nvSpPr>
          <p:cNvPr id="406" name="object 406"/>
          <p:cNvSpPr/>
          <p:nvPr/>
        </p:nvSpPr>
        <p:spPr>
          <a:xfrm>
            <a:off x="6539483" y="5266944"/>
            <a:ext cx="293624" cy="116712"/>
          </a:xfrm>
          <a:prstGeom prst="rect">
            <a:avLst/>
          </a:prstGeom>
          <a:blipFill>
            <a:blip r:embed="rId202" cstate="print"/>
            <a:stretch>
              <a:fillRect/>
            </a:stretch>
          </a:blipFill>
        </p:spPr>
        <p:txBody>
          <a:bodyPr wrap="square" lIns="0" tIns="0" rIns="0" bIns="0" rtlCol="0"/>
          <a:lstStyle/>
          <a:p>
            <a:endParaRPr/>
          </a:p>
        </p:txBody>
      </p:sp>
      <p:sp>
        <p:nvSpPr>
          <p:cNvPr id="407" name="object 407"/>
          <p:cNvSpPr/>
          <p:nvPr/>
        </p:nvSpPr>
        <p:spPr>
          <a:xfrm>
            <a:off x="6295644" y="5191505"/>
            <a:ext cx="370331" cy="483869"/>
          </a:xfrm>
          <a:prstGeom prst="rect">
            <a:avLst/>
          </a:prstGeom>
          <a:blipFill>
            <a:blip r:embed="rId203" cstate="print"/>
            <a:stretch>
              <a:fillRect/>
            </a:stretch>
          </a:blipFill>
        </p:spPr>
        <p:txBody>
          <a:bodyPr wrap="square" lIns="0" tIns="0" rIns="0" bIns="0" rtlCol="0"/>
          <a:lstStyle/>
          <a:p>
            <a:endParaRPr/>
          </a:p>
        </p:txBody>
      </p:sp>
      <p:sp>
        <p:nvSpPr>
          <p:cNvPr id="408" name="object 408"/>
          <p:cNvSpPr/>
          <p:nvPr/>
        </p:nvSpPr>
        <p:spPr>
          <a:xfrm>
            <a:off x="6337553" y="5336666"/>
            <a:ext cx="185420" cy="283210"/>
          </a:xfrm>
          <a:custGeom>
            <a:avLst/>
            <a:gdLst/>
            <a:ahLst/>
            <a:cxnLst/>
            <a:rect l="l" t="t" r="r" b="b"/>
            <a:pathLst>
              <a:path w="185420" h="283210">
                <a:moveTo>
                  <a:pt x="162433" y="0"/>
                </a:moveTo>
                <a:lnTo>
                  <a:pt x="0" y="272186"/>
                </a:lnTo>
                <a:lnTo>
                  <a:pt x="22479" y="283083"/>
                </a:lnTo>
                <a:lnTo>
                  <a:pt x="184912" y="10922"/>
                </a:lnTo>
                <a:lnTo>
                  <a:pt x="162433" y="0"/>
                </a:lnTo>
                <a:close/>
              </a:path>
            </a:pathLst>
          </a:custGeom>
          <a:solidFill>
            <a:srgbClr val="9BB957"/>
          </a:solidFill>
        </p:spPr>
        <p:txBody>
          <a:bodyPr wrap="square" lIns="0" tIns="0" rIns="0" bIns="0" rtlCol="0"/>
          <a:lstStyle/>
          <a:p>
            <a:endParaRPr/>
          </a:p>
        </p:txBody>
      </p:sp>
      <p:sp>
        <p:nvSpPr>
          <p:cNvPr id="409" name="object 409"/>
          <p:cNvSpPr/>
          <p:nvPr/>
        </p:nvSpPr>
        <p:spPr>
          <a:xfrm>
            <a:off x="6477508" y="5281421"/>
            <a:ext cx="69976" cy="77089"/>
          </a:xfrm>
          <a:prstGeom prst="rect">
            <a:avLst/>
          </a:prstGeom>
          <a:blipFill>
            <a:blip r:embed="rId204" cstate="print"/>
            <a:stretch>
              <a:fillRect/>
            </a:stretch>
          </a:blipFill>
        </p:spPr>
        <p:txBody>
          <a:bodyPr wrap="square" lIns="0" tIns="0" rIns="0" bIns="0" rtlCol="0"/>
          <a:lstStyle/>
          <a:p>
            <a:endParaRPr/>
          </a:p>
        </p:txBody>
      </p:sp>
      <p:sp>
        <p:nvSpPr>
          <p:cNvPr id="410" name="object 410"/>
          <p:cNvSpPr/>
          <p:nvPr/>
        </p:nvSpPr>
        <p:spPr>
          <a:xfrm>
            <a:off x="6191250" y="5478017"/>
            <a:ext cx="276605" cy="258318"/>
          </a:xfrm>
          <a:prstGeom prst="rect">
            <a:avLst/>
          </a:prstGeom>
          <a:blipFill>
            <a:blip r:embed="rId205" cstate="print"/>
            <a:stretch>
              <a:fillRect/>
            </a:stretch>
          </a:blipFill>
        </p:spPr>
        <p:txBody>
          <a:bodyPr wrap="square" lIns="0" tIns="0" rIns="0" bIns="0" rtlCol="0"/>
          <a:lstStyle/>
          <a:p>
            <a:endParaRPr/>
          </a:p>
        </p:txBody>
      </p:sp>
      <p:sp>
        <p:nvSpPr>
          <p:cNvPr id="411" name="object 411"/>
          <p:cNvSpPr/>
          <p:nvPr/>
        </p:nvSpPr>
        <p:spPr>
          <a:xfrm>
            <a:off x="6231635" y="5497829"/>
            <a:ext cx="117221" cy="113703"/>
          </a:xfrm>
          <a:prstGeom prst="rect">
            <a:avLst/>
          </a:prstGeom>
          <a:blipFill>
            <a:blip r:embed="rId206" cstate="print"/>
            <a:stretch>
              <a:fillRect/>
            </a:stretch>
          </a:blipFill>
        </p:spPr>
        <p:txBody>
          <a:bodyPr wrap="square" lIns="0" tIns="0" rIns="0" bIns="0" rtlCol="0"/>
          <a:lstStyle/>
          <a:p>
            <a:endParaRPr/>
          </a:p>
        </p:txBody>
      </p:sp>
      <p:sp>
        <p:nvSpPr>
          <p:cNvPr id="412" name="object 412"/>
          <p:cNvSpPr/>
          <p:nvPr/>
        </p:nvSpPr>
        <p:spPr>
          <a:xfrm>
            <a:off x="7036307" y="5674614"/>
            <a:ext cx="526415" cy="59055"/>
          </a:xfrm>
          <a:custGeom>
            <a:avLst/>
            <a:gdLst/>
            <a:ahLst/>
            <a:cxnLst/>
            <a:rect l="l" t="t" r="r" b="b"/>
            <a:pathLst>
              <a:path w="526415" h="59054">
                <a:moveTo>
                  <a:pt x="0" y="0"/>
                </a:moveTo>
                <a:lnTo>
                  <a:pt x="526288" y="58839"/>
                </a:lnTo>
              </a:path>
            </a:pathLst>
          </a:custGeom>
          <a:ln w="3175">
            <a:solidFill>
              <a:srgbClr val="487CB9"/>
            </a:solidFill>
            <a:prstDash val="sysDot"/>
          </a:ln>
        </p:spPr>
        <p:txBody>
          <a:bodyPr wrap="square" lIns="0" tIns="0" rIns="0" bIns="0" rtlCol="0"/>
          <a:lstStyle/>
          <a:p>
            <a:endParaRPr/>
          </a:p>
        </p:txBody>
      </p:sp>
      <p:sp>
        <p:nvSpPr>
          <p:cNvPr id="413" name="object 413"/>
          <p:cNvSpPr/>
          <p:nvPr/>
        </p:nvSpPr>
        <p:spPr>
          <a:xfrm>
            <a:off x="7197852" y="5446776"/>
            <a:ext cx="527050" cy="59055"/>
          </a:xfrm>
          <a:custGeom>
            <a:avLst/>
            <a:gdLst/>
            <a:ahLst/>
            <a:cxnLst/>
            <a:rect l="l" t="t" r="r" b="b"/>
            <a:pathLst>
              <a:path w="527050" h="59054">
                <a:moveTo>
                  <a:pt x="0" y="0"/>
                </a:moveTo>
                <a:lnTo>
                  <a:pt x="526542" y="58928"/>
                </a:lnTo>
              </a:path>
            </a:pathLst>
          </a:custGeom>
          <a:ln w="3175">
            <a:solidFill>
              <a:srgbClr val="487CB9"/>
            </a:solidFill>
            <a:prstDash val="sysDot"/>
          </a:ln>
        </p:spPr>
        <p:txBody>
          <a:bodyPr wrap="square" lIns="0" tIns="0" rIns="0" bIns="0" rtlCol="0"/>
          <a:lstStyle/>
          <a:p>
            <a:endParaRPr/>
          </a:p>
        </p:txBody>
      </p:sp>
      <p:sp>
        <p:nvSpPr>
          <p:cNvPr id="414" name="object 414"/>
          <p:cNvSpPr/>
          <p:nvPr/>
        </p:nvSpPr>
        <p:spPr>
          <a:xfrm>
            <a:off x="9850373" y="5750534"/>
            <a:ext cx="93725" cy="86969"/>
          </a:xfrm>
          <a:prstGeom prst="rect">
            <a:avLst/>
          </a:prstGeom>
          <a:blipFill>
            <a:blip r:embed="rId207" cstate="print"/>
            <a:stretch>
              <a:fillRect/>
            </a:stretch>
          </a:blipFill>
        </p:spPr>
        <p:txBody>
          <a:bodyPr wrap="square" lIns="0" tIns="0" rIns="0" bIns="0" rtlCol="0"/>
          <a:lstStyle/>
          <a:p>
            <a:endParaRPr/>
          </a:p>
        </p:txBody>
      </p:sp>
      <p:sp>
        <p:nvSpPr>
          <p:cNvPr id="415" name="object 415"/>
          <p:cNvSpPr/>
          <p:nvPr/>
        </p:nvSpPr>
        <p:spPr>
          <a:xfrm>
            <a:off x="9480042" y="5376671"/>
            <a:ext cx="452120" cy="448945"/>
          </a:xfrm>
          <a:custGeom>
            <a:avLst/>
            <a:gdLst/>
            <a:ahLst/>
            <a:cxnLst/>
            <a:rect l="l" t="t" r="r" b="b"/>
            <a:pathLst>
              <a:path w="452120" h="448945">
                <a:moveTo>
                  <a:pt x="6730" y="0"/>
                </a:moveTo>
                <a:lnTo>
                  <a:pt x="0" y="5460"/>
                </a:lnTo>
                <a:lnTo>
                  <a:pt x="443483" y="446455"/>
                </a:lnTo>
                <a:lnTo>
                  <a:pt x="452119" y="448906"/>
                </a:lnTo>
                <a:lnTo>
                  <a:pt x="450214" y="441020"/>
                </a:lnTo>
                <a:lnTo>
                  <a:pt x="6730" y="0"/>
                </a:lnTo>
                <a:close/>
              </a:path>
            </a:pathLst>
          </a:custGeom>
          <a:solidFill>
            <a:srgbClr val="487CB9"/>
          </a:solidFill>
        </p:spPr>
        <p:txBody>
          <a:bodyPr wrap="square" lIns="0" tIns="0" rIns="0" bIns="0" rtlCol="0"/>
          <a:lstStyle/>
          <a:p>
            <a:endParaRPr/>
          </a:p>
        </p:txBody>
      </p:sp>
      <p:sp>
        <p:nvSpPr>
          <p:cNvPr id="416" name="object 416"/>
          <p:cNvSpPr/>
          <p:nvPr/>
        </p:nvSpPr>
        <p:spPr>
          <a:xfrm>
            <a:off x="9483090" y="5378196"/>
            <a:ext cx="110743" cy="108457"/>
          </a:xfrm>
          <a:prstGeom prst="rect">
            <a:avLst/>
          </a:prstGeom>
          <a:blipFill>
            <a:blip r:embed="rId208" cstate="print"/>
            <a:stretch>
              <a:fillRect/>
            </a:stretch>
          </a:blipFill>
        </p:spPr>
        <p:txBody>
          <a:bodyPr wrap="square" lIns="0" tIns="0" rIns="0" bIns="0" rtlCol="0"/>
          <a:lstStyle/>
          <a:p>
            <a:endParaRPr/>
          </a:p>
        </p:txBody>
      </p:sp>
      <p:sp>
        <p:nvSpPr>
          <p:cNvPr id="419" name="Title 418">
            <a:extLst>
              <a:ext uri="{FF2B5EF4-FFF2-40B4-BE49-F238E27FC236}">
                <a16:creationId xmlns:a16="http://schemas.microsoft.com/office/drawing/2014/main" id="{29298FA2-90A9-2F4E-904A-6F1C64AAEA2D}"/>
              </a:ext>
            </a:extLst>
          </p:cNvPr>
          <p:cNvSpPr>
            <a:spLocks noGrp="1"/>
          </p:cNvSpPr>
          <p:nvPr>
            <p:ph type="title"/>
          </p:nvPr>
        </p:nvSpPr>
        <p:spPr/>
        <p:txBody>
          <a:bodyPr/>
          <a:lstStyle/>
          <a:p>
            <a:r>
              <a:rPr lang="en-US" spc="-20" dirty="0">
                <a:latin typeface="+mn-lt"/>
                <a:cs typeface="Franklin Gothic Book"/>
              </a:rPr>
              <a:t>Graph construction </a:t>
            </a:r>
            <a:r>
              <a:rPr lang="en-US" spc="-15" dirty="0">
                <a:latin typeface="+mn-lt"/>
                <a:cs typeface="Franklin Gothic Book"/>
              </a:rPr>
              <a:t>algorithms </a:t>
            </a:r>
            <a:r>
              <a:rPr lang="en-US" spc="-10" dirty="0">
                <a:latin typeface="+mn-lt"/>
                <a:cs typeface="Franklin Gothic Book"/>
              </a:rPr>
              <a:t>in</a:t>
            </a:r>
            <a:r>
              <a:rPr lang="en-US" spc="-90" dirty="0">
                <a:latin typeface="+mn-lt"/>
                <a:cs typeface="Franklin Gothic Book"/>
              </a:rPr>
              <a:t> </a:t>
            </a:r>
            <a:r>
              <a:rPr lang="en-US" spc="-40" dirty="0">
                <a:latin typeface="+mn-lt"/>
                <a:cs typeface="Franklin Gothic Book"/>
              </a:rPr>
              <a:t>GLC</a:t>
            </a:r>
            <a:endParaRPr lang="en-US" dirty="0">
              <a:latin typeface="+mn-lt"/>
            </a:endParaRPr>
          </a:p>
        </p:txBody>
      </p:sp>
    </p:spTree>
    <p:extLst>
      <p:ext uri="{BB962C8B-B14F-4D97-AF65-F5344CB8AC3E}">
        <p14:creationId xmlns:p14="http://schemas.microsoft.com/office/powerpoint/2010/main" val="890962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DC0789-3558-FA4E-BAB5-B09A2C8AA478}"/>
              </a:ext>
            </a:extLst>
          </p:cNvPr>
          <p:cNvSpPr>
            <a:spLocks noGrp="1"/>
          </p:cNvSpPr>
          <p:nvPr>
            <p:ph type="title"/>
          </p:nvPr>
        </p:nvSpPr>
        <p:spPr/>
        <p:txBody>
          <a:bodyPr>
            <a:normAutofit/>
          </a:bodyPr>
          <a:lstStyle/>
          <a:p>
            <a:r>
              <a:rPr lang="en-US" spc="-5" dirty="0">
                <a:latin typeface="Franklin Gothic Book"/>
                <a:cs typeface="Franklin Gothic Book"/>
              </a:rPr>
              <a:t>Math, </a:t>
            </a:r>
            <a:r>
              <a:rPr lang="en-US" spc="15" dirty="0">
                <a:latin typeface="Franklin Gothic Book"/>
                <a:cs typeface="Franklin Gothic Book"/>
              </a:rPr>
              <a:t>theory </a:t>
            </a:r>
            <a:r>
              <a:rPr lang="en-US" dirty="0">
                <a:latin typeface="Franklin Gothic Book"/>
                <a:cs typeface="Franklin Gothic Book"/>
              </a:rPr>
              <a:t>and </a:t>
            </a:r>
            <a:r>
              <a:rPr lang="en-US" spc="-15" dirty="0">
                <a:latin typeface="Franklin Gothic Book"/>
                <a:cs typeface="Franklin Gothic Book"/>
              </a:rPr>
              <a:t>pattern </a:t>
            </a:r>
            <a:r>
              <a:rPr lang="en-US" spc="-5" dirty="0">
                <a:latin typeface="Franklin Gothic Book"/>
                <a:cs typeface="Franklin Gothic Book"/>
              </a:rPr>
              <a:t>simplification  methodology:</a:t>
            </a:r>
            <a:r>
              <a:rPr lang="en-US" spc="5" dirty="0">
                <a:latin typeface="Franklin Gothic Book"/>
                <a:cs typeface="Franklin Gothic Book"/>
              </a:rPr>
              <a:t> </a:t>
            </a:r>
            <a:r>
              <a:rPr lang="en-US" spc="-10" dirty="0">
                <a:latin typeface="Franklin Gothic Book"/>
                <a:cs typeface="Franklin Gothic Book"/>
              </a:rPr>
              <a:t>Statements</a:t>
            </a:r>
            <a:endParaRPr lang="en-US" dirty="0"/>
          </a:p>
        </p:txBody>
      </p:sp>
      <p:sp>
        <p:nvSpPr>
          <p:cNvPr id="7" name="Content Placeholder 6">
            <a:extLst>
              <a:ext uri="{FF2B5EF4-FFF2-40B4-BE49-F238E27FC236}">
                <a16:creationId xmlns:a16="http://schemas.microsoft.com/office/drawing/2014/main" id="{19E538D0-95A1-0A4C-8313-90938FE96C6E}"/>
              </a:ext>
            </a:extLst>
          </p:cNvPr>
          <p:cNvSpPr>
            <a:spLocks noGrp="1"/>
          </p:cNvSpPr>
          <p:nvPr>
            <p:ph idx="1"/>
          </p:nvPr>
        </p:nvSpPr>
        <p:spPr>
          <a:xfrm>
            <a:off x="838200" y="1825625"/>
            <a:ext cx="10515600" cy="4667250"/>
          </a:xfrm>
        </p:spPr>
        <p:txBody>
          <a:bodyPr>
            <a:normAutofit fontScale="92500"/>
          </a:bodyPr>
          <a:lstStyle/>
          <a:p>
            <a:pPr marL="418465" marR="385445" indent="-342900">
              <a:lnSpc>
                <a:spcPts val="1720"/>
              </a:lnSpc>
              <a:spcBef>
                <a:spcPts val="3525"/>
              </a:spcBef>
              <a:tabLst>
                <a:tab pos="460375" algn="l"/>
                <a:tab pos="461009" algn="l"/>
              </a:tabLst>
            </a:pPr>
            <a:r>
              <a:rPr lang="en-US" sz="2400" spc="-5" dirty="0">
                <a:cs typeface="Franklin Gothic Book"/>
              </a:rPr>
              <a:t>Statement </a:t>
            </a:r>
            <a:r>
              <a:rPr lang="en-US" sz="2400" dirty="0">
                <a:cs typeface="Franklin Gothic Book"/>
              </a:rPr>
              <a:t>1. </a:t>
            </a:r>
            <a:r>
              <a:rPr lang="en-US" sz="2400" spc="-10" dirty="0">
                <a:cs typeface="Franklin Gothic Book"/>
              </a:rPr>
              <a:t>Parallel Coordinates, </a:t>
            </a:r>
            <a:r>
              <a:rPr lang="en-US" sz="2400" spc="-5" dirty="0">
                <a:cs typeface="Franklin Gothic Book"/>
              </a:rPr>
              <a:t>CPC and SPC preserve </a:t>
            </a:r>
            <a:r>
              <a:rPr lang="en-US" sz="2400" spc="5" dirty="0" err="1">
                <a:cs typeface="Franklin Gothic Book"/>
              </a:rPr>
              <a:t>L</a:t>
            </a:r>
            <a:r>
              <a:rPr lang="en-US" sz="2400" spc="7" baseline="25252" dirty="0" err="1">
                <a:cs typeface="Franklin Gothic Book"/>
              </a:rPr>
              <a:t>p</a:t>
            </a:r>
            <a:r>
              <a:rPr lang="en-US" sz="2400" spc="7" baseline="25252" dirty="0">
                <a:cs typeface="Franklin Gothic Book"/>
              </a:rPr>
              <a:t> </a:t>
            </a:r>
            <a:r>
              <a:rPr lang="en-US" sz="2400" spc="-5" dirty="0">
                <a:cs typeface="Franklin Gothic Book"/>
              </a:rPr>
              <a:t>distances </a:t>
            </a:r>
            <a:r>
              <a:rPr lang="en-US" sz="2400" spc="-20" dirty="0">
                <a:cs typeface="Franklin Gothic Book"/>
              </a:rPr>
              <a:t>for </a:t>
            </a:r>
            <a:r>
              <a:rPr lang="en-US" sz="2400" i="1" spc="-5" dirty="0">
                <a:cs typeface="Franklin Gothic Book"/>
              </a:rPr>
              <a:t>p</a:t>
            </a:r>
            <a:r>
              <a:rPr lang="en-US" sz="2400" spc="-5" dirty="0">
                <a:cs typeface="Franklin Gothic Book"/>
              </a:rPr>
              <a:t>=1 and </a:t>
            </a:r>
            <a:r>
              <a:rPr lang="en-US" sz="2400" i="1" spc="-5" dirty="0">
                <a:cs typeface="Franklin Gothic Book"/>
              </a:rPr>
              <a:t>p</a:t>
            </a:r>
            <a:r>
              <a:rPr lang="en-US" sz="2400" spc="-5" dirty="0">
                <a:cs typeface="Franklin Gothic Book"/>
              </a:rPr>
              <a:t>=</a:t>
            </a:r>
            <a:r>
              <a:rPr lang="en-US" sz="2400" i="1" spc="-5" dirty="0">
                <a:cs typeface="Franklin Gothic Book"/>
              </a:rPr>
              <a:t>2, </a:t>
            </a:r>
            <a:r>
              <a:rPr lang="en-US" sz="2400" spc="-5" dirty="0">
                <a:cs typeface="Franklin Gothic Book"/>
              </a:rPr>
              <a:t>D(</a:t>
            </a:r>
            <a:r>
              <a:rPr lang="en-US" sz="2400" spc="-5" dirty="0" err="1">
                <a:cs typeface="Franklin Gothic Book"/>
              </a:rPr>
              <a:t>x,y</a:t>
            </a:r>
            <a:r>
              <a:rPr lang="en-US" sz="2400" spc="-5" dirty="0">
                <a:cs typeface="Franklin Gothic Book"/>
              </a:rPr>
              <a:t>) =  D*(x*,y*).</a:t>
            </a:r>
            <a:endParaRPr lang="en-US" sz="2400" dirty="0">
              <a:cs typeface="Franklin Gothic Book"/>
            </a:endParaRPr>
          </a:p>
          <a:p>
            <a:pPr marL="418465" marR="537845" indent="-342900">
              <a:lnSpc>
                <a:spcPts val="1710"/>
              </a:lnSpc>
              <a:spcBef>
                <a:spcPts val="1200"/>
              </a:spcBef>
              <a:tabLst>
                <a:tab pos="460375" algn="l"/>
                <a:tab pos="461009" algn="l"/>
              </a:tabLst>
            </a:pPr>
            <a:r>
              <a:rPr lang="en-US" sz="2400" spc="-5" dirty="0">
                <a:cs typeface="Franklin Gothic Book"/>
              </a:rPr>
              <a:t>Statement 2 (</a:t>
            </a:r>
            <a:r>
              <a:rPr lang="en-US" sz="2400" i="1" spc="-5" dirty="0">
                <a:cs typeface="Franklin Gothic Book"/>
              </a:rPr>
              <a:t>n </a:t>
            </a:r>
            <a:r>
              <a:rPr lang="en-US" sz="2400" spc="-5" dirty="0">
                <a:cs typeface="Franklin Gothic Book"/>
              </a:rPr>
              <a:t>points lossless representation). If all </a:t>
            </a:r>
            <a:r>
              <a:rPr lang="en-US" sz="2400" spc="-10" dirty="0">
                <a:cs typeface="Franklin Gothic Book"/>
              </a:rPr>
              <a:t>coordinates </a:t>
            </a:r>
            <a:r>
              <a:rPr lang="en-US" sz="2400" dirty="0">
                <a:cs typeface="Franklin Gothic Book"/>
              </a:rPr>
              <a:t>X</a:t>
            </a:r>
            <a:r>
              <a:rPr lang="en-US" sz="2400" i="1" baseline="-20202" dirty="0">
                <a:cs typeface="Franklin Gothic Book"/>
              </a:rPr>
              <a:t>i </a:t>
            </a:r>
            <a:r>
              <a:rPr lang="en-US" sz="2400" spc="-5" dirty="0">
                <a:cs typeface="Franklin Gothic Book"/>
              </a:rPr>
              <a:t>do </a:t>
            </a:r>
            <a:r>
              <a:rPr lang="en-US" sz="2400" spc="-10" dirty="0">
                <a:cs typeface="Franklin Gothic Book"/>
              </a:rPr>
              <a:t>not </a:t>
            </a:r>
            <a:r>
              <a:rPr lang="en-US" sz="2400" spc="-15" dirty="0">
                <a:cs typeface="Franklin Gothic Book"/>
              </a:rPr>
              <a:t>overlap </a:t>
            </a:r>
            <a:r>
              <a:rPr lang="en-US" sz="2400" spc="-5" dirty="0">
                <a:cs typeface="Franklin Gothic Book"/>
              </a:rPr>
              <a:t>then </a:t>
            </a:r>
            <a:r>
              <a:rPr lang="en-US" sz="2400" spc="-15" dirty="0">
                <a:cs typeface="Franklin Gothic Book"/>
              </a:rPr>
              <a:t>GLC-PC  </a:t>
            </a:r>
            <a:r>
              <a:rPr lang="en-US" sz="2400" spc="-5" dirty="0">
                <a:cs typeface="Franklin Gothic Book"/>
              </a:rPr>
              <a:t>algorithm </a:t>
            </a:r>
            <a:r>
              <a:rPr lang="en-US" sz="2400" spc="-15" dirty="0">
                <a:cs typeface="Franklin Gothic Book"/>
              </a:rPr>
              <a:t>provides </a:t>
            </a:r>
            <a:r>
              <a:rPr lang="en-US" sz="2400" spc="-10" dirty="0">
                <a:cs typeface="Franklin Gothic Book"/>
              </a:rPr>
              <a:t>bijective </a:t>
            </a:r>
            <a:r>
              <a:rPr lang="en-US" sz="2400" spc="-5" dirty="0">
                <a:cs typeface="Franklin Gothic Book"/>
              </a:rPr>
              <a:t>1:1 mapping of </a:t>
            </a:r>
            <a:r>
              <a:rPr lang="en-US" sz="2400" spc="-15" dirty="0">
                <a:cs typeface="Franklin Gothic Book"/>
              </a:rPr>
              <a:t>any </a:t>
            </a:r>
            <a:r>
              <a:rPr lang="en-US" sz="2400" dirty="0">
                <a:cs typeface="Franklin Gothic Book"/>
              </a:rPr>
              <a:t>n-D </a:t>
            </a:r>
            <a:r>
              <a:rPr lang="en-US" sz="2400" spc="-5" dirty="0">
                <a:cs typeface="Franklin Gothic Book"/>
              </a:rPr>
              <a:t>point x </a:t>
            </a:r>
            <a:r>
              <a:rPr lang="en-US" sz="2400" spc="-15" dirty="0">
                <a:cs typeface="Franklin Gothic Book"/>
              </a:rPr>
              <a:t>to </a:t>
            </a:r>
            <a:r>
              <a:rPr lang="en-US" sz="2400" spc="-5" dirty="0">
                <a:cs typeface="Franklin Gothic Book"/>
              </a:rPr>
              <a:t>2-D </a:t>
            </a:r>
            <a:r>
              <a:rPr lang="en-US" sz="2400" spc="-10" dirty="0">
                <a:cs typeface="Franklin Gothic Book"/>
              </a:rPr>
              <a:t>directed </a:t>
            </a:r>
            <a:r>
              <a:rPr lang="en-US" sz="2400" spc="-5" dirty="0">
                <a:cs typeface="Franklin Gothic Book"/>
              </a:rPr>
              <a:t>graph</a:t>
            </a:r>
            <a:r>
              <a:rPr lang="en-US" sz="2400" spc="220" dirty="0">
                <a:cs typeface="Franklin Gothic Book"/>
              </a:rPr>
              <a:t> </a:t>
            </a:r>
            <a:r>
              <a:rPr lang="en-US" sz="2400" dirty="0">
                <a:cs typeface="Franklin Gothic Book"/>
              </a:rPr>
              <a:t>x*.</a:t>
            </a:r>
          </a:p>
          <a:p>
            <a:pPr marL="418465" marR="81280" indent="-342900">
              <a:lnSpc>
                <a:spcPts val="1710"/>
              </a:lnSpc>
              <a:spcBef>
                <a:spcPts val="1205"/>
              </a:spcBef>
              <a:buClr>
                <a:srgbClr val="622D61"/>
              </a:buClr>
              <a:tabLst>
                <a:tab pos="514350" algn="l"/>
                <a:tab pos="514984" algn="l"/>
              </a:tabLst>
            </a:pPr>
            <a:r>
              <a:rPr lang="en-US" sz="2400" dirty="0"/>
              <a:t>	</a:t>
            </a:r>
            <a:r>
              <a:rPr lang="en-US" sz="2400" spc="-5" dirty="0">
                <a:cs typeface="Franklin Gothic Book"/>
              </a:rPr>
              <a:t>Statement 3 (</a:t>
            </a:r>
            <a:r>
              <a:rPr lang="en-US" sz="2400" i="1" spc="-5" dirty="0">
                <a:cs typeface="Franklin Gothic Book"/>
              </a:rPr>
              <a:t>n </a:t>
            </a:r>
            <a:r>
              <a:rPr lang="en-US" sz="2400" spc="-5" dirty="0">
                <a:cs typeface="Franklin Gothic Book"/>
              </a:rPr>
              <a:t>points lossless representation). If all </a:t>
            </a:r>
            <a:r>
              <a:rPr lang="en-US" sz="2400" spc="-10" dirty="0">
                <a:cs typeface="Franklin Gothic Book"/>
              </a:rPr>
              <a:t>coordinates </a:t>
            </a:r>
            <a:r>
              <a:rPr lang="en-US" sz="2400" spc="5" dirty="0">
                <a:cs typeface="Franklin Gothic Book"/>
              </a:rPr>
              <a:t>X</a:t>
            </a:r>
            <a:r>
              <a:rPr lang="en-US" sz="2400" i="1" spc="7" baseline="-20202" dirty="0">
                <a:cs typeface="Franklin Gothic Book"/>
              </a:rPr>
              <a:t>i </a:t>
            </a:r>
            <a:r>
              <a:rPr lang="en-US" sz="2400" spc="-5" dirty="0">
                <a:cs typeface="Franklin Gothic Book"/>
              </a:rPr>
              <a:t>do </a:t>
            </a:r>
            <a:r>
              <a:rPr lang="en-US" sz="2400" spc="-10" dirty="0">
                <a:cs typeface="Franklin Gothic Book"/>
              </a:rPr>
              <a:t>not </a:t>
            </a:r>
            <a:r>
              <a:rPr lang="en-US" sz="2400" spc="-15" dirty="0">
                <a:cs typeface="Franklin Gothic Book"/>
              </a:rPr>
              <a:t>overlap </a:t>
            </a:r>
            <a:r>
              <a:rPr lang="en-US" sz="2400" spc="-5" dirty="0">
                <a:cs typeface="Franklin Gothic Book"/>
              </a:rPr>
              <a:t>then </a:t>
            </a:r>
            <a:r>
              <a:rPr lang="en-US" sz="2400" spc="-10" dirty="0">
                <a:cs typeface="Franklin Gothic Book"/>
              </a:rPr>
              <a:t>GLC-PC </a:t>
            </a:r>
            <a:r>
              <a:rPr lang="en-US" sz="2400" spc="-5" dirty="0">
                <a:cs typeface="Franklin Gothic Book"/>
              </a:rPr>
              <a:t>and  </a:t>
            </a:r>
            <a:r>
              <a:rPr lang="en-US" sz="2400" spc="-10" dirty="0">
                <a:cs typeface="Franklin Gothic Book"/>
              </a:rPr>
              <a:t>GLC-SC1 </a:t>
            </a:r>
            <a:r>
              <a:rPr lang="en-US" sz="2400" spc="-5" dirty="0">
                <a:cs typeface="Franklin Gothic Book"/>
              </a:rPr>
              <a:t>algorithms </a:t>
            </a:r>
            <a:r>
              <a:rPr lang="en-US" sz="2400" spc="-15" dirty="0">
                <a:cs typeface="Franklin Gothic Book"/>
              </a:rPr>
              <a:t>provide </a:t>
            </a:r>
            <a:r>
              <a:rPr lang="en-US" sz="2400" spc="-10" dirty="0">
                <a:cs typeface="Franklin Gothic Book"/>
              </a:rPr>
              <a:t>bijective </a:t>
            </a:r>
            <a:r>
              <a:rPr lang="en-US" sz="2400" spc="-5" dirty="0">
                <a:cs typeface="Franklin Gothic Book"/>
              </a:rPr>
              <a:t>1:1 mapping of </a:t>
            </a:r>
            <a:r>
              <a:rPr lang="en-US" sz="2400" spc="-15" dirty="0">
                <a:cs typeface="Franklin Gothic Book"/>
              </a:rPr>
              <a:t>any </a:t>
            </a:r>
            <a:r>
              <a:rPr lang="en-US" sz="2400" dirty="0">
                <a:cs typeface="Franklin Gothic Book"/>
              </a:rPr>
              <a:t>n-D </a:t>
            </a:r>
            <a:r>
              <a:rPr lang="en-US" sz="2400" spc="-5" dirty="0">
                <a:cs typeface="Franklin Gothic Book"/>
              </a:rPr>
              <a:t>point x </a:t>
            </a:r>
            <a:r>
              <a:rPr lang="en-US" sz="2400" spc="-15" dirty="0">
                <a:cs typeface="Franklin Gothic Book"/>
              </a:rPr>
              <a:t>to </a:t>
            </a:r>
            <a:r>
              <a:rPr lang="en-US" sz="2400" spc="-5" dirty="0">
                <a:cs typeface="Franklin Gothic Book"/>
              </a:rPr>
              <a:t>2-D </a:t>
            </a:r>
            <a:r>
              <a:rPr lang="en-US" sz="2400" spc="-10" dirty="0">
                <a:cs typeface="Franklin Gothic Book"/>
              </a:rPr>
              <a:t>directed </a:t>
            </a:r>
            <a:r>
              <a:rPr lang="en-US" sz="2400" spc="-5" dirty="0">
                <a:cs typeface="Franklin Gothic Book"/>
              </a:rPr>
              <a:t>graph</a:t>
            </a:r>
            <a:r>
              <a:rPr lang="en-US" sz="2400" spc="254" dirty="0">
                <a:cs typeface="Franklin Gothic Book"/>
              </a:rPr>
              <a:t> </a:t>
            </a:r>
            <a:r>
              <a:rPr lang="en-US" sz="2400" dirty="0">
                <a:cs typeface="Franklin Gothic Book"/>
              </a:rPr>
              <a:t>x*.</a:t>
            </a:r>
          </a:p>
          <a:p>
            <a:pPr marL="418465" indent="-342900">
              <a:lnSpc>
                <a:spcPct val="100000"/>
              </a:lnSpc>
              <a:spcBef>
                <a:spcPts val="875"/>
              </a:spcBef>
              <a:tabLst>
                <a:tab pos="460375" algn="l"/>
                <a:tab pos="461009" algn="l"/>
              </a:tabLst>
            </a:pPr>
            <a:r>
              <a:rPr lang="en-US" sz="2400" spc="-5" dirty="0">
                <a:cs typeface="Franklin Gothic Book"/>
              </a:rPr>
              <a:t>Statement 4 (</a:t>
            </a:r>
            <a:r>
              <a:rPr lang="en-US" sz="2400" i="1" spc="-5" dirty="0">
                <a:cs typeface="Franklin Gothic Book"/>
              </a:rPr>
              <a:t>n</a:t>
            </a:r>
            <a:r>
              <a:rPr lang="en-US" sz="2400" spc="-5" dirty="0">
                <a:cs typeface="Franklin Gothic Book"/>
              </a:rPr>
              <a:t>/2 points lossless representation). If </a:t>
            </a:r>
            <a:r>
              <a:rPr lang="en-US" sz="2400" spc="-10" dirty="0">
                <a:cs typeface="Franklin Gothic Book"/>
              </a:rPr>
              <a:t>coordinates </a:t>
            </a:r>
            <a:r>
              <a:rPr lang="en-US" sz="2400" spc="-5" dirty="0">
                <a:cs typeface="Franklin Gothic Book"/>
              </a:rPr>
              <a:t>X</a:t>
            </a:r>
            <a:r>
              <a:rPr lang="en-US" sz="2400" i="1" spc="-7" baseline="-20202" dirty="0">
                <a:cs typeface="Franklin Gothic Book"/>
              </a:rPr>
              <a:t>i</a:t>
            </a:r>
            <a:r>
              <a:rPr lang="en-US" sz="2400" spc="-5" dirty="0">
                <a:cs typeface="Franklin Gothic Book"/>
              </a:rPr>
              <a:t>, and </a:t>
            </a:r>
            <a:r>
              <a:rPr lang="en-US" sz="2400" spc="10" dirty="0">
                <a:cs typeface="Franklin Gothic Book"/>
              </a:rPr>
              <a:t>X</a:t>
            </a:r>
            <a:r>
              <a:rPr lang="en-US" sz="2400" i="1" spc="15" baseline="-20202" dirty="0">
                <a:cs typeface="Franklin Gothic Book"/>
              </a:rPr>
              <a:t>i</a:t>
            </a:r>
            <a:r>
              <a:rPr lang="en-US" sz="2400" spc="15" baseline="-20202" dirty="0">
                <a:cs typeface="Franklin Gothic Book"/>
              </a:rPr>
              <a:t>+1 </a:t>
            </a:r>
            <a:r>
              <a:rPr lang="en-US" sz="2400" spc="-5" dirty="0">
                <a:cs typeface="Franklin Gothic Book"/>
              </a:rPr>
              <a:t>are </a:t>
            </a:r>
            <a:r>
              <a:rPr lang="en-US" sz="2400" spc="-10" dirty="0">
                <a:cs typeface="Franklin Gothic Book"/>
              </a:rPr>
              <a:t>not </a:t>
            </a:r>
            <a:r>
              <a:rPr lang="en-US" sz="2400" spc="-5" dirty="0">
                <a:cs typeface="Franklin Gothic Book"/>
              </a:rPr>
              <a:t>collinear</a:t>
            </a:r>
            <a:r>
              <a:rPr lang="en-US" sz="2400" spc="110" dirty="0">
                <a:cs typeface="Franklin Gothic Book"/>
              </a:rPr>
              <a:t> </a:t>
            </a:r>
            <a:r>
              <a:rPr lang="en-US" sz="2400" spc="-10" dirty="0">
                <a:cs typeface="Franklin Gothic Book"/>
              </a:rPr>
              <a:t>in </a:t>
            </a:r>
            <a:r>
              <a:rPr lang="en-US" sz="2400" spc="-5" dirty="0">
                <a:cs typeface="Franklin Gothic Book"/>
              </a:rPr>
              <a:t>each pair (X</a:t>
            </a:r>
            <a:r>
              <a:rPr lang="en-US" sz="2400" i="1" spc="-7" baseline="-20202" dirty="0">
                <a:cs typeface="Franklin Gothic Book"/>
              </a:rPr>
              <a:t>i</a:t>
            </a:r>
            <a:r>
              <a:rPr lang="en-US" sz="2400" spc="-5" dirty="0">
                <a:cs typeface="Franklin Gothic Book"/>
              </a:rPr>
              <a:t>, </a:t>
            </a:r>
            <a:r>
              <a:rPr lang="en-US" sz="2400" spc="5" dirty="0">
                <a:cs typeface="Franklin Gothic Book"/>
              </a:rPr>
              <a:t>X</a:t>
            </a:r>
            <a:r>
              <a:rPr lang="en-US" sz="2400" i="1" spc="7" baseline="-20202" dirty="0">
                <a:cs typeface="Franklin Gothic Book"/>
              </a:rPr>
              <a:t>i</a:t>
            </a:r>
            <a:r>
              <a:rPr lang="en-US" sz="2400" spc="7" baseline="-20202" dirty="0">
                <a:cs typeface="Franklin Gothic Book"/>
              </a:rPr>
              <a:t>+1</a:t>
            </a:r>
            <a:r>
              <a:rPr lang="en-US" sz="2400" spc="5" dirty="0">
                <a:cs typeface="Franklin Gothic Book"/>
              </a:rPr>
              <a:t>) </a:t>
            </a:r>
            <a:r>
              <a:rPr lang="en-US" sz="2400" spc="-5" dirty="0">
                <a:cs typeface="Franklin Gothic Book"/>
              </a:rPr>
              <a:t>then </a:t>
            </a:r>
            <a:r>
              <a:rPr lang="en-US" sz="2400" spc="-10" dirty="0">
                <a:cs typeface="Franklin Gothic Book"/>
              </a:rPr>
              <a:t>GLC-CC1 </a:t>
            </a:r>
            <a:r>
              <a:rPr lang="en-US" sz="2400" spc="-5" dirty="0">
                <a:cs typeface="Franklin Gothic Book"/>
              </a:rPr>
              <a:t>algorithm </a:t>
            </a:r>
            <a:r>
              <a:rPr lang="en-US" sz="2400" spc="-15" dirty="0">
                <a:cs typeface="Franklin Gothic Book"/>
              </a:rPr>
              <a:t>provides </a:t>
            </a:r>
            <a:r>
              <a:rPr lang="en-US" sz="2400" spc="-10" dirty="0">
                <a:cs typeface="Franklin Gothic Book"/>
              </a:rPr>
              <a:t>bijective </a:t>
            </a:r>
            <a:r>
              <a:rPr lang="en-US" sz="2400" spc="-5" dirty="0">
                <a:cs typeface="Franklin Gothic Book"/>
              </a:rPr>
              <a:t>1:1 mapping of </a:t>
            </a:r>
            <a:r>
              <a:rPr lang="en-US" sz="2400" spc="-15" dirty="0">
                <a:cs typeface="Franklin Gothic Book"/>
              </a:rPr>
              <a:t>any </a:t>
            </a:r>
            <a:r>
              <a:rPr lang="en-US" sz="2400" spc="-5" dirty="0">
                <a:cs typeface="Franklin Gothic Book"/>
              </a:rPr>
              <a:t>n-D point x </a:t>
            </a:r>
            <a:r>
              <a:rPr lang="en-US" sz="2400" spc="-15" dirty="0">
                <a:cs typeface="Franklin Gothic Book"/>
              </a:rPr>
              <a:t>to</a:t>
            </a:r>
            <a:r>
              <a:rPr lang="en-US" sz="2400" spc="330" dirty="0">
                <a:cs typeface="Franklin Gothic Book"/>
              </a:rPr>
              <a:t> </a:t>
            </a:r>
            <a:r>
              <a:rPr lang="en-US" sz="2400" spc="-5" dirty="0">
                <a:cs typeface="Franklin Gothic Book"/>
              </a:rPr>
              <a:t>2-D </a:t>
            </a:r>
            <a:r>
              <a:rPr lang="en-US" sz="2400" spc="-10" dirty="0">
                <a:cs typeface="Franklin Gothic Book"/>
              </a:rPr>
              <a:t>directed </a:t>
            </a:r>
            <a:r>
              <a:rPr lang="en-US" sz="2400" spc="-5" dirty="0">
                <a:cs typeface="Franklin Gothic Book"/>
              </a:rPr>
              <a:t>graph </a:t>
            </a:r>
            <a:r>
              <a:rPr lang="en-US" sz="2400" dirty="0">
                <a:cs typeface="Franklin Gothic Book"/>
              </a:rPr>
              <a:t>x* </a:t>
            </a:r>
            <a:r>
              <a:rPr lang="en-US" sz="2400" spc="-5" dirty="0">
                <a:cs typeface="Franklin Gothic Book"/>
              </a:rPr>
              <a:t>with </a:t>
            </a:r>
            <a:r>
              <a:rPr lang="en-US" sz="2400" spc="-5" dirty="0">
                <a:cs typeface="Symbol"/>
              </a:rPr>
              <a:t></a:t>
            </a:r>
            <a:r>
              <a:rPr lang="en-US" sz="2400" i="1" spc="-5" dirty="0">
                <a:cs typeface="Franklin Gothic Book"/>
              </a:rPr>
              <a:t>n</a:t>
            </a:r>
            <a:r>
              <a:rPr lang="en-US" sz="2400" spc="-5" dirty="0">
                <a:cs typeface="Franklin Gothic Book"/>
              </a:rPr>
              <a:t>/2</a:t>
            </a:r>
            <a:r>
              <a:rPr lang="en-US" sz="2400" spc="-5" dirty="0">
                <a:cs typeface="Symbol"/>
              </a:rPr>
              <a:t></a:t>
            </a:r>
            <a:r>
              <a:rPr lang="en-US" sz="2400" spc="-5" dirty="0">
                <a:cs typeface="Times New Roman"/>
              </a:rPr>
              <a:t> </a:t>
            </a:r>
            <a:r>
              <a:rPr lang="en-US" sz="2400" spc="-5" dirty="0">
                <a:cs typeface="Franklin Gothic Book"/>
              </a:rPr>
              <a:t>nodes and </a:t>
            </a:r>
            <a:r>
              <a:rPr lang="en-US" sz="2400" spc="-5" dirty="0">
                <a:cs typeface="Symbol"/>
              </a:rPr>
              <a:t></a:t>
            </a:r>
            <a:r>
              <a:rPr lang="en-US" sz="2400" i="1" spc="-5" dirty="0">
                <a:cs typeface="Franklin Gothic Book"/>
              </a:rPr>
              <a:t>n</a:t>
            </a:r>
            <a:r>
              <a:rPr lang="en-US" sz="2400" spc="-5" dirty="0">
                <a:cs typeface="Franklin Gothic Book"/>
              </a:rPr>
              <a:t>/2</a:t>
            </a:r>
            <a:r>
              <a:rPr lang="en-US" sz="2400" spc="-5" dirty="0">
                <a:cs typeface="Symbol"/>
              </a:rPr>
              <a:t></a:t>
            </a:r>
            <a:r>
              <a:rPr lang="en-US" sz="2400" spc="-5" dirty="0">
                <a:cs typeface="Times New Roman"/>
              </a:rPr>
              <a:t> </a:t>
            </a:r>
            <a:r>
              <a:rPr lang="en-US" sz="2400" spc="-5" dirty="0">
                <a:cs typeface="Franklin Gothic Book"/>
              </a:rPr>
              <a:t>- 1</a:t>
            </a:r>
            <a:r>
              <a:rPr lang="en-US" sz="2400" spc="70" dirty="0">
                <a:cs typeface="Franklin Gothic Book"/>
              </a:rPr>
              <a:t> </a:t>
            </a:r>
            <a:r>
              <a:rPr lang="en-US" sz="2400" spc="-10" dirty="0">
                <a:cs typeface="Franklin Gothic Book"/>
              </a:rPr>
              <a:t>edges.</a:t>
            </a:r>
          </a:p>
          <a:p>
            <a:pPr marL="418465" indent="-342900">
              <a:lnSpc>
                <a:spcPct val="100000"/>
              </a:lnSpc>
              <a:spcBef>
                <a:spcPts val="875"/>
              </a:spcBef>
              <a:tabLst>
                <a:tab pos="460375" algn="l"/>
                <a:tab pos="461009" algn="l"/>
              </a:tabLst>
            </a:pPr>
            <a:r>
              <a:rPr lang="en-US" sz="2400" spc="-5" dirty="0">
                <a:cs typeface="Franklin Gothic Book"/>
              </a:rPr>
              <a:t>Statement 5 (</a:t>
            </a:r>
            <a:r>
              <a:rPr lang="en-US" sz="2400" i="1" spc="-5" dirty="0">
                <a:cs typeface="Franklin Gothic Book"/>
              </a:rPr>
              <a:t>n</a:t>
            </a:r>
            <a:r>
              <a:rPr lang="en-US" sz="2400" spc="-5" dirty="0">
                <a:cs typeface="Franklin Gothic Book"/>
              </a:rPr>
              <a:t>/2 points lossless representation). If </a:t>
            </a:r>
            <a:r>
              <a:rPr lang="en-US" sz="2400" spc="-10" dirty="0">
                <a:cs typeface="Franklin Gothic Book"/>
              </a:rPr>
              <a:t>coordinates </a:t>
            </a:r>
            <a:r>
              <a:rPr lang="en-US" sz="2400" dirty="0">
                <a:cs typeface="Franklin Gothic Book"/>
              </a:rPr>
              <a:t>X</a:t>
            </a:r>
            <a:r>
              <a:rPr lang="en-US" sz="2400" i="1" baseline="-20202" dirty="0">
                <a:cs typeface="Franklin Gothic Book"/>
              </a:rPr>
              <a:t>i</a:t>
            </a:r>
            <a:r>
              <a:rPr lang="en-US" sz="2400" dirty="0">
                <a:cs typeface="Franklin Gothic Book"/>
              </a:rPr>
              <a:t>, </a:t>
            </a:r>
            <a:r>
              <a:rPr lang="en-US" sz="2400" spc="-5" dirty="0">
                <a:cs typeface="Franklin Gothic Book"/>
              </a:rPr>
              <a:t>and </a:t>
            </a:r>
            <a:r>
              <a:rPr lang="en-US" sz="2400" spc="10" dirty="0">
                <a:cs typeface="Franklin Gothic Book"/>
              </a:rPr>
              <a:t>X</a:t>
            </a:r>
            <a:r>
              <a:rPr lang="en-US" sz="2400" i="1" spc="15" baseline="-20202" dirty="0">
                <a:cs typeface="Franklin Gothic Book"/>
              </a:rPr>
              <a:t>i</a:t>
            </a:r>
            <a:r>
              <a:rPr lang="en-US" sz="2400" spc="15" baseline="-20202" dirty="0">
                <a:cs typeface="Franklin Gothic Book"/>
              </a:rPr>
              <a:t>+1 </a:t>
            </a:r>
            <a:r>
              <a:rPr lang="en-US" sz="2400" spc="-5" dirty="0">
                <a:cs typeface="Franklin Gothic Book"/>
              </a:rPr>
              <a:t>are </a:t>
            </a:r>
            <a:r>
              <a:rPr lang="en-US" sz="2400" spc="-10" dirty="0">
                <a:cs typeface="Franklin Gothic Book"/>
              </a:rPr>
              <a:t>not </a:t>
            </a:r>
            <a:r>
              <a:rPr lang="en-US" sz="2400" spc="-5" dirty="0">
                <a:cs typeface="Franklin Gothic Book"/>
              </a:rPr>
              <a:t>collinear</a:t>
            </a:r>
            <a:r>
              <a:rPr lang="en-US" sz="2400" spc="135" dirty="0">
                <a:cs typeface="Franklin Gothic Book"/>
              </a:rPr>
              <a:t> </a:t>
            </a:r>
            <a:r>
              <a:rPr lang="en-US" sz="2400" spc="-10" dirty="0">
                <a:cs typeface="Franklin Gothic Book"/>
              </a:rPr>
              <a:t>in </a:t>
            </a:r>
            <a:r>
              <a:rPr lang="en-US" sz="2400" spc="-5" dirty="0">
                <a:cs typeface="Franklin Gothic Book"/>
              </a:rPr>
              <a:t>each pair (X</a:t>
            </a:r>
            <a:r>
              <a:rPr lang="en-US" sz="2400" i="1" spc="-7" baseline="-20202" dirty="0">
                <a:cs typeface="Franklin Gothic Book"/>
              </a:rPr>
              <a:t>i</a:t>
            </a:r>
            <a:r>
              <a:rPr lang="en-US" sz="2400" spc="-5" dirty="0">
                <a:cs typeface="Franklin Gothic Book"/>
              </a:rPr>
              <a:t>, </a:t>
            </a:r>
            <a:r>
              <a:rPr lang="en-US" sz="2400" spc="5" dirty="0">
                <a:cs typeface="Franklin Gothic Book"/>
              </a:rPr>
              <a:t>X</a:t>
            </a:r>
            <a:r>
              <a:rPr lang="en-US" sz="2400" i="1" spc="7" baseline="-20202" dirty="0">
                <a:cs typeface="Franklin Gothic Book"/>
              </a:rPr>
              <a:t>i</a:t>
            </a:r>
            <a:r>
              <a:rPr lang="en-US" sz="2400" spc="7" baseline="-20202" dirty="0">
                <a:cs typeface="Franklin Gothic Book"/>
              </a:rPr>
              <a:t>+1</a:t>
            </a:r>
            <a:r>
              <a:rPr lang="en-US" sz="2400" spc="5" dirty="0">
                <a:cs typeface="Franklin Gothic Book"/>
              </a:rPr>
              <a:t>) </a:t>
            </a:r>
            <a:r>
              <a:rPr lang="en-US" sz="2400" spc="-5" dirty="0">
                <a:cs typeface="Franklin Gothic Book"/>
              </a:rPr>
              <a:t>then </a:t>
            </a:r>
            <a:r>
              <a:rPr lang="en-US" sz="2400" spc="-10" dirty="0">
                <a:cs typeface="Franklin Gothic Book"/>
              </a:rPr>
              <a:t>GLC-CC2 </a:t>
            </a:r>
            <a:r>
              <a:rPr lang="en-US" sz="2400" spc="-5" dirty="0">
                <a:cs typeface="Franklin Gothic Book"/>
              </a:rPr>
              <a:t>algorithm </a:t>
            </a:r>
            <a:r>
              <a:rPr lang="en-US" sz="2400" spc="-15" dirty="0">
                <a:cs typeface="Franklin Gothic Book"/>
              </a:rPr>
              <a:t>provides </a:t>
            </a:r>
            <a:r>
              <a:rPr lang="en-US" sz="2400" spc="-10" dirty="0">
                <a:cs typeface="Franklin Gothic Book"/>
              </a:rPr>
              <a:t>bijective </a:t>
            </a:r>
            <a:r>
              <a:rPr lang="en-US" sz="2400" spc="-5" dirty="0">
                <a:cs typeface="Franklin Gothic Book"/>
              </a:rPr>
              <a:t>1:1 mapping of </a:t>
            </a:r>
            <a:r>
              <a:rPr lang="en-US" sz="2400" spc="-15" dirty="0">
                <a:cs typeface="Franklin Gothic Book"/>
              </a:rPr>
              <a:t>any </a:t>
            </a:r>
            <a:r>
              <a:rPr lang="en-US" sz="2400" dirty="0">
                <a:cs typeface="Franklin Gothic Book"/>
              </a:rPr>
              <a:t>n-D </a:t>
            </a:r>
            <a:r>
              <a:rPr lang="en-US" sz="2400" spc="-5" dirty="0">
                <a:cs typeface="Franklin Gothic Book"/>
              </a:rPr>
              <a:t>point x </a:t>
            </a:r>
            <a:r>
              <a:rPr lang="en-US" sz="2400" spc="-15" dirty="0">
                <a:cs typeface="Franklin Gothic Book"/>
              </a:rPr>
              <a:t>to </a:t>
            </a:r>
            <a:r>
              <a:rPr lang="en-US" sz="2400" spc="-5" dirty="0">
                <a:cs typeface="Franklin Gothic Book"/>
              </a:rPr>
              <a:t>2-D  </a:t>
            </a:r>
            <a:r>
              <a:rPr lang="en-US" sz="2400" spc="-10" dirty="0">
                <a:cs typeface="Franklin Gothic Book"/>
              </a:rPr>
              <a:t>directed </a:t>
            </a:r>
            <a:r>
              <a:rPr lang="en-US" sz="2400" spc="-5" dirty="0">
                <a:cs typeface="Franklin Gothic Book"/>
              </a:rPr>
              <a:t>graph </a:t>
            </a:r>
            <a:r>
              <a:rPr lang="en-US" sz="2400" dirty="0">
                <a:cs typeface="Franklin Gothic Book"/>
              </a:rPr>
              <a:t>x* </a:t>
            </a:r>
            <a:r>
              <a:rPr lang="en-US" sz="2400" spc="-5" dirty="0">
                <a:cs typeface="Franklin Gothic Book"/>
              </a:rPr>
              <a:t>with </a:t>
            </a:r>
            <a:r>
              <a:rPr lang="en-US" sz="2400" spc="-5" dirty="0">
                <a:cs typeface="Symbol"/>
              </a:rPr>
              <a:t></a:t>
            </a:r>
            <a:r>
              <a:rPr lang="en-US" sz="2400" i="1" spc="-5" dirty="0">
                <a:cs typeface="Franklin Gothic Book"/>
              </a:rPr>
              <a:t>n</a:t>
            </a:r>
            <a:r>
              <a:rPr lang="en-US" sz="2400" spc="-5" dirty="0">
                <a:cs typeface="Franklin Gothic Book"/>
              </a:rPr>
              <a:t>/2</a:t>
            </a:r>
            <a:r>
              <a:rPr lang="en-US" sz="2400" spc="-5" dirty="0">
                <a:cs typeface="Symbol"/>
              </a:rPr>
              <a:t></a:t>
            </a:r>
            <a:r>
              <a:rPr lang="en-US" sz="2400" spc="-5" dirty="0">
                <a:cs typeface="Times New Roman"/>
              </a:rPr>
              <a:t> </a:t>
            </a:r>
            <a:r>
              <a:rPr lang="en-US" sz="2400" spc="-5" dirty="0">
                <a:cs typeface="Franklin Gothic Book"/>
              </a:rPr>
              <a:t>nodes and </a:t>
            </a:r>
            <a:r>
              <a:rPr lang="en-US" sz="2400" spc="-5" dirty="0">
                <a:cs typeface="Symbol"/>
              </a:rPr>
              <a:t></a:t>
            </a:r>
            <a:r>
              <a:rPr lang="en-US" sz="2400" i="1" spc="-5" dirty="0">
                <a:cs typeface="Franklin Gothic Book"/>
              </a:rPr>
              <a:t>n</a:t>
            </a:r>
            <a:r>
              <a:rPr lang="en-US" sz="2400" spc="-5" dirty="0">
                <a:cs typeface="Franklin Gothic Book"/>
              </a:rPr>
              <a:t>/2</a:t>
            </a:r>
            <a:r>
              <a:rPr lang="en-US" sz="2400" spc="-5" dirty="0">
                <a:cs typeface="Symbol"/>
              </a:rPr>
              <a:t></a:t>
            </a:r>
            <a:r>
              <a:rPr lang="en-US" sz="2400" spc="-5" dirty="0">
                <a:cs typeface="Times New Roman"/>
              </a:rPr>
              <a:t> </a:t>
            </a:r>
            <a:r>
              <a:rPr lang="en-US" sz="2400" spc="-5" dirty="0">
                <a:cs typeface="Franklin Gothic Book"/>
              </a:rPr>
              <a:t>- 1</a:t>
            </a:r>
            <a:r>
              <a:rPr lang="en-US" sz="2400" spc="70" dirty="0">
                <a:cs typeface="Franklin Gothic Book"/>
              </a:rPr>
              <a:t> </a:t>
            </a:r>
            <a:r>
              <a:rPr lang="en-US" sz="2400" spc="-10" dirty="0">
                <a:cs typeface="Franklin Gothic Book"/>
              </a:rPr>
              <a:t>edges.</a:t>
            </a:r>
            <a:endParaRPr lang="en-US" sz="2400" dirty="0">
              <a:cs typeface="Franklin Gothic Book"/>
            </a:endParaRPr>
          </a:p>
          <a:p>
            <a:pPr marL="418465" indent="-342900">
              <a:lnSpc>
                <a:spcPct val="100000"/>
              </a:lnSpc>
              <a:spcBef>
                <a:spcPts val="875"/>
              </a:spcBef>
              <a:tabLst>
                <a:tab pos="460375" algn="l"/>
                <a:tab pos="461009" algn="l"/>
              </a:tabLst>
            </a:pPr>
            <a:endParaRPr lang="en-US" sz="2400" dirty="0">
              <a:cs typeface="Franklin Gothic Book"/>
            </a:endParaRPr>
          </a:p>
          <a:p>
            <a:endParaRPr lang="en-US" sz="2400" dirty="0"/>
          </a:p>
        </p:txBody>
      </p:sp>
      <p:sp>
        <p:nvSpPr>
          <p:cNvPr id="21" name="object 21"/>
          <p:cNvSpPr txBox="1">
            <a:spLocks noGrp="1"/>
          </p:cNvSpPr>
          <p:nvPr>
            <p:ph type="sldNum" sz="quarter" idx="4294967295"/>
          </p:nvPr>
        </p:nvSpPr>
        <p:spPr>
          <a:xfrm>
            <a:off x="11938000" y="6559550"/>
            <a:ext cx="254000" cy="200025"/>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622D61"/>
                </a:solidFill>
                <a:latin typeface="Franklin Gothic Book"/>
                <a:ea typeface="+mn-ea"/>
                <a:cs typeface="Franklin Gothic 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pPr>
            <a:fld id="{81D60167-4931-47E6-BA6A-407CBD079E47}" type="slidenum">
              <a:rPr lang="en-US" smtClean="0"/>
              <a:pPr marL="38100">
                <a:lnSpc>
                  <a:spcPct val="100000"/>
                </a:lnSpc>
              </a:pPr>
              <a:t>51</a:t>
            </a:fld>
            <a:endParaRPr dirty="0"/>
          </a:p>
        </p:txBody>
      </p:sp>
    </p:spTree>
    <p:extLst>
      <p:ext uri="{BB962C8B-B14F-4D97-AF65-F5344CB8AC3E}">
        <p14:creationId xmlns:p14="http://schemas.microsoft.com/office/powerpoint/2010/main" val="1696825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68666" y="2707942"/>
            <a:ext cx="1870710" cy="645795"/>
          </a:xfrm>
          <a:prstGeom prst="rect">
            <a:avLst/>
          </a:prstGeom>
        </p:spPr>
        <p:txBody>
          <a:bodyPr vert="horz" wrap="square" lIns="0" tIns="27305" rIns="0" bIns="0" rtlCol="0">
            <a:spAutoFit/>
          </a:bodyPr>
          <a:lstStyle/>
          <a:p>
            <a:pPr marL="12700" marR="5080" indent="19685">
              <a:lnSpc>
                <a:spcPts val="1600"/>
              </a:lnSpc>
              <a:spcBef>
                <a:spcPts val="215"/>
              </a:spcBef>
            </a:pPr>
            <a:r>
              <a:rPr sz="1400" spc="-5" dirty="0">
                <a:latin typeface="Times New Roman"/>
                <a:cs typeface="Times New Roman"/>
              </a:rPr>
              <a:t>(a) Data in Parallel Coor-  dinates –</a:t>
            </a:r>
            <a:r>
              <a:rPr sz="1400" spc="-20" dirty="0">
                <a:latin typeface="Times New Roman"/>
                <a:cs typeface="Times New Roman"/>
              </a:rPr>
              <a:t> </a:t>
            </a:r>
            <a:r>
              <a:rPr sz="1400" spc="-5" dirty="0">
                <a:latin typeface="Times New Roman"/>
                <a:cs typeface="Times New Roman"/>
              </a:rPr>
              <a:t>non-preattentive</a:t>
            </a:r>
            <a:endParaRPr sz="1400">
              <a:latin typeface="Times New Roman"/>
              <a:cs typeface="Times New Roman"/>
            </a:endParaRPr>
          </a:p>
          <a:p>
            <a:pPr marL="410209">
              <a:lnSpc>
                <a:spcPts val="1570"/>
              </a:lnSpc>
            </a:pPr>
            <a:r>
              <a:rPr sz="1400" spc="-5" dirty="0">
                <a:latin typeface="Times New Roman"/>
                <a:cs typeface="Times New Roman"/>
              </a:rPr>
              <a:t>representation.</a:t>
            </a:r>
            <a:endParaRPr sz="1400">
              <a:latin typeface="Times New Roman"/>
              <a:cs typeface="Times New Roman"/>
            </a:endParaRPr>
          </a:p>
        </p:txBody>
      </p:sp>
      <p:sp>
        <p:nvSpPr>
          <p:cNvPr id="3" name="object 3"/>
          <p:cNvSpPr txBox="1"/>
          <p:nvPr/>
        </p:nvSpPr>
        <p:spPr>
          <a:xfrm>
            <a:off x="8841937" y="2707942"/>
            <a:ext cx="2012314" cy="645795"/>
          </a:xfrm>
          <a:prstGeom prst="rect">
            <a:avLst/>
          </a:prstGeom>
        </p:spPr>
        <p:txBody>
          <a:bodyPr vert="horz" wrap="square" lIns="0" tIns="27305" rIns="0" bIns="0" rtlCol="0">
            <a:spAutoFit/>
          </a:bodyPr>
          <a:lstStyle/>
          <a:p>
            <a:pPr marL="12700" marR="5080" indent="635">
              <a:lnSpc>
                <a:spcPts val="1600"/>
              </a:lnSpc>
              <a:spcBef>
                <a:spcPts val="215"/>
              </a:spcBef>
            </a:pPr>
            <a:r>
              <a:rPr sz="1400" spc="-5" dirty="0">
                <a:latin typeface="Times New Roman"/>
                <a:cs typeface="Times New Roman"/>
              </a:rPr>
              <a:t>(b) Data in the Shifted Par-  allel Coordinates -</a:t>
            </a:r>
            <a:r>
              <a:rPr sz="1400" spc="-10" dirty="0">
                <a:latin typeface="Times New Roman"/>
                <a:cs typeface="Times New Roman"/>
              </a:rPr>
              <a:t> </a:t>
            </a:r>
            <a:r>
              <a:rPr sz="1400" spc="-5" dirty="0">
                <a:latin typeface="Times New Roman"/>
                <a:cs typeface="Times New Roman"/>
              </a:rPr>
              <a:t>preatten-</a:t>
            </a:r>
            <a:endParaRPr sz="1400">
              <a:latin typeface="Times New Roman"/>
              <a:cs typeface="Times New Roman"/>
            </a:endParaRPr>
          </a:p>
          <a:p>
            <a:pPr marL="325120">
              <a:lnSpc>
                <a:spcPts val="1570"/>
              </a:lnSpc>
            </a:pPr>
            <a:r>
              <a:rPr sz="1400" spc="-5" dirty="0">
                <a:latin typeface="Times New Roman"/>
                <a:cs typeface="Times New Roman"/>
              </a:rPr>
              <a:t>tive</a:t>
            </a:r>
            <a:r>
              <a:rPr sz="1400" spc="-10" dirty="0">
                <a:latin typeface="Times New Roman"/>
                <a:cs typeface="Times New Roman"/>
              </a:rPr>
              <a:t> </a:t>
            </a:r>
            <a:r>
              <a:rPr sz="1400" spc="-5" dirty="0">
                <a:latin typeface="Times New Roman"/>
                <a:cs typeface="Times New Roman"/>
              </a:rPr>
              <a:t>representation.</a:t>
            </a:r>
            <a:endParaRPr sz="1400">
              <a:latin typeface="Times New Roman"/>
              <a:cs typeface="Times New Roman"/>
            </a:endParaRPr>
          </a:p>
        </p:txBody>
      </p:sp>
      <p:sp>
        <p:nvSpPr>
          <p:cNvPr id="4" name="object 4"/>
          <p:cNvSpPr txBox="1"/>
          <p:nvPr/>
        </p:nvSpPr>
        <p:spPr>
          <a:xfrm>
            <a:off x="6534895" y="5396046"/>
            <a:ext cx="1958975" cy="646430"/>
          </a:xfrm>
          <a:prstGeom prst="rect">
            <a:avLst/>
          </a:prstGeom>
        </p:spPr>
        <p:txBody>
          <a:bodyPr vert="horz" wrap="square" lIns="0" tIns="20955" rIns="0" bIns="0" rtlCol="0">
            <a:spAutoFit/>
          </a:bodyPr>
          <a:lstStyle/>
          <a:p>
            <a:pPr marL="12700" marR="5080">
              <a:lnSpc>
                <a:spcPct val="95600"/>
              </a:lnSpc>
              <a:spcBef>
                <a:spcPts val="165"/>
              </a:spcBef>
            </a:pPr>
            <a:r>
              <a:rPr sz="1400" spc="-5" dirty="0">
                <a:latin typeface="Times New Roman"/>
                <a:cs typeface="Times New Roman"/>
              </a:rPr>
              <a:t>(c) Data in the Shifted  General Line Coordinates-  preattentive</a:t>
            </a:r>
            <a:r>
              <a:rPr sz="1400" spc="-10" dirty="0">
                <a:latin typeface="Times New Roman"/>
                <a:cs typeface="Times New Roman"/>
              </a:rPr>
              <a:t> </a:t>
            </a:r>
            <a:r>
              <a:rPr sz="1400" spc="-5" dirty="0">
                <a:latin typeface="Times New Roman"/>
                <a:cs typeface="Times New Roman"/>
              </a:rPr>
              <a:t>representation.</a:t>
            </a:r>
            <a:endParaRPr sz="1400" dirty="0">
              <a:latin typeface="Times New Roman"/>
              <a:cs typeface="Times New Roman"/>
            </a:endParaRPr>
          </a:p>
        </p:txBody>
      </p:sp>
      <p:sp>
        <p:nvSpPr>
          <p:cNvPr id="5" name="object 5"/>
          <p:cNvSpPr txBox="1"/>
          <p:nvPr/>
        </p:nvSpPr>
        <p:spPr>
          <a:xfrm>
            <a:off x="8639376" y="5396046"/>
            <a:ext cx="2012314" cy="646430"/>
          </a:xfrm>
          <a:prstGeom prst="rect">
            <a:avLst/>
          </a:prstGeom>
        </p:spPr>
        <p:txBody>
          <a:bodyPr vert="horz" wrap="square" lIns="0" tIns="20955" rIns="0" bIns="0" rtlCol="0">
            <a:spAutoFit/>
          </a:bodyPr>
          <a:lstStyle/>
          <a:p>
            <a:pPr marL="12700" marR="5080">
              <a:lnSpc>
                <a:spcPct val="95600"/>
              </a:lnSpc>
              <a:spcBef>
                <a:spcPts val="165"/>
              </a:spcBef>
            </a:pPr>
            <a:r>
              <a:rPr sz="1400" spc="-5" dirty="0">
                <a:latin typeface="Times New Roman"/>
                <a:cs typeface="Times New Roman"/>
              </a:rPr>
              <a:t>(d) Data in the scaled Paral-  lel Coordinates – preatten-  tive</a:t>
            </a:r>
            <a:r>
              <a:rPr sz="1400" spc="-10" dirty="0">
                <a:latin typeface="Times New Roman"/>
                <a:cs typeface="Times New Roman"/>
              </a:rPr>
              <a:t> </a:t>
            </a:r>
            <a:r>
              <a:rPr sz="1400" spc="-5" dirty="0">
                <a:latin typeface="Times New Roman"/>
                <a:cs typeface="Times New Roman"/>
              </a:rPr>
              <a:t>representation</a:t>
            </a:r>
            <a:endParaRPr sz="1400" dirty="0">
              <a:latin typeface="Times New Roman"/>
              <a:cs typeface="Times New Roman"/>
            </a:endParaRPr>
          </a:p>
        </p:txBody>
      </p:sp>
      <p:grpSp>
        <p:nvGrpSpPr>
          <p:cNvPr id="415" name="Group 414">
            <a:extLst>
              <a:ext uri="{FF2B5EF4-FFF2-40B4-BE49-F238E27FC236}">
                <a16:creationId xmlns:a16="http://schemas.microsoft.com/office/drawing/2014/main" id="{1B6FFCFA-9D0F-D54F-AE7E-5C9AB5FBB065}"/>
              </a:ext>
            </a:extLst>
          </p:cNvPr>
          <p:cNvGrpSpPr/>
          <p:nvPr/>
        </p:nvGrpSpPr>
        <p:grpSpPr>
          <a:xfrm>
            <a:off x="6715141" y="979458"/>
            <a:ext cx="4089198" cy="1737996"/>
            <a:chOff x="1480532" y="1924786"/>
            <a:chExt cx="4089198" cy="1737996"/>
          </a:xfrm>
        </p:grpSpPr>
        <p:sp>
          <p:nvSpPr>
            <p:cNvPr id="8" name="object 8"/>
            <p:cNvSpPr/>
            <p:nvPr/>
          </p:nvSpPr>
          <p:spPr>
            <a:xfrm>
              <a:off x="1484567" y="2068439"/>
              <a:ext cx="103505" cy="1089660"/>
            </a:xfrm>
            <a:custGeom>
              <a:avLst/>
              <a:gdLst/>
              <a:ahLst/>
              <a:cxnLst/>
              <a:rect l="l" t="t" r="r" b="b"/>
              <a:pathLst>
                <a:path w="103505" h="1089660">
                  <a:moveTo>
                    <a:pt x="52006" y="25090"/>
                  </a:moveTo>
                  <a:lnTo>
                    <a:pt x="45612" y="35893"/>
                  </a:lnTo>
                  <a:lnTo>
                    <a:pt x="39481" y="1089427"/>
                  </a:lnTo>
                  <a:lnTo>
                    <a:pt x="52167" y="1089427"/>
                  </a:lnTo>
                  <a:lnTo>
                    <a:pt x="58298" y="36005"/>
                  </a:lnTo>
                  <a:lnTo>
                    <a:pt x="52006" y="25090"/>
                  </a:lnTo>
                  <a:close/>
                </a:path>
                <a:path w="103505" h="1089660">
                  <a:moveTo>
                    <a:pt x="59401" y="12541"/>
                  </a:moveTo>
                  <a:lnTo>
                    <a:pt x="58435" y="12541"/>
                  </a:lnTo>
                  <a:lnTo>
                    <a:pt x="58298" y="36005"/>
                  </a:lnTo>
                  <a:lnTo>
                    <a:pt x="92308" y="95008"/>
                  </a:lnTo>
                  <a:lnTo>
                    <a:pt x="96178" y="96021"/>
                  </a:lnTo>
                  <a:lnTo>
                    <a:pt x="102255" y="92474"/>
                  </a:lnTo>
                  <a:lnTo>
                    <a:pt x="103295" y="88674"/>
                  </a:lnTo>
                  <a:lnTo>
                    <a:pt x="59401" y="12541"/>
                  </a:lnTo>
                  <a:close/>
                </a:path>
                <a:path w="103505" h="1089660">
                  <a:moveTo>
                    <a:pt x="52167" y="0"/>
                  </a:moveTo>
                  <a:lnTo>
                    <a:pt x="0" y="88040"/>
                  </a:lnTo>
                  <a:lnTo>
                    <a:pt x="1002" y="91967"/>
                  </a:lnTo>
                  <a:lnTo>
                    <a:pt x="7041" y="95514"/>
                  </a:lnTo>
                  <a:lnTo>
                    <a:pt x="10923" y="94501"/>
                  </a:lnTo>
                  <a:lnTo>
                    <a:pt x="45612" y="35893"/>
                  </a:lnTo>
                  <a:lnTo>
                    <a:pt x="45748" y="12541"/>
                  </a:lnTo>
                  <a:lnTo>
                    <a:pt x="59401" y="12541"/>
                  </a:lnTo>
                  <a:lnTo>
                    <a:pt x="52167" y="0"/>
                  </a:lnTo>
                  <a:close/>
                </a:path>
                <a:path w="103505" h="1089660">
                  <a:moveTo>
                    <a:pt x="58416" y="15708"/>
                  </a:moveTo>
                  <a:lnTo>
                    <a:pt x="57559" y="15708"/>
                  </a:lnTo>
                  <a:lnTo>
                    <a:pt x="52006" y="25090"/>
                  </a:lnTo>
                  <a:lnTo>
                    <a:pt x="58298" y="36005"/>
                  </a:lnTo>
                  <a:lnTo>
                    <a:pt x="58416" y="15708"/>
                  </a:lnTo>
                  <a:close/>
                </a:path>
                <a:path w="103505" h="1089660">
                  <a:moveTo>
                    <a:pt x="58435" y="12541"/>
                  </a:moveTo>
                  <a:lnTo>
                    <a:pt x="45748" y="12541"/>
                  </a:lnTo>
                  <a:lnTo>
                    <a:pt x="45612" y="35893"/>
                  </a:lnTo>
                  <a:lnTo>
                    <a:pt x="52006" y="25090"/>
                  </a:lnTo>
                  <a:lnTo>
                    <a:pt x="46598" y="15708"/>
                  </a:lnTo>
                  <a:lnTo>
                    <a:pt x="58416" y="15708"/>
                  </a:lnTo>
                  <a:lnTo>
                    <a:pt x="58435" y="12541"/>
                  </a:lnTo>
                  <a:close/>
                </a:path>
                <a:path w="103505" h="1089660">
                  <a:moveTo>
                    <a:pt x="57559" y="15708"/>
                  </a:moveTo>
                  <a:lnTo>
                    <a:pt x="46598" y="15708"/>
                  </a:lnTo>
                  <a:lnTo>
                    <a:pt x="52006" y="25090"/>
                  </a:lnTo>
                  <a:lnTo>
                    <a:pt x="57559" y="15708"/>
                  </a:lnTo>
                  <a:close/>
                </a:path>
              </a:pathLst>
            </a:custGeom>
            <a:solidFill>
              <a:srgbClr val="497DBA"/>
            </a:solidFill>
          </p:spPr>
          <p:txBody>
            <a:bodyPr wrap="square" lIns="0" tIns="0" rIns="0" bIns="0" rtlCol="0"/>
            <a:lstStyle/>
            <a:p>
              <a:endParaRPr/>
            </a:p>
          </p:txBody>
        </p:sp>
        <p:sp>
          <p:nvSpPr>
            <p:cNvPr id="9" name="object 9"/>
            <p:cNvSpPr/>
            <p:nvPr/>
          </p:nvSpPr>
          <p:spPr>
            <a:xfrm>
              <a:off x="1822542" y="2068439"/>
              <a:ext cx="103505" cy="1089660"/>
            </a:xfrm>
            <a:custGeom>
              <a:avLst/>
              <a:gdLst/>
              <a:ahLst/>
              <a:cxnLst/>
              <a:rect l="l" t="t" r="r" b="b"/>
              <a:pathLst>
                <a:path w="103505" h="1089660">
                  <a:moveTo>
                    <a:pt x="52006" y="25090"/>
                  </a:moveTo>
                  <a:lnTo>
                    <a:pt x="45612" y="35893"/>
                  </a:lnTo>
                  <a:lnTo>
                    <a:pt x="39481" y="1089427"/>
                  </a:lnTo>
                  <a:lnTo>
                    <a:pt x="52167" y="1089427"/>
                  </a:lnTo>
                  <a:lnTo>
                    <a:pt x="58298" y="36005"/>
                  </a:lnTo>
                  <a:lnTo>
                    <a:pt x="52006" y="25090"/>
                  </a:lnTo>
                  <a:close/>
                </a:path>
                <a:path w="103505" h="1089660">
                  <a:moveTo>
                    <a:pt x="59401" y="12541"/>
                  </a:moveTo>
                  <a:lnTo>
                    <a:pt x="58435" y="12541"/>
                  </a:lnTo>
                  <a:lnTo>
                    <a:pt x="58298" y="36005"/>
                  </a:lnTo>
                  <a:lnTo>
                    <a:pt x="92308" y="95008"/>
                  </a:lnTo>
                  <a:lnTo>
                    <a:pt x="96178" y="96021"/>
                  </a:lnTo>
                  <a:lnTo>
                    <a:pt x="102255" y="92474"/>
                  </a:lnTo>
                  <a:lnTo>
                    <a:pt x="103295" y="88674"/>
                  </a:lnTo>
                  <a:lnTo>
                    <a:pt x="59401" y="12541"/>
                  </a:lnTo>
                  <a:close/>
                </a:path>
                <a:path w="103505" h="1089660">
                  <a:moveTo>
                    <a:pt x="52167" y="0"/>
                  </a:moveTo>
                  <a:lnTo>
                    <a:pt x="0" y="88040"/>
                  </a:lnTo>
                  <a:lnTo>
                    <a:pt x="1002" y="91967"/>
                  </a:lnTo>
                  <a:lnTo>
                    <a:pt x="7041" y="95514"/>
                  </a:lnTo>
                  <a:lnTo>
                    <a:pt x="10923" y="94501"/>
                  </a:lnTo>
                  <a:lnTo>
                    <a:pt x="45612" y="35893"/>
                  </a:lnTo>
                  <a:lnTo>
                    <a:pt x="45748" y="12541"/>
                  </a:lnTo>
                  <a:lnTo>
                    <a:pt x="59401" y="12541"/>
                  </a:lnTo>
                  <a:lnTo>
                    <a:pt x="52167" y="0"/>
                  </a:lnTo>
                  <a:close/>
                </a:path>
                <a:path w="103505" h="1089660">
                  <a:moveTo>
                    <a:pt x="58416" y="15708"/>
                  </a:moveTo>
                  <a:lnTo>
                    <a:pt x="57559" y="15708"/>
                  </a:lnTo>
                  <a:lnTo>
                    <a:pt x="52006" y="25090"/>
                  </a:lnTo>
                  <a:lnTo>
                    <a:pt x="58298" y="36005"/>
                  </a:lnTo>
                  <a:lnTo>
                    <a:pt x="58416" y="15708"/>
                  </a:lnTo>
                  <a:close/>
                </a:path>
                <a:path w="103505" h="1089660">
                  <a:moveTo>
                    <a:pt x="58435" y="12541"/>
                  </a:moveTo>
                  <a:lnTo>
                    <a:pt x="45748" y="12541"/>
                  </a:lnTo>
                  <a:lnTo>
                    <a:pt x="45612" y="35893"/>
                  </a:lnTo>
                  <a:lnTo>
                    <a:pt x="52006" y="25090"/>
                  </a:lnTo>
                  <a:lnTo>
                    <a:pt x="46598" y="15708"/>
                  </a:lnTo>
                  <a:lnTo>
                    <a:pt x="58416" y="15708"/>
                  </a:lnTo>
                  <a:lnTo>
                    <a:pt x="58435" y="12541"/>
                  </a:lnTo>
                  <a:close/>
                </a:path>
                <a:path w="103505" h="1089660">
                  <a:moveTo>
                    <a:pt x="57559" y="15708"/>
                  </a:moveTo>
                  <a:lnTo>
                    <a:pt x="46598" y="15708"/>
                  </a:lnTo>
                  <a:lnTo>
                    <a:pt x="52006" y="25090"/>
                  </a:lnTo>
                  <a:lnTo>
                    <a:pt x="57559" y="15708"/>
                  </a:lnTo>
                  <a:close/>
                </a:path>
              </a:pathLst>
            </a:custGeom>
            <a:solidFill>
              <a:srgbClr val="497DBA"/>
            </a:solidFill>
          </p:spPr>
          <p:txBody>
            <a:bodyPr wrap="square" lIns="0" tIns="0" rIns="0" bIns="0" rtlCol="0"/>
            <a:lstStyle/>
            <a:p>
              <a:endParaRPr/>
            </a:p>
          </p:txBody>
        </p:sp>
        <p:sp>
          <p:nvSpPr>
            <p:cNvPr id="10" name="object 10"/>
            <p:cNvSpPr/>
            <p:nvPr/>
          </p:nvSpPr>
          <p:spPr>
            <a:xfrm>
              <a:off x="2171174" y="2068439"/>
              <a:ext cx="103505" cy="1089660"/>
            </a:xfrm>
            <a:custGeom>
              <a:avLst/>
              <a:gdLst/>
              <a:ahLst/>
              <a:cxnLst/>
              <a:rect l="l" t="t" r="r" b="b"/>
              <a:pathLst>
                <a:path w="103505" h="1089660">
                  <a:moveTo>
                    <a:pt x="52006" y="25090"/>
                  </a:moveTo>
                  <a:lnTo>
                    <a:pt x="45612" y="35893"/>
                  </a:lnTo>
                  <a:lnTo>
                    <a:pt x="39481" y="1089427"/>
                  </a:lnTo>
                  <a:lnTo>
                    <a:pt x="52167" y="1089427"/>
                  </a:lnTo>
                  <a:lnTo>
                    <a:pt x="58298" y="36005"/>
                  </a:lnTo>
                  <a:lnTo>
                    <a:pt x="52006" y="25090"/>
                  </a:lnTo>
                  <a:close/>
                </a:path>
                <a:path w="103505" h="1089660">
                  <a:moveTo>
                    <a:pt x="59401" y="12541"/>
                  </a:moveTo>
                  <a:lnTo>
                    <a:pt x="58435" y="12541"/>
                  </a:lnTo>
                  <a:lnTo>
                    <a:pt x="58298" y="36005"/>
                  </a:lnTo>
                  <a:lnTo>
                    <a:pt x="92308" y="95008"/>
                  </a:lnTo>
                  <a:lnTo>
                    <a:pt x="96178" y="96021"/>
                  </a:lnTo>
                  <a:lnTo>
                    <a:pt x="102255" y="92474"/>
                  </a:lnTo>
                  <a:lnTo>
                    <a:pt x="103295" y="88674"/>
                  </a:lnTo>
                  <a:lnTo>
                    <a:pt x="59401" y="12541"/>
                  </a:lnTo>
                  <a:close/>
                </a:path>
                <a:path w="103505" h="1089660">
                  <a:moveTo>
                    <a:pt x="52167" y="0"/>
                  </a:moveTo>
                  <a:lnTo>
                    <a:pt x="0" y="88040"/>
                  </a:lnTo>
                  <a:lnTo>
                    <a:pt x="1002" y="91967"/>
                  </a:lnTo>
                  <a:lnTo>
                    <a:pt x="7041" y="95514"/>
                  </a:lnTo>
                  <a:lnTo>
                    <a:pt x="10923" y="94501"/>
                  </a:lnTo>
                  <a:lnTo>
                    <a:pt x="45612" y="35893"/>
                  </a:lnTo>
                  <a:lnTo>
                    <a:pt x="45748" y="12541"/>
                  </a:lnTo>
                  <a:lnTo>
                    <a:pt x="59401" y="12541"/>
                  </a:lnTo>
                  <a:lnTo>
                    <a:pt x="52167" y="0"/>
                  </a:lnTo>
                  <a:close/>
                </a:path>
                <a:path w="103505" h="1089660">
                  <a:moveTo>
                    <a:pt x="58416" y="15708"/>
                  </a:moveTo>
                  <a:lnTo>
                    <a:pt x="57559" y="15708"/>
                  </a:lnTo>
                  <a:lnTo>
                    <a:pt x="52006" y="25090"/>
                  </a:lnTo>
                  <a:lnTo>
                    <a:pt x="58298" y="36005"/>
                  </a:lnTo>
                  <a:lnTo>
                    <a:pt x="58416" y="15708"/>
                  </a:lnTo>
                  <a:close/>
                </a:path>
                <a:path w="103505" h="1089660">
                  <a:moveTo>
                    <a:pt x="58435" y="12541"/>
                  </a:moveTo>
                  <a:lnTo>
                    <a:pt x="45748" y="12541"/>
                  </a:lnTo>
                  <a:lnTo>
                    <a:pt x="45612" y="35893"/>
                  </a:lnTo>
                  <a:lnTo>
                    <a:pt x="52006" y="25090"/>
                  </a:lnTo>
                  <a:lnTo>
                    <a:pt x="46598" y="15708"/>
                  </a:lnTo>
                  <a:lnTo>
                    <a:pt x="58416" y="15708"/>
                  </a:lnTo>
                  <a:lnTo>
                    <a:pt x="58435" y="12541"/>
                  </a:lnTo>
                  <a:close/>
                </a:path>
                <a:path w="103505" h="1089660">
                  <a:moveTo>
                    <a:pt x="57559" y="15708"/>
                  </a:moveTo>
                  <a:lnTo>
                    <a:pt x="46598" y="15708"/>
                  </a:lnTo>
                  <a:lnTo>
                    <a:pt x="52006" y="25090"/>
                  </a:lnTo>
                  <a:lnTo>
                    <a:pt x="57559" y="15708"/>
                  </a:lnTo>
                  <a:close/>
                </a:path>
              </a:pathLst>
            </a:custGeom>
            <a:solidFill>
              <a:srgbClr val="497DBA"/>
            </a:solidFill>
          </p:spPr>
          <p:txBody>
            <a:bodyPr wrap="square" lIns="0" tIns="0" rIns="0" bIns="0" rtlCol="0"/>
            <a:lstStyle/>
            <a:p>
              <a:endParaRPr/>
            </a:p>
          </p:txBody>
        </p:sp>
        <p:sp>
          <p:nvSpPr>
            <p:cNvPr id="11" name="object 11"/>
            <p:cNvSpPr/>
            <p:nvPr/>
          </p:nvSpPr>
          <p:spPr>
            <a:xfrm>
              <a:off x="2513717" y="2053997"/>
              <a:ext cx="103505" cy="1089660"/>
            </a:xfrm>
            <a:custGeom>
              <a:avLst/>
              <a:gdLst/>
              <a:ahLst/>
              <a:cxnLst/>
              <a:rect l="l" t="t" r="r" b="b"/>
              <a:pathLst>
                <a:path w="103505" h="1089660">
                  <a:moveTo>
                    <a:pt x="52009" y="25084"/>
                  </a:moveTo>
                  <a:lnTo>
                    <a:pt x="45612" y="35893"/>
                  </a:lnTo>
                  <a:lnTo>
                    <a:pt x="39481" y="1089427"/>
                  </a:lnTo>
                  <a:lnTo>
                    <a:pt x="52167" y="1089427"/>
                  </a:lnTo>
                  <a:lnTo>
                    <a:pt x="58298" y="35982"/>
                  </a:lnTo>
                  <a:lnTo>
                    <a:pt x="52009" y="25084"/>
                  </a:lnTo>
                  <a:close/>
                </a:path>
                <a:path w="103505" h="1089660">
                  <a:moveTo>
                    <a:pt x="59395" y="12541"/>
                  </a:moveTo>
                  <a:lnTo>
                    <a:pt x="58435" y="12541"/>
                  </a:lnTo>
                  <a:lnTo>
                    <a:pt x="58298" y="35982"/>
                  </a:lnTo>
                  <a:lnTo>
                    <a:pt x="90608" y="91967"/>
                  </a:lnTo>
                  <a:lnTo>
                    <a:pt x="92258" y="95008"/>
                  </a:lnTo>
                  <a:lnTo>
                    <a:pt x="96191" y="96021"/>
                  </a:lnTo>
                  <a:lnTo>
                    <a:pt x="102280" y="92474"/>
                  </a:lnTo>
                  <a:lnTo>
                    <a:pt x="103295" y="88674"/>
                  </a:lnTo>
                  <a:lnTo>
                    <a:pt x="101519" y="85634"/>
                  </a:lnTo>
                  <a:lnTo>
                    <a:pt x="59395" y="12541"/>
                  </a:lnTo>
                  <a:close/>
                </a:path>
                <a:path w="103505" h="1089660">
                  <a:moveTo>
                    <a:pt x="52167" y="0"/>
                  </a:moveTo>
                  <a:lnTo>
                    <a:pt x="0" y="88040"/>
                  </a:lnTo>
                  <a:lnTo>
                    <a:pt x="1002" y="91967"/>
                  </a:lnTo>
                  <a:lnTo>
                    <a:pt x="7041" y="95514"/>
                  </a:lnTo>
                  <a:lnTo>
                    <a:pt x="10923" y="94501"/>
                  </a:lnTo>
                  <a:lnTo>
                    <a:pt x="45560" y="35982"/>
                  </a:lnTo>
                  <a:lnTo>
                    <a:pt x="45675" y="25084"/>
                  </a:lnTo>
                  <a:lnTo>
                    <a:pt x="45748" y="12541"/>
                  </a:lnTo>
                  <a:lnTo>
                    <a:pt x="59395" y="12541"/>
                  </a:lnTo>
                  <a:lnTo>
                    <a:pt x="52167" y="0"/>
                  </a:lnTo>
                  <a:close/>
                </a:path>
                <a:path w="103505" h="1089660">
                  <a:moveTo>
                    <a:pt x="58416" y="15708"/>
                  </a:moveTo>
                  <a:lnTo>
                    <a:pt x="57559" y="15708"/>
                  </a:lnTo>
                  <a:lnTo>
                    <a:pt x="52009" y="25084"/>
                  </a:lnTo>
                  <a:lnTo>
                    <a:pt x="58298" y="35982"/>
                  </a:lnTo>
                  <a:lnTo>
                    <a:pt x="58416" y="15708"/>
                  </a:lnTo>
                  <a:close/>
                </a:path>
                <a:path w="103505" h="1089660">
                  <a:moveTo>
                    <a:pt x="58435" y="12541"/>
                  </a:moveTo>
                  <a:lnTo>
                    <a:pt x="45748" y="12541"/>
                  </a:lnTo>
                  <a:lnTo>
                    <a:pt x="45612" y="35893"/>
                  </a:lnTo>
                  <a:lnTo>
                    <a:pt x="52009" y="25084"/>
                  </a:lnTo>
                  <a:lnTo>
                    <a:pt x="46598" y="15708"/>
                  </a:lnTo>
                  <a:lnTo>
                    <a:pt x="58416" y="15708"/>
                  </a:lnTo>
                  <a:lnTo>
                    <a:pt x="58435" y="12541"/>
                  </a:lnTo>
                  <a:close/>
                </a:path>
                <a:path w="103505" h="1089660">
                  <a:moveTo>
                    <a:pt x="57559" y="15708"/>
                  </a:moveTo>
                  <a:lnTo>
                    <a:pt x="46598" y="15708"/>
                  </a:lnTo>
                  <a:lnTo>
                    <a:pt x="52009" y="25084"/>
                  </a:lnTo>
                  <a:lnTo>
                    <a:pt x="57559" y="15708"/>
                  </a:lnTo>
                  <a:close/>
                </a:path>
              </a:pathLst>
            </a:custGeom>
            <a:solidFill>
              <a:srgbClr val="497DBA"/>
            </a:solidFill>
          </p:spPr>
          <p:txBody>
            <a:bodyPr wrap="square" lIns="0" tIns="0" rIns="0" bIns="0" rtlCol="0"/>
            <a:lstStyle/>
            <a:p>
              <a:endParaRPr/>
            </a:p>
          </p:txBody>
        </p:sp>
        <p:sp>
          <p:nvSpPr>
            <p:cNvPr id="12" name="object 12"/>
            <p:cNvSpPr/>
            <p:nvPr/>
          </p:nvSpPr>
          <p:spPr>
            <a:xfrm>
              <a:off x="2875315" y="2053997"/>
              <a:ext cx="103505" cy="1089660"/>
            </a:xfrm>
            <a:custGeom>
              <a:avLst/>
              <a:gdLst/>
              <a:ahLst/>
              <a:cxnLst/>
              <a:rect l="l" t="t" r="r" b="b"/>
              <a:pathLst>
                <a:path w="103505" h="1089660">
                  <a:moveTo>
                    <a:pt x="51950" y="25045"/>
                  </a:moveTo>
                  <a:lnTo>
                    <a:pt x="45537" y="35912"/>
                  </a:lnTo>
                  <a:lnTo>
                    <a:pt x="39455" y="1089427"/>
                  </a:lnTo>
                  <a:lnTo>
                    <a:pt x="52142" y="1089427"/>
                  </a:lnTo>
                  <a:lnTo>
                    <a:pt x="58213" y="35893"/>
                  </a:lnTo>
                  <a:lnTo>
                    <a:pt x="51950" y="25045"/>
                  </a:lnTo>
                  <a:close/>
                </a:path>
                <a:path w="103505"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5"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5" h="1089660">
                  <a:moveTo>
                    <a:pt x="58340" y="15708"/>
                  </a:moveTo>
                  <a:lnTo>
                    <a:pt x="57471" y="15708"/>
                  </a:lnTo>
                  <a:lnTo>
                    <a:pt x="51950" y="25045"/>
                  </a:lnTo>
                  <a:lnTo>
                    <a:pt x="58224" y="35912"/>
                  </a:lnTo>
                  <a:lnTo>
                    <a:pt x="58340" y="15708"/>
                  </a:lnTo>
                  <a:close/>
                </a:path>
                <a:path w="103505" h="1089660">
                  <a:moveTo>
                    <a:pt x="58359" y="12541"/>
                  </a:moveTo>
                  <a:lnTo>
                    <a:pt x="45672" y="12541"/>
                  </a:lnTo>
                  <a:lnTo>
                    <a:pt x="45537" y="35893"/>
                  </a:lnTo>
                  <a:lnTo>
                    <a:pt x="51950" y="25045"/>
                  </a:lnTo>
                  <a:lnTo>
                    <a:pt x="46560" y="15708"/>
                  </a:lnTo>
                  <a:lnTo>
                    <a:pt x="58340" y="15708"/>
                  </a:lnTo>
                  <a:lnTo>
                    <a:pt x="58359" y="12541"/>
                  </a:lnTo>
                  <a:close/>
                </a:path>
                <a:path w="103505"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13" name="object 13"/>
            <p:cNvSpPr/>
            <p:nvPr/>
          </p:nvSpPr>
          <p:spPr>
            <a:xfrm>
              <a:off x="3255918" y="2053997"/>
              <a:ext cx="103505" cy="1089660"/>
            </a:xfrm>
            <a:custGeom>
              <a:avLst/>
              <a:gdLst/>
              <a:ahLst/>
              <a:cxnLst/>
              <a:rect l="l" t="t" r="r" b="b"/>
              <a:pathLst>
                <a:path w="103504" h="1089660">
                  <a:moveTo>
                    <a:pt x="51950" y="25045"/>
                  </a:moveTo>
                  <a:lnTo>
                    <a:pt x="45537" y="35912"/>
                  </a:lnTo>
                  <a:lnTo>
                    <a:pt x="39455" y="1089427"/>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14" name="object 14"/>
            <p:cNvSpPr/>
            <p:nvPr/>
          </p:nvSpPr>
          <p:spPr>
            <a:xfrm>
              <a:off x="1492712" y="2421489"/>
              <a:ext cx="428558" cy="521404"/>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544093" y="2455312"/>
              <a:ext cx="323850" cy="419100"/>
            </a:xfrm>
            <a:custGeom>
              <a:avLst/>
              <a:gdLst/>
              <a:ahLst/>
              <a:cxnLst/>
              <a:rect l="l" t="t" r="r" b="b"/>
              <a:pathLst>
                <a:path w="323850" h="419100">
                  <a:moveTo>
                    <a:pt x="0" y="418669"/>
                  </a:moveTo>
                  <a:lnTo>
                    <a:pt x="323512" y="0"/>
                  </a:lnTo>
                </a:path>
              </a:pathLst>
            </a:custGeom>
            <a:ln w="25105">
              <a:solidFill>
                <a:srgbClr val="4F81BC"/>
              </a:solidFill>
            </a:ln>
          </p:spPr>
          <p:txBody>
            <a:bodyPr wrap="square" lIns="0" tIns="0" rIns="0" bIns="0" rtlCol="0"/>
            <a:lstStyle/>
            <a:p>
              <a:endParaRPr/>
            </a:p>
          </p:txBody>
        </p:sp>
        <p:sp>
          <p:nvSpPr>
            <p:cNvPr id="16" name="object 16"/>
            <p:cNvSpPr/>
            <p:nvPr/>
          </p:nvSpPr>
          <p:spPr>
            <a:xfrm>
              <a:off x="1819269" y="2412368"/>
              <a:ext cx="451395" cy="419556"/>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869128" y="2442391"/>
              <a:ext cx="348615" cy="316230"/>
            </a:xfrm>
            <a:custGeom>
              <a:avLst/>
              <a:gdLst/>
              <a:ahLst/>
              <a:cxnLst/>
              <a:rect l="l" t="t" r="r" b="b"/>
              <a:pathLst>
                <a:path w="348614" h="316230">
                  <a:moveTo>
                    <a:pt x="0" y="0"/>
                  </a:moveTo>
                  <a:lnTo>
                    <a:pt x="348251" y="316060"/>
                  </a:lnTo>
                </a:path>
              </a:pathLst>
            </a:custGeom>
            <a:ln w="25099">
              <a:solidFill>
                <a:srgbClr val="4F81BC"/>
              </a:solidFill>
            </a:ln>
          </p:spPr>
          <p:txBody>
            <a:bodyPr wrap="square" lIns="0" tIns="0" rIns="0" bIns="0" rtlCol="0"/>
            <a:lstStyle/>
            <a:p>
              <a:endParaRPr/>
            </a:p>
          </p:txBody>
        </p:sp>
        <p:sp>
          <p:nvSpPr>
            <p:cNvPr id="18" name="object 18"/>
            <p:cNvSpPr/>
            <p:nvPr/>
          </p:nvSpPr>
          <p:spPr>
            <a:xfrm>
              <a:off x="2167140" y="2303679"/>
              <a:ext cx="450633" cy="538126"/>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217760" y="2337502"/>
              <a:ext cx="346710" cy="436245"/>
            </a:xfrm>
            <a:custGeom>
              <a:avLst/>
              <a:gdLst/>
              <a:ahLst/>
              <a:cxnLst/>
              <a:rect l="l" t="t" r="r" b="b"/>
              <a:pathLst>
                <a:path w="346710" h="436244">
                  <a:moveTo>
                    <a:pt x="0" y="435770"/>
                  </a:moveTo>
                  <a:lnTo>
                    <a:pt x="346348" y="0"/>
                  </a:lnTo>
                </a:path>
              </a:pathLst>
            </a:custGeom>
            <a:ln w="25105">
              <a:solidFill>
                <a:srgbClr val="4F81BC"/>
              </a:solidFill>
            </a:ln>
          </p:spPr>
          <p:txBody>
            <a:bodyPr wrap="square" lIns="0" tIns="0" rIns="0" bIns="0" rtlCol="0"/>
            <a:lstStyle/>
            <a:p>
              <a:endParaRPr/>
            </a:p>
          </p:txBody>
        </p:sp>
        <p:sp>
          <p:nvSpPr>
            <p:cNvPr id="20" name="object 20"/>
            <p:cNvSpPr/>
            <p:nvPr/>
          </p:nvSpPr>
          <p:spPr>
            <a:xfrm>
              <a:off x="2507399" y="2295318"/>
              <a:ext cx="467380" cy="742584"/>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559542" y="2322300"/>
              <a:ext cx="361950" cy="642620"/>
            </a:xfrm>
            <a:custGeom>
              <a:avLst/>
              <a:gdLst/>
              <a:ahLst/>
              <a:cxnLst/>
              <a:rect l="l" t="t" r="r" b="b"/>
              <a:pathLst>
                <a:path w="361950" h="642619">
                  <a:moveTo>
                    <a:pt x="0" y="0"/>
                  </a:moveTo>
                  <a:lnTo>
                    <a:pt x="361572" y="642255"/>
                  </a:lnTo>
                </a:path>
              </a:pathLst>
            </a:custGeom>
            <a:ln w="25110">
              <a:solidFill>
                <a:srgbClr val="4F81BC"/>
              </a:solidFill>
            </a:ln>
          </p:spPr>
          <p:txBody>
            <a:bodyPr wrap="square" lIns="0" tIns="0" rIns="0" bIns="0" rtlCol="0"/>
            <a:lstStyle/>
            <a:p>
              <a:endParaRPr/>
            </a:p>
          </p:txBody>
        </p:sp>
        <p:sp>
          <p:nvSpPr>
            <p:cNvPr id="22" name="object 22"/>
            <p:cNvSpPr/>
            <p:nvPr/>
          </p:nvSpPr>
          <p:spPr>
            <a:xfrm>
              <a:off x="2875823" y="2218551"/>
              <a:ext cx="478798" cy="81327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2927965" y="2252375"/>
              <a:ext cx="373380" cy="713105"/>
            </a:xfrm>
            <a:custGeom>
              <a:avLst/>
              <a:gdLst/>
              <a:ahLst/>
              <a:cxnLst/>
              <a:rect l="l" t="t" r="r" b="b"/>
              <a:pathLst>
                <a:path w="373379" h="713105">
                  <a:moveTo>
                    <a:pt x="0" y="712561"/>
                  </a:moveTo>
                  <a:lnTo>
                    <a:pt x="372990" y="0"/>
                  </a:lnTo>
                </a:path>
              </a:pathLst>
            </a:custGeom>
            <a:ln w="25111">
              <a:solidFill>
                <a:srgbClr val="4F81BC"/>
              </a:solidFill>
            </a:ln>
          </p:spPr>
          <p:txBody>
            <a:bodyPr wrap="square" lIns="0" tIns="0" rIns="0" bIns="0" rtlCol="0"/>
            <a:lstStyle/>
            <a:p>
              <a:endParaRPr/>
            </a:p>
          </p:txBody>
        </p:sp>
        <p:sp>
          <p:nvSpPr>
            <p:cNvPr id="24" name="object 24"/>
            <p:cNvSpPr/>
            <p:nvPr/>
          </p:nvSpPr>
          <p:spPr>
            <a:xfrm>
              <a:off x="1480532" y="3274283"/>
              <a:ext cx="235212" cy="177855"/>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1596997" y="3344969"/>
              <a:ext cx="135494" cy="107169"/>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1772074" y="3274283"/>
              <a:ext cx="235212" cy="177855"/>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1888539" y="3344969"/>
              <a:ext cx="135494" cy="107169"/>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2095587" y="3274283"/>
              <a:ext cx="235212" cy="177855"/>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2212051" y="3344969"/>
              <a:ext cx="134733" cy="107169"/>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2450309" y="3274283"/>
              <a:ext cx="235212" cy="177855"/>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2566773" y="3344969"/>
              <a:ext cx="135494" cy="107169"/>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2805031" y="3274283"/>
              <a:ext cx="235212" cy="177855"/>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2921495" y="3344969"/>
              <a:ext cx="258809" cy="107169"/>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3102662" y="3274283"/>
              <a:ext cx="235212" cy="177855"/>
            </a:xfrm>
            <a:prstGeom prst="rect">
              <a:avLst/>
            </a:prstGeom>
            <a:blipFill>
              <a:blip r:embed="rId7" cstate="print"/>
              <a:stretch>
                <a:fillRect/>
              </a:stretch>
            </a:blipFill>
          </p:spPr>
          <p:txBody>
            <a:bodyPr wrap="square" lIns="0" tIns="0" rIns="0" bIns="0" rtlCol="0"/>
            <a:lstStyle/>
            <a:p>
              <a:endParaRPr/>
            </a:p>
          </p:txBody>
        </p:sp>
        <p:sp>
          <p:nvSpPr>
            <p:cNvPr id="35" name="object 35"/>
            <p:cNvSpPr/>
            <p:nvPr/>
          </p:nvSpPr>
          <p:spPr>
            <a:xfrm>
              <a:off x="3219127" y="3344969"/>
              <a:ext cx="179644" cy="107169"/>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1538003" y="2299499"/>
              <a:ext cx="323850" cy="440690"/>
            </a:xfrm>
            <a:custGeom>
              <a:avLst/>
              <a:gdLst/>
              <a:ahLst/>
              <a:cxnLst/>
              <a:rect l="l" t="t" r="r" b="b"/>
              <a:pathLst>
                <a:path w="323850" h="440689">
                  <a:moveTo>
                    <a:pt x="0" y="440584"/>
                  </a:moveTo>
                  <a:lnTo>
                    <a:pt x="323677" y="0"/>
                  </a:lnTo>
                </a:path>
              </a:pathLst>
            </a:custGeom>
            <a:ln w="9890">
              <a:solidFill>
                <a:srgbClr val="F69240"/>
              </a:solidFill>
            </a:ln>
          </p:spPr>
          <p:txBody>
            <a:bodyPr wrap="square" lIns="0" tIns="0" rIns="0" bIns="0" rtlCol="0"/>
            <a:lstStyle/>
            <a:p>
              <a:endParaRPr/>
            </a:p>
          </p:txBody>
        </p:sp>
        <p:sp>
          <p:nvSpPr>
            <p:cNvPr id="37" name="object 37"/>
            <p:cNvSpPr/>
            <p:nvPr/>
          </p:nvSpPr>
          <p:spPr>
            <a:xfrm>
              <a:off x="1873695" y="2295698"/>
              <a:ext cx="354330" cy="316865"/>
            </a:xfrm>
            <a:custGeom>
              <a:avLst/>
              <a:gdLst/>
              <a:ahLst/>
              <a:cxnLst/>
              <a:rect l="l" t="t" r="r" b="b"/>
              <a:pathLst>
                <a:path w="354330" h="316864">
                  <a:moveTo>
                    <a:pt x="0" y="0"/>
                  </a:moveTo>
                  <a:lnTo>
                    <a:pt x="353960" y="316693"/>
                  </a:lnTo>
                </a:path>
              </a:pathLst>
            </a:custGeom>
            <a:ln w="9887">
              <a:solidFill>
                <a:srgbClr val="F69240"/>
              </a:solidFill>
            </a:ln>
          </p:spPr>
          <p:txBody>
            <a:bodyPr wrap="square" lIns="0" tIns="0" rIns="0" bIns="0" rtlCol="0"/>
            <a:lstStyle/>
            <a:p>
              <a:endParaRPr/>
            </a:p>
          </p:txBody>
        </p:sp>
        <p:sp>
          <p:nvSpPr>
            <p:cNvPr id="38" name="object 38"/>
            <p:cNvSpPr/>
            <p:nvPr/>
          </p:nvSpPr>
          <p:spPr>
            <a:xfrm>
              <a:off x="2223850" y="2252375"/>
              <a:ext cx="335915" cy="360680"/>
            </a:xfrm>
            <a:custGeom>
              <a:avLst/>
              <a:gdLst/>
              <a:ahLst/>
              <a:cxnLst/>
              <a:rect l="l" t="t" r="r" b="b"/>
              <a:pathLst>
                <a:path w="335914" h="360680">
                  <a:moveTo>
                    <a:pt x="0" y="360397"/>
                  </a:moveTo>
                  <a:lnTo>
                    <a:pt x="335564" y="0"/>
                  </a:lnTo>
                </a:path>
              </a:pathLst>
            </a:custGeom>
            <a:ln w="9888">
              <a:solidFill>
                <a:srgbClr val="F69240"/>
              </a:solidFill>
            </a:ln>
          </p:spPr>
          <p:txBody>
            <a:bodyPr wrap="square" lIns="0" tIns="0" rIns="0" bIns="0" rtlCol="0"/>
            <a:lstStyle/>
            <a:p>
              <a:endParaRPr/>
            </a:p>
          </p:txBody>
        </p:sp>
        <p:sp>
          <p:nvSpPr>
            <p:cNvPr id="39" name="object 39"/>
            <p:cNvSpPr/>
            <p:nvPr/>
          </p:nvSpPr>
          <p:spPr>
            <a:xfrm>
              <a:off x="2581617" y="2250094"/>
              <a:ext cx="340360" cy="556895"/>
            </a:xfrm>
            <a:custGeom>
              <a:avLst/>
              <a:gdLst/>
              <a:ahLst/>
              <a:cxnLst/>
              <a:rect l="l" t="t" r="r" b="b"/>
              <a:pathLst>
                <a:path w="340360" h="556894">
                  <a:moveTo>
                    <a:pt x="0" y="0"/>
                  </a:moveTo>
                  <a:lnTo>
                    <a:pt x="339878" y="556494"/>
                  </a:lnTo>
                </a:path>
              </a:pathLst>
            </a:custGeom>
            <a:ln w="9891">
              <a:solidFill>
                <a:srgbClr val="F69240"/>
              </a:solidFill>
            </a:ln>
          </p:spPr>
          <p:txBody>
            <a:bodyPr wrap="square" lIns="0" tIns="0" rIns="0" bIns="0" rtlCol="0"/>
            <a:lstStyle/>
            <a:p>
              <a:endParaRPr/>
            </a:p>
          </p:txBody>
        </p:sp>
        <p:sp>
          <p:nvSpPr>
            <p:cNvPr id="40" name="object 40"/>
            <p:cNvSpPr/>
            <p:nvPr/>
          </p:nvSpPr>
          <p:spPr>
            <a:xfrm>
              <a:off x="2930249" y="2096561"/>
              <a:ext cx="380365" cy="711200"/>
            </a:xfrm>
            <a:custGeom>
              <a:avLst/>
              <a:gdLst/>
              <a:ahLst/>
              <a:cxnLst/>
              <a:rect l="l" t="t" r="r" b="b"/>
              <a:pathLst>
                <a:path w="380364" h="711200">
                  <a:moveTo>
                    <a:pt x="0" y="710661"/>
                  </a:moveTo>
                  <a:lnTo>
                    <a:pt x="379841" y="0"/>
                  </a:lnTo>
                </a:path>
              </a:pathLst>
            </a:custGeom>
            <a:ln w="9892">
              <a:solidFill>
                <a:srgbClr val="F69240"/>
              </a:solidFill>
            </a:ln>
          </p:spPr>
          <p:txBody>
            <a:bodyPr wrap="square" lIns="0" tIns="0" rIns="0" bIns="0" rtlCol="0"/>
            <a:lstStyle/>
            <a:p>
              <a:endParaRPr/>
            </a:p>
          </p:txBody>
        </p:sp>
        <p:sp>
          <p:nvSpPr>
            <p:cNvPr id="41" name="object 41"/>
            <p:cNvSpPr/>
            <p:nvPr/>
          </p:nvSpPr>
          <p:spPr>
            <a:xfrm>
              <a:off x="3273943" y="2220822"/>
              <a:ext cx="70773" cy="70704"/>
            </a:xfrm>
            <a:prstGeom prst="rect">
              <a:avLst/>
            </a:prstGeom>
            <a:blipFill>
              <a:blip r:embed="rId14" cstate="print"/>
              <a:stretch>
                <a:fillRect/>
              </a:stretch>
            </a:blipFill>
          </p:spPr>
          <p:txBody>
            <a:bodyPr wrap="square" lIns="0" tIns="0" rIns="0" bIns="0" rtlCol="0"/>
            <a:lstStyle/>
            <a:p>
              <a:endParaRPr/>
            </a:p>
          </p:txBody>
        </p:sp>
        <p:sp>
          <p:nvSpPr>
            <p:cNvPr id="42" name="object 42"/>
            <p:cNvSpPr/>
            <p:nvPr/>
          </p:nvSpPr>
          <p:spPr>
            <a:xfrm>
              <a:off x="1507184" y="2821274"/>
              <a:ext cx="70012" cy="70705"/>
            </a:xfrm>
            <a:prstGeom prst="rect">
              <a:avLst/>
            </a:prstGeom>
            <a:blipFill>
              <a:blip r:embed="rId15" cstate="print"/>
              <a:stretch>
                <a:fillRect/>
              </a:stretch>
            </a:blipFill>
          </p:spPr>
          <p:txBody>
            <a:bodyPr wrap="square" lIns="0" tIns="0" rIns="0" bIns="0" rtlCol="0"/>
            <a:lstStyle/>
            <a:p>
              <a:endParaRPr/>
            </a:p>
          </p:txBody>
        </p:sp>
        <p:sp>
          <p:nvSpPr>
            <p:cNvPr id="43" name="object 43"/>
            <p:cNvSpPr/>
            <p:nvPr/>
          </p:nvSpPr>
          <p:spPr>
            <a:xfrm>
              <a:off x="1849726" y="2429840"/>
              <a:ext cx="70012" cy="70705"/>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2174761" y="2707264"/>
              <a:ext cx="70012" cy="70705"/>
            </a:xfrm>
            <a:prstGeom prst="rect">
              <a:avLst/>
            </a:prstGeom>
            <a:blipFill>
              <a:blip r:embed="rId15" cstate="print"/>
              <a:stretch>
                <a:fillRect/>
              </a:stretch>
            </a:blipFill>
          </p:spPr>
          <p:txBody>
            <a:bodyPr wrap="square" lIns="0" tIns="0" rIns="0" bIns="0" rtlCol="0"/>
            <a:lstStyle/>
            <a:p>
              <a:endParaRPr/>
            </a:p>
          </p:txBody>
        </p:sp>
        <p:sp>
          <p:nvSpPr>
            <p:cNvPr id="45" name="object 45"/>
            <p:cNvSpPr/>
            <p:nvPr/>
          </p:nvSpPr>
          <p:spPr>
            <a:xfrm>
              <a:off x="2526438" y="2324951"/>
              <a:ext cx="70012" cy="70705"/>
            </a:xfrm>
            <a:prstGeom prst="rect">
              <a:avLst/>
            </a:prstGeom>
            <a:blipFill>
              <a:blip r:embed="rId15" cstate="print"/>
              <a:stretch>
                <a:fillRect/>
              </a:stretch>
            </a:blipFill>
          </p:spPr>
          <p:txBody>
            <a:bodyPr wrap="square" lIns="0" tIns="0" rIns="0" bIns="0" rtlCol="0"/>
            <a:lstStyle/>
            <a:p>
              <a:endParaRPr/>
            </a:p>
          </p:txBody>
        </p:sp>
        <p:sp>
          <p:nvSpPr>
            <p:cNvPr id="46" name="object 46"/>
            <p:cNvSpPr/>
            <p:nvPr/>
          </p:nvSpPr>
          <p:spPr>
            <a:xfrm>
              <a:off x="2891056" y="2907161"/>
              <a:ext cx="70012" cy="70705"/>
            </a:xfrm>
            <a:prstGeom prst="rect">
              <a:avLst/>
            </a:prstGeom>
            <a:blipFill>
              <a:blip r:embed="rId16" cstate="print"/>
              <a:stretch>
                <a:fillRect/>
              </a:stretch>
            </a:blipFill>
          </p:spPr>
          <p:txBody>
            <a:bodyPr wrap="square" lIns="0" tIns="0" rIns="0" bIns="0" rtlCol="0"/>
            <a:lstStyle/>
            <a:p>
              <a:endParaRPr/>
            </a:p>
          </p:txBody>
        </p:sp>
        <p:sp>
          <p:nvSpPr>
            <p:cNvPr id="47" name="object 47"/>
            <p:cNvSpPr/>
            <p:nvPr/>
          </p:nvSpPr>
          <p:spPr>
            <a:xfrm>
              <a:off x="1486631" y="2720945"/>
              <a:ext cx="70012" cy="70705"/>
            </a:xfrm>
            <a:prstGeom prst="rect">
              <a:avLst/>
            </a:prstGeom>
            <a:blipFill>
              <a:blip r:embed="rId17" cstate="print"/>
              <a:stretch>
                <a:fillRect/>
              </a:stretch>
            </a:blipFill>
          </p:spPr>
          <p:txBody>
            <a:bodyPr wrap="square" lIns="0" tIns="0" rIns="0" bIns="0" rtlCol="0"/>
            <a:lstStyle/>
            <a:p>
              <a:endParaRPr/>
            </a:p>
          </p:txBody>
        </p:sp>
        <p:sp>
          <p:nvSpPr>
            <p:cNvPr id="48" name="object 48"/>
            <p:cNvSpPr/>
            <p:nvPr/>
          </p:nvSpPr>
          <p:spPr>
            <a:xfrm>
              <a:off x="1834502" y="2274787"/>
              <a:ext cx="69251" cy="70705"/>
            </a:xfrm>
            <a:prstGeom prst="rect">
              <a:avLst/>
            </a:prstGeom>
            <a:blipFill>
              <a:blip r:embed="rId18" cstate="print"/>
              <a:stretch>
                <a:fillRect/>
              </a:stretch>
            </a:blipFill>
          </p:spPr>
          <p:txBody>
            <a:bodyPr wrap="square" lIns="0" tIns="0" rIns="0" bIns="0" rtlCol="0"/>
            <a:lstStyle/>
            <a:p>
              <a:endParaRPr/>
            </a:p>
          </p:txBody>
        </p:sp>
        <p:sp>
          <p:nvSpPr>
            <p:cNvPr id="49" name="object 49"/>
            <p:cNvSpPr/>
            <p:nvPr/>
          </p:nvSpPr>
          <p:spPr>
            <a:xfrm>
              <a:off x="2181612" y="2555251"/>
              <a:ext cx="69251" cy="70705"/>
            </a:xfrm>
            <a:prstGeom prst="rect">
              <a:avLst/>
            </a:prstGeom>
            <a:blipFill>
              <a:blip r:embed="rId18" cstate="print"/>
              <a:stretch>
                <a:fillRect/>
              </a:stretch>
            </a:blipFill>
          </p:spPr>
          <p:txBody>
            <a:bodyPr wrap="square" lIns="0" tIns="0" rIns="0" bIns="0" rtlCol="0"/>
            <a:lstStyle/>
            <a:p>
              <a:endParaRPr/>
            </a:p>
          </p:txBody>
        </p:sp>
        <p:sp>
          <p:nvSpPr>
            <p:cNvPr id="50" name="object 50"/>
            <p:cNvSpPr/>
            <p:nvPr/>
          </p:nvSpPr>
          <p:spPr>
            <a:xfrm>
              <a:off x="2531006" y="2198020"/>
              <a:ext cx="69251" cy="70705"/>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3274704" y="2084010"/>
              <a:ext cx="70012" cy="70705"/>
            </a:xfrm>
            <a:prstGeom prst="rect">
              <a:avLst/>
            </a:prstGeom>
            <a:blipFill>
              <a:blip r:embed="rId20" cstate="print"/>
              <a:stretch>
                <a:fillRect/>
              </a:stretch>
            </a:blipFill>
          </p:spPr>
          <p:txBody>
            <a:bodyPr wrap="square" lIns="0" tIns="0" rIns="0" bIns="0" rtlCol="0"/>
            <a:lstStyle/>
            <a:p>
              <a:endParaRPr/>
            </a:p>
          </p:txBody>
        </p:sp>
        <p:sp>
          <p:nvSpPr>
            <p:cNvPr id="52" name="object 52"/>
            <p:cNvSpPr/>
            <p:nvPr/>
          </p:nvSpPr>
          <p:spPr>
            <a:xfrm>
              <a:off x="2885728" y="2746027"/>
              <a:ext cx="70012" cy="70705"/>
            </a:xfrm>
            <a:prstGeom prst="rect">
              <a:avLst/>
            </a:prstGeom>
            <a:blipFill>
              <a:blip r:embed="rId21" cstate="print"/>
              <a:stretch>
                <a:fillRect/>
              </a:stretch>
            </a:blipFill>
          </p:spPr>
          <p:txBody>
            <a:bodyPr wrap="square" lIns="0" tIns="0" rIns="0" bIns="0" rtlCol="0"/>
            <a:lstStyle/>
            <a:p>
              <a:endParaRPr/>
            </a:p>
          </p:txBody>
        </p:sp>
        <p:sp>
          <p:nvSpPr>
            <p:cNvPr id="53" name="object 53"/>
            <p:cNvSpPr/>
            <p:nvPr/>
          </p:nvSpPr>
          <p:spPr>
            <a:xfrm>
              <a:off x="3663163" y="1924786"/>
              <a:ext cx="103505" cy="1089660"/>
            </a:xfrm>
            <a:custGeom>
              <a:avLst/>
              <a:gdLst/>
              <a:ahLst/>
              <a:cxnLst/>
              <a:rect l="l" t="t" r="r" b="b"/>
              <a:pathLst>
                <a:path w="103504" h="1089660">
                  <a:moveTo>
                    <a:pt x="51950" y="25045"/>
                  </a:moveTo>
                  <a:lnTo>
                    <a:pt x="45537" y="35912"/>
                  </a:lnTo>
                  <a:lnTo>
                    <a:pt x="39455" y="1089300"/>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54" name="object 54"/>
            <p:cNvSpPr/>
            <p:nvPr/>
          </p:nvSpPr>
          <p:spPr>
            <a:xfrm>
              <a:off x="3691083" y="2701944"/>
              <a:ext cx="70773" cy="70704"/>
            </a:xfrm>
            <a:prstGeom prst="rect">
              <a:avLst/>
            </a:prstGeom>
            <a:blipFill>
              <a:blip r:embed="rId14" cstate="print"/>
              <a:stretch>
                <a:fillRect/>
              </a:stretch>
            </a:blipFill>
          </p:spPr>
          <p:txBody>
            <a:bodyPr wrap="square" lIns="0" tIns="0" rIns="0" bIns="0" rtlCol="0"/>
            <a:lstStyle/>
            <a:p>
              <a:endParaRPr/>
            </a:p>
          </p:txBody>
        </p:sp>
        <p:sp>
          <p:nvSpPr>
            <p:cNvPr id="55" name="object 55"/>
            <p:cNvSpPr/>
            <p:nvPr/>
          </p:nvSpPr>
          <p:spPr>
            <a:xfrm>
              <a:off x="4008751" y="2338262"/>
              <a:ext cx="103505" cy="1089660"/>
            </a:xfrm>
            <a:custGeom>
              <a:avLst/>
              <a:gdLst/>
              <a:ahLst/>
              <a:cxnLst/>
              <a:rect l="l" t="t" r="r" b="b"/>
              <a:pathLst>
                <a:path w="103504" h="1089660">
                  <a:moveTo>
                    <a:pt x="51950" y="25045"/>
                  </a:moveTo>
                  <a:lnTo>
                    <a:pt x="45537" y="35912"/>
                  </a:lnTo>
                  <a:lnTo>
                    <a:pt x="39455" y="1089300"/>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56" name="object 56"/>
            <p:cNvSpPr/>
            <p:nvPr/>
          </p:nvSpPr>
          <p:spPr>
            <a:xfrm>
              <a:off x="4015357" y="2711825"/>
              <a:ext cx="70773" cy="70704"/>
            </a:xfrm>
            <a:prstGeom prst="rect">
              <a:avLst/>
            </a:prstGeom>
            <a:blipFill>
              <a:blip r:embed="rId14" cstate="print"/>
              <a:stretch>
                <a:fillRect/>
              </a:stretch>
            </a:blipFill>
          </p:spPr>
          <p:txBody>
            <a:bodyPr wrap="square" lIns="0" tIns="0" rIns="0" bIns="0" rtlCol="0"/>
            <a:lstStyle/>
            <a:p>
              <a:endParaRPr/>
            </a:p>
          </p:txBody>
        </p:sp>
        <p:sp>
          <p:nvSpPr>
            <p:cNvPr id="57" name="object 57"/>
            <p:cNvSpPr/>
            <p:nvPr/>
          </p:nvSpPr>
          <p:spPr>
            <a:xfrm>
              <a:off x="4344316" y="2141405"/>
              <a:ext cx="103505" cy="900430"/>
            </a:xfrm>
            <a:custGeom>
              <a:avLst/>
              <a:gdLst/>
              <a:ahLst/>
              <a:cxnLst/>
              <a:rect l="l" t="t" r="r" b="b"/>
              <a:pathLst>
                <a:path w="103504" h="900430">
                  <a:moveTo>
                    <a:pt x="52062" y="25045"/>
                  </a:moveTo>
                  <a:lnTo>
                    <a:pt x="45634" y="35886"/>
                  </a:lnTo>
                  <a:lnTo>
                    <a:pt x="39582" y="899917"/>
                  </a:lnTo>
                  <a:lnTo>
                    <a:pt x="52269" y="900044"/>
                  </a:lnTo>
                  <a:lnTo>
                    <a:pt x="58322" y="35921"/>
                  </a:lnTo>
                  <a:lnTo>
                    <a:pt x="52062" y="25045"/>
                  </a:lnTo>
                  <a:close/>
                </a:path>
                <a:path w="103504" h="900430">
                  <a:moveTo>
                    <a:pt x="59405" y="12414"/>
                  </a:moveTo>
                  <a:lnTo>
                    <a:pt x="45799" y="12414"/>
                  </a:lnTo>
                  <a:lnTo>
                    <a:pt x="58485" y="12541"/>
                  </a:lnTo>
                  <a:lnTo>
                    <a:pt x="58322" y="35921"/>
                  </a:lnTo>
                  <a:lnTo>
                    <a:pt x="90583" y="91967"/>
                  </a:lnTo>
                  <a:lnTo>
                    <a:pt x="92232" y="95008"/>
                  </a:lnTo>
                  <a:lnTo>
                    <a:pt x="96165" y="96021"/>
                  </a:lnTo>
                  <a:lnTo>
                    <a:pt x="99210" y="94374"/>
                  </a:lnTo>
                  <a:lnTo>
                    <a:pt x="102255" y="92601"/>
                  </a:lnTo>
                  <a:lnTo>
                    <a:pt x="103270" y="88674"/>
                  </a:lnTo>
                  <a:lnTo>
                    <a:pt x="101494" y="85634"/>
                  </a:lnTo>
                  <a:lnTo>
                    <a:pt x="59405" y="12414"/>
                  </a:lnTo>
                  <a:close/>
                </a:path>
                <a:path w="103504" h="900430">
                  <a:moveTo>
                    <a:pt x="52269" y="0"/>
                  </a:moveTo>
                  <a:lnTo>
                    <a:pt x="1776" y="85000"/>
                  </a:lnTo>
                  <a:lnTo>
                    <a:pt x="0" y="88040"/>
                  </a:lnTo>
                  <a:lnTo>
                    <a:pt x="1014" y="91841"/>
                  </a:lnTo>
                  <a:lnTo>
                    <a:pt x="4059" y="93614"/>
                  </a:lnTo>
                  <a:lnTo>
                    <a:pt x="6977" y="95388"/>
                  </a:lnTo>
                  <a:lnTo>
                    <a:pt x="10910" y="94501"/>
                  </a:lnTo>
                  <a:lnTo>
                    <a:pt x="12686" y="91461"/>
                  </a:lnTo>
                  <a:lnTo>
                    <a:pt x="45614" y="35921"/>
                  </a:lnTo>
                  <a:lnTo>
                    <a:pt x="45799" y="12414"/>
                  </a:lnTo>
                  <a:lnTo>
                    <a:pt x="59405" y="12414"/>
                  </a:lnTo>
                  <a:lnTo>
                    <a:pt x="52269" y="0"/>
                  </a:lnTo>
                  <a:close/>
                </a:path>
                <a:path w="103504" h="900430">
                  <a:moveTo>
                    <a:pt x="58463" y="15708"/>
                  </a:moveTo>
                  <a:lnTo>
                    <a:pt x="57597" y="15708"/>
                  </a:lnTo>
                  <a:lnTo>
                    <a:pt x="52062" y="25045"/>
                  </a:lnTo>
                  <a:lnTo>
                    <a:pt x="58322" y="35921"/>
                  </a:lnTo>
                  <a:lnTo>
                    <a:pt x="58463" y="15708"/>
                  </a:lnTo>
                  <a:close/>
                </a:path>
                <a:path w="103504" h="900430">
                  <a:moveTo>
                    <a:pt x="45799" y="12414"/>
                  </a:moveTo>
                  <a:lnTo>
                    <a:pt x="45634" y="35886"/>
                  </a:lnTo>
                  <a:lnTo>
                    <a:pt x="52062" y="25045"/>
                  </a:lnTo>
                  <a:lnTo>
                    <a:pt x="46687" y="15708"/>
                  </a:lnTo>
                  <a:lnTo>
                    <a:pt x="58463" y="15708"/>
                  </a:lnTo>
                  <a:lnTo>
                    <a:pt x="58485" y="12541"/>
                  </a:lnTo>
                  <a:lnTo>
                    <a:pt x="45799" y="12414"/>
                  </a:lnTo>
                  <a:close/>
                </a:path>
                <a:path w="103504" h="900430">
                  <a:moveTo>
                    <a:pt x="57597" y="15708"/>
                  </a:moveTo>
                  <a:lnTo>
                    <a:pt x="46687" y="15708"/>
                  </a:lnTo>
                  <a:lnTo>
                    <a:pt x="52062" y="25045"/>
                  </a:lnTo>
                  <a:lnTo>
                    <a:pt x="57597" y="15708"/>
                  </a:lnTo>
                  <a:close/>
                </a:path>
              </a:pathLst>
            </a:custGeom>
            <a:solidFill>
              <a:srgbClr val="497DBA"/>
            </a:solidFill>
          </p:spPr>
          <p:txBody>
            <a:bodyPr wrap="square" lIns="0" tIns="0" rIns="0" bIns="0" rtlCol="0"/>
            <a:lstStyle/>
            <a:p>
              <a:endParaRPr/>
            </a:p>
          </p:txBody>
        </p:sp>
        <p:sp>
          <p:nvSpPr>
            <p:cNvPr id="58" name="object 58"/>
            <p:cNvSpPr/>
            <p:nvPr/>
          </p:nvSpPr>
          <p:spPr>
            <a:xfrm>
              <a:off x="4359793" y="2719815"/>
              <a:ext cx="45720" cy="37465"/>
            </a:xfrm>
            <a:custGeom>
              <a:avLst/>
              <a:gdLst/>
              <a:ahLst/>
              <a:cxnLst/>
              <a:rect l="l" t="t" r="r" b="b"/>
              <a:pathLst>
                <a:path w="45720" h="37464">
                  <a:moveTo>
                    <a:pt x="22836" y="0"/>
                  </a:moveTo>
                  <a:lnTo>
                    <a:pt x="13969" y="1466"/>
                  </a:lnTo>
                  <a:lnTo>
                    <a:pt x="6708" y="5462"/>
                  </a:lnTo>
                  <a:lnTo>
                    <a:pt x="1801" y="11383"/>
                  </a:lnTo>
                  <a:lnTo>
                    <a:pt x="0" y="18621"/>
                  </a:lnTo>
                  <a:lnTo>
                    <a:pt x="1801" y="25860"/>
                  </a:lnTo>
                  <a:lnTo>
                    <a:pt x="6708" y="31780"/>
                  </a:lnTo>
                  <a:lnTo>
                    <a:pt x="13969" y="35776"/>
                  </a:lnTo>
                  <a:lnTo>
                    <a:pt x="22836" y="37243"/>
                  </a:lnTo>
                  <a:lnTo>
                    <a:pt x="31703" y="35776"/>
                  </a:lnTo>
                  <a:lnTo>
                    <a:pt x="38964" y="31780"/>
                  </a:lnTo>
                  <a:lnTo>
                    <a:pt x="43870" y="25860"/>
                  </a:lnTo>
                  <a:lnTo>
                    <a:pt x="45672" y="18621"/>
                  </a:lnTo>
                  <a:lnTo>
                    <a:pt x="43870" y="11383"/>
                  </a:lnTo>
                  <a:lnTo>
                    <a:pt x="38964" y="5462"/>
                  </a:lnTo>
                  <a:lnTo>
                    <a:pt x="31703" y="1466"/>
                  </a:lnTo>
                  <a:lnTo>
                    <a:pt x="22836" y="0"/>
                  </a:lnTo>
                  <a:close/>
                </a:path>
              </a:pathLst>
            </a:custGeom>
            <a:solidFill>
              <a:srgbClr val="4F81BC"/>
            </a:solidFill>
          </p:spPr>
          <p:txBody>
            <a:bodyPr wrap="square" lIns="0" tIns="0" rIns="0" bIns="0" rtlCol="0"/>
            <a:lstStyle/>
            <a:p>
              <a:endParaRPr/>
            </a:p>
          </p:txBody>
        </p:sp>
        <p:sp>
          <p:nvSpPr>
            <p:cNvPr id="59" name="object 59"/>
            <p:cNvSpPr/>
            <p:nvPr/>
          </p:nvSpPr>
          <p:spPr>
            <a:xfrm>
              <a:off x="4359793" y="2719815"/>
              <a:ext cx="45720" cy="37465"/>
            </a:xfrm>
            <a:custGeom>
              <a:avLst/>
              <a:gdLst/>
              <a:ahLst/>
              <a:cxnLst/>
              <a:rect l="l" t="t" r="r" b="b"/>
              <a:pathLst>
                <a:path w="45720" h="37464">
                  <a:moveTo>
                    <a:pt x="0" y="18621"/>
                  </a:moveTo>
                  <a:lnTo>
                    <a:pt x="1801" y="11383"/>
                  </a:lnTo>
                  <a:lnTo>
                    <a:pt x="6708" y="5462"/>
                  </a:lnTo>
                  <a:lnTo>
                    <a:pt x="13969" y="1466"/>
                  </a:lnTo>
                  <a:lnTo>
                    <a:pt x="22836" y="0"/>
                  </a:lnTo>
                  <a:lnTo>
                    <a:pt x="31703" y="1466"/>
                  </a:lnTo>
                  <a:lnTo>
                    <a:pt x="38964" y="5462"/>
                  </a:lnTo>
                  <a:lnTo>
                    <a:pt x="43870" y="11383"/>
                  </a:lnTo>
                  <a:lnTo>
                    <a:pt x="45672" y="18621"/>
                  </a:lnTo>
                  <a:lnTo>
                    <a:pt x="43870" y="25860"/>
                  </a:lnTo>
                  <a:lnTo>
                    <a:pt x="38964" y="31780"/>
                  </a:lnTo>
                  <a:lnTo>
                    <a:pt x="31703" y="35776"/>
                  </a:lnTo>
                  <a:lnTo>
                    <a:pt x="22836" y="37243"/>
                  </a:lnTo>
                  <a:lnTo>
                    <a:pt x="13969" y="35776"/>
                  </a:lnTo>
                  <a:lnTo>
                    <a:pt x="6708" y="31780"/>
                  </a:lnTo>
                  <a:lnTo>
                    <a:pt x="1801" y="25860"/>
                  </a:lnTo>
                  <a:lnTo>
                    <a:pt x="0" y="18621"/>
                  </a:lnTo>
                  <a:close/>
                </a:path>
              </a:pathLst>
            </a:custGeom>
            <a:ln w="25097">
              <a:solidFill>
                <a:srgbClr val="385D89"/>
              </a:solidFill>
            </a:ln>
          </p:spPr>
          <p:txBody>
            <a:bodyPr wrap="square" lIns="0" tIns="0" rIns="0" bIns="0" rtlCol="0"/>
            <a:lstStyle/>
            <a:p>
              <a:endParaRPr/>
            </a:p>
          </p:txBody>
        </p:sp>
        <p:sp>
          <p:nvSpPr>
            <p:cNvPr id="60" name="object 60"/>
            <p:cNvSpPr/>
            <p:nvPr/>
          </p:nvSpPr>
          <p:spPr>
            <a:xfrm>
              <a:off x="4702209" y="2478114"/>
              <a:ext cx="103505" cy="1089660"/>
            </a:xfrm>
            <a:custGeom>
              <a:avLst/>
              <a:gdLst/>
              <a:ahLst/>
              <a:cxnLst/>
              <a:rect l="l" t="t" r="r" b="b"/>
              <a:pathLst>
                <a:path w="103504" h="1089660">
                  <a:moveTo>
                    <a:pt x="51950" y="25045"/>
                  </a:moveTo>
                  <a:lnTo>
                    <a:pt x="45537" y="35912"/>
                  </a:lnTo>
                  <a:lnTo>
                    <a:pt x="39455" y="1089300"/>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61" name="object 61"/>
            <p:cNvSpPr/>
            <p:nvPr/>
          </p:nvSpPr>
          <p:spPr>
            <a:xfrm>
              <a:off x="4708816" y="2695103"/>
              <a:ext cx="70773" cy="70704"/>
            </a:xfrm>
            <a:prstGeom prst="rect">
              <a:avLst/>
            </a:prstGeom>
            <a:blipFill>
              <a:blip r:embed="rId14" cstate="print"/>
              <a:stretch>
                <a:fillRect/>
              </a:stretch>
            </a:blipFill>
          </p:spPr>
          <p:txBody>
            <a:bodyPr wrap="square" lIns="0" tIns="0" rIns="0" bIns="0" rtlCol="0"/>
            <a:lstStyle/>
            <a:p>
              <a:endParaRPr/>
            </a:p>
          </p:txBody>
        </p:sp>
        <p:sp>
          <p:nvSpPr>
            <p:cNvPr id="62" name="object 62"/>
            <p:cNvSpPr/>
            <p:nvPr/>
          </p:nvSpPr>
          <p:spPr>
            <a:xfrm>
              <a:off x="5077484" y="1951389"/>
              <a:ext cx="103505" cy="1089660"/>
            </a:xfrm>
            <a:custGeom>
              <a:avLst/>
              <a:gdLst/>
              <a:ahLst/>
              <a:cxnLst/>
              <a:rect l="l" t="t" r="r" b="b"/>
              <a:pathLst>
                <a:path w="103504" h="1089660">
                  <a:moveTo>
                    <a:pt x="51950" y="25045"/>
                  </a:moveTo>
                  <a:lnTo>
                    <a:pt x="45537" y="35912"/>
                  </a:lnTo>
                  <a:lnTo>
                    <a:pt x="39455" y="1089300"/>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63" name="object 63"/>
            <p:cNvSpPr/>
            <p:nvPr/>
          </p:nvSpPr>
          <p:spPr>
            <a:xfrm>
              <a:off x="5091702" y="2697384"/>
              <a:ext cx="70773" cy="70704"/>
            </a:xfrm>
            <a:prstGeom prst="rect">
              <a:avLst/>
            </a:prstGeom>
            <a:blipFill>
              <a:blip r:embed="rId14" cstate="print"/>
              <a:stretch>
                <a:fillRect/>
              </a:stretch>
            </a:blipFill>
          </p:spPr>
          <p:txBody>
            <a:bodyPr wrap="square" lIns="0" tIns="0" rIns="0" bIns="0" rtlCol="0"/>
            <a:lstStyle/>
            <a:p>
              <a:endParaRPr/>
            </a:p>
          </p:txBody>
        </p:sp>
        <p:sp>
          <p:nvSpPr>
            <p:cNvPr id="64" name="object 64"/>
            <p:cNvSpPr/>
            <p:nvPr/>
          </p:nvSpPr>
          <p:spPr>
            <a:xfrm>
              <a:off x="5448191" y="2573122"/>
              <a:ext cx="103505" cy="1089660"/>
            </a:xfrm>
            <a:custGeom>
              <a:avLst/>
              <a:gdLst/>
              <a:ahLst/>
              <a:cxnLst/>
              <a:rect l="l" t="t" r="r" b="b"/>
              <a:pathLst>
                <a:path w="103504" h="1089660">
                  <a:moveTo>
                    <a:pt x="51950" y="25045"/>
                  </a:moveTo>
                  <a:lnTo>
                    <a:pt x="45537" y="35912"/>
                  </a:lnTo>
                  <a:lnTo>
                    <a:pt x="39455" y="1089300"/>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65" name="object 65"/>
            <p:cNvSpPr/>
            <p:nvPr/>
          </p:nvSpPr>
          <p:spPr>
            <a:xfrm>
              <a:off x="5474960" y="2701573"/>
              <a:ext cx="45720" cy="45720"/>
            </a:xfrm>
            <a:custGeom>
              <a:avLst/>
              <a:gdLst/>
              <a:ahLst/>
              <a:cxnLst/>
              <a:rect l="l" t="t" r="r" b="b"/>
              <a:pathLst>
                <a:path w="45720" h="45719">
                  <a:moveTo>
                    <a:pt x="22836" y="0"/>
                  </a:moveTo>
                  <a:lnTo>
                    <a:pt x="13969" y="1781"/>
                  </a:lnTo>
                  <a:lnTo>
                    <a:pt x="6708" y="6650"/>
                  </a:lnTo>
                  <a:lnTo>
                    <a:pt x="1801" y="13894"/>
                  </a:lnTo>
                  <a:lnTo>
                    <a:pt x="0" y="22801"/>
                  </a:lnTo>
                  <a:lnTo>
                    <a:pt x="1801" y="31655"/>
                  </a:lnTo>
                  <a:lnTo>
                    <a:pt x="6708" y="38905"/>
                  </a:lnTo>
                  <a:lnTo>
                    <a:pt x="13969" y="43804"/>
                  </a:lnTo>
                  <a:lnTo>
                    <a:pt x="22836" y="45603"/>
                  </a:lnTo>
                  <a:lnTo>
                    <a:pt x="31703" y="43804"/>
                  </a:lnTo>
                  <a:lnTo>
                    <a:pt x="38964" y="38905"/>
                  </a:lnTo>
                  <a:lnTo>
                    <a:pt x="43870" y="31655"/>
                  </a:lnTo>
                  <a:lnTo>
                    <a:pt x="45672" y="22801"/>
                  </a:lnTo>
                  <a:lnTo>
                    <a:pt x="43870" y="13894"/>
                  </a:lnTo>
                  <a:lnTo>
                    <a:pt x="38964" y="6650"/>
                  </a:lnTo>
                  <a:lnTo>
                    <a:pt x="31703" y="1781"/>
                  </a:lnTo>
                  <a:lnTo>
                    <a:pt x="22836" y="0"/>
                  </a:lnTo>
                  <a:close/>
                </a:path>
              </a:pathLst>
            </a:custGeom>
            <a:solidFill>
              <a:srgbClr val="4F81BC"/>
            </a:solidFill>
          </p:spPr>
          <p:txBody>
            <a:bodyPr wrap="square" lIns="0" tIns="0" rIns="0" bIns="0" rtlCol="0"/>
            <a:lstStyle/>
            <a:p>
              <a:endParaRPr/>
            </a:p>
          </p:txBody>
        </p:sp>
        <p:sp>
          <p:nvSpPr>
            <p:cNvPr id="66" name="object 66"/>
            <p:cNvSpPr/>
            <p:nvPr/>
          </p:nvSpPr>
          <p:spPr>
            <a:xfrm>
              <a:off x="5092454" y="2689023"/>
              <a:ext cx="477276" cy="123899"/>
            </a:xfrm>
            <a:prstGeom prst="rect">
              <a:avLst/>
            </a:prstGeom>
            <a:blipFill>
              <a:blip r:embed="rId22" cstate="print"/>
              <a:stretch>
                <a:fillRect/>
              </a:stretch>
            </a:blipFill>
          </p:spPr>
          <p:txBody>
            <a:bodyPr wrap="square" lIns="0" tIns="0" rIns="0" bIns="0" rtlCol="0"/>
            <a:lstStyle/>
            <a:p>
              <a:endParaRPr/>
            </a:p>
          </p:txBody>
        </p:sp>
        <p:sp>
          <p:nvSpPr>
            <p:cNvPr id="67" name="object 67"/>
            <p:cNvSpPr/>
            <p:nvPr/>
          </p:nvSpPr>
          <p:spPr>
            <a:xfrm>
              <a:off x="5133940" y="2732736"/>
              <a:ext cx="382905" cy="6985"/>
            </a:xfrm>
            <a:custGeom>
              <a:avLst/>
              <a:gdLst/>
              <a:ahLst/>
              <a:cxnLst/>
              <a:rect l="l" t="t" r="r" b="b"/>
              <a:pathLst>
                <a:path w="382904" h="6985">
                  <a:moveTo>
                    <a:pt x="0" y="0"/>
                  </a:moveTo>
                  <a:lnTo>
                    <a:pt x="382505" y="6967"/>
                  </a:lnTo>
                </a:path>
              </a:pathLst>
            </a:custGeom>
            <a:ln w="25082">
              <a:solidFill>
                <a:srgbClr val="4F81BC"/>
              </a:solidFill>
            </a:ln>
          </p:spPr>
          <p:txBody>
            <a:bodyPr wrap="square" lIns="0" tIns="0" rIns="0" bIns="0" rtlCol="0"/>
            <a:lstStyle/>
            <a:p>
              <a:endParaRPr/>
            </a:p>
          </p:txBody>
        </p:sp>
        <p:sp>
          <p:nvSpPr>
            <p:cNvPr id="68" name="object 68"/>
            <p:cNvSpPr/>
            <p:nvPr/>
          </p:nvSpPr>
          <p:spPr>
            <a:xfrm>
              <a:off x="4729359" y="2703473"/>
              <a:ext cx="437693" cy="109449"/>
            </a:xfrm>
            <a:prstGeom prst="rect">
              <a:avLst/>
            </a:prstGeom>
            <a:blipFill>
              <a:blip r:embed="rId23" cstate="print"/>
              <a:stretch>
                <a:fillRect/>
              </a:stretch>
            </a:blipFill>
          </p:spPr>
          <p:txBody>
            <a:bodyPr wrap="square" lIns="0" tIns="0" rIns="0" bIns="0" rtlCol="0"/>
            <a:lstStyle/>
            <a:p>
              <a:endParaRPr/>
            </a:p>
          </p:txBody>
        </p:sp>
        <p:sp>
          <p:nvSpPr>
            <p:cNvPr id="69" name="object 69"/>
            <p:cNvSpPr/>
            <p:nvPr/>
          </p:nvSpPr>
          <p:spPr>
            <a:xfrm>
              <a:off x="4770845" y="2737296"/>
              <a:ext cx="342900" cy="1905"/>
            </a:xfrm>
            <a:custGeom>
              <a:avLst/>
              <a:gdLst/>
              <a:ahLst/>
              <a:cxnLst/>
              <a:rect l="l" t="t" r="r" b="b"/>
              <a:pathLst>
                <a:path w="342900" h="1905">
                  <a:moveTo>
                    <a:pt x="0" y="1900"/>
                  </a:moveTo>
                  <a:lnTo>
                    <a:pt x="342542" y="0"/>
                  </a:lnTo>
                </a:path>
              </a:pathLst>
            </a:custGeom>
            <a:ln w="25082">
              <a:solidFill>
                <a:srgbClr val="4F81BC"/>
              </a:solidFill>
            </a:ln>
          </p:spPr>
          <p:txBody>
            <a:bodyPr wrap="square" lIns="0" tIns="0" rIns="0" bIns="0" rtlCol="0"/>
            <a:lstStyle/>
            <a:p>
              <a:endParaRPr/>
            </a:p>
          </p:txBody>
        </p:sp>
        <p:sp>
          <p:nvSpPr>
            <p:cNvPr id="70" name="object 70"/>
            <p:cNvSpPr/>
            <p:nvPr/>
          </p:nvSpPr>
          <p:spPr>
            <a:xfrm>
              <a:off x="4356368" y="2704993"/>
              <a:ext cx="421708" cy="108689"/>
            </a:xfrm>
            <a:prstGeom prst="rect">
              <a:avLst/>
            </a:prstGeom>
            <a:blipFill>
              <a:blip r:embed="rId24" cstate="print"/>
              <a:stretch>
                <a:fillRect/>
              </a:stretch>
            </a:blipFill>
          </p:spPr>
          <p:txBody>
            <a:bodyPr wrap="square" lIns="0" tIns="0" rIns="0" bIns="0" rtlCol="0"/>
            <a:lstStyle/>
            <a:p>
              <a:endParaRPr/>
            </a:p>
          </p:txBody>
        </p:sp>
        <p:sp>
          <p:nvSpPr>
            <p:cNvPr id="71" name="object 71"/>
            <p:cNvSpPr/>
            <p:nvPr/>
          </p:nvSpPr>
          <p:spPr>
            <a:xfrm>
              <a:off x="4397854" y="2738816"/>
              <a:ext cx="327025" cy="1270"/>
            </a:xfrm>
            <a:custGeom>
              <a:avLst/>
              <a:gdLst/>
              <a:ahLst/>
              <a:cxnLst/>
              <a:rect l="l" t="t" r="r" b="b"/>
              <a:pathLst>
                <a:path w="327025" h="1269">
                  <a:moveTo>
                    <a:pt x="0" y="1266"/>
                  </a:moveTo>
                  <a:lnTo>
                    <a:pt x="326684" y="0"/>
                  </a:lnTo>
                </a:path>
              </a:pathLst>
            </a:custGeom>
            <a:ln w="25082">
              <a:solidFill>
                <a:srgbClr val="4F81BC"/>
              </a:solidFill>
            </a:ln>
          </p:spPr>
          <p:txBody>
            <a:bodyPr wrap="square" lIns="0" tIns="0" rIns="0" bIns="0" rtlCol="0"/>
            <a:lstStyle/>
            <a:p>
              <a:endParaRPr/>
            </a:p>
          </p:txBody>
        </p:sp>
        <p:sp>
          <p:nvSpPr>
            <p:cNvPr id="72" name="object 72"/>
            <p:cNvSpPr/>
            <p:nvPr/>
          </p:nvSpPr>
          <p:spPr>
            <a:xfrm>
              <a:off x="4025244" y="2707274"/>
              <a:ext cx="388214" cy="109449"/>
            </a:xfrm>
            <a:prstGeom prst="rect">
              <a:avLst/>
            </a:prstGeom>
            <a:blipFill>
              <a:blip r:embed="rId25" cstate="print"/>
              <a:stretch>
                <a:fillRect/>
              </a:stretch>
            </a:blipFill>
          </p:spPr>
          <p:txBody>
            <a:bodyPr wrap="square" lIns="0" tIns="0" rIns="0" bIns="0" rtlCol="0"/>
            <a:lstStyle/>
            <a:p>
              <a:endParaRPr/>
            </a:p>
          </p:txBody>
        </p:sp>
        <p:sp>
          <p:nvSpPr>
            <p:cNvPr id="73" name="object 73"/>
            <p:cNvSpPr/>
            <p:nvPr/>
          </p:nvSpPr>
          <p:spPr>
            <a:xfrm>
              <a:off x="4066729" y="2741097"/>
              <a:ext cx="293370" cy="1905"/>
            </a:xfrm>
            <a:custGeom>
              <a:avLst/>
              <a:gdLst/>
              <a:ahLst/>
              <a:cxnLst/>
              <a:rect l="l" t="t" r="r" b="b"/>
              <a:pathLst>
                <a:path w="293370" h="1905">
                  <a:moveTo>
                    <a:pt x="0" y="0"/>
                  </a:moveTo>
                  <a:lnTo>
                    <a:pt x="293064" y="1900"/>
                  </a:lnTo>
                </a:path>
              </a:pathLst>
            </a:custGeom>
            <a:ln w="25082">
              <a:solidFill>
                <a:srgbClr val="4F81BC"/>
              </a:solidFill>
            </a:ln>
          </p:spPr>
          <p:txBody>
            <a:bodyPr wrap="square" lIns="0" tIns="0" rIns="0" bIns="0" rtlCol="0"/>
            <a:lstStyle/>
            <a:p>
              <a:endParaRPr/>
            </a:p>
          </p:txBody>
        </p:sp>
        <p:sp>
          <p:nvSpPr>
            <p:cNvPr id="74" name="object 74"/>
            <p:cNvSpPr/>
            <p:nvPr/>
          </p:nvSpPr>
          <p:spPr>
            <a:xfrm>
              <a:off x="3668999" y="2705754"/>
              <a:ext cx="450633" cy="108689"/>
            </a:xfrm>
            <a:prstGeom prst="rect">
              <a:avLst/>
            </a:prstGeom>
            <a:blipFill>
              <a:blip r:embed="rId26" cstate="print"/>
              <a:stretch>
                <a:fillRect/>
              </a:stretch>
            </a:blipFill>
          </p:spPr>
          <p:txBody>
            <a:bodyPr wrap="square" lIns="0" tIns="0" rIns="0" bIns="0" rtlCol="0"/>
            <a:lstStyle/>
            <a:p>
              <a:endParaRPr/>
            </a:p>
          </p:txBody>
        </p:sp>
        <p:sp>
          <p:nvSpPr>
            <p:cNvPr id="75" name="object 75"/>
            <p:cNvSpPr/>
            <p:nvPr/>
          </p:nvSpPr>
          <p:spPr>
            <a:xfrm>
              <a:off x="3710485" y="2739576"/>
              <a:ext cx="356235" cy="1270"/>
            </a:xfrm>
            <a:custGeom>
              <a:avLst/>
              <a:gdLst/>
              <a:ahLst/>
              <a:cxnLst/>
              <a:rect l="l" t="t" r="r" b="b"/>
              <a:pathLst>
                <a:path w="356235" h="1269">
                  <a:moveTo>
                    <a:pt x="0" y="1266"/>
                  </a:moveTo>
                  <a:lnTo>
                    <a:pt x="355863" y="0"/>
                  </a:lnTo>
                </a:path>
              </a:pathLst>
            </a:custGeom>
            <a:ln w="25082">
              <a:solidFill>
                <a:srgbClr val="4F81BC"/>
              </a:solidFill>
            </a:ln>
          </p:spPr>
          <p:txBody>
            <a:bodyPr wrap="square" lIns="0" tIns="0" rIns="0" bIns="0" rtlCol="0"/>
            <a:lstStyle/>
            <a:p>
              <a:endParaRPr/>
            </a:p>
          </p:txBody>
        </p:sp>
        <p:sp>
          <p:nvSpPr>
            <p:cNvPr id="76" name="object 76"/>
            <p:cNvSpPr/>
            <p:nvPr/>
          </p:nvSpPr>
          <p:spPr>
            <a:xfrm>
              <a:off x="3692596" y="3148112"/>
              <a:ext cx="255765" cy="218138"/>
            </a:xfrm>
            <a:prstGeom prst="rect">
              <a:avLst/>
            </a:prstGeom>
            <a:blipFill>
              <a:blip r:embed="rId27" cstate="print"/>
              <a:stretch>
                <a:fillRect/>
              </a:stretch>
            </a:blipFill>
          </p:spPr>
          <p:txBody>
            <a:bodyPr wrap="square" lIns="0" tIns="0" rIns="0" bIns="0" rtlCol="0"/>
            <a:lstStyle/>
            <a:p>
              <a:endParaRPr/>
            </a:p>
          </p:txBody>
        </p:sp>
        <p:sp>
          <p:nvSpPr>
            <p:cNvPr id="77" name="object 77"/>
            <p:cNvSpPr/>
            <p:nvPr/>
          </p:nvSpPr>
          <p:spPr>
            <a:xfrm>
              <a:off x="3820479" y="3224878"/>
              <a:ext cx="145390" cy="141372"/>
            </a:xfrm>
            <a:prstGeom prst="rect">
              <a:avLst/>
            </a:prstGeom>
            <a:blipFill>
              <a:blip r:embed="rId28" cstate="print"/>
              <a:stretch>
                <a:fillRect/>
              </a:stretch>
            </a:blipFill>
          </p:spPr>
          <p:txBody>
            <a:bodyPr wrap="square" lIns="0" tIns="0" rIns="0" bIns="0" rtlCol="0"/>
            <a:lstStyle/>
            <a:p>
              <a:endParaRPr/>
            </a:p>
          </p:txBody>
        </p:sp>
        <p:sp>
          <p:nvSpPr>
            <p:cNvPr id="78" name="object 78"/>
            <p:cNvSpPr/>
            <p:nvPr/>
          </p:nvSpPr>
          <p:spPr>
            <a:xfrm>
              <a:off x="3978049" y="3148112"/>
              <a:ext cx="255765" cy="218138"/>
            </a:xfrm>
            <a:prstGeom prst="rect">
              <a:avLst/>
            </a:prstGeom>
            <a:blipFill>
              <a:blip r:embed="rId27" cstate="print"/>
              <a:stretch>
                <a:fillRect/>
              </a:stretch>
            </a:blipFill>
          </p:spPr>
          <p:txBody>
            <a:bodyPr wrap="square" lIns="0" tIns="0" rIns="0" bIns="0" rtlCol="0"/>
            <a:lstStyle/>
            <a:p>
              <a:endParaRPr/>
            </a:p>
          </p:txBody>
        </p:sp>
        <p:sp>
          <p:nvSpPr>
            <p:cNvPr id="79" name="object 79"/>
            <p:cNvSpPr/>
            <p:nvPr/>
          </p:nvSpPr>
          <p:spPr>
            <a:xfrm>
              <a:off x="4105931" y="3224878"/>
              <a:ext cx="145390" cy="141372"/>
            </a:xfrm>
            <a:prstGeom prst="rect">
              <a:avLst/>
            </a:prstGeom>
            <a:blipFill>
              <a:blip r:embed="rId29" cstate="print"/>
              <a:stretch>
                <a:fillRect/>
              </a:stretch>
            </a:blipFill>
          </p:spPr>
          <p:txBody>
            <a:bodyPr wrap="square" lIns="0" tIns="0" rIns="0" bIns="0" rtlCol="0"/>
            <a:lstStyle/>
            <a:p>
              <a:endParaRPr/>
            </a:p>
          </p:txBody>
        </p:sp>
        <p:sp>
          <p:nvSpPr>
            <p:cNvPr id="80" name="object 80"/>
            <p:cNvSpPr/>
            <p:nvPr/>
          </p:nvSpPr>
          <p:spPr>
            <a:xfrm>
              <a:off x="4262740" y="3148112"/>
              <a:ext cx="255765" cy="218138"/>
            </a:xfrm>
            <a:prstGeom prst="rect">
              <a:avLst/>
            </a:prstGeom>
            <a:blipFill>
              <a:blip r:embed="rId27" cstate="print"/>
              <a:stretch>
                <a:fillRect/>
              </a:stretch>
            </a:blipFill>
          </p:spPr>
          <p:txBody>
            <a:bodyPr wrap="square" lIns="0" tIns="0" rIns="0" bIns="0" rtlCol="0"/>
            <a:lstStyle/>
            <a:p>
              <a:endParaRPr/>
            </a:p>
          </p:txBody>
        </p:sp>
        <p:sp>
          <p:nvSpPr>
            <p:cNvPr id="81" name="object 81"/>
            <p:cNvSpPr/>
            <p:nvPr/>
          </p:nvSpPr>
          <p:spPr>
            <a:xfrm>
              <a:off x="4390622" y="3224878"/>
              <a:ext cx="145390" cy="141372"/>
            </a:xfrm>
            <a:prstGeom prst="rect">
              <a:avLst/>
            </a:prstGeom>
            <a:blipFill>
              <a:blip r:embed="rId30" cstate="print"/>
              <a:stretch>
                <a:fillRect/>
              </a:stretch>
            </a:blipFill>
          </p:spPr>
          <p:txBody>
            <a:bodyPr wrap="square" lIns="0" tIns="0" rIns="0" bIns="0" rtlCol="0"/>
            <a:lstStyle/>
            <a:p>
              <a:endParaRPr/>
            </a:p>
          </p:txBody>
        </p:sp>
        <p:sp>
          <p:nvSpPr>
            <p:cNvPr id="82" name="object 82"/>
            <p:cNvSpPr/>
            <p:nvPr/>
          </p:nvSpPr>
          <p:spPr>
            <a:xfrm>
              <a:off x="4582446" y="3148112"/>
              <a:ext cx="255765" cy="218138"/>
            </a:xfrm>
            <a:prstGeom prst="rect">
              <a:avLst/>
            </a:prstGeom>
            <a:blipFill>
              <a:blip r:embed="rId27" cstate="print"/>
              <a:stretch>
                <a:fillRect/>
              </a:stretch>
            </a:blipFill>
          </p:spPr>
          <p:txBody>
            <a:bodyPr wrap="square" lIns="0" tIns="0" rIns="0" bIns="0" rtlCol="0"/>
            <a:lstStyle/>
            <a:p>
              <a:endParaRPr/>
            </a:p>
          </p:txBody>
        </p:sp>
        <p:sp>
          <p:nvSpPr>
            <p:cNvPr id="83" name="object 83"/>
            <p:cNvSpPr/>
            <p:nvPr/>
          </p:nvSpPr>
          <p:spPr>
            <a:xfrm>
              <a:off x="4710329" y="3224878"/>
              <a:ext cx="145390" cy="141372"/>
            </a:xfrm>
            <a:prstGeom prst="rect">
              <a:avLst/>
            </a:prstGeom>
            <a:blipFill>
              <a:blip r:embed="rId31" cstate="print"/>
              <a:stretch>
                <a:fillRect/>
              </a:stretch>
            </a:blipFill>
          </p:spPr>
          <p:txBody>
            <a:bodyPr wrap="square" lIns="0" tIns="0" rIns="0" bIns="0" rtlCol="0"/>
            <a:lstStyle/>
            <a:p>
              <a:endParaRPr/>
            </a:p>
          </p:txBody>
        </p:sp>
        <p:sp>
          <p:nvSpPr>
            <p:cNvPr id="84" name="object 84"/>
            <p:cNvSpPr/>
            <p:nvPr/>
          </p:nvSpPr>
          <p:spPr>
            <a:xfrm>
              <a:off x="4902153" y="3148112"/>
              <a:ext cx="255765" cy="218138"/>
            </a:xfrm>
            <a:prstGeom prst="rect">
              <a:avLst/>
            </a:prstGeom>
            <a:blipFill>
              <a:blip r:embed="rId27" cstate="print"/>
              <a:stretch>
                <a:fillRect/>
              </a:stretch>
            </a:blipFill>
          </p:spPr>
          <p:txBody>
            <a:bodyPr wrap="square" lIns="0" tIns="0" rIns="0" bIns="0" rtlCol="0"/>
            <a:lstStyle/>
            <a:p>
              <a:endParaRPr/>
            </a:p>
          </p:txBody>
        </p:sp>
        <p:sp>
          <p:nvSpPr>
            <p:cNvPr id="85" name="object 85"/>
            <p:cNvSpPr/>
            <p:nvPr/>
          </p:nvSpPr>
          <p:spPr>
            <a:xfrm>
              <a:off x="5030035" y="3224878"/>
              <a:ext cx="299915" cy="141372"/>
            </a:xfrm>
            <a:prstGeom prst="rect">
              <a:avLst/>
            </a:prstGeom>
            <a:blipFill>
              <a:blip r:embed="rId32" cstate="print"/>
              <a:stretch>
                <a:fillRect/>
              </a:stretch>
            </a:blipFill>
          </p:spPr>
          <p:txBody>
            <a:bodyPr wrap="square" lIns="0" tIns="0" rIns="0" bIns="0" rtlCol="0"/>
            <a:lstStyle/>
            <a:p>
              <a:endParaRPr/>
            </a:p>
          </p:txBody>
        </p:sp>
        <p:sp>
          <p:nvSpPr>
            <p:cNvPr id="86" name="object 86"/>
            <p:cNvSpPr/>
            <p:nvPr/>
          </p:nvSpPr>
          <p:spPr>
            <a:xfrm>
              <a:off x="5202068" y="3148112"/>
              <a:ext cx="255765" cy="218138"/>
            </a:xfrm>
            <a:prstGeom prst="rect">
              <a:avLst/>
            </a:prstGeom>
            <a:blipFill>
              <a:blip r:embed="rId27" cstate="print"/>
              <a:stretch>
                <a:fillRect/>
              </a:stretch>
            </a:blipFill>
          </p:spPr>
          <p:txBody>
            <a:bodyPr wrap="square" lIns="0" tIns="0" rIns="0" bIns="0" rtlCol="0"/>
            <a:lstStyle/>
            <a:p>
              <a:endParaRPr/>
            </a:p>
          </p:txBody>
        </p:sp>
        <p:sp>
          <p:nvSpPr>
            <p:cNvPr id="87" name="object 87"/>
            <p:cNvSpPr/>
            <p:nvPr/>
          </p:nvSpPr>
          <p:spPr>
            <a:xfrm>
              <a:off x="5329950" y="3224878"/>
              <a:ext cx="186495" cy="141372"/>
            </a:xfrm>
            <a:prstGeom prst="rect">
              <a:avLst/>
            </a:prstGeom>
            <a:blipFill>
              <a:blip r:embed="rId33" cstate="print"/>
              <a:stretch>
                <a:fillRect/>
              </a:stretch>
            </a:blipFill>
          </p:spPr>
          <p:txBody>
            <a:bodyPr wrap="square" lIns="0" tIns="0" rIns="0" bIns="0" rtlCol="0"/>
            <a:lstStyle/>
            <a:p>
              <a:endParaRPr/>
            </a:p>
          </p:txBody>
        </p:sp>
        <p:sp>
          <p:nvSpPr>
            <p:cNvPr id="88" name="object 88"/>
            <p:cNvSpPr/>
            <p:nvPr/>
          </p:nvSpPr>
          <p:spPr>
            <a:xfrm>
              <a:off x="3717336" y="2631647"/>
              <a:ext cx="343535" cy="37465"/>
            </a:xfrm>
            <a:custGeom>
              <a:avLst/>
              <a:gdLst/>
              <a:ahLst/>
              <a:cxnLst/>
              <a:rect l="l" t="t" r="r" b="b"/>
              <a:pathLst>
                <a:path w="343535" h="37464">
                  <a:moveTo>
                    <a:pt x="0" y="37369"/>
                  </a:moveTo>
                  <a:lnTo>
                    <a:pt x="343176" y="0"/>
                  </a:lnTo>
                </a:path>
              </a:pathLst>
            </a:custGeom>
            <a:ln w="9881">
              <a:solidFill>
                <a:srgbClr val="F69240"/>
              </a:solidFill>
            </a:ln>
          </p:spPr>
          <p:txBody>
            <a:bodyPr wrap="square" lIns="0" tIns="0" rIns="0" bIns="0" rtlCol="0"/>
            <a:lstStyle/>
            <a:p>
              <a:endParaRPr/>
            </a:p>
          </p:txBody>
        </p:sp>
        <p:sp>
          <p:nvSpPr>
            <p:cNvPr id="89" name="object 89"/>
            <p:cNvSpPr/>
            <p:nvPr/>
          </p:nvSpPr>
          <p:spPr>
            <a:xfrm>
              <a:off x="4075864" y="2630127"/>
              <a:ext cx="293370" cy="1905"/>
            </a:xfrm>
            <a:custGeom>
              <a:avLst/>
              <a:gdLst/>
              <a:ahLst/>
              <a:cxnLst/>
              <a:rect l="l" t="t" r="r" b="b"/>
              <a:pathLst>
                <a:path w="293370" h="1905">
                  <a:moveTo>
                    <a:pt x="0" y="0"/>
                  </a:moveTo>
                  <a:lnTo>
                    <a:pt x="293064" y="1900"/>
                  </a:lnTo>
                </a:path>
              </a:pathLst>
            </a:custGeom>
            <a:ln w="9880">
              <a:solidFill>
                <a:srgbClr val="F69240"/>
              </a:solidFill>
            </a:ln>
          </p:spPr>
          <p:txBody>
            <a:bodyPr wrap="square" lIns="0" tIns="0" rIns="0" bIns="0" rtlCol="0"/>
            <a:lstStyle/>
            <a:p>
              <a:endParaRPr/>
            </a:p>
          </p:txBody>
        </p:sp>
        <p:sp>
          <p:nvSpPr>
            <p:cNvPr id="90" name="object 90"/>
            <p:cNvSpPr/>
            <p:nvPr/>
          </p:nvSpPr>
          <p:spPr>
            <a:xfrm>
              <a:off x="4378824" y="2631647"/>
              <a:ext cx="374650" cy="30480"/>
            </a:xfrm>
            <a:custGeom>
              <a:avLst/>
              <a:gdLst/>
              <a:ahLst/>
              <a:cxnLst/>
              <a:rect l="l" t="t" r="r" b="b"/>
              <a:pathLst>
                <a:path w="374650" h="30480">
                  <a:moveTo>
                    <a:pt x="-4940" y="15201"/>
                  </a:moveTo>
                  <a:lnTo>
                    <a:pt x="379200" y="15201"/>
                  </a:lnTo>
                </a:path>
              </a:pathLst>
            </a:custGeom>
            <a:ln w="40283">
              <a:solidFill>
                <a:srgbClr val="F69240"/>
              </a:solidFill>
            </a:ln>
          </p:spPr>
          <p:txBody>
            <a:bodyPr wrap="square" lIns="0" tIns="0" rIns="0" bIns="0" rtlCol="0"/>
            <a:lstStyle/>
            <a:p>
              <a:endParaRPr/>
            </a:p>
          </p:txBody>
        </p:sp>
        <p:sp>
          <p:nvSpPr>
            <p:cNvPr id="91" name="object 91"/>
            <p:cNvSpPr/>
            <p:nvPr/>
          </p:nvSpPr>
          <p:spPr>
            <a:xfrm>
              <a:off x="4766277" y="2624807"/>
              <a:ext cx="343535" cy="37465"/>
            </a:xfrm>
            <a:custGeom>
              <a:avLst/>
              <a:gdLst/>
              <a:ahLst/>
              <a:cxnLst/>
              <a:rect l="l" t="t" r="r" b="b"/>
              <a:pathLst>
                <a:path w="343535" h="37464">
                  <a:moveTo>
                    <a:pt x="0" y="37369"/>
                  </a:moveTo>
                  <a:lnTo>
                    <a:pt x="343176" y="0"/>
                  </a:lnTo>
                </a:path>
              </a:pathLst>
            </a:custGeom>
            <a:ln w="9881">
              <a:solidFill>
                <a:srgbClr val="F69240"/>
              </a:solidFill>
            </a:ln>
          </p:spPr>
          <p:txBody>
            <a:bodyPr wrap="square" lIns="0" tIns="0" rIns="0" bIns="0" rtlCol="0"/>
            <a:lstStyle/>
            <a:p>
              <a:endParaRPr/>
            </a:p>
          </p:txBody>
        </p:sp>
        <p:sp>
          <p:nvSpPr>
            <p:cNvPr id="92" name="object 92"/>
            <p:cNvSpPr/>
            <p:nvPr/>
          </p:nvSpPr>
          <p:spPr>
            <a:xfrm>
              <a:off x="5114910" y="2623286"/>
              <a:ext cx="382905" cy="6985"/>
            </a:xfrm>
            <a:custGeom>
              <a:avLst/>
              <a:gdLst/>
              <a:ahLst/>
              <a:cxnLst/>
              <a:rect l="l" t="t" r="r" b="b"/>
              <a:pathLst>
                <a:path w="382904" h="6985">
                  <a:moveTo>
                    <a:pt x="0" y="0"/>
                  </a:moveTo>
                  <a:lnTo>
                    <a:pt x="382505" y="6967"/>
                  </a:lnTo>
                </a:path>
              </a:pathLst>
            </a:custGeom>
            <a:ln w="9880">
              <a:solidFill>
                <a:srgbClr val="F69240"/>
              </a:solidFill>
            </a:ln>
          </p:spPr>
          <p:txBody>
            <a:bodyPr wrap="square" lIns="0" tIns="0" rIns="0" bIns="0" rtlCol="0"/>
            <a:lstStyle/>
            <a:p>
              <a:endParaRPr/>
            </a:p>
          </p:txBody>
        </p:sp>
        <p:sp>
          <p:nvSpPr>
            <p:cNvPr id="93" name="object 93"/>
            <p:cNvSpPr/>
            <p:nvPr/>
          </p:nvSpPr>
          <p:spPr>
            <a:xfrm>
              <a:off x="5462409" y="2590214"/>
              <a:ext cx="69251" cy="70705"/>
            </a:xfrm>
            <a:prstGeom prst="rect">
              <a:avLst/>
            </a:prstGeom>
            <a:blipFill>
              <a:blip r:embed="rId34" cstate="print"/>
              <a:stretch>
                <a:fillRect/>
              </a:stretch>
            </a:blipFill>
          </p:spPr>
          <p:txBody>
            <a:bodyPr wrap="square" lIns="0" tIns="0" rIns="0" bIns="0" rtlCol="0"/>
            <a:lstStyle/>
            <a:p>
              <a:endParaRPr/>
            </a:p>
          </p:txBody>
        </p:sp>
        <p:sp>
          <p:nvSpPr>
            <p:cNvPr id="94" name="object 94"/>
            <p:cNvSpPr/>
            <p:nvPr/>
          </p:nvSpPr>
          <p:spPr>
            <a:xfrm>
              <a:off x="4347243" y="2601615"/>
              <a:ext cx="69251" cy="70705"/>
            </a:xfrm>
            <a:prstGeom prst="rect">
              <a:avLst/>
            </a:prstGeom>
            <a:blipFill>
              <a:blip r:embed="rId35" cstate="print"/>
              <a:stretch>
                <a:fillRect/>
              </a:stretch>
            </a:blipFill>
          </p:spPr>
          <p:txBody>
            <a:bodyPr wrap="square" lIns="0" tIns="0" rIns="0" bIns="0" rtlCol="0"/>
            <a:lstStyle/>
            <a:p>
              <a:endParaRPr/>
            </a:p>
          </p:txBody>
        </p:sp>
        <p:sp>
          <p:nvSpPr>
            <p:cNvPr id="95" name="object 95"/>
            <p:cNvSpPr/>
            <p:nvPr/>
          </p:nvSpPr>
          <p:spPr>
            <a:xfrm>
              <a:off x="4714144" y="2630497"/>
              <a:ext cx="69251" cy="70705"/>
            </a:xfrm>
            <a:prstGeom prst="rect">
              <a:avLst/>
            </a:prstGeom>
            <a:blipFill>
              <a:blip r:embed="rId35" cstate="print"/>
              <a:stretch>
                <a:fillRect/>
              </a:stretch>
            </a:blipFill>
          </p:spPr>
          <p:txBody>
            <a:bodyPr wrap="square" lIns="0" tIns="0" rIns="0" bIns="0" rtlCol="0"/>
            <a:lstStyle/>
            <a:p>
              <a:endParaRPr/>
            </a:p>
          </p:txBody>
        </p:sp>
        <p:sp>
          <p:nvSpPr>
            <p:cNvPr id="96" name="object 96"/>
            <p:cNvSpPr/>
            <p:nvPr/>
          </p:nvSpPr>
          <p:spPr>
            <a:xfrm>
              <a:off x="5085612" y="2584893"/>
              <a:ext cx="69251" cy="70705"/>
            </a:xfrm>
            <a:prstGeom prst="rect">
              <a:avLst/>
            </a:prstGeom>
            <a:blipFill>
              <a:blip r:embed="rId35" cstate="print"/>
              <a:stretch>
                <a:fillRect/>
              </a:stretch>
            </a:blipFill>
          </p:spPr>
          <p:txBody>
            <a:bodyPr wrap="square" lIns="0" tIns="0" rIns="0" bIns="0" rtlCol="0"/>
            <a:lstStyle/>
            <a:p>
              <a:endParaRPr/>
            </a:p>
          </p:txBody>
        </p:sp>
        <p:sp>
          <p:nvSpPr>
            <p:cNvPr id="97" name="object 97"/>
            <p:cNvSpPr/>
            <p:nvPr/>
          </p:nvSpPr>
          <p:spPr>
            <a:xfrm>
              <a:off x="4009267" y="2592494"/>
              <a:ext cx="70012" cy="69944"/>
            </a:xfrm>
            <a:prstGeom prst="rect">
              <a:avLst/>
            </a:prstGeom>
            <a:blipFill>
              <a:blip r:embed="rId36" cstate="print"/>
              <a:stretch>
                <a:fillRect/>
              </a:stretch>
            </a:blipFill>
          </p:spPr>
          <p:txBody>
            <a:bodyPr wrap="square" lIns="0" tIns="0" rIns="0" bIns="0" rtlCol="0"/>
            <a:lstStyle/>
            <a:p>
              <a:endParaRPr/>
            </a:p>
          </p:txBody>
        </p:sp>
        <p:sp>
          <p:nvSpPr>
            <p:cNvPr id="98" name="object 98"/>
            <p:cNvSpPr/>
            <p:nvPr/>
          </p:nvSpPr>
          <p:spPr>
            <a:xfrm>
              <a:off x="3697173" y="2630497"/>
              <a:ext cx="70012" cy="70705"/>
            </a:xfrm>
            <a:prstGeom prst="rect">
              <a:avLst/>
            </a:prstGeom>
            <a:blipFill>
              <a:blip r:embed="rId20" cstate="print"/>
              <a:stretch>
                <a:fillRect/>
              </a:stretch>
            </a:blipFill>
          </p:spPr>
          <p:txBody>
            <a:bodyPr wrap="square" lIns="0" tIns="0" rIns="0" bIns="0" rtlCol="0"/>
            <a:lstStyle/>
            <a:p>
              <a:endParaRPr/>
            </a:p>
          </p:txBody>
        </p:sp>
      </p:grpSp>
      <p:grpSp>
        <p:nvGrpSpPr>
          <p:cNvPr id="414" name="Group 413">
            <a:extLst>
              <a:ext uri="{FF2B5EF4-FFF2-40B4-BE49-F238E27FC236}">
                <a16:creationId xmlns:a16="http://schemas.microsoft.com/office/drawing/2014/main" id="{4E2B524A-2123-BB4B-88CA-04634F047A1A}"/>
              </a:ext>
            </a:extLst>
          </p:cNvPr>
          <p:cNvGrpSpPr/>
          <p:nvPr/>
        </p:nvGrpSpPr>
        <p:grpSpPr>
          <a:xfrm>
            <a:off x="6627245" y="3557223"/>
            <a:ext cx="4024261" cy="1643498"/>
            <a:chOff x="1695570" y="3549035"/>
            <a:chExt cx="4024261" cy="1643498"/>
          </a:xfrm>
        </p:grpSpPr>
        <p:sp>
          <p:nvSpPr>
            <p:cNvPr id="99" name="object 99"/>
            <p:cNvSpPr/>
            <p:nvPr/>
          </p:nvSpPr>
          <p:spPr>
            <a:xfrm>
              <a:off x="1734929" y="4244866"/>
              <a:ext cx="70773" cy="69944"/>
            </a:xfrm>
            <a:prstGeom prst="rect">
              <a:avLst/>
            </a:prstGeom>
            <a:blipFill>
              <a:blip r:embed="rId37" cstate="print"/>
              <a:stretch>
                <a:fillRect/>
              </a:stretch>
            </a:blipFill>
          </p:spPr>
          <p:txBody>
            <a:bodyPr wrap="square" lIns="0" tIns="0" rIns="0" bIns="0" rtlCol="0"/>
            <a:lstStyle/>
            <a:p>
              <a:endParaRPr/>
            </a:p>
          </p:txBody>
        </p:sp>
        <p:sp>
          <p:nvSpPr>
            <p:cNvPr id="100" name="object 100"/>
            <p:cNvSpPr/>
            <p:nvPr/>
          </p:nvSpPr>
          <p:spPr>
            <a:xfrm>
              <a:off x="1907396" y="3908546"/>
              <a:ext cx="468630" cy="983615"/>
            </a:xfrm>
            <a:custGeom>
              <a:avLst/>
              <a:gdLst/>
              <a:ahLst/>
              <a:cxnLst/>
              <a:rect l="l" t="t" r="r" b="b"/>
              <a:pathLst>
                <a:path w="468630" h="983614">
                  <a:moveTo>
                    <a:pt x="20362" y="22813"/>
                  </a:moveTo>
                  <a:lnTo>
                    <a:pt x="19152" y="35341"/>
                  </a:lnTo>
                  <a:lnTo>
                    <a:pt x="456888" y="983144"/>
                  </a:lnTo>
                  <a:lnTo>
                    <a:pt x="468408" y="977824"/>
                  </a:lnTo>
                  <a:lnTo>
                    <a:pt x="30685" y="30022"/>
                  </a:lnTo>
                  <a:lnTo>
                    <a:pt x="20362" y="22813"/>
                  </a:lnTo>
                  <a:close/>
                </a:path>
                <a:path w="468630" h="983614">
                  <a:moveTo>
                    <a:pt x="9819" y="0"/>
                  </a:moveTo>
                  <a:lnTo>
                    <a:pt x="0" y="101848"/>
                  </a:lnTo>
                  <a:lnTo>
                    <a:pt x="2550" y="104889"/>
                  </a:lnTo>
                  <a:lnTo>
                    <a:pt x="9527" y="105649"/>
                  </a:lnTo>
                  <a:lnTo>
                    <a:pt x="12623" y="102988"/>
                  </a:lnTo>
                  <a:lnTo>
                    <a:pt x="19152" y="35341"/>
                  </a:lnTo>
                  <a:lnTo>
                    <a:pt x="9324" y="14061"/>
                  </a:lnTo>
                  <a:lnTo>
                    <a:pt x="20857" y="8740"/>
                  </a:lnTo>
                  <a:lnTo>
                    <a:pt x="22339" y="8740"/>
                  </a:lnTo>
                  <a:lnTo>
                    <a:pt x="9819" y="0"/>
                  </a:lnTo>
                  <a:close/>
                </a:path>
                <a:path w="468630" h="983614">
                  <a:moveTo>
                    <a:pt x="22339" y="8740"/>
                  </a:moveTo>
                  <a:lnTo>
                    <a:pt x="20857" y="8740"/>
                  </a:lnTo>
                  <a:lnTo>
                    <a:pt x="30685" y="30022"/>
                  </a:lnTo>
                  <a:lnTo>
                    <a:pt x="86523" y="69039"/>
                  </a:lnTo>
                  <a:lnTo>
                    <a:pt x="90482" y="68279"/>
                  </a:lnTo>
                  <a:lnTo>
                    <a:pt x="92486" y="65492"/>
                  </a:lnTo>
                  <a:lnTo>
                    <a:pt x="94491" y="62578"/>
                  </a:lnTo>
                  <a:lnTo>
                    <a:pt x="93793" y="58651"/>
                  </a:lnTo>
                  <a:lnTo>
                    <a:pt x="22339" y="8740"/>
                  </a:lnTo>
                  <a:close/>
                </a:path>
                <a:path w="468630" h="983614">
                  <a:moveTo>
                    <a:pt x="20857" y="8740"/>
                  </a:moveTo>
                  <a:lnTo>
                    <a:pt x="9324" y="14061"/>
                  </a:lnTo>
                  <a:lnTo>
                    <a:pt x="19152" y="35341"/>
                  </a:lnTo>
                  <a:lnTo>
                    <a:pt x="20362" y="22813"/>
                  </a:lnTo>
                  <a:lnTo>
                    <a:pt x="11456" y="16594"/>
                  </a:lnTo>
                  <a:lnTo>
                    <a:pt x="21402" y="12034"/>
                  </a:lnTo>
                  <a:lnTo>
                    <a:pt x="22378" y="12034"/>
                  </a:lnTo>
                  <a:lnTo>
                    <a:pt x="20857" y="8740"/>
                  </a:lnTo>
                  <a:close/>
                </a:path>
                <a:path w="468630" h="983614">
                  <a:moveTo>
                    <a:pt x="22378" y="12034"/>
                  </a:moveTo>
                  <a:lnTo>
                    <a:pt x="21402" y="12034"/>
                  </a:lnTo>
                  <a:lnTo>
                    <a:pt x="20362" y="22813"/>
                  </a:lnTo>
                  <a:lnTo>
                    <a:pt x="30685" y="30022"/>
                  </a:lnTo>
                  <a:lnTo>
                    <a:pt x="22378" y="12034"/>
                  </a:lnTo>
                  <a:close/>
                </a:path>
                <a:path w="468630" h="983614">
                  <a:moveTo>
                    <a:pt x="21402" y="12034"/>
                  </a:moveTo>
                  <a:lnTo>
                    <a:pt x="11456" y="16594"/>
                  </a:lnTo>
                  <a:lnTo>
                    <a:pt x="20362" y="22813"/>
                  </a:lnTo>
                  <a:lnTo>
                    <a:pt x="21402" y="12034"/>
                  </a:lnTo>
                  <a:close/>
                </a:path>
              </a:pathLst>
            </a:custGeom>
            <a:solidFill>
              <a:srgbClr val="497DBA"/>
            </a:solidFill>
          </p:spPr>
          <p:txBody>
            <a:bodyPr wrap="square" lIns="0" tIns="0" rIns="0" bIns="0" rtlCol="0"/>
            <a:lstStyle/>
            <a:p>
              <a:endParaRPr/>
            </a:p>
          </p:txBody>
        </p:sp>
        <p:sp>
          <p:nvSpPr>
            <p:cNvPr id="101" name="object 101"/>
            <p:cNvSpPr/>
            <p:nvPr/>
          </p:nvSpPr>
          <p:spPr>
            <a:xfrm>
              <a:off x="2057680" y="4243346"/>
              <a:ext cx="71533" cy="69944"/>
            </a:xfrm>
            <a:prstGeom prst="rect">
              <a:avLst/>
            </a:prstGeom>
            <a:blipFill>
              <a:blip r:embed="rId38" cstate="print"/>
              <a:stretch>
                <a:fillRect/>
              </a:stretch>
            </a:blipFill>
          </p:spPr>
          <p:txBody>
            <a:bodyPr wrap="square" lIns="0" tIns="0" rIns="0" bIns="0" rtlCol="0"/>
            <a:lstStyle/>
            <a:p>
              <a:endParaRPr/>
            </a:p>
          </p:txBody>
        </p:sp>
        <p:sp>
          <p:nvSpPr>
            <p:cNvPr id="102" name="object 102"/>
            <p:cNvSpPr/>
            <p:nvPr/>
          </p:nvSpPr>
          <p:spPr>
            <a:xfrm>
              <a:off x="2254024" y="3707889"/>
              <a:ext cx="411480" cy="850900"/>
            </a:xfrm>
            <a:custGeom>
              <a:avLst/>
              <a:gdLst/>
              <a:ahLst/>
              <a:cxnLst/>
              <a:rect l="l" t="t" r="r" b="b"/>
              <a:pathLst>
                <a:path w="411480" h="850900">
                  <a:moveTo>
                    <a:pt x="390869" y="22781"/>
                  </a:moveTo>
                  <a:lnTo>
                    <a:pt x="380459" y="29995"/>
                  </a:lnTo>
                  <a:lnTo>
                    <a:pt x="0" y="845446"/>
                  </a:lnTo>
                  <a:lnTo>
                    <a:pt x="11494" y="850766"/>
                  </a:lnTo>
                  <a:lnTo>
                    <a:pt x="392026" y="35283"/>
                  </a:lnTo>
                  <a:lnTo>
                    <a:pt x="390869" y="22781"/>
                  </a:lnTo>
                  <a:close/>
                </a:path>
                <a:path w="411480" h="850900">
                  <a:moveTo>
                    <a:pt x="402294" y="8614"/>
                  </a:moveTo>
                  <a:lnTo>
                    <a:pt x="390435" y="8614"/>
                  </a:lnTo>
                  <a:lnTo>
                    <a:pt x="401929" y="14061"/>
                  </a:lnTo>
                  <a:lnTo>
                    <a:pt x="392026" y="35283"/>
                  </a:lnTo>
                  <a:lnTo>
                    <a:pt x="398288" y="102988"/>
                  </a:lnTo>
                  <a:lnTo>
                    <a:pt x="401383" y="105649"/>
                  </a:lnTo>
                  <a:lnTo>
                    <a:pt x="404860" y="105269"/>
                  </a:lnTo>
                  <a:lnTo>
                    <a:pt x="408348" y="105015"/>
                  </a:lnTo>
                  <a:lnTo>
                    <a:pt x="410924" y="101848"/>
                  </a:lnTo>
                  <a:lnTo>
                    <a:pt x="402294" y="8614"/>
                  </a:lnTo>
                  <a:close/>
                </a:path>
                <a:path w="411480" h="850900">
                  <a:moveTo>
                    <a:pt x="401498" y="0"/>
                  </a:moveTo>
                  <a:lnTo>
                    <a:pt x="320163" y="56371"/>
                  </a:lnTo>
                  <a:lnTo>
                    <a:pt x="317283" y="58271"/>
                  </a:lnTo>
                  <a:lnTo>
                    <a:pt x="316572" y="62198"/>
                  </a:lnTo>
                  <a:lnTo>
                    <a:pt x="320569" y="68025"/>
                  </a:lnTo>
                  <a:lnTo>
                    <a:pt x="324527" y="68659"/>
                  </a:lnTo>
                  <a:lnTo>
                    <a:pt x="327407" y="66759"/>
                  </a:lnTo>
                  <a:lnTo>
                    <a:pt x="380459" y="29995"/>
                  </a:lnTo>
                  <a:lnTo>
                    <a:pt x="390435" y="8614"/>
                  </a:lnTo>
                  <a:lnTo>
                    <a:pt x="402294" y="8614"/>
                  </a:lnTo>
                  <a:lnTo>
                    <a:pt x="401498" y="0"/>
                  </a:lnTo>
                  <a:close/>
                </a:path>
                <a:path w="411480" h="850900">
                  <a:moveTo>
                    <a:pt x="397385" y="11907"/>
                  </a:moveTo>
                  <a:lnTo>
                    <a:pt x="389864" y="11907"/>
                  </a:lnTo>
                  <a:lnTo>
                    <a:pt x="399798" y="16594"/>
                  </a:lnTo>
                  <a:lnTo>
                    <a:pt x="390869" y="22781"/>
                  </a:lnTo>
                  <a:lnTo>
                    <a:pt x="392026" y="35283"/>
                  </a:lnTo>
                  <a:lnTo>
                    <a:pt x="401929" y="14061"/>
                  </a:lnTo>
                  <a:lnTo>
                    <a:pt x="397385" y="11907"/>
                  </a:lnTo>
                  <a:close/>
                </a:path>
                <a:path w="411480" h="850900">
                  <a:moveTo>
                    <a:pt x="390435" y="8614"/>
                  </a:moveTo>
                  <a:lnTo>
                    <a:pt x="380459" y="29995"/>
                  </a:lnTo>
                  <a:lnTo>
                    <a:pt x="390869" y="22781"/>
                  </a:lnTo>
                  <a:lnTo>
                    <a:pt x="389864" y="11907"/>
                  </a:lnTo>
                  <a:lnTo>
                    <a:pt x="397385" y="11907"/>
                  </a:lnTo>
                  <a:lnTo>
                    <a:pt x="390435" y="8614"/>
                  </a:lnTo>
                  <a:close/>
                </a:path>
                <a:path w="411480" h="850900">
                  <a:moveTo>
                    <a:pt x="389864" y="11907"/>
                  </a:moveTo>
                  <a:lnTo>
                    <a:pt x="390869" y="22781"/>
                  </a:lnTo>
                  <a:lnTo>
                    <a:pt x="399798" y="16594"/>
                  </a:lnTo>
                  <a:lnTo>
                    <a:pt x="389864" y="11907"/>
                  </a:lnTo>
                  <a:close/>
                </a:path>
              </a:pathLst>
            </a:custGeom>
            <a:solidFill>
              <a:srgbClr val="497DBA"/>
            </a:solidFill>
          </p:spPr>
          <p:txBody>
            <a:bodyPr wrap="square" lIns="0" tIns="0" rIns="0" bIns="0" rtlCol="0"/>
            <a:lstStyle/>
            <a:p>
              <a:endParaRPr/>
            </a:p>
          </p:txBody>
        </p:sp>
        <p:sp>
          <p:nvSpPr>
            <p:cNvPr id="103" name="object 103"/>
            <p:cNvSpPr/>
            <p:nvPr/>
          </p:nvSpPr>
          <p:spPr>
            <a:xfrm>
              <a:off x="2370146" y="4265017"/>
              <a:ext cx="45720" cy="37465"/>
            </a:xfrm>
            <a:custGeom>
              <a:avLst/>
              <a:gdLst/>
              <a:ahLst/>
              <a:cxnLst/>
              <a:rect l="l" t="t" r="r" b="b"/>
              <a:pathLst>
                <a:path w="45719" h="37464">
                  <a:moveTo>
                    <a:pt x="22836" y="0"/>
                  </a:moveTo>
                  <a:lnTo>
                    <a:pt x="13947" y="1466"/>
                  </a:lnTo>
                  <a:lnTo>
                    <a:pt x="6689" y="5462"/>
                  </a:lnTo>
                  <a:lnTo>
                    <a:pt x="1794" y="11383"/>
                  </a:lnTo>
                  <a:lnTo>
                    <a:pt x="0" y="18621"/>
                  </a:lnTo>
                  <a:lnTo>
                    <a:pt x="1794" y="25860"/>
                  </a:lnTo>
                  <a:lnTo>
                    <a:pt x="6689" y="31780"/>
                  </a:lnTo>
                  <a:lnTo>
                    <a:pt x="13947" y="35776"/>
                  </a:lnTo>
                  <a:lnTo>
                    <a:pt x="22836" y="37243"/>
                  </a:lnTo>
                  <a:lnTo>
                    <a:pt x="31724" y="35776"/>
                  </a:lnTo>
                  <a:lnTo>
                    <a:pt x="38983" y="31780"/>
                  </a:lnTo>
                  <a:lnTo>
                    <a:pt x="43877" y="25860"/>
                  </a:lnTo>
                  <a:lnTo>
                    <a:pt x="45672" y="18621"/>
                  </a:lnTo>
                  <a:lnTo>
                    <a:pt x="43877" y="11383"/>
                  </a:lnTo>
                  <a:lnTo>
                    <a:pt x="38983" y="5462"/>
                  </a:lnTo>
                  <a:lnTo>
                    <a:pt x="31724" y="1466"/>
                  </a:lnTo>
                  <a:lnTo>
                    <a:pt x="22836" y="0"/>
                  </a:lnTo>
                  <a:close/>
                </a:path>
              </a:pathLst>
            </a:custGeom>
            <a:solidFill>
              <a:srgbClr val="4F81BC"/>
            </a:solidFill>
          </p:spPr>
          <p:txBody>
            <a:bodyPr wrap="square" lIns="0" tIns="0" rIns="0" bIns="0" rtlCol="0"/>
            <a:lstStyle/>
            <a:p>
              <a:endParaRPr/>
            </a:p>
          </p:txBody>
        </p:sp>
        <p:sp>
          <p:nvSpPr>
            <p:cNvPr id="104" name="object 104"/>
            <p:cNvSpPr/>
            <p:nvPr/>
          </p:nvSpPr>
          <p:spPr>
            <a:xfrm>
              <a:off x="2370146" y="4265017"/>
              <a:ext cx="45720" cy="37465"/>
            </a:xfrm>
            <a:custGeom>
              <a:avLst/>
              <a:gdLst/>
              <a:ahLst/>
              <a:cxnLst/>
              <a:rect l="l" t="t" r="r" b="b"/>
              <a:pathLst>
                <a:path w="45719" h="37464">
                  <a:moveTo>
                    <a:pt x="0" y="18621"/>
                  </a:moveTo>
                  <a:lnTo>
                    <a:pt x="1794" y="11383"/>
                  </a:lnTo>
                  <a:lnTo>
                    <a:pt x="6689" y="5462"/>
                  </a:lnTo>
                  <a:lnTo>
                    <a:pt x="13947" y="1466"/>
                  </a:lnTo>
                  <a:lnTo>
                    <a:pt x="22836" y="0"/>
                  </a:lnTo>
                  <a:lnTo>
                    <a:pt x="31724" y="1466"/>
                  </a:lnTo>
                  <a:lnTo>
                    <a:pt x="38983" y="5462"/>
                  </a:lnTo>
                  <a:lnTo>
                    <a:pt x="43877" y="11383"/>
                  </a:lnTo>
                  <a:lnTo>
                    <a:pt x="45672" y="18621"/>
                  </a:lnTo>
                  <a:lnTo>
                    <a:pt x="43877" y="25860"/>
                  </a:lnTo>
                  <a:lnTo>
                    <a:pt x="38983" y="31780"/>
                  </a:lnTo>
                  <a:lnTo>
                    <a:pt x="31724" y="35776"/>
                  </a:lnTo>
                  <a:lnTo>
                    <a:pt x="22836" y="37243"/>
                  </a:lnTo>
                  <a:lnTo>
                    <a:pt x="13947" y="35776"/>
                  </a:lnTo>
                  <a:lnTo>
                    <a:pt x="6689" y="31780"/>
                  </a:lnTo>
                  <a:lnTo>
                    <a:pt x="1794" y="25860"/>
                  </a:lnTo>
                  <a:lnTo>
                    <a:pt x="0" y="18621"/>
                  </a:lnTo>
                  <a:close/>
                </a:path>
              </a:pathLst>
            </a:custGeom>
            <a:ln w="25097">
              <a:solidFill>
                <a:srgbClr val="385D89"/>
              </a:solidFill>
            </a:ln>
          </p:spPr>
          <p:txBody>
            <a:bodyPr wrap="square" lIns="0" tIns="0" rIns="0" bIns="0" rtlCol="0"/>
            <a:lstStyle/>
            <a:p>
              <a:endParaRPr/>
            </a:p>
          </p:txBody>
        </p:sp>
        <p:sp>
          <p:nvSpPr>
            <p:cNvPr id="105" name="object 105"/>
            <p:cNvSpPr/>
            <p:nvPr/>
          </p:nvSpPr>
          <p:spPr>
            <a:xfrm>
              <a:off x="2749835" y="4030157"/>
              <a:ext cx="103505" cy="1089025"/>
            </a:xfrm>
            <a:custGeom>
              <a:avLst/>
              <a:gdLst/>
              <a:ahLst/>
              <a:cxnLst/>
              <a:rect l="l" t="t" r="r" b="b"/>
              <a:pathLst>
                <a:path w="103505" h="1089025">
                  <a:moveTo>
                    <a:pt x="52006" y="25090"/>
                  </a:moveTo>
                  <a:lnTo>
                    <a:pt x="45612" y="35893"/>
                  </a:lnTo>
                  <a:lnTo>
                    <a:pt x="39481" y="1088793"/>
                  </a:lnTo>
                  <a:lnTo>
                    <a:pt x="52167" y="1088793"/>
                  </a:lnTo>
                  <a:lnTo>
                    <a:pt x="58298" y="36005"/>
                  </a:lnTo>
                  <a:lnTo>
                    <a:pt x="52006" y="25090"/>
                  </a:lnTo>
                  <a:close/>
                </a:path>
                <a:path w="103505" h="1089025">
                  <a:moveTo>
                    <a:pt x="59401" y="12541"/>
                  </a:moveTo>
                  <a:lnTo>
                    <a:pt x="58435" y="12541"/>
                  </a:lnTo>
                  <a:lnTo>
                    <a:pt x="58298" y="36005"/>
                  </a:lnTo>
                  <a:lnTo>
                    <a:pt x="92308" y="95008"/>
                  </a:lnTo>
                  <a:lnTo>
                    <a:pt x="96178" y="96021"/>
                  </a:lnTo>
                  <a:lnTo>
                    <a:pt x="102255" y="92474"/>
                  </a:lnTo>
                  <a:lnTo>
                    <a:pt x="103295" y="88674"/>
                  </a:lnTo>
                  <a:lnTo>
                    <a:pt x="59401" y="12541"/>
                  </a:lnTo>
                  <a:close/>
                </a:path>
                <a:path w="103505" h="1089025">
                  <a:moveTo>
                    <a:pt x="52167" y="0"/>
                  </a:moveTo>
                  <a:lnTo>
                    <a:pt x="0" y="88040"/>
                  </a:lnTo>
                  <a:lnTo>
                    <a:pt x="1002" y="91967"/>
                  </a:lnTo>
                  <a:lnTo>
                    <a:pt x="7041" y="95514"/>
                  </a:lnTo>
                  <a:lnTo>
                    <a:pt x="10923" y="94501"/>
                  </a:lnTo>
                  <a:lnTo>
                    <a:pt x="45612" y="35893"/>
                  </a:lnTo>
                  <a:lnTo>
                    <a:pt x="45748" y="12541"/>
                  </a:lnTo>
                  <a:lnTo>
                    <a:pt x="59401" y="12541"/>
                  </a:lnTo>
                  <a:lnTo>
                    <a:pt x="52167" y="0"/>
                  </a:lnTo>
                  <a:close/>
                </a:path>
                <a:path w="103505" h="1089025">
                  <a:moveTo>
                    <a:pt x="58416" y="15708"/>
                  </a:moveTo>
                  <a:lnTo>
                    <a:pt x="57559" y="15708"/>
                  </a:lnTo>
                  <a:lnTo>
                    <a:pt x="52006" y="25090"/>
                  </a:lnTo>
                  <a:lnTo>
                    <a:pt x="58298" y="36005"/>
                  </a:lnTo>
                  <a:lnTo>
                    <a:pt x="58416" y="15708"/>
                  </a:lnTo>
                  <a:close/>
                </a:path>
                <a:path w="103505" h="1089025">
                  <a:moveTo>
                    <a:pt x="58435" y="12541"/>
                  </a:moveTo>
                  <a:lnTo>
                    <a:pt x="45748" y="12541"/>
                  </a:lnTo>
                  <a:lnTo>
                    <a:pt x="45612" y="35893"/>
                  </a:lnTo>
                  <a:lnTo>
                    <a:pt x="52006" y="25090"/>
                  </a:lnTo>
                  <a:lnTo>
                    <a:pt x="46598" y="15708"/>
                  </a:lnTo>
                  <a:lnTo>
                    <a:pt x="58416" y="15708"/>
                  </a:lnTo>
                  <a:lnTo>
                    <a:pt x="58435" y="12541"/>
                  </a:lnTo>
                  <a:close/>
                </a:path>
                <a:path w="103505" h="1089025">
                  <a:moveTo>
                    <a:pt x="57559" y="15708"/>
                  </a:moveTo>
                  <a:lnTo>
                    <a:pt x="46598" y="15708"/>
                  </a:lnTo>
                  <a:lnTo>
                    <a:pt x="52006" y="25090"/>
                  </a:lnTo>
                  <a:lnTo>
                    <a:pt x="57559" y="15708"/>
                  </a:lnTo>
                  <a:close/>
                </a:path>
              </a:pathLst>
            </a:custGeom>
            <a:solidFill>
              <a:srgbClr val="497DBA"/>
            </a:solidFill>
          </p:spPr>
          <p:txBody>
            <a:bodyPr wrap="square" lIns="0" tIns="0" rIns="0" bIns="0" rtlCol="0"/>
            <a:lstStyle/>
            <a:p>
              <a:endParaRPr/>
            </a:p>
          </p:txBody>
        </p:sp>
        <p:sp>
          <p:nvSpPr>
            <p:cNvPr id="106" name="object 106"/>
            <p:cNvSpPr/>
            <p:nvPr/>
          </p:nvSpPr>
          <p:spPr>
            <a:xfrm>
              <a:off x="2756467" y="4247146"/>
              <a:ext cx="70773" cy="70704"/>
            </a:xfrm>
            <a:prstGeom prst="rect">
              <a:avLst/>
            </a:prstGeom>
            <a:blipFill>
              <a:blip r:embed="rId39" cstate="print"/>
              <a:stretch>
                <a:fillRect/>
              </a:stretch>
            </a:blipFill>
          </p:spPr>
          <p:txBody>
            <a:bodyPr wrap="square" lIns="0" tIns="0" rIns="0" bIns="0" rtlCol="0"/>
            <a:lstStyle/>
            <a:p>
              <a:endParaRPr/>
            </a:p>
          </p:txBody>
        </p:sp>
        <p:sp>
          <p:nvSpPr>
            <p:cNvPr id="107" name="object 107"/>
            <p:cNvSpPr/>
            <p:nvPr/>
          </p:nvSpPr>
          <p:spPr>
            <a:xfrm>
              <a:off x="2823177" y="3665325"/>
              <a:ext cx="445134" cy="788670"/>
            </a:xfrm>
            <a:custGeom>
              <a:avLst/>
              <a:gdLst/>
              <a:ahLst/>
              <a:cxnLst/>
              <a:rect l="l" t="t" r="r" b="b"/>
              <a:pathLst>
                <a:path w="445135" h="788670">
                  <a:moveTo>
                    <a:pt x="14386" y="21889"/>
                  </a:moveTo>
                  <a:lnTo>
                    <a:pt x="14120" y="34533"/>
                  </a:lnTo>
                  <a:lnTo>
                    <a:pt x="433646" y="788441"/>
                  </a:lnTo>
                  <a:lnTo>
                    <a:pt x="444683" y="782360"/>
                  </a:lnTo>
                  <a:lnTo>
                    <a:pt x="25189" y="28299"/>
                  </a:lnTo>
                  <a:lnTo>
                    <a:pt x="14386" y="21889"/>
                  </a:lnTo>
                  <a:close/>
                </a:path>
                <a:path w="445135" h="788670">
                  <a:moveTo>
                    <a:pt x="2156" y="0"/>
                  </a:moveTo>
                  <a:lnTo>
                    <a:pt x="0" y="102228"/>
                  </a:lnTo>
                  <a:lnTo>
                    <a:pt x="2778" y="105142"/>
                  </a:lnTo>
                  <a:lnTo>
                    <a:pt x="6279" y="105269"/>
                  </a:lnTo>
                  <a:lnTo>
                    <a:pt x="9781" y="105269"/>
                  </a:lnTo>
                  <a:lnTo>
                    <a:pt x="12686" y="102608"/>
                  </a:lnTo>
                  <a:lnTo>
                    <a:pt x="14120" y="34533"/>
                  </a:lnTo>
                  <a:lnTo>
                    <a:pt x="2727" y="14061"/>
                  </a:lnTo>
                  <a:lnTo>
                    <a:pt x="13815" y="7854"/>
                  </a:lnTo>
                  <a:lnTo>
                    <a:pt x="15419" y="7854"/>
                  </a:lnTo>
                  <a:lnTo>
                    <a:pt x="2156" y="0"/>
                  </a:lnTo>
                  <a:close/>
                </a:path>
                <a:path w="445135" h="788670">
                  <a:moveTo>
                    <a:pt x="15419" y="7854"/>
                  </a:moveTo>
                  <a:lnTo>
                    <a:pt x="13815" y="7854"/>
                  </a:lnTo>
                  <a:lnTo>
                    <a:pt x="25189" y="28299"/>
                  </a:lnTo>
                  <a:lnTo>
                    <a:pt x="80827" y="61311"/>
                  </a:lnTo>
                  <a:lnTo>
                    <a:pt x="83872" y="63085"/>
                  </a:lnTo>
                  <a:lnTo>
                    <a:pt x="87678" y="62072"/>
                  </a:lnTo>
                  <a:lnTo>
                    <a:pt x="89454" y="59031"/>
                  </a:lnTo>
                  <a:lnTo>
                    <a:pt x="91230" y="56118"/>
                  </a:lnTo>
                  <a:lnTo>
                    <a:pt x="90342" y="52191"/>
                  </a:lnTo>
                  <a:lnTo>
                    <a:pt x="15419" y="7854"/>
                  </a:lnTo>
                  <a:close/>
                </a:path>
                <a:path w="445135" h="788670">
                  <a:moveTo>
                    <a:pt x="13815" y="7854"/>
                  </a:moveTo>
                  <a:lnTo>
                    <a:pt x="2727" y="14061"/>
                  </a:lnTo>
                  <a:lnTo>
                    <a:pt x="14120" y="34533"/>
                  </a:lnTo>
                  <a:lnTo>
                    <a:pt x="14386" y="21889"/>
                  </a:lnTo>
                  <a:lnTo>
                    <a:pt x="5036" y="16341"/>
                  </a:lnTo>
                  <a:lnTo>
                    <a:pt x="14615" y="11020"/>
                  </a:lnTo>
                  <a:lnTo>
                    <a:pt x="15577" y="11020"/>
                  </a:lnTo>
                  <a:lnTo>
                    <a:pt x="13815" y="7854"/>
                  </a:lnTo>
                  <a:close/>
                </a:path>
                <a:path w="445135" h="788670">
                  <a:moveTo>
                    <a:pt x="15577" y="11020"/>
                  </a:moveTo>
                  <a:lnTo>
                    <a:pt x="14615" y="11020"/>
                  </a:lnTo>
                  <a:lnTo>
                    <a:pt x="14386" y="21889"/>
                  </a:lnTo>
                  <a:lnTo>
                    <a:pt x="25189" y="28299"/>
                  </a:lnTo>
                  <a:lnTo>
                    <a:pt x="15577" y="11020"/>
                  </a:lnTo>
                  <a:close/>
                </a:path>
                <a:path w="445135" h="788670">
                  <a:moveTo>
                    <a:pt x="14615" y="11020"/>
                  </a:moveTo>
                  <a:lnTo>
                    <a:pt x="5036" y="16341"/>
                  </a:lnTo>
                  <a:lnTo>
                    <a:pt x="14386" y="21889"/>
                  </a:lnTo>
                  <a:lnTo>
                    <a:pt x="14615" y="11020"/>
                  </a:lnTo>
                  <a:close/>
                </a:path>
              </a:pathLst>
            </a:custGeom>
            <a:solidFill>
              <a:srgbClr val="497DBA"/>
            </a:solidFill>
          </p:spPr>
          <p:txBody>
            <a:bodyPr wrap="square" lIns="0" tIns="0" rIns="0" bIns="0" rtlCol="0"/>
            <a:lstStyle/>
            <a:p>
              <a:endParaRPr/>
            </a:p>
          </p:txBody>
        </p:sp>
        <p:sp>
          <p:nvSpPr>
            <p:cNvPr id="108" name="object 108"/>
            <p:cNvSpPr/>
            <p:nvPr/>
          </p:nvSpPr>
          <p:spPr>
            <a:xfrm>
              <a:off x="3119562" y="4240306"/>
              <a:ext cx="70773" cy="69944"/>
            </a:xfrm>
            <a:prstGeom prst="rect">
              <a:avLst/>
            </a:prstGeom>
            <a:blipFill>
              <a:blip r:embed="rId40" cstate="print"/>
              <a:stretch>
                <a:fillRect/>
              </a:stretch>
            </a:blipFill>
          </p:spPr>
          <p:txBody>
            <a:bodyPr wrap="square" lIns="0" tIns="0" rIns="0" bIns="0" rtlCol="0"/>
            <a:lstStyle/>
            <a:p>
              <a:endParaRPr/>
            </a:p>
          </p:txBody>
        </p:sp>
        <p:sp>
          <p:nvSpPr>
            <p:cNvPr id="109" name="object 109"/>
            <p:cNvSpPr/>
            <p:nvPr/>
          </p:nvSpPr>
          <p:spPr>
            <a:xfrm>
              <a:off x="3056753" y="4131245"/>
              <a:ext cx="581025" cy="876300"/>
            </a:xfrm>
            <a:custGeom>
              <a:avLst/>
              <a:gdLst/>
              <a:ahLst/>
              <a:cxnLst/>
              <a:rect l="l" t="t" r="r" b="b"/>
              <a:pathLst>
                <a:path w="581025" h="876300">
                  <a:moveTo>
                    <a:pt x="566760" y="20912"/>
                  </a:moveTo>
                  <a:lnTo>
                    <a:pt x="555490" y="26503"/>
                  </a:lnTo>
                  <a:lnTo>
                    <a:pt x="0" y="869261"/>
                  </a:lnTo>
                  <a:lnTo>
                    <a:pt x="10656" y="876228"/>
                  </a:lnTo>
                  <a:lnTo>
                    <a:pt x="566074" y="33391"/>
                  </a:lnTo>
                  <a:lnTo>
                    <a:pt x="566760" y="20912"/>
                  </a:lnTo>
                  <a:close/>
                </a:path>
                <a:path w="581025" h="876300">
                  <a:moveTo>
                    <a:pt x="580170" y="6967"/>
                  </a:moveTo>
                  <a:lnTo>
                    <a:pt x="568367" y="6967"/>
                  </a:lnTo>
                  <a:lnTo>
                    <a:pt x="578897" y="13934"/>
                  </a:lnTo>
                  <a:lnTo>
                    <a:pt x="566074" y="33391"/>
                  </a:lnTo>
                  <a:lnTo>
                    <a:pt x="562531" y="97921"/>
                  </a:lnTo>
                  <a:lnTo>
                    <a:pt x="562404" y="101468"/>
                  </a:lnTo>
                  <a:lnTo>
                    <a:pt x="565068" y="104509"/>
                  </a:lnTo>
                  <a:lnTo>
                    <a:pt x="568493" y="104635"/>
                  </a:lnTo>
                  <a:lnTo>
                    <a:pt x="572046" y="104889"/>
                  </a:lnTo>
                  <a:lnTo>
                    <a:pt x="575091" y="102102"/>
                  </a:lnTo>
                  <a:lnTo>
                    <a:pt x="575258" y="97921"/>
                  </a:lnTo>
                  <a:lnTo>
                    <a:pt x="580170" y="6967"/>
                  </a:lnTo>
                  <a:close/>
                </a:path>
                <a:path w="581025" h="876300">
                  <a:moveTo>
                    <a:pt x="580546" y="0"/>
                  </a:moveTo>
                  <a:lnTo>
                    <a:pt x="491865" y="43957"/>
                  </a:lnTo>
                  <a:lnTo>
                    <a:pt x="488694" y="45477"/>
                  </a:lnTo>
                  <a:lnTo>
                    <a:pt x="487425" y="49277"/>
                  </a:lnTo>
                  <a:lnTo>
                    <a:pt x="489074" y="52444"/>
                  </a:lnTo>
                  <a:lnTo>
                    <a:pt x="490597" y="55484"/>
                  </a:lnTo>
                  <a:lnTo>
                    <a:pt x="494403" y="56751"/>
                  </a:lnTo>
                  <a:lnTo>
                    <a:pt x="497574" y="55231"/>
                  </a:lnTo>
                  <a:lnTo>
                    <a:pt x="555490" y="26503"/>
                  </a:lnTo>
                  <a:lnTo>
                    <a:pt x="568367" y="6967"/>
                  </a:lnTo>
                  <a:lnTo>
                    <a:pt x="580170" y="6967"/>
                  </a:lnTo>
                  <a:lnTo>
                    <a:pt x="580546" y="0"/>
                  </a:lnTo>
                  <a:close/>
                </a:path>
                <a:path w="581025" h="876300">
                  <a:moveTo>
                    <a:pt x="573153" y="10134"/>
                  </a:moveTo>
                  <a:lnTo>
                    <a:pt x="567352" y="10134"/>
                  </a:lnTo>
                  <a:lnTo>
                    <a:pt x="576486" y="16088"/>
                  </a:lnTo>
                  <a:lnTo>
                    <a:pt x="566760" y="20912"/>
                  </a:lnTo>
                  <a:lnTo>
                    <a:pt x="566074" y="33391"/>
                  </a:lnTo>
                  <a:lnTo>
                    <a:pt x="578897" y="13934"/>
                  </a:lnTo>
                  <a:lnTo>
                    <a:pt x="573153" y="10134"/>
                  </a:lnTo>
                  <a:close/>
                </a:path>
                <a:path w="581025" h="876300">
                  <a:moveTo>
                    <a:pt x="568367" y="6967"/>
                  </a:moveTo>
                  <a:lnTo>
                    <a:pt x="555490" y="26503"/>
                  </a:lnTo>
                  <a:lnTo>
                    <a:pt x="566760" y="20912"/>
                  </a:lnTo>
                  <a:lnTo>
                    <a:pt x="567352" y="10134"/>
                  </a:lnTo>
                  <a:lnTo>
                    <a:pt x="573153" y="10134"/>
                  </a:lnTo>
                  <a:lnTo>
                    <a:pt x="568367" y="6967"/>
                  </a:lnTo>
                  <a:close/>
                </a:path>
                <a:path w="581025" h="876300">
                  <a:moveTo>
                    <a:pt x="567352" y="10134"/>
                  </a:moveTo>
                  <a:lnTo>
                    <a:pt x="566760" y="20912"/>
                  </a:lnTo>
                  <a:lnTo>
                    <a:pt x="576486" y="16088"/>
                  </a:lnTo>
                  <a:lnTo>
                    <a:pt x="567352" y="10134"/>
                  </a:lnTo>
                  <a:close/>
                </a:path>
              </a:pathLst>
            </a:custGeom>
            <a:solidFill>
              <a:srgbClr val="497DBA"/>
            </a:solidFill>
          </p:spPr>
          <p:txBody>
            <a:bodyPr wrap="square" lIns="0" tIns="0" rIns="0" bIns="0" rtlCol="0"/>
            <a:lstStyle/>
            <a:p>
              <a:endParaRPr/>
            </a:p>
          </p:txBody>
        </p:sp>
        <p:sp>
          <p:nvSpPr>
            <p:cNvPr id="110" name="object 110"/>
            <p:cNvSpPr/>
            <p:nvPr/>
          </p:nvSpPr>
          <p:spPr>
            <a:xfrm>
              <a:off x="3514238" y="4260457"/>
              <a:ext cx="45720" cy="45085"/>
            </a:xfrm>
            <a:custGeom>
              <a:avLst/>
              <a:gdLst/>
              <a:ahLst/>
              <a:cxnLst/>
              <a:rect l="l" t="t" r="r" b="b"/>
              <a:pathLst>
                <a:path w="45720" h="45085">
                  <a:moveTo>
                    <a:pt x="22836" y="0"/>
                  </a:moveTo>
                  <a:lnTo>
                    <a:pt x="13969" y="1757"/>
                  </a:lnTo>
                  <a:lnTo>
                    <a:pt x="6708" y="6555"/>
                  </a:lnTo>
                  <a:lnTo>
                    <a:pt x="1801" y="13681"/>
                  </a:lnTo>
                  <a:lnTo>
                    <a:pt x="0" y="22421"/>
                  </a:lnTo>
                  <a:lnTo>
                    <a:pt x="1801" y="31162"/>
                  </a:lnTo>
                  <a:lnTo>
                    <a:pt x="6708" y="38288"/>
                  </a:lnTo>
                  <a:lnTo>
                    <a:pt x="13969" y="43086"/>
                  </a:lnTo>
                  <a:lnTo>
                    <a:pt x="22836" y="44843"/>
                  </a:lnTo>
                  <a:lnTo>
                    <a:pt x="31703" y="43086"/>
                  </a:lnTo>
                  <a:lnTo>
                    <a:pt x="38964" y="38288"/>
                  </a:lnTo>
                  <a:lnTo>
                    <a:pt x="43870" y="31162"/>
                  </a:lnTo>
                  <a:lnTo>
                    <a:pt x="45672" y="22421"/>
                  </a:lnTo>
                  <a:lnTo>
                    <a:pt x="43870" y="13681"/>
                  </a:lnTo>
                  <a:lnTo>
                    <a:pt x="38964" y="6555"/>
                  </a:lnTo>
                  <a:lnTo>
                    <a:pt x="31703" y="1757"/>
                  </a:lnTo>
                  <a:lnTo>
                    <a:pt x="22836" y="0"/>
                  </a:lnTo>
                  <a:close/>
                </a:path>
              </a:pathLst>
            </a:custGeom>
            <a:solidFill>
              <a:srgbClr val="4F81BC"/>
            </a:solidFill>
          </p:spPr>
          <p:txBody>
            <a:bodyPr wrap="square" lIns="0" tIns="0" rIns="0" bIns="0" rtlCol="0"/>
            <a:lstStyle/>
            <a:p>
              <a:endParaRPr/>
            </a:p>
          </p:txBody>
        </p:sp>
        <p:sp>
          <p:nvSpPr>
            <p:cNvPr id="111" name="object 111"/>
            <p:cNvSpPr/>
            <p:nvPr/>
          </p:nvSpPr>
          <p:spPr>
            <a:xfrm>
              <a:off x="3136299" y="4247906"/>
              <a:ext cx="477276" cy="118579"/>
            </a:xfrm>
            <a:prstGeom prst="rect">
              <a:avLst/>
            </a:prstGeom>
            <a:blipFill>
              <a:blip r:embed="rId41" cstate="print"/>
              <a:stretch>
                <a:fillRect/>
              </a:stretch>
            </a:blipFill>
          </p:spPr>
          <p:txBody>
            <a:bodyPr wrap="square" lIns="0" tIns="0" rIns="0" bIns="0" rtlCol="0"/>
            <a:lstStyle/>
            <a:p>
              <a:endParaRPr/>
            </a:p>
          </p:txBody>
        </p:sp>
        <p:sp>
          <p:nvSpPr>
            <p:cNvPr id="112" name="object 112"/>
            <p:cNvSpPr/>
            <p:nvPr/>
          </p:nvSpPr>
          <p:spPr>
            <a:xfrm>
              <a:off x="3177785" y="4286299"/>
              <a:ext cx="382905" cy="6985"/>
            </a:xfrm>
            <a:custGeom>
              <a:avLst/>
              <a:gdLst/>
              <a:ahLst/>
              <a:cxnLst/>
              <a:rect l="l" t="t" r="r" b="b"/>
              <a:pathLst>
                <a:path w="382904" h="6985">
                  <a:moveTo>
                    <a:pt x="0" y="0"/>
                  </a:moveTo>
                  <a:lnTo>
                    <a:pt x="382379" y="6967"/>
                  </a:lnTo>
                </a:path>
              </a:pathLst>
            </a:custGeom>
            <a:ln w="25082">
              <a:solidFill>
                <a:srgbClr val="4F81BC"/>
              </a:solidFill>
            </a:ln>
          </p:spPr>
          <p:txBody>
            <a:bodyPr wrap="square" lIns="0" tIns="0" rIns="0" bIns="0" rtlCol="0"/>
            <a:lstStyle/>
            <a:p>
              <a:endParaRPr/>
            </a:p>
          </p:txBody>
        </p:sp>
        <p:sp>
          <p:nvSpPr>
            <p:cNvPr id="113" name="object 113"/>
            <p:cNvSpPr/>
            <p:nvPr/>
          </p:nvSpPr>
          <p:spPr>
            <a:xfrm>
              <a:off x="2773204" y="4247155"/>
              <a:ext cx="437693" cy="109449"/>
            </a:xfrm>
            <a:prstGeom prst="rect">
              <a:avLst/>
            </a:prstGeom>
            <a:blipFill>
              <a:blip r:embed="rId23" cstate="print"/>
              <a:stretch>
                <a:fillRect/>
              </a:stretch>
            </a:blipFill>
          </p:spPr>
          <p:txBody>
            <a:bodyPr wrap="square" lIns="0" tIns="0" rIns="0" bIns="0" rtlCol="0"/>
            <a:lstStyle/>
            <a:p>
              <a:endParaRPr/>
            </a:p>
          </p:txBody>
        </p:sp>
        <p:sp>
          <p:nvSpPr>
            <p:cNvPr id="114" name="object 114"/>
            <p:cNvSpPr/>
            <p:nvPr/>
          </p:nvSpPr>
          <p:spPr>
            <a:xfrm>
              <a:off x="2814690" y="4280979"/>
              <a:ext cx="342900" cy="1905"/>
            </a:xfrm>
            <a:custGeom>
              <a:avLst/>
              <a:gdLst/>
              <a:ahLst/>
              <a:cxnLst/>
              <a:rect l="l" t="t" r="r" b="b"/>
              <a:pathLst>
                <a:path w="342900" h="1904">
                  <a:moveTo>
                    <a:pt x="0" y="1900"/>
                  </a:moveTo>
                  <a:lnTo>
                    <a:pt x="342415" y="0"/>
                  </a:lnTo>
                </a:path>
              </a:pathLst>
            </a:custGeom>
            <a:ln w="25082">
              <a:solidFill>
                <a:srgbClr val="4F81BC"/>
              </a:solidFill>
            </a:ln>
          </p:spPr>
          <p:txBody>
            <a:bodyPr wrap="square" lIns="0" tIns="0" rIns="0" bIns="0" rtlCol="0"/>
            <a:lstStyle/>
            <a:p>
              <a:endParaRPr/>
            </a:p>
          </p:txBody>
        </p:sp>
        <p:sp>
          <p:nvSpPr>
            <p:cNvPr id="115" name="object 115"/>
            <p:cNvSpPr/>
            <p:nvPr/>
          </p:nvSpPr>
          <p:spPr>
            <a:xfrm>
              <a:off x="2381183" y="4248675"/>
              <a:ext cx="442260" cy="108689"/>
            </a:xfrm>
            <a:prstGeom prst="rect">
              <a:avLst/>
            </a:prstGeom>
            <a:blipFill>
              <a:blip r:embed="rId42" cstate="print"/>
              <a:stretch>
                <a:fillRect/>
              </a:stretch>
            </a:blipFill>
          </p:spPr>
          <p:txBody>
            <a:bodyPr wrap="square" lIns="0" tIns="0" rIns="0" bIns="0" rtlCol="0"/>
            <a:lstStyle/>
            <a:p>
              <a:endParaRPr/>
            </a:p>
          </p:txBody>
        </p:sp>
        <p:sp>
          <p:nvSpPr>
            <p:cNvPr id="116" name="object 116"/>
            <p:cNvSpPr/>
            <p:nvPr/>
          </p:nvSpPr>
          <p:spPr>
            <a:xfrm>
              <a:off x="2422669" y="4282499"/>
              <a:ext cx="347345" cy="1270"/>
            </a:xfrm>
            <a:custGeom>
              <a:avLst/>
              <a:gdLst/>
              <a:ahLst/>
              <a:cxnLst/>
              <a:rect l="l" t="t" r="r" b="b"/>
              <a:pathLst>
                <a:path w="347344" h="1270">
                  <a:moveTo>
                    <a:pt x="0" y="1266"/>
                  </a:moveTo>
                  <a:lnTo>
                    <a:pt x="346906" y="0"/>
                  </a:lnTo>
                </a:path>
              </a:pathLst>
            </a:custGeom>
            <a:ln w="25082">
              <a:solidFill>
                <a:srgbClr val="4F81BC"/>
              </a:solidFill>
            </a:ln>
          </p:spPr>
          <p:txBody>
            <a:bodyPr wrap="square" lIns="0" tIns="0" rIns="0" bIns="0" rtlCol="0"/>
            <a:lstStyle/>
            <a:p>
              <a:endParaRPr/>
            </a:p>
          </p:txBody>
        </p:sp>
        <p:sp>
          <p:nvSpPr>
            <p:cNvPr id="117" name="object 117"/>
            <p:cNvSpPr/>
            <p:nvPr/>
          </p:nvSpPr>
          <p:spPr>
            <a:xfrm>
              <a:off x="2069089" y="4251716"/>
              <a:ext cx="388214" cy="109449"/>
            </a:xfrm>
            <a:prstGeom prst="rect">
              <a:avLst/>
            </a:prstGeom>
            <a:blipFill>
              <a:blip r:embed="rId43" cstate="print"/>
              <a:stretch>
                <a:fillRect/>
              </a:stretch>
            </a:blipFill>
          </p:spPr>
          <p:txBody>
            <a:bodyPr wrap="square" lIns="0" tIns="0" rIns="0" bIns="0" rtlCol="0"/>
            <a:lstStyle/>
            <a:p>
              <a:endParaRPr/>
            </a:p>
          </p:txBody>
        </p:sp>
        <p:sp>
          <p:nvSpPr>
            <p:cNvPr id="118" name="object 118"/>
            <p:cNvSpPr/>
            <p:nvPr/>
          </p:nvSpPr>
          <p:spPr>
            <a:xfrm>
              <a:off x="2110575" y="4285539"/>
              <a:ext cx="293370" cy="1905"/>
            </a:xfrm>
            <a:custGeom>
              <a:avLst/>
              <a:gdLst/>
              <a:ahLst/>
              <a:cxnLst/>
              <a:rect l="l" t="t" r="r" b="b"/>
              <a:pathLst>
                <a:path w="293369" h="1904">
                  <a:moveTo>
                    <a:pt x="0" y="0"/>
                  </a:moveTo>
                  <a:lnTo>
                    <a:pt x="293000" y="1900"/>
                  </a:lnTo>
                </a:path>
              </a:pathLst>
            </a:custGeom>
            <a:ln w="25082">
              <a:solidFill>
                <a:srgbClr val="4F81BC"/>
              </a:solidFill>
            </a:ln>
          </p:spPr>
          <p:txBody>
            <a:bodyPr wrap="square" lIns="0" tIns="0" rIns="0" bIns="0" rtlCol="0"/>
            <a:lstStyle/>
            <a:p>
              <a:endParaRPr/>
            </a:p>
          </p:txBody>
        </p:sp>
        <p:sp>
          <p:nvSpPr>
            <p:cNvPr id="119" name="object 119"/>
            <p:cNvSpPr/>
            <p:nvPr/>
          </p:nvSpPr>
          <p:spPr>
            <a:xfrm>
              <a:off x="1712845" y="4249436"/>
              <a:ext cx="450633" cy="108689"/>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1754330" y="4283259"/>
              <a:ext cx="356235" cy="1270"/>
            </a:xfrm>
            <a:custGeom>
              <a:avLst/>
              <a:gdLst/>
              <a:ahLst/>
              <a:cxnLst/>
              <a:rect l="l" t="t" r="r" b="b"/>
              <a:pathLst>
                <a:path w="356235" h="1270">
                  <a:moveTo>
                    <a:pt x="0" y="1266"/>
                  </a:moveTo>
                  <a:lnTo>
                    <a:pt x="355787" y="0"/>
                  </a:lnTo>
                </a:path>
              </a:pathLst>
            </a:custGeom>
            <a:ln w="25082">
              <a:solidFill>
                <a:srgbClr val="4F81BC"/>
              </a:solidFill>
            </a:ln>
          </p:spPr>
          <p:txBody>
            <a:bodyPr wrap="square" lIns="0" tIns="0" rIns="0" bIns="0" rtlCol="0"/>
            <a:lstStyle/>
            <a:p>
              <a:endParaRPr/>
            </a:p>
          </p:txBody>
        </p:sp>
        <p:sp>
          <p:nvSpPr>
            <p:cNvPr id="121" name="object 121"/>
            <p:cNvSpPr/>
            <p:nvPr/>
          </p:nvSpPr>
          <p:spPr>
            <a:xfrm>
              <a:off x="1735690" y="4159738"/>
              <a:ext cx="69251" cy="70705"/>
            </a:xfrm>
            <a:prstGeom prst="rect">
              <a:avLst/>
            </a:prstGeom>
            <a:blipFill>
              <a:blip r:embed="rId19" cstate="print"/>
              <a:stretch>
                <a:fillRect/>
              </a:stretch>
            </a:blipFill>
          </p:spPr>
          <p:txBody>
            <a:bodyPr wrap="square" lIns="0" tIns="0" rIns="0" bIns="0" rtlCol="0"/>
            <a:lstStyle/>
            <a:p>
              <a:endParaRPr/>
            </a:p>
          </p:txBody>
        </p:sp>
        <p:sp>
          <p:nvSpPr>
            <p:cNvPr id="122" name="object 122"/>
            <p:cNvSpPr/>
            <p:nvPr/>
          </p:nvSpPr>
          <p:spPr>
            <a:xfrm>
              <a:off x="2010485" y="4142257"/>
              <a:ext cx="69251" cy="70705"/>
            </a:xfrm>
            <a:prstGeom prst="rect">
              <a:avLst/>
            </a:prstGeom>
            <a:blipFill>
              <a:blip r:embed="rId19" cstate="print"/>
              <a:stretch>
                <a:fillRect/>
              </a:stretch>
            </a:blipFill>
          </p:spPr>
          <p:txBody>
            <a:bodyPr wrap="square" lIns="0" tIns="0" rIns="0" bIns="0" rtlCol="0"/>
            <a:lstStyle/>
            <a:p>
              <a:endParaRPr/>
            </a:p>
          </p:txBody>
        </p:sp>
        <p:sp>
          <p:nvSpPr>
            <p:cNvPr id="123" name="object 123"/>
            <p:cNvSpPr/>
            <p:nvPr/>
          </p:nvSpPr>
          <p:spPr>
            <a:xfrm>
              <a:off x="2404029" y="4139977"/>
              <a:ext cx="69251" cy="70705"/>
            </a:xfrm>
            <a:prstGeom prst="rect">
              <a:avLst/>
            </a:prstGeom>
            <a:blipFill>
              <a:blip r:embed="rId18" cstate="print"/>
              <a:stretch>
                <a:fillRect/>
              </a:stretch>
            </a:blipFill>
          </p:spPr>
          <p:txBody>
            <a:bodyPr wrap="square" lIns="0" tIns="0" rIns="0" bIns="0" rtlCol="0"/>
            <a:lstStyle/>
            <a:p>
              <a:endParaRPr/>
            </a:p>
          </p:txBody>
        </p:sp>
        <p:sp>
          <p:nvSpPr>
            <p:cNvPr id="124" name="object 124"/>
            <p:cNvSpPr/>
            <p:nvPr/>
          </p:nvSpPr>
          <p:spPr>
            <a:xfrm>
              <a:off x="2770168" y="4136937"/>
              <a:ext cx="69251" cy="70705"/>
            </a:xfrm>
            <a:prstGeom prst="rect">
              <a:avLst/>
            </a:prstGeom>
            <a:blipFill>
              <a:blip r:embed="rId44" cstate="print"/>
              <a:stretch>
                <a:fillRect/>
              </a:stretch>
            </a:blipFill>
          </p:spPr>
          <p:txBody>
            <a:bodyPr wrap="square" lIns="0" tIns="0" rIns="0" bIns="0" rtlCol="0"/>
            <a:lstStyle/>
            <a:p>
              <a:endParaRPr/>
            </a:p>
          </p:txBody>
        </p:sp>
        <p:sp>
          <p:nvSpPr>
            <p:cNvPr id="125" name="object 125"/>
            <p:cNvSpPr/>
            <p:nvPr/>
          </p:nvSpPr>
          <p:spPr>
            <a:xfrm>
              <a:off x="3063994" y="4115654"/>
              <a:ext cx="69251" cy="70705"/>
            </a:xfrm>
            <a:prstGeom prst="rect">
              <a:avLst/>
            </a:prstGeom>
            <a:blipFill>
              <a:blip r:embed="rId35" cstate="print"/>
              <a:stretch>
                <a:fillRect/>
              </a:stretch>
            </a:blipFill>
          </p:spPr>
          <p:txBody>
            <a:bodyPr wrap="square" lIns="0" tIns="0" rIns="0" bIns="0" rtlCol="0"/>
            <a:lstStyle/>
            <a:p>
              <a:endParaRPr/>
            </a:p>
          </p:txBody>
        </p:sp>
        <p:sp>
          <p:nvSpPr>
            <p:cNvPr id="126" name="object 126"/>
            <p:cNvSpPr/>
            <p:nvPr/>
          </p:nvSpPr>
          <p:spPr>
            <a:xfrm>
              <a:off x="3569435" y="4136937"/>
              <a:ext cx="69251" cy="70705"/>
            </a:xfrm>
            <a:prstGeom prst="rect">
              <a:avLst/>
            </a:prstGeom>
            <a:blipFill>
              <a:blip r:embed="rId45" cstate="print"/>
              <a:stretch>
                <a:fillRect/>
              </a:stretch>
            </a:blipFill>
          </p:spPr>
          <p:txBody>
            <a:bodyPr wrap="square" lIns="0" tIns="0" rIns="0" bIns="0" rtlCol="0"/>
            <a:lstStyle/>
            <a:p>
              <a:endParaRPr/>
            </a:p>
          </p:txBody>
        </p:sp>
        <p:sp>
          <p:nvSpPr>
            <p:cNvPr id="127" name="object 127"/>
            <p:cNvSpPr/>
            <p:nvPr/>
          </p:nvSpPr>
          <p:spPr>
            <a:xfrm>
              <a:off x="1695570" y="3636443"/>
              <a:ext cx="103505" cy="1089660"/>
            </a:xfrm>
            <a:custGeom>
              <a:avLst/>
              <a:gdLst/>
              <a:ahLst/>
              <a:cxnLst/>
              <a:rect l="l" t="t" r="r" b="b"/>
              <a:pathLst>
                <a:path w="103505" h="1089660">
                  <a:moveTo>
                    <a:pt x="52000" y="25088"/>
                  </a:moveTo>
                  <a:lnTo>
                    <a:pt x="45607" y="35887"/>
                  </a:lnTo>
                  <a:lnTo>
                    <a:pt x="39476" y="1089427"/>
                  </a:lnTo>
                  <a:lnTo>
                    <a:pt x="52162" y="1089427"/>
                  </a:lnTo>
                  <a:lnTo>
                    <a:pt x="58293" y="36005"/>
                  </a:lnTo>
                  <a:lnTo>
                    <a:pt x="52000" y="25088"/>
                  </a:lnTo>
                  <a:close/>
                </a:path>
                <a:path w="103505" h="1089660">
                  <a:moveTo>
                    <a:pt x="59395" y="12541"/>
                  </a:moveTo>
                  <a:lnTo>
                    <a:pt x="58430" y="12541"/>
                  </a:lnTo>
                  <a:lnTo>
                    <a:pt x="58293" y="36005"/>
                  </a:lnTo>
                  <a:lnTo>
                    <a:pt x="92303" y="95008"/>
                  </a:lnTo>
                  <a:lnTo>
                    <a:pt x="96173" y="96021"/>
                  </a:lnTo>
                  <a:lnTo>
                    <a:pt x="102250" y="92474"/>
                  </a:lnTo>
                  <a:lnTo>
                    <a:pt x="103290" y="88674"/>
                  </a:lnTo>
                  <a:lnTo>
                    <a:pt x="59395" y="12541"/>
                  </a:lnTo>
                  <a:close/>
                </a:path>
                <a:path w="103505" h="1089660">
                  <a:moveTo>
                    <a:pt x="52162" y="0"/>
                  </a:moveTo>
                  <a:lnTo>
                    <a:pt x="1782" y="85000"/>
                  </a:lnTo>
                  <a:lnTo>
                    <a:pt x="0" y="88040"/>
                  </a:lnTo>
                  <a:lnTo>
                    <a:pt x="999" y="91967"/>
                  </a:lnTo>
                  <a:lnTo>
                    <a:pt x="7031" y="95514"/>
                  </a:lnTo>
                  <a:lnTo>
                    <a:pt x="10920" y="94501"/>
                  </a:lnTo>
                  <a:lnTo>
                    <a:pt x="12704" y="91461"/>
                  </a:lnTo>
                  <a:lnTo>
                    <a:pt x="45607" y="35887"/>
                  </a:lnTo>
                  <a:lnTo>
                    <a:pt x="45743" y="12541"/>
                  </a:lnTo>
                  <a:lnTo>
                    <a:pt x="59395" y="12541"/>
                  </a:lnTo>
                  <a:lnTo>
                    <a:pt x="52162" y="0"/>
                  </a:lnTo>
                  <a:close/>
                </a:path>
                <a:path w="103505" h="1089660">
                  <a:moveTo>
                    <a:pt x="58411" y="15708"/>
                  </a:moveTo>
                  <a:lnTo>
                    <a:pt x="57554" y="15708"/>
                  </a:lnTo>
                  <a:lnTo>
                    <a:pt x="52000" y="25088"/>
                  </a:lnTo>
                  <a:lnTo>
                    <a:pt x="58293" y="36005"/>
                  </a:lnTo>
                  <a:lnTo>
                    <a:pt x="58411" y="15708"/>
                  </a:lnTo>
                  <a:close/>
                </a:path>
                <a:path w="103505" h="1089660">
                  <a:moveTo>
                    <a:pt x="58430" y="12541"/>
                  </a:moveTo>
                  <a:lnTo>
                    <a:pt x="45743" y="12541"/>
                  </a:lnTo>
                  <a:lnTo>
                    <a:pt x="45607" y="35887"/>
                  </a:lnTo>
                  <a:lnTo>
                    <a:pt x="52000" y="25088"/>
                  </a:lnTo>
                  <a:lnTo>
                    <a:pt x="46593" y="15708"/>
                  </a:lnTo>
                  <a:lnTo>
                    <a:pt x="58411" y="15708"/>
                  </a:lnTo>
                  <a:lnTo>
                    <a:pt x="58430" y="12541"/>
                  </a:lnTo>
                  <a:close/>
                </a:path>
                <a:path w="103505" h="1089660">
                  <a:moveTo>
                    <a:pt x="57554" y="15708"/>
                  </a:moveTo>
                  <a:lnTo>
                    <a:pt x="46593" y="15708"/>
                  </a:lnTo>
                  <a:lnTo>
                    <a:pt x="52000" y="25088"/>
                  </a:lnTo>
                  <a:lnTo>
                    <a:pt x="57554" y="15708"/>
                  </a:lnTo>
                  <a:close/>
                </a:path>
              </a:pathLst>
            </a:custGeom>
            <a:solidFill>
              <a:srgbClr val="497DBA"/>
            </a:solidFill>
          </p:spPr>
          <p:txBody>
            <a:bodyPr wrap="square" lIns="0" tIns="0" rIns="0" bIns="0" rtlCol="0"/>
            <a:lstStyle/>
            <a:p>
              <a:endParaRPr/>
            </a:p>
          </p:txBody>
        </p:sp>
        <p:sp>
          <p:nvSpPr>
            <p:cNvPr id="128" name="object 128"/>
            <p:cNvSpPr/>
            <p:nvPr/>
          </p:nvSpPr>
          <p:spPr>
            <a:xfrm>
              <a:off x="1748240" y="4161648"/>
              <a:ext cx="281305" cy="33655"/>
            </a:xfrm>
            <a:custGeom>
              <a:avLst/>
              <a:gdLst/>
              <a:ahLst/>
              <a:cxnLst/>
              <a:rect l="l" t="t" r="r" b="b"/>
              <a:pathLst>
                <a:path w="281305" h="33654">
                  <a:moveTo>
                    <a:pt x="0" y="33569"/>
                  </a:moveTo>
                  <a:lnTo>
                    <a:pt x="280948" y="0"/>
                  </a:lnTo>
                </a:path>
              </a:pathLst>
            </a:custGeom>
            <a:ln w="9881">
              <a:solidFill>
                <a:srgbClr val="F69240"/>
              </a:solidFill>
            </a:ln>
          </p:spPr>
          <p:txBody>
            <a:bodyPr wrap="square" lIns="0" tIns="0" rIns="0" bIns="0" rtlCol="0"/>
            <a:lstStyle/>
            <a:p>
              <a:endParaRPr/>
            </a:p>
          </p:txBody>
        </p:sp>
        <p:sp>
          <p:nvSpPr>
            <p:cNvPr id="129" name="object 129"/>
            <p:cNvSpPr/>
            <p:nvPr/>
          </p:nvSpPr>
          <p:spPr>
            <a:xfrm>
              <a:off x="2029887" y="4159368"/>
              <a:ext cx="393700" cy="2540"/>
            </a:xfrm>
            <a:custGeom>
              <a:avLst/>
              <a:gdLst/>
              <a:ahLst/>
              <a:cxnLst/>
              <a:rect l="l" t="t" r="r" b="b"/>
              <a:pathLst>
                <a:path w="393700" h="2539">
                  <a:moveTo>
                    <a:pt x="0" y="2533"/>
                  </a:moveTo>
                  <a:lnTo>
                    <a:pt x="393200" y="0"/>
                  </a:lnTo>
                </a:path>
              </a:pathLst>
            </a:custGeom>
            <a:ln w="9880">
              <a:solidFill>
                <a:srgbClr val="F69240"/>
              </a:solidFill>
            </a:ln>
          </p:spPr>
          <p:txBody>
            <a:bodyPr wrap="square" lIns="0" tIns="0" rIns="0" bIns="0" rtlCol="0"/>
            <a:lstStyle/>
            <a:p>
              <a:endParaRPr/>
            </a:p>
          </p:txBody>
        </p:sp>
        <p:sp>
          <p:nvSpPr>
            <p:cNvPr id="130" name="object 130"/>
            <p:cNvSpPr/>
            <p:nvPr/>
          </p:nvSpPr>
          <p:spPr>
            <a:xfrm>
              <a:off x="2422669" y="4159368"/>
              <a:ext cx="397510" cy="29845"/>
            </a:xfrm>
            <a:custGeom>
              <a:avLst/>
              <a:gdLst/>
              <a:ahLst/>
              <a:cxnLst/>
              <a:rect l="l" t="t" r="r" b="b"/>
              <a:pathLst>
                <a:path w="397510" h="29845">
                  <a:moveTo>
                    <a:pt x="0" y="0"/>
                  </a:moveTo>
                  <a:lnTo>
                    <a:pt x="397006" y="29769"/>
                  </a:lnTo>
                </a:path>
              </a:pathLst>
            </a:custGeom>
            <a:ln w="9880">
              <a:solidFill>
                <a:srgbClr val="F69240"/>
              </a:solidFill>
            </a:ln>
          </p:spPr>
          <p:txBody>
            <a:bodyPr wrap="square" lIns="0" tIns="0" rIns="0" bIns="0" rtlCol="0"/>
            <a:lstStyle/>
            <a:p>
              <a:endParaRPr/>
            </a:p>
          </p:txBody>
        </p:sp>
        <p:sp>
          <p:nvSpPr>
            <p:cNvPr id="131" name="object 131"/>
            <p:cNvSpPr/>
            <p:nvPr/>
          </p:nvSpPr>
          <p:spPr>
            <a:xfrm>
              <a:off x="2775868" y="4145687"/>
              <a:ext cx="343535" cy="37465"/>
            </a:xfrm>
            <a:custGeom>
              <a:avLst/>
              <a:gdLst/>
              <a:ahLst/>
              <a:cxnLst/>
              <a:rect l="l" t="t" r="r" b="b"/>
              <a:pathLst>
                <a:path w="343535" h="37464">
                  <a:moveTo>
                    <a:pt x="0" y="37369"/>
                  </a:moveTo>
                  <a:lnTo>
                    <a:pt x="343050" y="0"/>
                  </a:lnTo>
                </a:path>
              </a:pathLst>
            </a:custGeom>
            <a:ln w="9881">
              <a:solidFill>
                <a:srgbClr val="F69240"/>
              </a:solidFill>
            </a:ln>
          </p:spPr>
          <p:txBody>
            <a:bodyPr wrap="square" lIns="0" tIns="0" rIns="0" bIns="0" rtlCol="0"/>
            <a:lstStyle/>
            <a:p>
              <a:endParaRPr/>
            </a:p>
          </p:txBody>
        </p:sp>
        <p:sp>
          <p:nvSpPr>
            <p:cNvPr id="132" name="object 132"/>
            <p:cNvSpPr/>
            <p:nvPr/>
          </p:nvSpPr>
          <p:spPr>
            <a:xfrm>
              <a:off x="3125262" y="4143407"/>
              <a:ext cx="463550" cy="12700"/>
            </a:xfrm>
            <a:custGeom>
              <a:avLst/>
              <a:gdLst/>
              <a:ahLst/>
              <a:cxnLst/>
              <a:rect l="l" t="t" r="r" b="b"/>
              <a:pathLst>
                <a:path w="463550" h="12700">
                  <a:moveTo>
                    <a:pt x="0" y="0"/>
                  </a:moveTo>
                  <a:lnTo>
                    <a:pt x="462940" y="12667"/>
                  </a:lnTo>
                </a:path>
              </a:pathLst>
            </a:custGeom>
            <a:ln w="9880">
              <a:solidFill>
                <a:srgbClr val="F69240"/>
              </a:solidFill>
            </a:ln>
          </p:spPr>
          <p:txBody>
            <a:bodyPr wrap="square" lIns="0" tIns="0" rIns="0" bIns="0" rtlCol="0"/>
            <a:lstStyle/>
            <a:p>
              <a:endParaRPr/>
            </a:p>
          </p:txBody>
        </p:sp>
        <p:sp>
          <p:nvSpPr>
            <p:cNvPr id="133" name="object 133"/>
            <p:cNvSpPr/>
            <p:nvPr/>
          </p:nvSpPr>
          <p:spPr>
            <a:xfrm>
              <a:off x="1741770" y="4459974"/>
              <a:ext cx="255765" cy="217378"/>
            </a:xfrm>
            <a:prstGeom prst="rect">
              <a:avLst/>
            </a:prstGeom>
            <a:blipFill>
              <a:blip r:embed="rId46" cstate="print"/>
              <a:stretch>
                <a:fillRect/>
              </a:stretch>
            </a:blipFill>
          </p:spPr>
          <p:txBody>
            <a:bodyPr wrap="square" lIns="0" tIns="0" rIns="0" bIns="0" rtlCol="0"/>
            <a:lstStyle/>
            <a:p>
              <a:endParaRPr/>
            </a:p>
          </p:txBody>
        </p:sp>
        <p:sp>
          <p:nvSpPr>
            <p:cNvPr id="134" name="object 134"/>
            <p:cNvSpPr/>
            <p:nvPr/>
          </p:nvSpPr>
          <p:spPr>
            <a:xfrm>
              <a:off x="1869653" y="4535980"/>
              <a:ext cx="145390" cy="141372"/>
            </a:xfrm>
            <a:prstGeom prst="rect">
              <a:avLst/>
            </a:prstGeom>
            <a:blipFill>
              <a:blip r:embed="rId47" cstate="print"/>
              <a:stretch>
                <a:fillRect/>
              </a:stretch>
            </a:blipFill>
          </p:spPr>
          <p:txBody>
            <a:bodyPr wrap="square" lIns="0" tIns="0" rIns="0" bIns="0" rtlCol="0"/>
            <a:lstStyle/>
            <a:p>
              <a:endParaRPr/>
            </a:p>
          </p:txBody>
        </p:sp>
        <p:sp>
          <p:nvSpPr>
            <p:cNvPr id="135" name="object 135"/>
            <p:cNvSpPr/>
            <p:nvPr/>
          </p:nvSpPr>
          <p:spPr>
            <a:xfrm>
              <a:off x="1992207" y="4459974"/>
              <a:ext cx="255765" cy="217378"/>
            </a:xfrm>
            <a:prstGeom prst="rect">
              <a:avLst/>
            </a:prstGeom>
            <a:blipFill>
              <a:blip r:embed="rId46" cstate="print"/>
              <a:stretch>
                <a:fillRect/>
              </a:stretch>
            </a:blipFill>
          </p:spPr>
          <p:txBody>
            <a:bodyPr wrap="square" lIns="0" tIns="0" rIns="0" bIns="0" rtlCol="0"/>
            <a:lstStyle/>
            <a:p>
              <a:endParaRPr/>
            </a:p>
          </p:txBody>
        </p:sp>
        <p:sp>
          <p:nvSpPr>
            <p:cNvPr id="136" name="object 136"/>
            <p:cNvSpPr/>
            <p:nvPr/>
          </p:nvSpPr>
          <p:spPr>
            <a:xfrm>
              <a:off x="2120090" y="4535980"/>
              <a:ext cx="145390" cy="141372"/>
            </a:xfrm>
            <a:prstGeom prst="rect">
              <a:avLst/>
            </a:prstGeom>
            <a:blipFill>
              <a:blip r:embed="rId48" cstate="print"/>
              <a:stretch>
                <a:fillRect/>
              </a:stretch>
            </a:blipFill>
          </p:spPr>
          <p:txBody>
            <a:bodyPr wrap="square" lIns="0" tIns="0" rIns="0" bIns="0" rtlCol="0"/>
            <a:lstStyle/>
            <a:p>
              <a:endParaRPr/>
            </a:p>
          </p:txBody>
        </p:sp>
        <p:sp>
          <p:nvSpPr>
            <p:cNvPr id="137" name="object 137"/>
            <p:cNvSpPr/>
            <p:nvPr/>
          </p:nvSpPr>
          <p:spPr>
            <a:xfrm>
              <a:off x="2276898" y="4459974"/>
              <a:ext cx="255765" cy="217378"/>
            </a:xfrm>
            <a:prstGeom prst="rect">
              <a:avLst/>
            </a:prstGeom>
            <a:blipFill>
              <a:blip r:embed="rId46" cstate="print"/>
              <a:stretch>
                <a:fillRect/>
              </a:stretch>
            </a:blipFill>
          </p:spPr>
          <p:txBody>
            <a:bodyPr wrap="square" lIns="0" tIns="0" rIns="0" bIns="0" rtlCol="0"/>
            <a:lstStyle/>
            <a:p>
              <a:endParaRPr/>
            </a:p>
          </p:txBody>
        </p:sp>
        <p:sp>
          <p:nvSpPr>
            <p:cNvPr id="138" name="object 138"/>
            <p:cNvSpPr/>
            <p:nvPr/>
          </p:nvSpPr>
          <p:spPr>
            <a:xfrm>
              <a:off x="2404781" y="4535980"/>
              <a:ext cx="145390" cy="141372"/>
            </a:xfrm>
            <a:prstGeom prst="rect">
              <a:avLst/>
            </a:prstGeom>
            <a:blipFill>
              <a:blip r:embed="rId49" cstate="print"/>
              <a:stretch>
                <a:fillRect/>
              </a:stretch>
            </a:blipFill>
          </p:spPr>
          <p:txBody>
            <a:bodyPr wrap="square" lIns="0" tIns="0" rIns="0" bIns="0" rtlCol="0"/>
            <a:lstStyle/>
            <a:p>
              <a:endParaRPr/>
            </a:p>
          </p:txBody>
        </p:sp>
        <p:sp>
          <p:nvSpPr>
            <p:cNvPr id="139" name="object 139"/>
            <p:cNvSpPr/>
            <p:nvPr/>
          </p:nvSpPr>
          <p:spPr>
            <a:xfrm>
              <a:off x="2771682" y="4459974"/>
              <a:ext cx="255003" cy="217378"/>
            </a:xfrm>
            <a:prstGeom prst="rect">
              <a:avLst/>
            </a:prstGeom>
            <a:blipFill>
              <a:blip r:embed="rId50" cstate="print"/>
              <a:stretch>
                <a:fillRect/>
              </a:stretch>
            </a:blipFill>
          </p:spPr>
          <p:txBody>
            <a:bodyPr wrap="square" lIns="0" tIns="0" rIns="0" bIns="0" rtlCol="0"/>
            <a:lstStyle/>
            <a:p>
              <a:endParaRPr/>
            </a:p>
          </p:txBody>
        </p:sp>
        <p:sp>
          <p:nvSpPr>
            <p:cNvPr id="140" name="object 140"/>
            <p:cNvSpPr/>
            <p:nvPr/>
          </p:nvSpPr>
          <p:spPr>
            <a:xfrm>
              <a:off x="2898803" y="4535980"/>
              <a:ext cx="145390" cy="141372"/>
            </a:xfrm>
            <a:prstGeom prst="rect">
              <a:avLst/>
            </a:prstGeom>
            <a:blipFill>
              <a:blip r:embed="rId51" cstate="print"/>
              <a:stretch>
                <a:fillRect/>
              </a:stretch>
            </a:blipFill>
          </p:spPr>
          <p:txBody>
            <a:bodyPr wrap="square" lIns="0" tIns="0" rIns="0" bIns="0" rtlCol="0"/>
            <a:lstStyle/>
            <a:p>
              <a:endParaRPr/>
            </a:p>
          </p:txBody>
        </p:sp>
        <p:sp>
          <p:nvSpPr>
            <p:cNvPr id="141" name="object 141"/>
            <p:cNvSpPr/>
            <p:nvPr/>
          </p:nvSpPr>
          <p:spPr>
            <a:xfrm>
              <a:off x="3056373" y="4459974"/>
              <a:ext cx="255003" cy="217378"/>
            </a:xfrm>
            <a:prstGeom prst="rect">
              <a:avLst/>
            </a:prstGeom>
            <a:blipFill>
              <a:blip r:embed="rId50" cstate="print"/>
              <a:stretch>
                <a:fillRect/>
              </a:stretch>
            </a:blipFill>
          </p:spPr>
          <p:txBody>
            <a:bodyPr wrap="square" lIns="0" tIns="0" rIns="0" bIns="0" rtlCol="0"/>
            <a:lstStyle/>
            <a:p>
              <a:endParaRPr/>
            </a:p>
          </p:txBody>
        </p:sp>
        <p:sp>
          <p:nvSpPr>
            <p:cNvPr id="142" name="object 142"/>
            <p:cNvSpPr/>
            <p:nvPr/>
          </p:nvSpPr>
          <p:spPr>
            <a:xfrm>
              <a:off x="3183494" y="4535980"/>
              <a:ext cx="300676" cy="141372"/>
            </a:xfrm>
            <a:prstGeom prst="rect">
              <a:avLst/>
            </a:prstGeom>
            <a:blipFill>
              <a:blip r:embed="rId52" cstate="print"/>
              <a:stretch>
                <a:fillRect/>
              </a:stretch>
            </a:blipFill>
          </p:spPr>
          <p:txBody>
            <a:bodyPr wrap="square" lIns="0" tIns="0" rIns="0" bIns="0" rtlCol="0"/>
            <a:lstStyle/>
            <a:p>
              <a:endParaRPr/>
            </a:p>
          </p:txBody>
        </p:sp>
        <p:sp>
          <p:nvSpPr>
            <p:cNvPr id="143" name="object 143"/>
            <p:cNvSpPr/>
            <p:nvPr/>
          </p:nvSpPr>
          <p:spPr>
            <a:xfrm>
              <a:off x="1741770" y="4624908"/>
              <a:ext cx="255765" cy="52444"/>
            </a:xfrm>
            <a:prstGeom prst="rect">
              <a:avLst/>
            </a:prstGeom>
            <a:blipFill>
              <a:blip r:embed="rId53" cstate="print"/>
              <a:stretch>
                <a:fillRect/>
              </a:stretch>
            </a:blipFill>
          </p:spPr>
          <p:txBody>
            <a:bodyPr wrap="square" lIns="0" tIns="0" rIns="0" bIns="0" rtlCol="0"/>
            <a:lstStyle/>
            <a:p>
              <a:endParaRPr/>
            </a:p>
          </p:txBody>
        </p:sp>
        <p:sp>
          <p:nvSpPr>
            <p:cNvPr id="144" name="object 144"/>
            <p:cNvSpPr/>
            <p:nvPr/>
          </p:nvSpPr>
          <p:spPr>
            <a:xfrm>
              <a:off x="3835086" y="4846847"/>
              <a:ext cx="1884745" cy="107169"/>
            </a:xfrm>
            <a:prstGeom prst="rect">
              <a:avLst/>
            </a:prstGeom>
            <a:blipFill>
              <a:blip r:embed="rId54" cstate="print"/>
              <a:stretch>
                <a:fillRect/>
              </a:stretch>
            </a:blipFill>
          </p:spPr>
          <p:txBody>
            <a:bodyPr wrap="square" lIns="0" tIns="0" rIns="0" bIns="0" rtlCol="0"/>
            <a:lstStyle/>
            <a:p>
              <a:endParaRPr/>
            </a:p>
          </p:txBody>
        </p:sp>
        <p:sp>
          <p:nvSpPr>
            <p:cNvPr id="145" name="object 145"/>
            <p:cNvSpPr/>
            <p:nvPr/>
          </p:nvSpPr>
          <p:spPr>
            <a:xfrm>
              <a:off x="3876572" y="4880670"/>
              <a:ext cx="1789430" cy="0"/>
            </a:xfrm>
            <a:custGeom>
              <a:avLst/>
              <a:gdLst/>
              <a:ahLst/>
              <a:cxnLst/>
              <a:rect l="l" t="t" r="r" b="b"/>
              <a:pathLst>
                <a:path w="1789429">
                  <a:moveTo>
                    <a:pt x="0" y="0"/>
                  </a:moveTo>
                  <a:lnTo>
                    <a:pt x="1789341" y="0"/>
                  </a:lnTo>
                </a:path>
              </a:pathLst>
            </a:custGeom>
            <a:ln w="25082">
              <a:solidFill>
                <a:srgbClr val="4F81BC"/>
              </a:solidFill>
            </a:ln>
          </p:spPr>
          <p:txBody>
            <a:bodyPr wrap="square" lIns="0" tIns="0" rIns="0" bIns="0" rtlCol="0"/>
            <a:lstStyle/>
            <a:p>
              <a:endParaRPr/>
            </a:p>
          </p:txBody>
        </p:sp>
        <p:sp>
          <p:nvSpPr>
            <p:cNvPr id="146" name="object 146"/>
            <p:cNvSpPr/>
            <p:nvPr/>
          </p:nvSpPr>
          <p:spPr>
            <a:xfrm>
              <a:off x="3833057" y="4088682"/>
              <a:ext cx="103505" cy="1089660"/>
            </a:xfrm>
            <a:custGeom>
              <a:avLst/>
              <a:gdLst/>
              <a:ahLst/>
              <a:cxnLst/>
              <a:rect l="l" t="t" r="r" b="b"/>
              <a:pathLst>
                <a:path w="103504" h="1089660">
                  <a:moveTo>
                    <a:pt x="51950" y="25045"/>
                  </a:moveTo>
                  <a:lnTo>
                    <a:pt x="45537" y="35912"/>
                  </a:lnTo>
                  <a:lnTo>
                    <a:pt x="39455" y="1089427"/>
                  </a:lnTo>
                  <a:lnTo>
                    <a:pt x="52142" y="1089427"/>
                  </a:lnTo>
                  <a:lnTo>
                    <a:pt x="58213" y="35893"/>
                  </a:lnTo>
                  <a:lnTo>
                    <a:pt x="51950" y="25045"/>
                  </a:lnTo>
                  <a:close/>
                </a:path>
                <a:path w="103504" h="1089660">
                  <a:moveTo>
                    <a:pt x="59370" y="12541"/>
                  </a:moveTo>
                  <a:lnTo>
                    <a:pt x="58359" y="12541"/>
                  </a:lnTo>
                  <a:lnTo>
                    <a:pt x="58224" y="35912"/>
                  </a:lnTo>
                  <a:lnTo>
                    <a:pt x="90583" y="91967"/>
                  </a:lnTo>
                  <a:lnTo>
                    <a:pt x="92232" y="95008"/>
                  </a:lnTo>
                  <a:lnTo>
                    <a:pt x="96165" y="96021"/>
                  </a:lnTo>
                  <a:lnTo>
                    <a:pt x="102255" y="92474"/>
                  </a:lnTo>
                  <a:lnTo>
                    <a:pt x="103270" y="88674"/>
                  </a:lnTo>
                  <a:lnTo>
                    <a:pt x="101494" y="85634"/>
                  </a:lnTo>
                  <a:lnTo>
                    <a:pt x="59370" y="12541"/>
                  </a:lnTo>
                  <a:close/>
                </a:path>
                <a:path w="103504" h="1089660">
                  <a:moveTo>
                    <a:pt x="52142" y="0"/>
                  </a:moveTo>
                  <a:lnTo>
                    <a:pt x="1776" y="85000"/>
                  </a:lnTo>
                  <a:lnTo>
                    <a:pt x="0" y="88040"/>
                  </a:lnTo>
                  <a:lnTo>
                    <a:pt x="1014" y="91967"/>
                  </a:lnTo>
                  <a:lnTo>
                    <a:pt x="3932" y="93741"/>
                  </a:lnTo>
                  <a:lnTo>
                    <a:pt x="6977" y="95514"/>
                  </a:lnTo>
                  <a:lnTo>
                    <a:pt x="10910" y="94501"/>
                  </a:lnTo>
                  <a:lnTo>
                    <a:pt x="12686" y="91461"/>
                  </a:lnTo>
                  <a:lnTo>
                    <a:pt x="45526" y="35912"/>
                  </a:lnTo>
                  <a:lnTo>
                    <a:pt x="45672" y="12541"/>
                  </a:lnTo>
                  <a:lnTo>
                    <a:pt x="59370" y="12541"/>
                  </a:lnTo>
                  <a:lnTo>
                    <a:pt x="52142" y="0"/>
                  </a:lnTo>
                  <a:close/>
                </a:path>
                <a:path w="103504" h="1089660">
                  <a:moveTo>
                    <a:pt x="58340" y="15708"/>
                  </a:moveTo>
                  <a:lnTo>
                    <a:pt x="57471" y="15708"/>
                  </a:lnTo>
                  <a:lnTo>
                    <a:pt x="51950" y="25045"/>
                  </a:lnTo>
                  <a:lnTo>
                    <a:pt x="58224" y="35912"/>
                  </a:lnTo>
                  <a:lnTo>
                    <a:pt x="58340" y="15708"/>
                  </a:lnTo>
                  <a:close/>
                </a:path>
                <a:path w="103504" h="1089660">
                  <a:moveTo>
                    <a:pt x="58359" y="12541"/>
                  </a:moveTo>
                  <a:lnTo>
                    <a:pt x="45672" y="12541"/>
                  </a:lnTo>
                  <a:lnTo>
                    <a:pt x="45537" y="35893"/>
                  </a:lnTo>
                  <a:lnTo>
                    <a:pt x="51950" y="25045"/>
                  </a:lnTo>
                  <a:lnTo>
                    <a:pt x="46560" y="15708"/>
                  </a:lnTo>
                  <a:lnTo>
                    <a:pt x="58340" y="15708"/>
                  </a:lnTo>
                  <a:lnTo>
                    <a:pt x="58359" y="12541"/>
                  </a:lnTo>
                  <a:close/>
                </a:path>
                <a:path w="103504" h="1089660">
                  <a:moveTo>
                    <a:pt x="57471" y="15708"/>
                  </a:moveTo>
                  <a:lnTo>
                    <a:pt x="46560" y="15708"/>
                  </a:lnTo>
                  <a:lnTo>
                    <a:pt x="51950" y="25045"/>
                  </a:lnTo>
                  <a:lnTo>
                    <a:pt x="57471" y="15708"/>
                  </a:lnTo>
                  <a:close/>
                </a:path>
              </a:pathLst>
            </a:custGeom>
            <a:solidFill>
              <a:srgbClr val="497DBA"/>
            </a:solidFill>
          </p:spPr>
          <p:txBody>
            <a:bodyPr wrap="square" lIns="0" tIns="0" rIns="0" bIns="0" rtlCol="0"/>
            <a:lstStyle/>
            <a:p>
              <a:endParaRPr/>
            </a:p>
          </p:txBody>
        </p:sp>
        <p:sp>
          <p:nvSpPr>
            <p:cNvPr id="147" name="object 147"/>
            <p:cNvSpPr/>
            <p:nvPr/>
          </p:nvSpPr>
          <p:spPr>
            <a:xfrm>
              <a:off x="3781041"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48" name="object 148"/>
            <p:cNvSpPr/>
            <p:nvPr/>
          </p:nvSpPr>
          <p:spPr>
            <a:xfrm>
              <a:off x="3897505" y="3947690"/>
              <a:ext cx="135494" cy="107929"/>
            </a:xfrm>
            <a:prstGeom prst="rect">
              <a:avLst/>
            </a:prstGeom>
            <a:blipFill>
              <a:blip r:embed="rId8" cstate="print"/>
              <a:stretch>
                <a:fillRect/>
              </a:stretch>
            </a:blipFill>
          </p:spPr>
          <p:txBody>
            <a:bodyPr wrap="square" lIns="0" tIns="0" rIns="0" bIns="0" rtlCol="0"/>
            <a:lstStyle/>
            <a:p>
              <a:endParaRPr/>
            </a:p>
          </p:txBody>
        </p:sp>
        <p:sp>
          <p:nvSpPr>
            <p:cNvPr id="149" name="object 149"/>
            <p:cNvSpPr/>
            <p:nvPr/>
          </p:nvSpPr>
          <p:spPr>
            <a:xfrm>
              <a:off x="4072583"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50" name="object 150"/>
            <p:cNvSpPr/>
            <p:nvPr/>
          </p:nvSpPr>
          <p:spPr>
            <a:xfrm>
              <a:off x="4189047" y="3947690"/>
              <a:ext cx="135494" cy="107929"/>
            </a:xfrm>
            <a:prstGeom prst="rect">
              <a:avLst/>
            </a:prstGeom>
            <a:blipFill>
              <a:blip r:embed="rId9" cstate="print"/>
              <a:stretch>
                <a:fillRect/>
              </a:stretch>
            </a:blipFill>
          </p:spPr>
          <p:txBody>
            <a:bodyPr wrap="square" lIns="0" tIns="0" rIns="0" bIns="0" rtlCol="0"/>
            <a:lstStyle/>
            <a:p>
              <a:endParaRPr/>
            </a:p>
          </p:txBody>
        </p:sp>
        <p:sp>
          <p:nvSpPr>
            <p:cNvPr id="151" name="object 151"/>
            <p:cNvSpPr/>
            <p:nvPr/>
          </p:nvSpPr>
          <p:spPr>
            <a:xfrm>
              <a:off x="4396095"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52" name="object 152"/>
            <p:cNvSpPr/>
            <p:nvPr/>
          </p:nvSpPr>
          <p:spPr>
            <a:xfrm>
              <a:off x="4512560" y="3947690"/>
              <a:ext cx="134733" cy="107929"/>
            </a:xfrm>
            <a:prstGeom prst="rect">
              <a:avLst/>
            </a:prstGeom>
            <a:blipFill>
              <a:blip r:embed="rId10" cstate="print"/>
              <a:stretch>
                <a:fillRect/>
              </a:stretch>
            </a:blipFill>
          </p:spPr>
          <p:txBody>
            <a:bodyPr wrap="square" lIns="0" tIns="0" rIns="0" bIns="0" rtlCol="0"/>
            <a:lstStyle/>
            <a:p>
              <a:endParaRPr/>
            </a:p>
          </p:txBody>
        </p:sp>
        <p:sp>
          <p:nvSpPr>
            <p:cNvPr id="153" name="object 153"/>
            <p:cNvSpPr/>
            <p:nvPr/>
          </p:nvSpPr>
          <p:spPr>
            <a:xfrm>
              <a:off x="4750817"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54" name="object 154"/>
            <p:cNvSpPr/>
            <p:nvPr/>
          </p:nvSpPr>
          <p:spPr>
            <a:xfrm>
              <a:off x="4867281" y="3947690"/>
              <a:ext cx="135494" cy="107929"/>
            </a:xfrm>
            <a:prstGeom prst="rect">
              <a:avLst/>
            </a:prstGeom>
            <a:blipFill>
              <a:blip r:embed="rId11" cstate="print"/>
              <a:stretch>
                <a:fillRect/>
              </a:stretch>
            </a:blipFill>
          </p:spPr>
          <p:txBody>
            <a:bodyPr wrap="square" lIns="0" tIns="0" rIns="0" bIns="0" rtlCol="0"/>
            <a:lstStyle/>
            <a:p>
              <a:endParaRPr/>
            </a:p>
          </p:txBody>
        </p:sp>
        <p:sp>
          <p:nvSpPr>
            <p:cNvPr id="155" name="object 155"/>
            <p:cNvSpPr/>
            <p:nvPr/>
          </p:nvSpPr>
          <p:spPr>
            <a:xfrm>
              <a:off x="5074330"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56" name="object 156"/>
            <p:cNvSpPr/>
            <p:nvPr/>
          </p:nvSpPr>
          <p:spPr>
            <a:xfrm>
              <a:off x="5190794" y="3947690"/>
              <a:ext cx="258048" cy="107929"/>
            </a:xfrm>
            <a:prstGeom prst="rect">
              <a:avLst/>
            </a:prstGeom>
            <a:blipFill>
              <a:blip r:embed="rId56" cstate="print"/>
              <a:stretch>
                <a:fillRect/>
              </a:stretch>
            </a:blipFill>
          </p:spPr>
          <p:txBody>
            <a:bodyPr wrap="square" lIns="0" tIns="0" rIns="0" bIns="0" rtlCol="0"/>
            <a:lstStyle/>
            <a:p>
              <a:endParaRPr/>
            </a:p>
          </p:txBody>
        </p:sp>
        <p:sp>
          <p:nvSpPr>
            <p:cNvPr id="157" name="object 157"/>
            <p:cNvSpPr/>
            <p:nvPr/>
          </p:nvSpPr>
          <p:spPr>
            <a:xfrm>
              <a:off x="5371200" y="3877764"/>
              <a:ext cx="235212" cy="177855"/>
            </a:xfrm>
            <a:prstGeom prst="rect">
              <a:avLst/>
            </a:prstGeom>
            <a:blipFill>
              <a:blip r:embed="rId55" cstate="print"/>
              <a:stretch>
                <a:fillRect/>
              </a:stretch>
            </a:blipFill>
          </p:spPr>
          <p:txBody>
            <a:bodyPr wrap="square" lIns="0" tIns="0" rIns="0" bIns="0" rtlCol="0"/>
            <a:lstStyle/>
            <a:p>
              <a:endParaRPr/>
            </a:p>
          </p:txBody>
        </p:sp>
        <p:sp>
          <p:nvSpPr>
            <p:cNvPr id="158" name="object 158"/>
            <p:cNvSpPr/>
            <p:nvPr/>
          </p:nvSpPr>
          <p:spPr>
            <a:xfrm>
              <a:off x="5487664" y="3947690"/>
              <a:ext cx="179644" cy="107929"/>
            </a:xfrm>
            <a:prstGeom prst="rect">
              <a:avLst/>
            </a:prstGeom>
            <a:blipFill>
              <a:blip r:embed="rId13" cstate="print"/>
              <a:stretch>
                <a:fillRect/>
              </a:stretch>
            </a:blipFill>
          </p:spPr>
          <p:txBody>
            <a:bodyPr wrap="square" lIns="0" tIns="0" rIns="0" bIns="0" rtlCol="0"/>
            <a:lstStyle/>
            <a:p>
              <a:endParaRPr/>
            </a:p>
          </p:txBody>
        </p:sp>
        <p:sp>
          <p:nvSpPr>
            <p:cNvPr id="159" name="object 159"/>
            <p:cNvSpPr/>
            <p:nvPr/>
          </p:nvSpPr>
          <p:spPr>
            <a:xfrm>
              <a:off x="3885707" y="4760580"/>
              <a:ext cx="334645" cy="34925"/>
            </a:xfrm>
            <a:custGeom>
              <a:avLst/>
              <a:gdLst/>
              <a:ahLst/>
              <a:cxnLst/>
              <a:rect l="l" t="t" r="r" b="b"/>
              <a:pathLst>
                <a:path w="334645" h="34925">
                  <a:moveTo>
                    <a:pt x="0" y="0"/>
                  </a:moveTo>
                  <a:lnTo>
                    <a:pt x="334042" y="34456"/>
                  </a:lnTo>
                </a:path>
              </a:pathLst>
            </a:custGeom>
            <a:ln w="9881">
              <a:solidFill>
                <a:srgbClr val="F69240"/>
              </a:solidFill>
            </a:ln>
          </p:spPr>
          <p:txBody>
            <a:bodyPr wrap="square" lIns="0" tIns="0" rIns="0" bIns="0" rtlCol="0"/>
            <a:lstStyle/>
            <a:p>
              <a:endParaRPr/>
            </a:p>
          </p:txBody>
        </p:sp>
        <p:sp>
          <p:nvSpPr>
            <p:cNvPr id="160" name="object 160"/>
            <p:cNvSpPr/>
            <p:nvPr/>
          </p:nvSpPr>
          <p:spPr>
            <a:xfrm>
              <a:off x="4210741" y="4759820"/>
              <a:ext cx="360680" cy="31750"/>
            </a:xfrm>
            <a:custGeom>
              <a:avLst/>
              <a:gdLst/>
              <a:ahLst/>
              <a:cxnLst/>
              <a:rect l="l" t="t" r="r" b="b"/>
              <a:pathLst>
                <a:path w="360679" h="31750">
                  <a:moveTo>
                    <a:pt x="-4940" y="15834"/>
                  </a:moveTo>
                  <a:lnTo>
                    <a:pt x="365498" y="15834"/>
                  </a:lnTo>
                </a:path>
              </a:pathLst>
            </a:custGeom>
            <a:ln w="41550">
              <a:solidFill>
                <a:srgbClr val="F69240"/>
              </a:solidFill>
            </a:ln>
          </p:spPr>
          <p:txBody>
            <a:bodyPr wrap="square" lIns="0" tIns="0" rIns="0" bIns="0" rtlCol="0"/>
            <a:lstStyle/>
            <a:p>
              <a:endParaRPr/>
            </a:p>
          </p:txBody>
        </p:sp>
        <p:sp>
          <p:nvSpPr>
            <p:cNvPr id="161" name="object 161"/>
            <p:cNvSpPr/>
            <p:nvPr/>
          </p:nvSpPr>
          <p:spPr>
            <a:xfrm>
              <a:off x="4571553" y="4759820"/>
              <a:ext cx="311150" cy="74295"/>
            </a:xfrm>
            <a:custGeom>
              <a:avLst/>
              <a:gdLst/>
              <a:ahLst/>
              <a:cxnLst/>
              <a:rect l="l" t="t" r="r" b="b"/>
              <a:pathLst>
                <a:path w="311150" h="74295">
                  <a:moveTo>
                    <a:pt x="0" y="0"/>
                  </a:moveTo>
                  <a:lnTo>
                    <a:pt x="310952" y="73979"/>
                  </a:lnTo>
                </a:path>
              </a:pathLst>
            </a:custGeom>
            <a:ln w="9881">
              <a:solidFill>
                <a:srgbClr val="F69240"/>
              </a:solidFill>
            </a:ln>
          </p:spPr>
          <p:txBody>
            <a:bodyPr wrap="square" lIns="0" tIns="0" rIns="0" bIns="0" rtlCol="0"/>
            <a:lstStyle/>
            <a:p>
              <a:endParaRPr/>
            </a:p>
          </p:txBody>
        </p:sp>
        <p:sp>
          <p:nvSpPr>
            <p:cNvPr id="162" name="object 162"/>
            <p:cNvSpPr/>
            <p:nvPr/>
          </p:nvSpPr>
          <p:spPr>
            <a:xfrm>
              <a:off x="4891259" y="4632129"/>
              <a:ext cx="405130" cy="186690"/>
            </a:xfrm>
            <a:custGeom>
              <a:avLst/>
              <a:gdLst/>
              <a:ahLst/>
              <a:cxnLst/>
              <a:rect l="l" t="t" r="r" b="b"/>
              <a:pathLst>
                <a:path w="405129" h="186689">
                  <a:moveTo>
                    <a:pt x="0" y="186469"/>
                  </a:moveTo>
                  <a:lnTo>
                    <a:pt x="404580" y="0"/>
                  </a:lnTo>
                </a:path>
              </a:pathLst>
            </a:custGeom>
            <a:ln w="9883">
              <a:solidFill>
                <a:srgbClr val="F69240"/>
              </a:solidFill>
            </a:ln>
          </p:spPr>
          <p:txBody>
            <a:bodyPr wrap="square" lIns="0" tIns="0" rIns="0" bIns="0" rtlCol="0"/>
            <a:lstStyle/>
            <a:p>
              <a:endParaRPr/>
            </a:p>
          </p:txBody>
        </p:sp>
        <p:sp>
          <p:nvSpPr>
            <p:cNvPr id="163" name="object 163"/>
            <p:cNvSpPr/>
            <p:nvPr/>
          </p:nvSpPr>
          <p:spPr>
            <a:xfrm>
              <a:off x="5272624" y="4623008"/>
              <a:ext cx="390525" cy="206375"/>
            </a:xfrm>
            <a:custGeom>
              <a:avLst/>
              <a:gdLst/>
              <a:ahLst/>
              <a:cxnLst/>
              <a:rect l="l" t="t" r="r" b="b"/>
              <a:pathLst>
                <a:path w="390525" h="206375">
                  <a:moveTo>
                    <a:pt x="0" y="0"/>
                  </a:moveTo>
                  <a:lnTo>
                    <a:pt x="390244" y="206357"/>
                  </a:lnTo>
                </a:path>
              </a:pathLst>
            </a:custGeom>
            <a:ln w="9884">
              <a:solidFill>
                <a:srgbClr val="F69240"/>
              </a:solidFill>
            </a:ln>
          </p:spPr>
          <p:txBody>
            <a:bodyPr wrap="square" lIns="0" tIns="0" rIns="0" bIns="0" rtlCol="0"/>
            <a:lstStyle/>
            <a:p>
              <a:endParaRPr/>
            </a:p>
          </p:txBody>
        </p:sp>
        <p:sp>
          <p:nvSpPr>
            <p:cNvPr id="164" name="object 164"/>
            <p:cNvSpPr/>
            <p:nvPr/>
          </p:nvSpPr>
          <p:spPr>
            <a:xfrm>
              <a:off x="3854887" y="4841518"/>
              <a:ext cx="70773" cy="70704"/>
            </a:xfrm>
            <a:prstGeom prst="rect">
              <a:avLst/>
            </a:prstGeom>
            <a:blipFill>
              <a:blip r:embed="rId57" cstate="print"/>
              <a:stretch>
                <a:fillRect/>
              </a:stretch>
            </a:blipFill>
          </p:spPr>
          <p:txBody>
            <a:bodyPr wrap="square" lIns="0" tIns="0" rIns="0" bIns="0" rtlCol="0"/>
            <a:lstStyle/>
            <a:p>
              <a:endParaRPr/>
            </a:p>
          </p:txBody>
        </p:sp>
        <p:sp>
          <p:nvSpPr>
            <p:cNvPr id="165" name="object 165"/>
            <p:cNvSpPr/>
            <p:nvPr/>
          </p:nvSpPr>
          <p:spPr>
            <a:xfrm>
              <a:off x="3835096" y="4741188"/>
              <a:ext cx="70012" cy="70705"/>
            </a:xfrm>
            <a:prstGeom prst="rect">
              <a:avLst/>
            </a:prstGeom>
            <a:blipFill>
              <a:blip r:embed="rId58" cstate="print"/>
              <a:stretch>
                <a:fillRect/>
              </a:stretch>
            </a:blipFill>
          </p:spPr>
          <p:txBody>
            <a:bodyPr wrap="square" lIns="0" tIns="0" rIns="0" bIns="0" rtlCol="0"/>
            <a:lstStyle/>
            <a:p>
              <a:endParaRPr/>
            </a:p>
          </p:txBody>
        </p:sp>
        <p:sp>
          <p:nvSpPr>
            <p:cNvPr id="166" name="object 166"/>
            <p:cNvSpPr/>
            <p:nvPr/>
          </p:nvSpPr>
          <p:spPr>
            <a:xfrm>
              <a:off x="4162151" y="4686093"/>
              <a:ext cx="103505" cy="501650"/>
            </a:xfrm>
            <a:custGeom>
              <a:avLst/>
              <a:gdLst/>
              <a:ahLst/>
              <a:cxnLst/>
              <a:rect l="l" t="t" r="r" b="b"/>
              <a:pathLst>
                <a:path w="103504" h="501650">
                  <a:moveTo>
                    <a:pt x="52054" y="25058"/>
                  </a:moveTo>
                  <a:lnTo>
                    <a:pt x="45628" y="35896"/>
                  </a:lnTo>
                  <a:lnTo>
                    <a:pt x="42246" y="501643"/>
                  </a:lnTo>
                  <a:lnTo>
                    <a:pt x="54933" y="501643"/>
                  </a:lnTo>
                  <a:lnTo>
                    <a:pt x="58315" y="35968"/>
                  </a:lnTo>
                  <a:lnTo>
                    <a:pt x="52054" y="25058"/>
                  </a:lnTo>
                  <a:close/>
                </a:path>
                <a:path w="103504" h="501650">
                  <a:moveTo>
                    <a:pt x="59395" y="12414"/>
                  </a:moveTo>
                  <a:lnTo>
                    <a:pt x="45799" y="12414"/>
                  </a:lnTo>
                  <a:lnTo>
                    <a:pt x="58485" y="12541"/>
                  </a:lnTo>
                  <a:lnTo>
                    <a:pt x="58315" y="35968"/>
                  </a:lnTo>
                  <a:lnTo>
                    <a:pt x="90456" y="91967"/>
                  </a:lnTo>
                  <a:lnTo>
                    <a:pt x="92232" y="95008"/>
                  </a:lnTo>
                  <a:lnTo>
                    <a:pt x="96165" y="96148"/>
                  </a:lnTo>
                  <a:lnTo>
                    <a:pt x="99210" y="94374"/>
                  </a:lnTo>
                  <a:lnTo>
                    <a:pt x="102128" y="92601"/>
                  </a:lnTo>
                  <a:lnTo>
                    <a:pt x="103270" y="88674"/>
                  </a:lnTo>
                  <a:lnTo>
                    <a:pt x="101494" y="85760"/>
                  </a:lnTo>
                  <a:lnTo>
                    <a:pt x="59395" y="12414"/>
                  </a:lnTo>
                  <a:close/>
                </a:path>
                <a:path w="103504" h="501650">
                  <a:moveTo>
                    <a:pt x="52269" y="0"/>
                  </a:moveTo>
                  <a:lnTo>
                    <a:pt x="1776" y="85000"/>
                  </a:lnTo>
                  <a:lnTo>
                    <a:pt x="0" y="88040"/>
                  </a:lnTo>
                  <a:lnTo>
                    <a:pt x="888" y="91841"/>
                  </a:lnTo>
                  <a:lnTo>
                    <a:pt x="6977" y="95388"/>
                  </a:lnTo>
                  <a:lnTo>
                    <a:pt x="10910" y="94501"/>
                  </a:lnTo>
                  <a:lnTo>
                    <a:pt x="12686" y="91461"/>
                  </a:lnTo>
                  <a:lnTo>
                    <a:pt x="45586" y="35968"/>
                  </a:lnTo>
                  <a:lnTo>
                    <a:pt x="45707" y="25058"/>
                  </a:lnTo>
                  <a:lnTo>
                    <a:pt x="45799" y="12414"/>
                  </a:lnTo>
                  <a:lnTo>
                    <a:pt x="59395" y="12414"/>
                  </a:lnTo>
                  <a:lnTo>
                    <a:pt x="52269" y="0"/>
                  </a:lnTo>
                  <a:close/>
                </a:path>
                <a:path w="103504" h="501650">
                  <a:moveTo>
                    <a:pt x="58462" y="15708"/>
                  </a:moveTo>
                  <a:lnTo>
                    <a:pt x="57597" y="15708"/>
                  </a:lnTo>
                  <a:lnTo>
                    <a:pt x="52054" y="25058"/>
                  </a:lnTo>
                  <a:lnTo>
                    <a:pt x="58315" y="35968"/>
                  </a:lnTo>
                  <a:lnTo>
                    <a:pt x="58462" y="15708"/>
                  </a:lnTo>
                  <a:close/>
                </a:path>
                <a:path w="103504" h="501650">
                  <a:moveTo>
                    <a:pt x="45799" y="12414"/>
                  </a:moveTo>
                  <a:lnTo>
                    <a:pt x="45628" y="35896"/>
                  </a:lnTo>
                  <a:lnTo>
                    <a:pt x="52054" y="25058"/>
                  </a:lnTo>
                  <a:lnTo>
                    <a:pt x="46687" y="15708"/>
                  </a:lnTo>
                  <a:lnTo>
                    <a:pt x="58462" y="15708"/>
                  </a:lnTo>
                  <a:lnTo>
                    <a:pt x="58485" y="12541"/>
                  </a:lnTo>
                  <a:lnTo>
                    <a:pt x="45799" y="12414"/>
                  </a:lnTo>
                  <a:close/>
                </a:path>
                <a:path w="103504" h="501650">
                  <a:moveTo>
                    <a:pt x="57597" y="15708"/>
                  </a:moveTo>
                  <a:lnTo>
                    <a:pt x="46687" y="15708"/>
                  </a:lnTo>
                  <a:lnTo>
                    <a:pt x="52054" y="25058"/>
                  </a:lnTo>
                  <a:lnTo>
                    <a:pt x="57597" y="15708"/>
                  </a:lnTo>
                  <a:close/>
                </a:path>
              </a:pathLst>
            </a:custGeom>
            <a:solidFill>
              <a:srgbClr val="497DBA"/>
            </a:solidFill>
          </p:spPr>
          <p:txBody>
            <a:bodyPr wrap="square" lIns="0" tIns="0" rIns="0" bIns="0" rtlCol="0"/>
            <a:lstStyle/>
            <a:p>
              <a:endParaRPr/>
            </a:p>
          </p:txBody>
        </p:sp>
        <p:sp>
          <p:nvSpPr>
            <p:cNvPr id="167" name="object 167"/>
            <p:cNvSpPr/>
            <p:nvPr/>
          </p:nvSpPr>
          <p:spPr>
            <a:xfrm>
              <a:off x="4200085" y="4862429"/>
              <a:ext cx="25400" cy="20955"/>
            </a:xfrm>
            <a:custGeom>
              <a:avLst/>
              <a:gdLst/>
              <a:ahLst/>
              <a:cxnLst/>
              <a:rect l="l" t="t" r="r" b="b"/>
              <a:pathLst>
                <a:path w="25400" h="20954">
                  <a:moveTo>
                    <a:pt x="19537" y="0"/>
                  </a:moveTo>
                  <a:lnTo>
                    <a:pt x="5582" y="0"/>
                  </a:lnTo>
                  <a:lnTo>
                    <a:pt x="0" y="4560"/>
                  </a:lnTo>
                  <a:lnTo>
                    <a:pt x="0" y="15961"/>
                  </a:lnTo>
                  <a:lnTo>
                    <a:pt x="5582" y="20521"/>
                  </a:lnTo>
                  <a:lnTo>
                    <a:pt x="19537" y="20521"/>
                  </a:lnTo>
                  <a:lnTo>
                    <a:pt x="25119" y="15961"/>
                  </a:lnTo>
                  <a:lnTo>
                    <a:pt x="25119" y="4560"/>
                  </a:lnTo>
                  <a:lnTo>
                    <a:pt x="19537" y="0"/>
                  </a:lnTo>
                  <a:close/>
                </a:path>
              </a:pathLst>
            </a:custGeom>
            <a:solidFill>
              <a:srgbClr val="4F81BC"/>
            </a:solidFill>
          </p:spPr>
          <p:txBody>
            <a:bodyPr wrap="square" lIns="0" tIns="0" rIns="0" bIns="0" rtlCol="0"/>
            <a:lstStyle/>
            <a:p>
              <a:endParaRPr/>
            </a:p>
          </p:txBody>
        </p:sp>
        <p:sp>
          <p:nvSpPr>
            <p:cNvPr id="168" name="object 168"/>
            <p:cNvSpPr/>
            <p:nvPr/>
          </p:nvSpPr>
          <p:spPr>
            <a:xfrm>
              <a:off x="4200085" y="4862429"/>
              <a:ext cx="25400" cy="20955"/>
            </a:xfrm>
            <a:custGeom>
              <a:avLst/>
              <a:gdLst/>
              <a:ahLst/>
              <a:cxnLst/>
              <a:rect l="l" t="t" r="r" b="b"/>
              <a:pathLst>
                <a:path w="25400" h="20954">
                  <a:moveTo>
                    <a:pt x="0" y="10260"/>
                  </a:moveTo>
                  <a:lnTo>
                    <a:pt x="0" y="4560"/>
                  </a:lnTo>
                  <a:lnTo>
                    <a:pt x="5582" y="0"/>
                  </a:lnTo>
                  <a:lnTo>
                    <a:pt x="12559" y="0"/>
                  </a:lnTo>
                  <a:lnTo>
                    <a:pt x="19537" y="0"/>
                  </a:lnTo>
                  <a:lnTo>
                    <a:pt x="25119" y="4560"/>
                  </a:lnTo>
                  <a:lnTo>
                    <a:pt x="25119" y="10260"/>
                  </a:lnTo>
                  <a:lnTo>
                    <a:pt x="25119" y="15961"/>
                  </a:lnTo>
                  <a:lnTo>
                    <a:pt x="19537" y="20521"/>
                  </a:lnTo>
                  <a:lnTo>
                    <a:pt x="12559" y="20521"/>
                  </a:lnTo>
                  <a:lnTo>
                    <a:pt x="5582" y="20521"/>
                  </a:lnTo>
                  <a:lnTo>
                    <a:pt x="0" y="15961"/>
                  </a:lnTo>
                  <a:lnTo>
                    <a:pt x="0" y="10260"/>
                  </a:lnTo>
                  <a:close/>
                </a:path>
              </a:pathLst>
            </a:custGeom>
            <a:ln w="25097">
              <a:solidFill>
                <a:srgbClr val="385D89"/>
              </a:solidFill>
            </a:ln>
          </p:spPr>
          <p:txBody>
            <a:bodyPr wrap="square" lIns="0" tIns="0" rIns="0" bIns="0" rtlCol="0"/>
            <a:lstStyle/>
            <a:p>
              <a:endParaRPr/>
            </a:p>
          </p:txBody>
        </p:sp>
        <p:sp>
          <p:nvSpPr>
            <p:cNvPr id="169" name="object 169"/>
            <p:cNvSpPr/>
            <p:nvPr/>
          </p:nvSpPr>
          <p:spPr>
            <a:xfrm>
              <a:off x="4197801" y="4791743"/>
              <a:ext cx="26034" cy="21590"/>
            </a:xfrm>
            <a:custGeom>
              <a:avLst/>
              <a:gdLst/>
              <a:ahLst/>
              <a:cxnLst/>
              <a:rect l="l" t="t" r="r" b="b"/>
              <a:pathLst>
                <a:path w="26035" h="21589">
                  <a:moveTo>
                    <a:pt x="20045" y="0"/>
                  </a:moveTo>
                  <a:lnTo>
                    <a:pt x="5835" y="0"/>
                  </a:lnTo>
                  <a:lnTo>
                    <a:pt x="0" y="4687"/>
                  </a:lnTo>
                  <a:lnTo>
                    <a:pt x="0" y="16468"/>
                  </a:lnTo>
                  <a:lnTo>
                    <a:pt x="5835" y="21281"/>
                  </a:lnTo>
                  <a:lnTo>
                    <a:pt x="20045" y="21281"/>
                  </a:lnTo>
                  <a:lnTo>
                    <a:pt x="25880" y="16468"/>
                  </a:lnTo>
                  <a:lnTo>
                    <a:pt x="25880" y="4687"/>
                  </a:lnTo>
                  <a:lnTo>
                    <a:pt x="20045" y="0"/>
                  </a:lnTo>
                  <a:close/>
                </a:path>
              </a:pathLst>
            </a:custGeom>
            <a:solidFill>
              <a:srgbClr val="F79546"/>
            </a:solidFill>
          </p:spPr>
          <p:txBody>
            <a:bodyPr wrap="square" lIns="0" tIns="0" rIns="0" bIns="0" rtlCol="0"/>
            <a:lstStyle/>
            <a:p>
              <a:endParaRPr/>
            </a:p>
          </p:txBody>
        </p:sp>
        <p:sp>
          <p:nvSpPr>
            <p:cNvPr id="170" name="object 170"/>
            <p:cNvSpPr/>
            <p:nvPr/>
          </p:nvSpPr>
          <p:spPr>
            <a:xfrm>
              <a:off x="4197801" y="4791743"/>
              <a:ext cx="26034" cy="21590"/>
            </a:xfrm>
            <a:custGeom>
              <a:avLst/>
              <a:gdLst/>
              <a:ahLst/>
              <a:cxnLst/>
              <a:rect l="l" t="t" r="r" b="b"/>
              <a:pathLst>
                <a:path w="26035" h="21589">
                  <a:moveTo>
                    <a:pt x="0" y="10640"/>
                  </a:moveTo>
                  <a:lnTo>
                    <a:pt x="0" y="4687"/>
                  </a:lnTo>
                  <a:lnTo>
                    <a:pt x="5835" y="0"/>
                  </a:lnTo>
                  <a:lnTo>
                    <a:pt x="12940" y="0"/>
                  </a:lnTo>
                  <a:lnTo>
                    <a:pt x="20045" y="0"/>
                  </a:lnTo>
                  <a:lnTo>
                    <a:pt x="25880" y="4687"/>
                  </a:lnTo>
                  <a:lnTo>
                    <a:pt x="25880" y="10640"/>
                  </a:lnTo>
                  <a:lnTo>
                    <a:pt x="25880" y="16468"/>
                  </a:lnTo>
                  <a:lnTo>
                    <a:pt x="20045" y="21281"/>
                  </a:lnTo>
                  <a:lnTo>
                    <a:pt x="12940" y="21281"/>
                  </a:lnTo>
                  <a:lnTo>
                    <a:pt x="5835" y="21281"/>
                  </a:lnTo>
                  <a:lnTo>
                    <a:pt x="0" y="16468"/>
                  </a:lnTo>
                  <a:lnTo>
                    <a:pt x="0" y="10640"/>
                  </a:lnTo>
                  <a:close/>
                </a:path>
              </a:pathLst>
            </a:custGeom>
            <a:ln w="25097">
              <a:solidFill>
                <a:srgbClr val="B66C30"/>
              </a:solidFill>
            </a:ln>
          </p:spPr>
          <p:txBody>
            <a:bodyPr wrap="square" lIns="0" tIns="0" rIns="0" bIns="0" rtlCol="0"/>
            <a:lstStyle/>
            <a:p>
              <a:endParaRPr/>
            </a:p>
          </p:txBody>
        </p:sp>
        <p:sp>
          <p:nvSpPr>
            <p:cNvPr id="171" name="object 171"/>
            <p:cNvSpPr/>
            <p:nvPr/>
          </p:nvSpPr>
          <p:spPr>
            <a:xfrm>
              <a:off x="4511545" y="4367626"/>
              <a:ext cx="103505" cy="820419"/>
            </a:xfrm>
            <a:custGeom>
              <a:avLst/>
              <a:gdLst/>
              <a:ahLst/>
              <a:cxnLst/>
              <a:rect l="l" t="t" r="r" b="b"/>
              <a:pathLst>
                <a:path w="103504" h="820420">
                  <a:moveTo>
                    <a:pt x="51904" y="25139"/>
                  </a:moveTo>
                  <a:lnTo>
                    <a:pt x="45573" y="35866"/>
                  </a:lnTo>
                  <a:lnTo>
                    <a:pt x="42246" y="819857"/>
                  </a:lnTo>
                  <a:lnTo>
                    <a:pt x="54933" y="819857"/>
                  </a:lnTo>
                  <a:lnTo>
                    <a:pt x="58259" y="36094"/>
                  </a:lnTo>
                  <a:lnTo>
                    <a:pt x="51904" y="25139"/>
                  </a:lnTo>
                  <a:close/>
                </a:path>
                <a:path w="103504" h="820420">
                  <a:moveTo>
                    <a:pt x="59272" y="12541"/>
                  </a:moveTo>
                  <a:lnTo>
                    <a:pt x="58359" y="12541"/>
                  </a:lnTo>
                  <a:lnTo>
                    <a:pt x="58259" y="36094"/>
                  </a:lnTo>
                  <a:lnTo>
                    <a:pt x="92359" y="94881"/>
                  </a:lnTo>
                  <a:lnTo>
                    <a:pt x="96165" y="95894"/>
                  </a:lnTo>
                  <a:lnTo>
                    <a:pt x="99210" y="94248"/>
                  </a:lnTo>
                  <a:lnTo>
                    <a:pt x="102255" y="92474"/>
                  </a:lnTo>
                  <a:lnTo>
                    <a:pt x="103270" y="88547"/>
                  </a:lnTo>
                  <a:lnTo>
                    <a:pt x="101494" y="85507"/>
                  </a:lnTo>
                  <a:lnTo>
                    <a:pt x="59272" y="12541"/>
                  </a:lnTo>
                  <a:close/>
                </a:path>
                <a:path w="103504" h="820420">
                  <a:moveTo>
                    <a:pt x="52015" y="0"/>
                  </a:moveTo>
                  <a:lnTo>
                    <a:pt x="1776" y="85127"/>
                  </a:lnTo>
                  <a:lnTo>
                    <a:pt x="0" y="88167"/>
                  </a:lnTo>
                  <a:lnTo>
                    <a:pt x="1014" y="91967"/>
                  </a:lnTo>
                  <a:lnTo>
                    <a:pt x="4059" y="93741"/>
                  </a:lnTo>
                  <a:lnTo>
                    <a:pt x="7104" y="95641"/>
                  </a:lnTo>
                  <a:lnTo>
                    <a:pt x="10910" y="94628"/>
                  </a:lnTo>
                  <a:lnTo>
                    <a:pt x="12686" y="91587"/>
                  </a:lnTo>
                  <a:lnTo>
                    <a:pt x="45573" y="35866"/>
                  </a:lnTo>
                  <a:lnTo>
                    <a:pt x="45672" y="12541"/>
                  </a:lnTo>
                  <a:lnTo>
                    <a:pt x="59272" y="12541"/>
                  </a:lnTo>
                  <a:lnTo>
                    <a:pt x="52015" y="0"/>
                  </a:lnTo>
                  <a:close/>
                </a:path>
                <a:path w="103504" h="820420">
                  <a:moveTo>
                    <a:pt x="58345" y="15708"/>
                  </a:moveTo>
                  <a:lnTo>
                    <a:pt x="57471" y="15708"/>
                  </a:lnTo>
                  <a:lnTo>
                    <a:pt x="51904" y="25139"/>
                  </a:lnTo>
                  <a:lnTo>
                    <a:pt x="58259" y="36094"/>
                  </a:lnTo>
                  <a:lnTo>
                    <a:pt x="58345" y="15708"/>
                  </a:lnTo>
                  <a:close/>
                </a:path>
                <a:path w="103504" h="820420">
                  <a:moveTo>
                    <a:pt x="58359" y="12541"/>
                  </a:moveTo>
                  <a:lnTo>
                    <a:pt x="45672" y="12541"/>
                  </a:lnTo>
                  <a:lnTo>
                    <a:pt x="45573" y="35866"/>
                  </a:lnTo>
                  <a:lnTo>
                    <a:pt x="51904" y="25139"/>
                  </a:lnTo>
                  <a:lnTo>
                    <a:pt x="46433" y="15708"/>
                  </a:lnTo>
                  <a:lnTo>
                    <a:pt x="58345" y="15708"/>
                  </a:lnTo>
                  <a:lnTo>
                    <a:pt x="58359" y="12541"/>
                  </a:lnTo>
                  <a:close/>
                </a:path>
                <a:path w="103504" h="820420">
                  <a:moveTo>
                    <a:pt x="57471" y="15708"/>
                  </a:moveTo>
                  <a:lnTo>
                    <a:pt x="46433" y="15708"/>
                  </a:lnTo>
                  <a:lnTo>
                    <a:pt x="51904" y="25139"/>
                  </a:lnTo>
                  <a:lnTo>
                    <a:pt x="57471" y="15708"/>
                  </a:lnTo>
                  <a:close/>
                </a:path>
              </a:pathLst>
            </a:custGeom>
            <a:solidFill>
              <a:srgbClr val="497DBA"/>
            </a:solidFill>
          </p:spPr>
          <p:txBody>
            <a:bodyPr wrap="square" lIns="0" tIns="0" rIns="0" bIns="0" rtlCol="0"/>
            <a:lstStyle/>
            <a:p>
              <a:endParaRPr/>
            </a:p>
          </p:txBody>
        </p:sp>
        <p:sp>
          <p:nvSpPr>
            <p:cNvPr id="172" name="object 172"/>
            <p:cNvSpPr/>
            <p:nvPr/>
          </p:nvSpPr>
          <p:spPr>
            <a:xfrm>
              <a:off x="4544150" y="4857868"/>
              <a:ext cx="24765" cy="34290"/>
            </a:xfrm>
            <a:custGeom>
              <a:avLst/>
              <a:gdLst/>
              <a:ahLst/>
              <a:cxnLst/>
              <a:rect l="l" t="t" r="r" b="b"/>
              <a:pathLst>
                <a:path w="24764" h="34289">
                  <a:moveTo>
                    <a:pt x="18903" y="0"/>
                  </a:moveTo>
                  <a:lnTo>
                    <a:pt x="5455" y="0"/>
                  </a:lnTo>
                  <a:lnTo>
                    <a:pt x="0" y="7600"/>
                  </a:lnTo>
                  <a:lnTo>
                    <a:pt x="0" y="26475"/>
                  </a:lnTo>
                  <a:lnTo>
                    <a:pt x="5455" y="34202"/>
                  </a:lnTo>
                  <a:lnTo>
                    <a:pt x="18903" y="34202"/>
                  </a:lnTo>
                  <a:lnTo>
                    <a:pt x="24358" y="26475"/>
                  </a:lnTo>
                  <a:lnTo>
                    <a:pt x="24358" y="7600"/>
                  </a:lnTo>
                  <a:lnTo>
                    <a:pt x="18903" y="0"/>
                  </a:lnTo>
                  <a:close/>
                </a:path>
              </a:pathLst>
            </a:custGeom>
            <a:solidFill>
              <a:srgbClr val="4F81BC"/>
            </a:solidFill>
          </p:spPr>
          <p:txBody>
            <a:bodyPr wrap="square" lIns="0" tIns="0" rIns="0" bIns="0" rtlCol="0"/>
            <a:lstStyle/>
            <a:p>
              <a:endParaRPr/>
            </a:p>
          </p:txBody>
        </p:sp>
        <p:sp>
          <p:nvSpPr>
            <p:cNvPr id="173" name="object 173"/>
            <p:cNvSpPr/>
            <p:nvPr/>
          </p:nvSpPr>
          <p:spPr>
            <a:xfrm>
              <a:off x="4544150" y="4857868"/>
              <a:ext cx="24765" cy="34290"/>
            </a:xfrm>
            <a:custGeom>
              <a:avLst/>
              <a:gdLst/>
              <a:ahLst/>
              <a:cxnLst/>
              <a:rect l="l" t="t" r="r" b="b"/>
              <a:pathLst>
                <a:path w="24764" h="34289">
                  <a:moveTo>
                    <a:pt x="0" y="17101"/>
                  </a:moveTo>
                  <a:lnTo>
                    <a:pt x="0" y="7600"/>
                  </a:lnTo>
                  <a:lnTo>
                    <a:pt x="5455" y="0"/>
                  </a:lnTo>
                  <a:lnTo>
                    <a:pt x="12179" y="0"/>
                  </a:lnTo>
                  <a:lnTo>
                    <a:pt x="18903" y="0"/>
                  </a:lnTo>
                  <a:lnTo>
                    <a:pt x="24358" y="7600"/>
                  </a:lnTo>
                  <a:lnTo>
                    <a:pt x="24358" y="17101"/>
                  </a:lnTo>
                  <a:lnTo>
                    <a:pt x="24358" y="26475"/>
                  </a:lnTo>
                  <a:lnTo>
                    <a:pt x="18903" y="34202"/>
                  </a:lnTo>
                  <a:lnTo>
                    <a:pt x="12179" y="34202"/>
                  </a:lnTo>
                  <a:lnTo>
                    <a:pt x="5455" y="34202"/>
                  </a:lnTo>
                  <a:lnTo>
                    <a:pt x="0" y="26475"/>
                  </a:lnTo>
                  <a:lnTo>
                    <a:pt x="0" y="17101"/>
                  </a:lnTo>
                  <a:close/>
                </a:path>
              </a:pathLst>
            </a:custGeom>
            <a:ln w="25107">
              <a:solidFill>
                <a:srgbClr val="385D89"/>
              </a:solidFill>
            </a:ln>
          </p:spPr>
          <p:txBody>
            <a:bodyPr wrap="square" lIns="0" tIns="0" rIns="0" bIns="0" rtlCol="0"/>
            <a:lstStyle/>
            <a:p>
              <a:endParaRPr/>
            </a:p>
          </p:txBody>
        </p:sp>
        <p:sp>
          <p:nvSpPr>
            <p:cNvPr id="174" name="object 174"/>
            <p:cNvSpPr/>
            <p:nvPr/>
          </p:nvSpPr>
          <p:spPr>
            <a:xfrm>
              <a:off x="4547194" y="4743098"/>
              <a:ext cx="24765" cy="34290"/>
            </a:xfrm>
            <a:custGeom>
              <a:avLst/>
              <a:gdLst/>
              <a:ahLst/>
              <a:cxnLst/>
              <a:rect l="l" t="t" r="r" b="b"/>
              <a:pathLst>
                <a:path w="24764" h="34289">
                  <a:moveTo>
                    <a:pt x="18903" y="0"/>
                  </a:moveTo>
                  <a:lnTo>
                    <a:pt x="5455" y="0"/>
                  </a:lnTo>
                  <a:lnTo>
                    <a:pt x="0" y="7600"/>
                  </a:lnTo>
                  <a:lnTo>
                    <a:pt x="0" y="26475"/>
                  </a:lnTo>
                  <a:lnTo>
                    <a:pt x="5455" y="34202"/>
                  </a:lnTo>
                  <a:lnTo>
                    <a:pt x="18903" y="34202"/>
                  </a:lnTo>
                  <a:lnTo>
                    <a:pt x="24358" y="26475"/>
                  </a:lnTo>
                  <a:lnTo>
                    <a:pt x="24358" y="7600"/>
                  </a:lnTo>
                  <a:lnTo>
                    <a:pt x="18903" y="0"/>
                  </a:lnTo>
                  <a:close/>
                </a:path>
              </a:pathLst>
            </a:custGeom>
            <a:solidFill>
              <a:srgbClr val="F79546"/>
            </a:solidFill>
          </p:spPr>
          <p:txBody>
            <a:bodyPr wrap="square" lIns="0" tIns="0" rIns="0" bIns="0" rtlCol="0"/>
            <a:lstStyle/>
            <a:p>
              <a:endParaRPr/>
            </a:p>
          </p:txBody>
        </p:sp>
        <p:sp>
          <p:nvSpPr>
            <p:cNvPr id="175" name="object 175"/>
            <p:cNvSpPr/>
            <p:nvPr/>
          </p:nvSpPr>
          <p:spPr>
            <a:xfrm>
              <a:off x="4547194" y="4743098"/>
              <a:ext cx="24765" cy="34290"/>
            </a:xfrm>
            <a:custGeom>
              <a:avLst/>
              <a:gdLst/>
              <a:ahLst/>
              <a:cxnLst/>
              <a:rect l="l" t="t" r="r" b="b"/>
              <a:pathLst>
                <a:path w="24764" h="34289">
                  <a:moveTo>
                    <a:pt x="0" y="17101"/>
                  </a:moveTo>
                  <a:lnTo>
                    <a:pt x="0" y="7600"/>
                  </a:lnTo>
                  <a:lnTo>
                    <a:pt x="5455" y="0"/>
                  </a:lnTo>
                  <a:lnTo>
                    <a:pt x="12179" y="0"/>
                  </a:lnTo>
                  <a:lnTo>
                    <a:pt x="18903" y="0"/>
                  </a:lnTo>
                  <a:lnTo>
                    <a:pt x="24358" y="7600"/>
                  </a:lnTo>
                  <a:lnTo>
                    <a:pt x="24358" y="17101"/>
                  </a:lnTo>
                  <a:lnTo>
                    <a:pt x="24358" y="26475"/>
                  </a:lnTo>
                  <a:lnTo>
                    <a:pt x="18903" y="34202"/>
                  </a:lnTo>
                  <a:lnTo>
                    <a:pt x="12179" y="34202"/>
                  </a:lnTo>
                  <a:lnTo>
                    <a:pt x="5455" y="34202"/>
                  </a:lnTo>
                  <a:lnTo>
                    <a:pt x="0" y="26475"/>
                  </a:lnTo>
                  <a:lnTo>
                    <a:pt x="0" y="17101"/>
                  </a:lnTo>
                  <a:close/>
                </a:path>
              </a:pathLst>
            </a:custGeom>
            <a:ln w="25107">
              <a:solidFill>
                <a:srgbClr val="B66C30"/>
              </a:solidFill>
            </a:ln>
          </p:spPr>
          <p:txBody>
            <a:bodyPr wrap="square" lIns="0" tIns="0" rIns="0" bIns="0" rtlCol="0"/>
            <a:lstStyle/>
            <a:p>
              <a:endParaRPr/>
            </a:p>
          </p:txBody>
        </p:sp>
        <p:sp>
          <p:nvSpPr>
            <p:cNvPr id="176" name="object 176"/>
            <p:cNvSpPr/>
            <p:nvPr/>
          </p:nvSpPr>
          <p:spPr>
            <a:xfrm>
              <a:off x="4830236" y="4754499"/>
              <a:ext cx="103505" cy="429259"/>
            </a:xfrm>
            <a:custGeom>
              <a:avLst/>
              <a:gdLst/>
              <a:ahLst/>
              <a:cxnLst/>
              <a:rect l="l" t="t" r="r" b="b"/>
              <a:pathLst>
                <a:path w="103504" h="429260">
                  <a:moveTo>
                    <a:pt x="52168" y="25053"/>
                  </a:moveTo>
                  <a:lnTo>
                    <a:pt x="45732" y="35878"/>
                  </a:lnTo>
                  <a:lnTo>
                    <a:pt x="42500" y="428550"/>
                  </a:lnTo>
                  <a:lnTo>
                    <a:pt x="55187" y="428676"/>
                  </a:lnTo>
                  <a:lnTo>
                    <a:pt x="58420" y="35962"/>
                  </a:lnTo>
                  <a:lnTo>
                    <a:pt x="52168" y="25053"/>
                  </a:lnTo>
                  <a:close/>
                </a:path>
                <a:path w="103504" h="429260">
                  <a:moveTo>
                    <a:pt x="59521" y="12414"/>
                  </a:moveTo>
                  <a:lnTo>
                    <a:pt x="45926" y="12414"/>
                  </a:lnTo>
                  <a:lnTo>
                    <a:pt x="58612" y="12541"/>
                  </a:lnTo>
                  <a:lnTo>
                    <a:pt x="58420" y="35962"/>
                  </a:lnTo>
                  <a:lnTo>
                    <a:pt x="90583" y="92094"/>
                  </a:lnTo>
                  <a:lnTo>
                    <a:pt x="92359" y="95134"/>
                  </a:lnTo>
                  <a:lnTo>
                    <a:pt x="96165" y="96148"/>
                  </a:lnTo>
                  <a:lnTo>
                    <a:pt x="102255" y="92601"/>
                  </a:lnTo>
                  <a:lnTo>
                    <a:pt x="103270" y="88800"/>
                  </a:lnTo>
                  <a:lnTo>
                    <a:pt x="101620" y="85760"/>
                  </a:lnTo>
                  <a:lnTo>
                    <a:pt x="59521" y="12414"/>
                  </a:lnTo>
                  <a:close/>
                </a:path>
                <a:path w="103504" h="429260">
                  <a:moveTo>
                    <a:pt x="52396" y="0"/>
                  </a:moveTo>
                  <a:lnTo>
                    <a:pt x="1776" y="84873"/>
                  </a:lnTo>
                  <a:lnTo>
                    <a:pt x="0" y="87914"/>
                  </a:lnTo>
                  <a:lnTo>
                    <a:pt x="1014" y="91841"/>
                  </a:lnTo>
                  <a:lnTo>
                    <a:pt x="4059" y="93614"/>
                  </a:lnTo>
                  <a:lnTo>
                    <a:pt x="6977" y="95388"/>
                  </a:lnTo>
                  <a:lnTo>
                    <a:pt x="10910" y="94374"/>
                  </a:lnTo>
                  <a:lnTo>
                    <a:pt x="12686" y="91461"/>
                  </a:lnTo>
                  <a:lnTo>
                    <a:pt x="45732" y="35878"/>
                  </a:lnTo>
                  <a:lnTo>
                    <a:pt x="45926" y="12414"/>
                  </a:lnTo>
                  <a:lnTo>
                    <a:pt x="59521" y="12414"/>
                  </a:lnTo>
                  <a:lnTo>
                    <a:pt x="52396" y="0"/>
                  </a:lnTo>
                  <a:close/>
                </a:path>
                <a:path w="103504" h="429260">
                  <a:moveTo>
                    <a:pt x="58586" y="15708"/>
                  </a:moveTo>
                  <a:lnTo>
                    <a:pt x="57724" y="15708"/>
                  </a:lnTo>
                  <a:lnTo>
                    <a:pt x="52168" y="25053"/>
                  </a:lnTo>
                  <a:lnTo>
                    <a:pt x="58420" y="35962"/>
                  </a:lnTo>
                  <a:lnTo>
                    <a:pt x="58586" y="15708"/>
                  </a:lnTo>
                  <a:close/>
                </a:path>
                <a:path w="103504" h="429260">
                  <a:moveTo>
                    <a:pt x="45926" y="12414"/>
                  </a:moveTo>
                  <a:lnTo>
                    <a:pt x="45732" y="35878"/>
                  </a:lnTo>
                  <a:lnTo>
                    <a:pt x="52168" y="25053"/>
                  </a:lnTo>
                  <a:lnTo>
                    <a:pt x="46814" y="15708"/>
                  </a:lnTo>
                  <a:lnTo>
                    <a:pt x="58586" y="15708"/>
                  </a:lnTo>
                  <a:lnTo>
                    <a:pt x="58612" y="12541"/>
                  </a:lnTo>
                  <a:lnTo>
                    <a:pt x="45926" y="12414"/>
                  </a:lnTo>
                  <a:close/>
                </a:path>
                <a:path w="103504" h="429260">
                  <a:moveTo>
                    <a:pt x="57724" y="15708"/>
                  </a:moveTo>
                  <a:lnTo>
                    <a:pt x="46814" y="15708"/>
                  </a:lnTo>
                  <a:lnTo>
                    <a:pt x="52168" y="25053"/>
                  </a:lnTo>
                  <a:lnTo>
                    <a:pt x="57724" y="15708"/>
                  </a:lnTo>
                  <a:close/>
                </a:path>
              </a:pathLst>
            </a:custGeom>
            <a:solidFill>
              <a:srgbClr val="497DBA"/>
            </a:solidFill>
          </p:spPr>
          <p:txBody>
            <a:bodyPr wrap="square" lIns="0" tIns="0" rIns="0" bIns="0" rtlCol="0"/>
            <a:lstStyle/>
            <a:p>
              <a:endParaRPr/>
            </a:p>
          </p:txBody>
        </p:sp>
        <p:sp>
          <p:nvSpPr>
            <p:cNvPr id="177" name="object 177"/>
            <p:cNvSpPr/>
            <p:nvPr/>
          </p:nvSpPr>
          <p:spPr>
            <a:xfrm>
              <a:off x="4867662" y="4866229"/>
              <a:ext cx="25400" cy="18415"/>
            </a:xfrm>
            <a:custGeom>
              <a:avLst/>
              <a:gdLst/>
              <a:ahLst/>
              <a:cxnLst/>
              <a:rect l="l" t="t" r="r" b="b"/>
              <a:pathLst>
                <a:path w="25400" h="18414">
                  <a:moveTo>
                    <a:pt x="19537" y="0"/>
                  </a:moveTo>
                  <a:lnTo>
                    <a:pt x="5582" y="0"/>
                  </a:lnTo>
                  <a:lnTo>
                    <a:pt x="0" y="4053"/>
                  </a:lnTo>
                  <a:lnTo>
                    <a:pt x="0" y="14187"/>
                  </a:lnTo>
                  <a:lnTo>
                    <a:pt x="5582" y="18241"/>
                  </a:lnTo>
                  <a:lnTo>
                    <a:pt x="19537" y="18241"/>
                  </a:lnTo>
                  <a:lnTo>
                    <a:pt x="25119" y="14187"/>
                  </a:lnTo>
                  <a:lnTo>
                    <a:pt x="25119" y="4053"/>
                  </a:lnTo>
                  <a:lnTo>
                    <a:pt x="19537" y="0"/>
                  </a:lnTo>
                  <a:close/>
                </a:path>
              </a:pathLst>
            </a:custGeom>
            <a:solidFill>
              <a:srgbClr val="4F81BC"/>
            </a:solidFill>
          </p:spPr>
          <p:txBody>
            <a:bodyPr wrap="square" lIns="0" tIns="0" rIns="0" bIns="0" rtlCol="0"/>
            <a:lstStyle/>
            <a:p>
              <a:endParaRPr/>
            </a:p>
          </p:txBody>
        </p:sp>
        <p:sp>
          <p:nvSpPr>
            <p:cNvPr id="178" name="object 178"/>
            <p:cNvSpPr/>
            <p:nvPr/>
          </p:nvSpPr>
          <p:spPr>
            <a:xfrm>
              <a:off x="4867662" y="4866229"/>
              <a:ext cx="25400" cy="18415"/>
            </a:xfrm>
            <a:custGeom>
              <a:avLst/>
              <a:gdLst/>
              <a:ahLst/>
              <a:cxnLst/>
              <a:rect l="l" t="t" r="r" b="b"/>
              <a:pathLst>
                <a:path w="25400" h="18414">
                  <a:moveTo>
                    <a:pt x="0" y="9120"/>
                  </a:moveTo>
                  <a:lnTo>
                    <a:pt x="0" y="4053"/>
                  </a:lnTo>
                  <a:lnTo>
                    <a:pt x="5582" y="0"/>
                  </a:lnTo>
                  <a:lnTo>
                    <a:pt x="12559" y="0"/>
                  </a:lnTo>
                  <a:lnTo>
                    <a:pt x="19537" y="0"/>
                  </a:lnTo>
                  <a:lnTo>
                    <a:pt x="25119" y="4053"/>
                  </a:lnTo>
                  <a:lnTo>
                    <a:pt x="25119" y="9120"/>
                  </a:lnTo>
                  <a:lnTo>
                    <a:pt x="25119" y="14187"/>
                  </a:lnTo>
                  <a:lnTo>
                    <a:pt x="19537" y="18241"/>
                  </a:lnTo>
                  <a:lnTo>
                    <a:pt x="12559" y="18241"/>
                  </a:lnTo>
                  <a:lnTo>
                    <a:pt x="5582" y="18241"/>
                  </a:lnTo>
                  <a:lnTo>
                    <a:pt x="0" y="14187"/>
                  </a:lnTo>
                  <a:lnTo>
                    <a:pt x="0" y="9120"/>
                  </a:lnTo>
                  <a:close/>
                </a:path>
              </a:pathLst>
            </a:custGeom>
            <a:ln w="25095">
              <a:solidFill>
                <a:srgbClr val="385D89"/>
              </a:solidFill>
            </a:ln>
          </p:spPr>
          <p:txBody>
            <a:bodyPr wrap="square" lIns="0" tIns="0" rIns="0" bIns="0" rtlCol="0"/>
            <a:lstStyle/>
            <a:p>
              <a:endParaRPr/>
            </a:p>
          </p:txBody>
        </p:sp>
        <p:sp>
          <p:nvSpPr>
            <p:cNvPr id="179" name="object 179"/>
            <p:cNvSpPr/>
            <p:nvPr/>
          </p:nvSpPr>
          <p:spPr>
            <a:xfrm>
              <a:off x="4869946" y="4816064"/>
              <a:ext cx="25400" cy="18415"/>
            </a:xfrm>
            <a:custGeom>
              <a:avLst/>
              <a:gdLst/>
              <a:ahLst/>
              <a:cxnLst/>
              <a:rect l="l" t="t" r="r" b="b"/>
              <a:pathLst>
                <a:path w="25400" h="18414">
                  <a:moveTo>
                    <a:pt x="19537" y="0"/>
                  </a:moveTo>
                  <a:lnTo>
                    <a:pt x="5582" y="0"/>
                  </a:lnTo>
                  <a:lnTo>
                    <a:pt x="0" y="4053"/>
                  </a:lnTo>
                  <a:lnTo>
                    <a:pt x="0" y="14187"/>
                  </a:lnTo>
                  <a:lnTo>
                    <a:pt x="5582" y="18241"/>
                  </a:lnTo>
                  <a:lnTo>
                    <a:pt x="19537" y="18241"/>
                  </a:lnTo>
                  <a:lnTo>
                    <a:pt x="25119" y="14187"/>
                  </a:lnTo>
                  <a:lnTo>
                    <a:pt x="25119" y="4053"/>
                  </a:lnTo>
                  <a:lnTo>
                    <a:pt x="19537" y="0"/>
                  </a:lnTo>
                  <a:close/>
                </a:path>
              </a:pathLst>
            </a:custGeom>
            <a:solidFill>
              <a:srgbClr val="F79546"/>
            </a:solidFill>
          </p:spPr>
          <p:txBody>
            <a:bodyPr wrap="square" lIns="0" tIns="0" rIns="0" bIns="0" rtlCol="0"/>
            <a:lstStyle/>
            <a:p>
              <a:endParaRPr/>
            </a:p>
          </p:txBody>
        </p:sp>
        <p:sp>
          <p:nvSpPr>
            <p:cNvPr id="180" name="object 180"/>
            <p:cNvSpPr/>
            <p:nvPr/>
          </p:nvSpPr>
          <p:spPr>
            <a:xfrm>
              <a:off x="4869946" y="4816064"/>
              <a:ext cx="25400" cy="18415"/>
            </a:xfrm>
            <a:custGeom>
              <a:avLst/>
              <a:gdLst/>
              <a:ahLst/>
              <a:cxnLst/>
              <a:rect l="l" t="t" r="r" b="b"/>
              <a:pathLst>
                <a:path w="25400" h="18414">
                  <a:moveTo>
                    <a:pt x="0" y="9120"/>
                  </a:moveTo>
                  <a:lnTo>
                    <a:pt x="0" y="4053"/>
                  </a:lnTo>
                  <a:lnTo>
                    <a:pt x="5582" y="0"/>
                  </a:lnTo>
                  <a:lnTo>
                    <a:pt x="12559" y="0"/>
                  </a:lnTo>
                  <a:lnTo>
                    <a:pt x="19537" y="0"/>
                  </a:lnTo>
                  <a:lnTo>
                    <a:pt x="25119" y="4053"/>
                  </a:lnTo>
                  <a:lnTo>
                    <a:pt x="25119" y="9120"/>
                  </a:lnTo>
                  <a:lnTo>
                    <a:pt x="25119" y="14187"/>
                  </a:lnTo>
                  <a:lnTo>
                    <a:pt x="19537" y="18241"/>
                  </a:lnTo>
                  <a:lnTo>
                    <a:pt x="12559" y="18241"/>
                  </a:lnTo>
                  <a:lnTo>
                    <a:pt x="5582" y="18241"/>
                  </a:lnTo>
                  <a:lnTo>
                    <a:pt x="0" y="14187"/>
                  </a:lnTo>
                  <a:lnTo>
                    <a:pt x="0" y="9120"/>
                  </a:lnTo>
                  <a:close/>
                </a:path>
              </a:pathLst>
            </a:custGeom>
            <a:ln w="25095">
              <a:solidFill>
                <a:srgbClr val="B66C30"/>
              </a:solidFill>
            </a:ln>
          </p:spPr>
          <p:txBody>
            <a:bodyPr wrap="square" lIns="0" tIns="0" rIns="0" bIns="0" rtlCol="0"/>
            <a:lstStyle/>
            <a:p>
              <a:endParaRPr/>
            </a:p>
          </p:txBody>
        </p:sp>
        <p:sp>
          <p:nvSpPr>
            <p:cNvPr id="181" name="object 181"/>
            <p:cNvSpPr/>
            <p:nvPr/>
          </p:nvSpPr>
          <p:spPr>
            <a:xfrm>
              <a:off x="5599942" y="4800103"/>
              <a:ext cx="103505" cy="392430"/>
            </a:xfrm>
            <a:custGeom>
              <a:avLst/>
              <a:gdLst/>
              <a:ahLst/>
              <a:cxnLst/>
              <a:rect l="l" t="t" r="r" b="b"/>
              <a:pathLst>
                <a:path w="103504" h="392429">
                  <a:moveTo>
                    <a:pt x="52275" y="25044"/>
                  </a:moveTo>
                  <a:lnTo>
                    <a:pt x="45825" y="35844"/>
                  </a:lnTo>
                  <a:lnTo>
                    <a:pt x="42373" y="392067"/>
                  </a:lnTo>
                  <a:lnTo>
                    <a:pt x="55060" y="392193"/>
                  </a:lnTo>
                  <a:lnTo>
                    <a:pt x="58512" y="35961"/>
                  </a:lnTo>
                  <a:lnTo>
                    <a:pt x="52275" y="25044"/>
                  </a:lnTo>
                  <a:close/>
                </a:path>
                <a:path w="103504" h="392429">
                  <a:moveTo>
                    <a:pt x="59630" y="12414"/>
                  </a:moveTo>
                  <a:lnTo>
                    <a:pt x="46052" y="12414"/>
                  </a:lnTo>
                  <a:lnTo>
                    <a:pt x="58739" y="12541"/>
                  </a:lnTo>
                  <a:lnTo>
                    <a:pt x="58512" y="35961"/>
                  </a:lnTo>
                  <a:lnTo>
                    <a:pt x="90583" y="92094"/>
                  </a:lnTo>
                  <a:lnTo>
                    <a:pt x="92232" y="95134"/>
                  </a:lnTo>
                  <a:lnTo>
                    <a:pt x="96165" y="96148"/>
                  </a:lnTo>
                  <a:lnTo>
                    <a:pt x="99210" y="94501"/>
                  </a:lnTo>
                  <a:lnTo>
                    <a:pt x="102255" y="92727"/>
                  </a:lnTo>
                  <a:lnTo>
                    <a:pt x="103270" y="88800"/>
                  </a:lnTo>
                  <a:lnTo>
                    <a:pt x="101620" y="85760"/>
                  </a:lnTo>
                  <a:lnTo>
                    <a:pt x="59630" y="12414"/>
                  </a:lnTo>
                  <a:close/>
                </a:path>
                <a:path w="103504" h="392429">
                  <a:moveTo>
                    <a:pt x="52523" y="0"/>
                  </a:moveTo>
                  <a:lnTo>
                    <a:pt x="1776" y="84873"/>
                  </a:lnTo>
                  <a:lnTo>
                    <a:pt x="0" y="87914"/>
                  </a:lnTo>
                  <a:lnTo>
                    <a:pt x="1014" y="91714"/>
                  </a:lnTo>
                  <a:lnTo>
                    <a:pt x="4059" y="93488"/>
                  </a:lnTo>
                  <a:lnTo>
                    <a:pt x="6977" y="95388"/>
                  </a:lnTo>
                  <a:lnTo>
                    <a:pt x="10910" y="94374"/>
                  </a:lnTo>
                  <a:lnTo>
                    <a:pt x="12686" y="91334"/>
                  </a:lnTo>
                  <a:lnTo>
                    <a:pt x="45825" y="35844"/>
                  </a:lnTo>
                  <a:lnTo>
                    <a:pt x="46052" y="12414"/>
                  </a:lnTo>
                  <a:lnTo>
                    <a:pt x="59630" y="12414"/>
                  </a:lnTo>
                  <a:lnTo>
                    <a:pt x="52523" y="0"/>
                  </a:lnTo>
                  <a:close/>
                </a:path>
                <a:path w="103504" h="392429">
                  <a:moveTo>
                    <a:pt x="58709" y="15708"/>
                  </a:moveTo>
                  <a:lnTo>
                    <a:pt x="57851" y="15708"/>
                  </a:lnTo>
                  <a:lnTo>
                    <a:pt x="52275" y="25044"/>
                  </a:lnTo>
                  <a:lnTo>
                    <a:pt x="58512" y="35961"/>
                  </a:lnTo>
                  <a:lnTo>
                    <a:pt x="58709" y="15708"/>
                  </a:lnTo>
                  <a:close/>
                </a:path>
                <a:path w="103504" h="392429">
                  <a:moveTo>
                    <a:pt x="46052" y="12414"/>
                  </a:moveTo>
                  <a:lnTo>
                    <a:pt x="45825" y="35844"/>
                  </a:lnTo>
                  <a:lnTo>
                    <a:pt x="52275" y="25044"/>
                  </a:lnTo>
                  <a:lnTo>
                    <a:pt x="46941" y="15708"/>
                  </a:lnTo>
                  <a:lnTo>
                    <a:pt x="58709" y="15708"/>
                  </a:lnTo>
                  <a:lnTo>
                    <a:pt x="58739" y="12541"/>
                  </a:lnTo>
                  <a:lnTo>
                    <a:pt x="46052" y="12414"/>
                  </a:lnTo>
                  <a:close/>
                </a:path>
                <a:path w="103504" h="392429">
                  <a:moveTo>
                    <a:pt x="57851" y="15708"/>
                  </a:moveTo>
                  <a:lnTo>
                    <a:pt x="46941" y="15708"/>
                  </a:lnTo>
                  <a:lnTo>
                    <a:pt x="52275" y="25044"/>
                  </a:lnTo>
                  <a:lnTo>
                    <a:pt x="57851" y="15708"/>
                  </a:lnTo>
                  <a:close/>
                </a:path>
              </a:pathLst>
            </a:custGeom>
            <a:solidFill>
              <a:srgbClr val="497DBA"/>
            </a:solidFill>
          </p:spPr>
          <p:txBody>
            <a:bodyPr wrap="square" lIns="0" tIns="0" rIns="0" bIns="0" rtlCol="0"/>
            <a:lstStyle/>
            <a:p>
              <a:endParaRPr/>
            </a:p>
          </p:txBody>
        </p:sp>
        <p:sp>
          <p:nvSpPr>
            <p:cNvPr id="182" name="object 182"/>
            <p:cNvSpPr/>
            <p:nvPr/>
          </p:nvSpPr>
          <p:spPr>
            <a:xfrm>
              <a:off x="5639525" y="4864709"/>
              <a:ext cx="27940" cy="16510"/>
            </a:xfrm>
            <a:custGeom>
              <a:avLst/>
              <a:gdLst/>
              <a:ahLst/>
              <a:cxnLst/>
              <a:rect l="l" t="t" r="r" b="b"/>
              <a:pathLst>
                <a:path w="27939" h="16510">
                  <a:moveTo>
                    <a:pt x="21313" y="0"/>
                  </a:moveTo>
                  <a:lnTo>
                    <a:pt x="6089" y="0"/>
                  </a:lnTo>
                  <a:lnTo>
                    <a:pt x="0" y="3546"/>
                  </a:lnTo>
                  <a:lnTo>
                    <a:pt x="0" y="12414"/>
                  </a:lnTo>
                  <a:lnTo>
                    <a:pt x="6089" y="15961"/>
                  </a:lnTo>
                  <a:lnTo>
                    <a:pt x="21313" y="15961"/>
                  </a:lnTo>
                  <a:lnTo>
                    <a:pt x="27403" y="12414"/>
                  </a:lnTo>
                  <a:lnTo>
                    <a:pt x="27403" y="3546"/>
                  </a:lnTo>
                  <a:lnTo>
                    <a:pt x="21313" y="0"/>
                  </a:lnTo>
                  <a:close/>
                </a:path>
              </a:pathLst>
            </a:custGeom>
            <a:solidFill>
              <a:srgbClr val="4F81BC"/>
            </a:solidFill>
          </p:spPr>
          <p:txBody>
            <a:bodyPr wrap="square" lIns="0" tIns="0" rIns="0" bIns="0" rtlCol="0"/>
            <a:lstStyle/>
            <a:p>
              <a:endParaRPr/>
            </a:p>
          </p:txBody>
        </p:sp>
        <p:sp>
          <p:nvSpPr>
            <p:cNvPr id="183" name="object 183"/>
            <p:cNvSpPr/>
            <p:nvPr/>
          </p:nvSpPr>
          <p:spPr>
            <a:xfrm>
              <a:off x="5639525" y="4864709"/>
              <a:ext cx="27940" cy="16510"/>
            </a:xfrm>
            <a:custGeom>
              <a:avLst/>
              <a:gdLst/>
              <a:ahLst/>
              <a:cxnLst/>
              <a:rect l="l" t="t" r="r" b="b"/>
              <a:pathLst>
                <a:path w="27939" h="16510">
                  <a:moveTo>
                    <a:pt x="0" y="7980"/>
                  </a:moveTo>
                  <a:lnTo>
                    <a:pt x="0" y="3546"/>
                  </a:lnTo>
                  <a:lnTo>
                    <a:pt x="6089" y="0"/>
                  </a:lnTo>
                  <a:lnTo>
                    <a:pt x="13701" y="0"/>
                  </a:lnTo>
                  <a:lnTo>
                    <a:pt x="21313" y="0"/>
                  </a:lnTo>
                  <a:lnTo>
                    <a:pt x="27403" y="3546"/>
                  </a:lnTo>
                  <a:lnTo>
                    <a:pt x="27403" y="7980"/>
                  </a:lnTo>
                  <a:lnTo>
                    <a:pt x="27403" y="12414"/>
                  </a:lnTo>
                  <a:lnTo>
                    <a:pt x="21313" y="15961"/>
                  </a:lnTo>
                  <a:lnTo>
                    <a:pt x="13701" y="15961"/>
                  </a:lnTo>
                  <a:lnTo>
                    <a:pt x="6089" y="15961"/>
                  </a:lnTo>
                  <a:lnTo>
                    <a:pt x="0" y="12414"/>
                  </a:lnTo>
                  <a:lnTo>
                    <a:pt x="0" y="7980"/>
                  </a:lnTo>
                  <a:close/>
                </a:path>
              </a:pathLst>
            </a:custGeom>
            <a:ln w="25091">
              <a:solidFill>
                <a:srgbClr val="385D89"/>
              </a:solidFill>
            </a:ln>
          </p:spPr>
          <p:txBody>
            <a:bodyPr wrap="square" lIns="0" tIns="0" rIns="0" bIns="0" rtlCol="0"/>
            <a:lstStyle/>
            <a:p>
              <a:endParaRPr/>
            </a:p>
          </p:txBody>
        </p:sp>
        <p:sp>
          <p:nvSpPr>
            <p:cNvPr id="184" name="object 184"/>
            <p:cNvSpPr/>
            <p:nvPr/>
          </p:nvSpPr>
          <p:spPr>
            <a:xfrm>
              <a:off x="5640286" y="4815304"/>
              <a:ext cx="26670" cy="17145"/>
            </a:xfrm>
            <a:custGeom>
              <a:avLst/>
              <a:gdLst/>
              <a:ahLst/>
              <a:cxnLst/>
              <a:rect l="l" t="t" r="r" b="b"/>
              <a:pathLst>
                <a:path w="26670" h="17145">
                  <a:moveTo>
                    <a:pt x="20679" y="0"/>
                  </a:moveTo>
                  <a:lnTo>
                    <a:pt x="5962" y="0"/>
                  </a:lnTo>
                  <a:lnTo>
                    <a:pt x="0" y="3673"/>
                  </a:lnTo>
                  <a:lnTo>
                    <a:pt x="0" y="12921"/>
                  </a:lnTo>
                  <a:lnTo>
                    <a:pt x="5962" y="16721"/>
                  </a:lnTo>
                  <a:lnTo>
                    <a:pt x="20679" y="16721"/>
                  </a:lnTo>
                  <a:lnTo>
                    <a:pt x="26642" y="12921"/>
                  </a:lnTo>
                  <a:lnTo>
                    <a:pt x="26642" y="3673"/>
                  </a:lnTo>
                  <a:lnTo>
                    <a:pt x="20679" y="0"/>
                  </a:lnTo>
                  <a:close/>
                </a:path>
              </a:pathLst>
            </a:custGeom>
            <a:solidFill>
              <a:srgbClr val="F79546"/>
            </a:solidFill>
          </p:spPr>
          <p:txBody>
            <a:bodyPr wrap="square" lIns="0" tIns="0" rIns="0" bIns="0" rtlCol="0"/>
            <a:lstStyle/>
            <a:p>
              <a:endParaRPr/>
            </a:p>
          </p:txBody>
        </p:sp>
        <p:sp>
          <p:nvSpPr>
            <p:cNvPr id="185" name="object 185"/>
            <p:cNvSpPr/>
            <p:nvPr/>
          </p:nvSpPr>
          <p:spPr>
            <a:xfrm>
              <a:off x="5640286" y="4815304"/>
              <a:ext cx="26670" cy="17145"/>
            </a:xfrm>
            <a:custGeom>
              <a:avLst/>
              <a:gdLst/>
              <a:ahLst/>
              <a:cxnLst/>
              <a:rect l="l" t="t" r="r" b="b"/>
              <a:pathLst>
                <a:path w="26670" h="17145">
                  <a:moveTo>
                    <a:pt x="0" y="8360"/>
                  </a:moveTo>
                  <a:lnTo>
                    <a:pt x="0" y="3673"/>
                  </a:lnTo>
                  <a:lnTo>
                    <a:pt x="5962" y="0"/>
                  </a:lnTo>
                  <a:lnTo>
                    <a:pt x="13321" y="0"/>
                  </a:lnTo>
                  <a:lnTo>
                    <a:pt x="20679" y="0"/>
                  </a:lnTo>
                  <a:lnTo>
                    <a:pt x="26642" y="3673"/>
                  </a:lnTo>
                  <a:lnTo>
                    <a:pt x="26642" y="8360"/>
                  </a:lnTo>
                  <a:lnTo>
                    <a:pt x="26642" y="12921"/>
                  </a:lnTo>
                  <a:lnTo>
                    <a:pt x="20679" y="16721"/>
                  </a:lnTo>
                  <a:lnTo>
                    <a:pt x="13321" y="16721"/>
                  </a:lnTo>
                  <a:lnTo>
                    <a:pt x="5962" y="16721"/>
                  </a:lnTo>
                  <a:lnTo>
                    <a:pt x="0" y="12921"/>
                  </a:lnTo>
                  <a:lnTo>
                    <a:pt x="0" y="8360"/>
                  </a:lnTo>
                  <a:close/>
                </a:path>
              </a:pathLst>
            </a:custGeom>
            <a:ln w="25092">
              <a:solidFill>
                <a:srgbClr val="B66C30"/>
              </a:solidFill>
            </a:ln>
          </p:spPr>
          <p:txBody>
            <a:bodyPr wrap="square" lIns="0" tIns="0" rIns="0" bIns="0" rtlCol="0"/>
            <a:lstStyle/>
            <a:p>
              <a:endParaRPr/>
            </a:p>
          </p:txBody>
        </p:sp>
        <p:sp>
          <p:nvSpPr>
            <p:cNvPr id="186" name="object 186"/>
            <p:cNvSpPr/>
            <p:nvPr/>
          </p:nvSpPr>
          <p:spPr>
            <a:xfrm>
              <a:off x="5238496" y="3549035"/>
              <a:ext cx="103505" cy="1638935"/>
            </a:xfrm>
            <a:custGeom>
              <a:avLst/>
              <a:gdLst/>
              <a:ahLst/>
              <a:cxnLst/>
              <a:rect l="l" t="t" r="r" b="b"/>
              <a:pathLst>
                <a:path w="103504" h="1638935">
                  <a:moveTo>
                    <a:pt x="51955" y="25053"/>
                  </a:moveTo>
                  <a:lnTo>
                    <a:pt x="45557" y="35893"/>
                  </a:lnTo>
                  <a:lnTo>
                    <a:pt x="37679" y="1638701"/>
                  </a:lnTo>
                  <a:lnTo>
                    <a:pt x="50366" y="1638701"/>
                  </a:lnTo>
                  <a:lnTo>
                    <a:pt x="58244" y="35947"/>
                  </a:lnTo>
                  <a:lnTo>
                    <a:pt x="51955" y="25053"/>
                  </a:lnTo>
                  <a:close/>
                </a:path>
                <a:path w="103504" h="1638935">
                  <a:moveTo>
                    <a:pt x="59388" y="12541"/>
                  </a:moveTo>
                  <a:lnTo>
                    <a:pt x="58359" y="12541"/>
                  </a:lnTo>
                  <a:lnTo>
                    <a:pt x="58244" y="35947"/>
                  </a:lnTo>
                  <a:lnTo>
                    <a:pt x="90583" y="91967"/>
                  </a:lnTo>
                  <a:lnTo>
                    <a:pt x="92359" y="94881"/>
                  </a:lnTo>
                  <a:lnTo>
                    <a:pt x="96165" y="96021"/>
                  </a:lnTo>
                  <a:lnTo>
                    <a:pt x="102255" y="92474"/>
                  </a:lnTo>
                  <a:lnTo>
                    <a:pt x="103270" y="88674"/>
                  </a:lnTo>
                  <a:lnTo>
                    <a:pt x="101620" y="85634"/>
                  </a:lnTo>
                  <a:lnTo>
                    <a:pt x="59388" y="12541"/>
                  </a:lnTo>
                  <a:close/>
                </a:path>
                <a:path w="103504" h="1638935">
                  <a:moveTo>
                    <a:pt x="52142" y="0"/>
                  </a:moveTo>
                  <a:lnTo>
                    <a:pt x="1776" y="85127"/>
                  </a:lnTo>
                  <a:lnTo>
                    <a:pt x="0" y="88167"/>
                  </a:lnTo>
                  <a:lnTo>
                    <a:pt x="1014" y="91967"/>
                  </a:lnTo>
                  <a:lnTo>
                    <a:pt x="7104" y="95514"/>
                  </a:lnTo>
                  <a:lnTo>
                    <a:pt x="10910" y="94501"/>
                  </a:lnTo>
                  <a:lnTo>
                    <a:pt x="12686" y="91587"/>
                  </a:lnTo>
                  <a:lnTo>
                    <a:pt x="45525" y="35947"/>
                  </a:lnTo>
                  <a:lnTo>
                    <a:pt x="45610" y="25053"/>
                  </a:lnTo>
                  <a:lnTo>
                    <a:pt x="45672" y="12541"/>
                  </a:lnTo>
                  <a:lnTo>
                    <a:pt x="59388" y="12541"/>
                  </a:lnTo>
                  <a:lnTo>
                    <a:pt x="52142" y="0"/>
                  </a:lnTo>
                  <a:close/>
                </a:path>
                <a:path w="103504" h="1638935">
                  <a:moveTo>
                    <a:pt x="58343" y="15708"/>
                  </a:moveTo>
                  <a:lnTo>
                    <a:pt x="57471" y="15708"/>
                  </a:lnTo>
                  <a:lnTo>
                    <a:pt x="51955" y="25053"/>
                  </a:lnTo>
                  <a:lnTo>
                    <a:pt x="58244" y="35947"/>
                  </a:lnTo>
                  <a:lnTo>
                    <a:pt x="58343" y="15708"/>
                  </a:lnTo>
                  <a:close/>
                </a:path>
                <a:path w="103504" h="1638935">
                  <a:moveTo>
                    <a:pt x="58359" y="12541"/>
                  </a:moveTo>
                  <a:lnTo>
                    <a:pt x="45672" y="12541"/>
                  </a:lnTo>
                  <a:lnTo>
                    <a:pt x="45557" y="35893"/>
                  </a:lnTo>
                  <a:lnTo>
                    <a:pt x="51955" y="25053"/>
                  </a:lnTo>
                  <a:lnTo>
                    <a:pt x="46560" y="15708"/>
                  </a:lnTo>
                  <a:lnTo>
                    <a:pt x="58343" y="15708"/>
                  </a:lnTo>
                  <a:lnTo>
                    <a:pt x="58359" y="12541"/>
                  </a:lnTo>
                  <a:close/>
                </a:path>
                <a:path w="103504" h="1638935">
                  <a:moveTo>
                    <a:pt x="57471" y="15708"/>
                  </a:moveTo>
                  <a:lnTo>
                    <a:pt x="46560" y="15708"/>
                  </a:lnTo>
                  <a:lnTo>
                    <a:pt x="51955" y="25053"/>
                  </a:lnTo>
                  <a:lnTo>
                    <a:pt x="57471" y="15708"/>
                  </a:lnTo>
                  <a:close/>
                </a:path>
              </a:pathLst>
            </a:custGeom>
            <a:solidFill>
              <a:srgbClr val="497DBA"/>
            </a:solidFill>
          </p:spPr>
          <p:txBody>
            <a:bodyPr wrap="square" lIns="0" tIns="0" rIns="0" bIns="0" rtlCol="0"/>
            <a:lstStyle/>
            <a:p>
              <a:endParaRPr/>
            </a:p>
          </p:txBody>
        </p:sp>
        <p:sp>
          <p:nvSpPr>
            <p:cNvPr id="187" name="object 187"/>
            <p:cNvSpPr/>
            <p:nvPr/>
          </p:nvSpPr>
          <p:spPr>
            <a:xfrm>
              <a:off x="5269579" y="4860909"/>
              <a:ext cx="27940" cy="27940"/>
            </a:xfrm>
            <a:custGeom>
              <a:avLst/>
              <a:gdLst/>
              <a:ahLst/>
              <a:cxnLst/>
              <a:rect l="l" t="t" r="r" b="b"/>
              <a:pathLst>
                <a:path w="27939" h="27939">
                  <a:moveTo>
                    <a:pt x="21313" y="0"/>
                  </a:moveTo>
                  <a:lnTo>
                    <a:pt x="6089" y="0"/>
                  </a:lnTo>
                  <a:lnTo>
                    <a:pt x="0" y="6080"/>
                  </a:lnTo>
                  <a:lnTo>
                    <a:pt x="0" y="21281"/>
                  </a:lnTo>
                  <a:lnTo>
                    <a:pt x="6089" y="27362"/>
                  </a:lnTo>
                  <a:lnTo>
                    <a:pt x="21313" y="27362"/>
                  </a:lnTo>
                  <a:lnTo>
                    <a:pt x="27403" y="21281"/>
                  </a:lnTo>
                  <a:lnTo>
                    <a:pt x="27403" y="6080"/>
                  </a:lnTo>
                  <a:lnTo>
                    <a:pt x="21313" y="0"/>
                  </a:lnTo>
                  <a:close/>
                </a:path>
              </a:pathLst>
            </a:custGeom>
            <a:solidFill>
              <a:srgbClr val="4F81BC"/>
            </a:solidFill>
          </p:spPr>
          <p:txBody>
            <a:bodyPr wrap="square" lIns="0" tIns="0" rIns="0" bIns="0" rtlCol="0"/>
            <a:lstStyle/>
            <a:p>
              <a:endParaRPr/>
            </a:p>
          </p:txBody>
        </p:sp>
        <p:sp>
          <p:nvSpPr>
            <p:cNvPr id="188" name="object 188"/>
            <p:cNvSpPr/>
            <p:nvPr/>
          </p:nvSpPr>
          <p:spPr>
            <a:xfrm>
              <a:off x="5269579" y="4860909"/>
              <a:ext cx="27940" cy="27940"/>
            </a:xfrm>
            <a:custGeom>
              <a:avLst/>
              <a:gdLst/>
              <a:ahLst/>
              <a:cxnLst/>
              <a:rect l="l" t="t" r="r" b="b"/>
              <a:pathLst>
                <a:path w="27939" h="27939">
                  <a:moveTo>
                    <a:pt x="0" y="13681"/>
                  </a:moveTo>
                  <a:lnTo>
                    <a:pt x="0" y="6080"/>
                  </a:lnTo>
                  <a:lnTo>
                    <a:pt x="6089" y="0"/>
                  </a:lnTo>
                  <a:lnTo>
                    <a:pt x="13701" y="0"/>
                  </a:lnTo>
                  <a:lnTo>
                    <a:pt x="21313" y="0"/>
                  </a:lnTo>
                  <a:lnTo>
                    <a:pt x="27403" y="6080"/>
                  </a:lnTo>
                  <a:lnTo>
                    <a:pt x="27403" y="13681"/>
                  </a:lnTo>
                  <a:lnTo>
                    <a:pt x="27403" y="21281"/>
                  </a:lnTo>
                  <a:lnTo>
                    <a:pt x="21313" y="27362"/>
                  </a:lnTo>
                  <a:lnTo>
                    <a:pt x="13701" y="27362"/>
                  </a:lnTo>
                  <a:lnTo>
                    <a:pt x="6089" y="27362"/>
                  </a:lnTo>
                  <a:lnTo>
                    <a:pt x="0" y="21281"/>
                  </a:lnTo>
                  <a:lnTo>
                    <a:pt x="0" y="13681"/>
                  </a:lnTo>
                  <a:close/>
                </a:path>
              </a:pathLst>
            </a:custGeom>
            <a:ln w="25100">
              <a:solidFill>
                <a:srgbClr val="385D89"/>
              </a:solidFill>
            </a:ln>
          </p:spPr>
          <p:txBody>
            <a:bodyPr wrap="square" lIns="0" tIns="0" rIns="0" bIns="0" rtlCol="0"/>
            <a:lstStyle/>
            <a:p>
              <a:endParaRPr/>
            </a:p>
          </p:txBody>
        </p:sp>
        <p:sp>
          <p:nvSpPr>
            <p:cNvPr id="189" name="object 189"/>
            <p:cNvSpPr/>
            <p:nvPr/>
          </p:nvSpPr>
          <p:spPr>
            <a:xfrm>
              <a:off x="5272624" y="4609327"/>
              <a:ext cx="27940" cy="27940"/>
            </a:xfrm>
            <a:custGeom>
              <a:avLst/>
              <a:gdLst/>
              <a:ahLst/>
              <a:cxnLst/>
              <a:rect l="l" t="t" r="r" b="b"/>
              <a:pathLst>
                <a:path w="27939" h="27939">
                  <a:moveTo>
                    <a:pt x="21313" y="0"/>
                  </a:moveTo>
                  <a:lnTo>
                    <a:pt x="6089" y="0"/>
                  </a:lnTo>
                  <a:lnTo>
                    <a:pt x="0" y="6080"/>
                  </a:lnTo>
                  <a:lnTo>
                    <a:pt x="0" y="21281"/>
                  </a:lnTo>
                  <a:lnTo>
                    <a:pt x="6089" y="27362"/>
                  </a:lnTo>
                  <a:lnTo>
                    <a:pt x="21313" y="27362"/>
                  </a:lnTo>
                  <a:lnTo>
                    <a:pt x="27403" y="21281"/>
                  </a:lnTo>
                  <a:lnTo>
                    <a:pt x="27403" y="6080"/>
                  </a:lnTo>
                  <a:lnTo>
                    <a:pt x="21313" y="0"/>
                  </a:lnTo>
                  <a:close/>
                </a:path>
              </a:pathLst>
            </a:custGeom>
            <a:solidFill>
              <a:srgbClr val="F79546"/>
            </a:solidFill>
          </p:spPr>
          <p:txBody>
            <a:bodyPr wrap="square" lIns="0" tIns="0" rIns="0" bIns="0" rtlCol="0"/>
            <a:lstStyle/>
            <a:p>
              <a:endParaRPr/>
            </a:p>
          </p:txBody>
        </p:sp>
        <p:sp>
          <p:nvSpPr>
            <p:cNvPr id="190" name="object 190"/>
            <p:cNvSpPr/>
            <p:nvPr/>
          </p:nvSpPr>
          <p:spPr>
            <a:xfrm>
              <a:off x="5272624" y="4609327"/>
              <a:ext cx="27940" cy="27940"/>
            </a:xfrm>
            <a:custGeom>
              <a:avLst/>
              <a:gdLst/>
              <a:ahLst/>
              <a:cxnLst/>
              <a:rect l="l" t="t" r="r" b="b"/>
              <a:pathLst>
                <a:path w="27939" h="27939">
                  <a:moveTo>
                    <a:pt x="0" y="13681"/>
                  </a:moveTo>
                  <a:lnTo>
                    <a:pt x="0" y="6080"/>
                  </a:lnTo>
                  <a:lnTo>
                    <a:pt x="6089" y="0"/>
                  </a:lnTo>
                  <a:lnTo>
                    <a:pt x="13701" y="0"/>
                  </a:lnTo>
                  <a:lnTo>
                    <a:pt x="21313" y="0"/>
                  </a:lnTo>
                  <a:lnTo>
                    <a:pt x="27403" y="6080"/>
                  </a:lnTo>
                  <a:lnTo>
                    <a:pt x="27403" y="13681"/>
                  </a:lnTo>
                  <a:lnTo>
                    <a:pt x="27403" y="21281"/>
                  </a:lnTo>
                  <a:lnTo>
                    <a:pt x="21313" y="27362"/>
                  </a:lnTo>
                  <a:lnTo>
                    <a:pt x="13701" y="27362"/>
                  </a:lnTo>
                  <a:lnTo>
                    <a:pt x="6089" y="27362"/>
                  </a:lnTo>
                  <a:lnTo>
                    <a:pt x="0" y="21281"/>
                  </a:lnTo>
                  <a:lnTo>
                    <a:pt x="0" y="13681"/>
                  </a:lnTo>
                  <a:close/>
                </a:path>
              </a:pathLst>
            </a:custGeom>
            <a:ln w="25100">
              <a:solidFill>
                <a:srgbClr val="B66C30"/>
              </a:solidFill>
            </a:ln>
          </p:spPr>
          <p:txBody>
            <a:bodyPr wrap="square" lIns="0" tIns="0" rIns="0" bIns="0" rtlCol="0"/>
            <a:lstStyle/>
            <a:p>
              <a:endParaRPr/>
            </a:p>
          </p:txBody>
        </p:sp>
      </p:grpSp>
      <p:grpSp>
        <p:nvGrpSpPr>
          <p:cNvPr id="413" name="Group 412">
            <a:extLst>
              <a:ext uri="{FF2B5EF4-FFF2-40B4-BE49-F238E27FC236}">
                <a16:creationId xmlns:a16="http://schemas.microsoft.com/office/drawing/2014/main" id="{D6EAE11F-A565-AE47-B3D1-A01262D00159}"/>
              </a:ext>
            </a:extLst>
          </p:cNvPr>
          <p:cNvGrpSpPr/>
          <p:nvPr/>
        </p:nvGrpSpPr>
        <p:grpSpPr>
          <a:xfrm>
            <a:off x="838200" y="2064354"/>
            <a:ext cx="4417963" cy="1734282"/>
            <a:chOff x="6886475" y="2408849"/>
            <a:chExt cx="4417963" cy="1734282"/>
          </a:xfrm>
        </p:grpSpPr>
        <p:sp>
          <p:nvSpPr>
            <p:cNvPr id="191" name="object 191"/>
            <p:cNvSpPr/>
            <p:nvPr/>
          </p:nvSpPr>
          <p:spPr>
            <a:xfrm>
              <a:off x="7019396" y="2739090"/>
              <a:ext cx="40640" cy="1106170"/>
            </a:xfrm>
            <a:custGeom>
              <a:avLst/>
              <a:gdLst/>
              <a:ahLst/>
              <a:cxnLst/>
              <a:rect l="l" t="t" r="r" b="b"/>
              <a:pathLst>
                <a:path w="40640" h="1106170">
                  <a:moveTo>
                    <a:pt x="20144" y="6772"/>
                  </a:moveTo>
                  <a:lnTo>
                    <a:pt x="18290" y="9688"/>
                  </a:lnTo>
                  <a:lnTo>
                    <a:pt x="18290" y="1105912"/>
                  </a:lnTo>
                  <a:lnTo>
                    <a:pt x="21999" y="1105912"/>
                  </a:lnTo>
                  <a:lnTo>
                    <a:pt x="21999" y="9688"/>
                  </a:lnTo>
                  <a:lnTo>
                    <a:pt x="20144" y="6772"/>
                  </a:lnTo>
                  <a:close/>
                </a:path>
                <a:path w="40640" h="1106170">
                  <a:moveTo>
                    <a:pt x="20144" y="0"/>
                  </a:moveTo>
                  <a:lnTo>
                    <a:pt x="0" y="31664"/>
                  </a:lnTo>
                  <a:lnTo>
                    <a:pt x="298" y="32704"/>
                  </a:lnTo>
                  <a:lnTo>
                    <a:pt x="2065" y="33649"/>
                  </a:lnTo>
                  <a:lnTo>
                    <a:pt x="3203" y="33413"/>
                  </a:lnTo>
                  <a:lnTo>
                    <a:pt x="18290" y="9688"/>
                  </a:lnTo>
                  <a:lnTo>
                    <a:pt x="18290" y="3355"/>
                  </a:lnTo>
                  <a:lnTo>
                    <a:pt x="22279" y="3355"/>
                  </a:lnTo>
                  <a:lnTo>
                    <a:pt x="20144" y="0"/>
                  </a:lnTo>
                  <a:close/>
                </a:path>
                <a:path w="40640" h="1106170">
                  <a:moveTo>
                    <a:pt x="22279" y="3355"/>
                  </a:moveTo>
                  <a:lnTo>
                    <a:pt x="21999" y="3355"/>
                  </a:lnTo>
                  <a:lnTo>
                    <a:pt x="21999" y="9688"/>
                  </a:lnTo>
                  <a:lnTo>
                    <a:pt x="37085" y="33413"/>
                  </a:lnTo>
                  <a:lnTo>
                    <a:pt x="38224" y="33649"/>
                  </a:lnTo>
                  <a:lnTo>
                    <a:pt x="39991" y="32704"/>
                  </a:lnTo>
                  <a:lnTo>
                    <a:pt x="40289" y="31664"/>
                  </a:lnTo>
                  <a:lnTo>
                    <a:pt x="22279" y="3355"/>
                  </a:lnTo>
                  <a:close/>
                </a:path>
                <a:path w="40640" h="1106170">
                  <a:moveTo>
                    <a:pt x="21999" y="3355"/>
                  </a:moveTo>
                  <a:lnTo>
                    <a:pt x="18290" y="3355"/>
                  </a:lnTo>
                  <a:lnTo>
                    <a:pt x="18290" y="9688"/>
                  </a:lnTo>
                  <a:lnTo>
                    <a:pt x="20144" y="6772"/>
                  </a:lnTo>
                  <a:lnTo>
                    <a:pt x="18542" y="4253"/>
                  </a:lnTo>
                  <a:lnTo>
                    <a:pt x="21999" y="4253"/>
                  </a:lnTo>
                  <a:lnTo>
                    <a:pt x="21999" y="3355"/>
                  </a:lnTo>
                  <a:close/>
                </a:path>
                <a:path w="40640" h="1106170">
                  <a:moveTo>
                    <a:pt x="21999" y="4253"/>
                  </a:moveTo>
                  <a:lnTo>
                    <a:pt x="21746" y="4253"/>
                  </a:lnTo>
                  <a:lnTo>
                    <a:pt x="20144" y="6772"/>
                  </a:lnTo>
                  <a:lnTo>
                    <a:pt x="21999" y="9688"/>
                  </a:lnTo>
                  <a:lnTo>
                    <a:pt x="21999" y="4253"/>
                  </a:lnTo>
                  <a:close/>
                </a:path>
                <a:path w="40640" h="1106170">
                  <a:moveTo>
                    <a:pt x="21746" y="4253"/>
                  </a:moveTo>
                  <a:lnTo>
                    <a:pt x="18542" y="4253"/>
                  </a:lnTo>
                  <a:lnTo>
                    <a:pt x="20144" y="6772"/>
                  </a:lnTo>
                  <a:lnTo>
                    <a:pt x="21746" y="4253"/>
                  </a:lnTo>
                  <a:close/>
                </a:path>
              </a:pathLst>
            </a:custGeom>
            <a:solidFill>
              <a:srgbClr val="497DBA"/>
            </a:solidFill>
          </p:spPr>
          <p:txBody>
            <a:bodyPr wrap="square" lIns="0" tIns="0" rIns="0" bIns="0" rtlCol="0"/>
            <a:lstStyle/>
            <a:p>
              <a:endParaRPr/>
            </a:p>
          </p:txBody>
        </p:sp>
        <p:sp>
          <p:nvSpPr>
            <p:cNvPr id="192" name="object 192"/>
            <p:cNvSpPr/>
            <p:nvPr/>
          </p:nvSpPr>
          <p:spPr>
            <a:xfrm>
              <a:off x="7386553" y="2739090"/>
              <a:ext cx="40640" cy="1106170"/>
            </a:xfrm>
            <a:custGeom>
              <a:avLst/>
              <a:gdLst/>
              <a:ahLst/>
              <a:cxnLst/>
              <a:rect l="l" t="t" r="r" b="b"/>
              <a:pathLst>
                <a:path w="40640" h="1106170">
                  <a:moveTo>
                    <a:pt x="20139" y="6764"/>
                  </a:moveTo>
                  <a:lnTo>
                    <a:pt x="18285" y="9680"/>
                  </a:lnTo>
                  <a:lnTo>
                    <a:pt x="18285" y="1105912"/>
                  </a:lnTo>
                  <a:lnTo>
                    <a:pt x="21994" y="1105912"/>
                  </a:lnTo>
                  <a:lnTo>
                    <a:pt x="21994" y="9680"/>
                  </a:lnTo>
                  <a:lnTo>
                    <a:pt x="20139" y="6764"/>
                  </a:lnTo>
                  <a:close/>
                </a:path>
                <a:path w="40640" h="1106170">
                  <a:moveTo>
                    <a:pt x="20139" y="0"/>
                  </a:moveTo>
                  <a:lnTo>
                    <a:pt x="0" y="31664"/>
                  </a:lnTo>
                  <a:lnTo>
                    <a:pt x="309" y="32704"/>
                  </a:lnTo>
                  <a:lnTo>
                    <a:pt x="2060" y="33649"/>
                  </a:lnTo>
                  <a:lnTo>
                    <a:pt x="3193" y="33413"/>
                  </a:lnTo>
                  <a:lnTo>
                    <a:pt x="18285" y="9680"/>
                  </a:lnTo>
                  <a:lnTo>
                    <a:pt x="18285" y="3355"/>
                  </a:lnTo>
                  <a:lnTo>
                    <a:pt x="22273" y="3355"/>
                  </a:lnTo>
                  <a:lnTo>
                    <a:pt x="20139" y="0"/>
                  </a:lnTo>
                  <a:close/>
                </a:path>
                <a:path w="40640" h="1106170">
                  <a:moveTo>
                    <a:pt x="22273" y="3355"/>
                  </a:moveTo>
                  <a:lnTo>
                    <a:pt x="21994" y="3355"/>
                  </a:lnTo>
                  <a:lnTo>
                    <a:pt x="21994" y="9680"/>
                  </a:lnTo>
                  <a:lnTo>
                    <a:pt x="37085" y="33413"/>
                  </a:lnTo>
                  <a:lnTo>
                    <a:pt x="38219" y="33649"/>
                  </a:lnTo>
                  <a:lnTo>
                    <a:pt x="39970" y="32704"/>
                  </a:lnTo>
                  <a:lnTo>
                    <a:pt x="40279" y="31664"/>
                  </a:lnTo>
                  <a:lnTo>
                    <a:pt x="22273" y="3355"/>
                  </a:lnTo>
                  <a:close/>
                </a:path>
                <a:path w="40640" h="1106170">
                  <a:moveTo>
                    <a:pt x="21994" y="3355"/>
                  </a:moveTo>
                  <a:lnTo>
                    <a:pt x="18285" y="3355"/>
                  </a:lnTo>
                  <a:lnTo>
                    <a:pt x="18285" y="9680"/>
                  </a:lnTo>
                  <a:lnTo>
                    <a:pt x="20139" y="6764"/>
                  </a:lnTo>
                  <a:lnTo>
                    <a:pt x="18542" y="4253"/>
                  </a:lnTo>
                  <a:lnTo>
                    <a:pt x="21994" y="4253"/>
                  </a:lnTo>
                  <a:lnTo>
                    <a:pt x="21994" y="3355"/>
                  </a:lnTo>
                  <a:close/>
                </a:path>
                <a:path w="40640" h="1106170">
                  <a:moveTo>
                    <a:pt x="21994" y="4253"/>
                  </a:moveTo>
                  <a:lnTo>
                    <a:pt x="21736" y="4253"/>
                  </a:lnTo>
                  <a:lnTo>
                    <a:pt x="20139" y="6764"/>
                  </a:lnTo>
                  <a:lnTo>
                    <a:pt x="21994" y="9680"/>
                  </a:lnTo>
                  <a:lnTo>
                    <a:pt x="21994" y="4253"/>
                  </a:lnTo>
                  <a:close/>
                </a:path>
                <a:path w="40640" h="1106170">
                  <a:moveTo>
                    <a:pt x="21736" y="4253"/>
                  </a:moveTo>
                  <a:lnTo>
                    <a:pt x="18542" y="4253"/>
                  </a:lnTo>
                  <a:lnTo>
                    <a:pt x="20139" y="6764"/>
                  </a:lnTo>
                  <a:lnTo>
                    <a:pt x="21736" y="4253"/>
                  </a:lnTo>
                  <a:close/>
                </a:path>
              </a:pathLst>
            </a:custGeom>
            <a:solidFill>
              <a:srgbClr val="497DBA"/>
            </a:solidFill>
          </p:spPr>
          <p:txBody>
            <a:bodyPr wrap="square" lIns="0" tIns="0" rIns="0" bIns="0" rtlCol="0"/>
            <a:lstStyle/>
            <a:p>
              <a:endParaRPr/>
            </a:p>
          </p:txBody>
        </p:sp>
        <p:sp>
          <p:nvSpPr>
            <p:cNvPr id="193" name="object 193"/>
            <p:cNvSpPr/>
            <p:nvPr/>
          </p:nvSpPr>
          <p:spPr>
            <a:xfrm>
              <a:off x="7759266" y="2739090"/>
              <a:ext cx="40640" cy="1106170"/>
            </a:xfrm>
            <a:custGeom>
              <a:avLst/>
              <a:gdLst/>
              <a:ahLst/>
              <a:cxnLst/>
              <a:rect l="l" t="t" r="r" b="b"/>
              <a:pathLst>
                <a:path w="40640" h="1106170">
                  <a:moveTo>
                    <a:pt x="20139" y="6764"/>
                  </a:moveTo>
                  <a:lnTo>
                    <a:pt x="18285" y="9680"/>
                  </a:lnTo>
                  <a:lnTo>
                    <a:pt x="18285" y="1105912"/>
                  </a:lnTo>
                  <a:lnTo>
                    <a:pt x="21994" y="1105912"/>
                  </a:lnTo>
                  <a:lnTo>
                    <a:pt x="21994" y="9680"/>
                  </a:lnTo>
                  <a:lnTo>
                    <a:pt x="20139" y="6764"/>
                  </a:lnTo>
                  <a:close/>
                </a:path>
                <a:path w="40640" h="1106170">
                  <a:moveTo>
                    <a:pt x="20139" y="0"/>
                  </a:moveTo>
                  <a:lnTo>
                    <a:pt x="0" y="31664"/>
                  </a:lnTo>
                  <a:lnTo>
                    <a:pt x="309" y="32704"/>
                  </a:lnTo>
                  <a:lnTo>
                    <a:pt x="2060" y="33649"/>
                  </a:lnTo>
                  <a:lnTo>
                    <a:pt x="3193" y="33413"/>
                  </a:lnTo>
                  <a:lnTo>
                    <a:pt x="18285" y="9680"/>
                  </a:lnTo>
                  <a:lnTo>
                    <a:pt x="18285" y="3355"/>
                  </a:lnTo>
                  <a:lnTo>
                    <a:pt x="22273" y="3355"/>
                  </a:lnTo>
                  <a:lnTo>
                    <a:pt x="20139" y="0"/>
                  </a:lnTo>
                  <a:close/>
                </a:path>
                <a:path w="40640" h="1106170">
                  <a:moveTo>
                    <a:pt x="22273" y="3355"/>
                  </a:moveTo>
                  <a:lnTo>
                    <a:pt x="21994" y="3355"/>
                  </a:lnTo>
                  <a:lnTo>
                    <a:pt x="21994" y="9680"/>
                  </a:lnTo>
                  <a:lnTo>
                    <a:pt x="37085" y="33413"/>
                  </a:lnTo>
                  <a:lnTo>
                    <a:pt x="38219" y="33649"/>
                  </a:lnTo>
                  <a:lnTo>
                    <a:pt x="39970" y="32704"/>
                  </a:lnTo>
                  <a:lnTo>
                    <a:pt x="40279" y="31664"/>
                  </a:lnTo>
                  <a:lnTo>
                    <a:pt x="22273" y="3355"/>
                  </a:lnTo>
                  <a:close/>
                </a:path>
                <a:path w="40640" h="1106170">
                  <a:moveTo>
                    <a:pt x="21994" y="3355"/>
                  </a:moveTo>
                  <a:lnTo>
                    <a:pt x="18285" y="3355"/>
                  </a:lnTo>
                  <a:lnTo>
                    <a:pt x="18285" y="9680"/>
                  </a:lnTo>
                  <a:lnTo>
                    <a:pt x="20139" y="6764"/>
                  </a:lnTo>
                  <a:lnTo>
                    <a:pt x="18542" y="4253"/>
                  </a:lnTo>
                  <a:lnTo>
                    <a:pt x="21994" y="4253"/>
                  </a:lnTo>
                  <a:lnTo>
                    <a:pt x="21994" y="3355"/>
                  </a:lnTo>
                  <a:close/>
                </a:path>
                <a:path w="40640" h="1106170">
                  <a:moveTo>
                    <a:pt x="21994" y="4253"/>
                  </a:moveTo>
                  <a:lnTo>
                    <a:pt x="21736" y="4253"/>
                  </a:lnTo>
                  <a:lnTo>
                    <a:pt x="20139" y="6764"/>
                  </a:lnTo>
                  <a:lnTo>
                    <a:pt x="21994" y="9680"/>
                  </a:lnTo>
                  <a:lnTo>
                    <a:pt x="21994" y="4253"/>
                  </a:lnTo>
                  <a:close/>
                </a:path>
                <a:path w="40640" h="1106170">
                  <a:moveTo>
                    <a:pt x="21736" y="4253"/>
                  </a:moveTo>
                  <a:lnTo>
                    <a:pt x="18542" y="4253"/>
                  </a:lnTo>
                  <a:lnTo>
                    <a:pt x="20139" y="6764"/>
                  </a:lnTo>
                  <a:lnTo>
                    <a:pt x="21736" y="4253"/>
                  </a:lnTo>
                  <a:close/>
                </a:path>
              </a:pathLst>
            </a:custGeom>
            <a:solidFill>
              <a:srgbClr val="497DBA"/>
            </a:solidFill>
          </p:spPr>
          <p:txBody>
            <a:bodyPr wrap="square" lIns="0" tIns="0" rIns="0" bIns="0" rtlCol="0"/>
            <a:lstStyle/>
            <a:p>
              <a:endParaRPr/>
            </a:p>
          </p:txBody>
        </p:sp>
        <p:sp>
          <p:nvSpPr>
            <p:cNvPr id="194" name="object 194"/>
            <p:cNvSpPr/>
            <p:nvPr/>
          </p:nvSpPr>
          <p:spPr>
            <a:xfrm>
              <a:off x="8130126" y="2739090"/>
              <a:ext cx="40640" cy="1106170"/>
            </a:xfrm>
            <a:custGeom>
              <a:avLst/>
              <a:gdLst/>
              <a:ahLst/>
              <a:cxnLst/>
              <a:rect l="l" t="t" r="r" b="b"/>
              <a:pathLst>
                <a:path w="40640" h="1106170">
                  <a:moveTo>
                    <a:pt x="20139" y="6764"/>
                  </a:moveTo>
                  <a:lnTo>
                    <a:pt x="18285" y="9680"/>
                  </a:lnTo>
                  <a:lnTo>
                    <a:pt x="18285" y="1105912"/>
                  </a:lnTo>
                  <a:lnTo>
                    <a:pt x="21994" y="1105912"/>
                  </a:lnTo>
                  <a:lnTo>
                    <a:pt x="21994" y="9680"/>
                  </a:lnTo>
                  <a:lnTo>
                    <a:pt x="20139" y="6764"/>
                  </a:lnTo>
                  <a:close/>
                </a:path>
                <a:path w="40640" h="1106170">
                  <a:moveTo>
                    <a:pt x="20139" y="0"/>
                  </a:moveTo>
                  <a:lnTo>
                    <a:pt x="0" y="31664"/>
                  </a:lnTo>
                  <a:lnTo>
                    <a:pt x="309" y="32704"/>
                  </a:lnTo>
                  <a:lnTo>
                    <a:pt x="2060" y="33649"/>
                  </a:lnTo>
                  <a:lnTo>
                    <a:pt x="3193" y="33413"/>
                  </a:lnTo>
                  <a:lnTo>
                    <a:pt x="18285" y="9680"/>
                  </a:lnTo>
                  <a:lnTo>
                    <a:pt x="18285" y="3355"/>
                  </a:lnTo>
                  <a:lnTo>
                    <a:pt x="22273" y="3355"/>
                  </a:lnTo>
                  <a:lnTo>
                    <a:pt x="20139" y="0"/>
                  </a:lnTo>
                  <a:close/>
                </a:path>
                <a:path w="40640" h="1106170">
                  <a:moveTo>
                    <a:pt x="22273" y="3355"/>
                  </a:moveTo>
                  <a:lnTo>
                    <a:pt x="21994" y="3355"/>
                  </a:lnTo>
                  <a:lnTo>
                    <a:pt x="21994" y="9680"/>
                  </a:lnTo>
                  <a:lnTo>
                    <a:pt x="37085" y="33413"/>
                  </a:lnTo>
                  <a:lnTo>
                    <a:pt x="38219" y="33649"/>
                  </a:lnTo>
                  <a:lnTo>
                    <a:pt x="39970" y="32704"/>
                  </a:lnTo>
                  <a:lnTo>
                    <a:pt x="40279" y="31664"/>
                  </a:lnTo>
                  <a:lnTo>
                    <a:pt x="22273" y="3355"/>
                  </a:lnTo>
                  <a:close/>
                </a:path>
                <a:path w="40640" h="1106170">
                  <a:moveTo>
                    <a:pt x="21994" y="3355"/>
                  </a:moveTo>
                  <a:lnTo>
                    <a:pt x="18285" y="3355"/>
                  </a:lnTo>
                  <a:lnTo>
                    <a:pt x="18285" y="9680"/>
                  </a:lnTo>
                  <a:lnTo>
                    <a:pt x="20139" y="6764"/>
                  </a:lnTo>
                  <a:lnTo>
                    <a:pt x="18542" y="4253"/>
                  </a:lnTo>
                  <a:lnTo>
                    <a:pt x="21994" y="4253"/>
                  </a:lnTo>
                  <a:lnTo>
                    <a:pt x="21994" y="3355"/>
                  </a:lnTo>
                  <a:close/>
                </a:path>
                <a:path w="40640" h="1106170">
                  <a:moveTo>
                    <a:pt x="21994" y="4253"/>
                  </a:moveTo>
                  <a:lnTo>
                    <a:pt x="21736" y="4253"/>
                  </a:lnTo>
                  <a:lnTo>
                    <a:pt x="20139" y="6764"/>
                  </a:lnTo>
                  <a:lnTo>
                    <a:pt x="21994" y="9680"/>
                  </a:lnTo>
                  <a:lnTo>
                    <a:pt x="21994" y="4253"/>
                  </a:lnTo>
                  <a:close/>
                </a:path>
                <a:path w="40640" h="1106170">
                  <a:moveTo>
                    <a:pt x="21736" y="4253"/>
                  </a:moveTo>
                  <a:lnTo>
                    <a:pt x="18542" y="4253"/>
                  </a:lnTo>
                  <a:lnTo>
                    <a:pt x="20139" y="6764"/>
                  </a:lnTo>
                  <a:lnTo>
                    <a:pt x="21736" y="4253"/>
                  </a:lnTo>
                  <a:close/>
                </a:path>
              </a:pathLst>
            </a:custGeom>
            <a:solidFill>
              <a:srgbClr val="497DBA"/>
            </a:solidFill>
          </p:spPr>
          <p:txBody>
            <a:bodyPr wrap="square" lIns="0" tIns="0" rIns="0" bIns="0" rtlCol="0"/>
            <a:lstStyle/>
            <a:p>
              <a:endParaRPr/>
            </a:p>
          </p:txBody>
        </p:sp>
        <p:sp>
          <p:nvSpPr>
            <p:cNvPr id="195" name="object 195"/>
            <p:cNvSpPr/>
            <p:nvPr/>
          </p:nvSpPr>
          <p:spPr>
            <a:xfrm>
              <a:off x="8505311" y="2739090"/>
              <a:ext cx="40640" cy="1106170"/>
            </a:xfrm>
            <a:custGeom>
              <a:avLst/>
              <a:gdLst/>
              <a:ahLst/>
              <a:cxnLst/>
              <a:rect l="l" t="t" r="r" b="b"/>
              <a:pathLst>
                <a:path w="40640" h="1106170">
                  <a:moveTo>
                    <a:pt x="20139" y="6764"/>
                  </a:moveTo>
                  <a:lnTo>
                    <a:pt x="18285" y="9680"/>
                  </a:lnTo>
                  <a:lnTo>
                    <a:pt x="18285" y="1105912"/>
                  </a:lnTo>
                  <a:lnTo>
                    <a:pt x="21994" y="1105912"/>
                  </a:lnTo>
                  <a:lnTo>
                    <a:pt x="21994" y="9680"/>
                  </a:lnTo>
                  <a:lnTo>
                    <a:pt x="20139" y="6764"/>
                  </a:lnTo>
                  <a:close/>
                </a:path>
                <a:path w="40640" h="1106170">
                  <a:moveTo>
                    <a:pt x="20139" y="0"/>
                  </a:moveTo>
                  <a:lnTo>
                    <a:pt x="0" y="31664"/>
                  </a:lnTo>
                  <a:lnTo>
                    <a:pt x="309" y="32704"/>
                  </a:lnTo>
                  <a:lnTo>
                    <a:pt x="2060" y="33649"/>
                  </a:lnTo>
                  <a:lnTo>
                    <a:pt x="3193" y="33413"/>
                  </a:lnTo>
                  <a:lnTo>
                    <a:pt x="18285" y="9680"/>
                  </a:lnTo>
                  <a:lnTo>
                    <a:pt x="18285" y="3355"/>
                  </a:lnTo>
                  <a:lnTo>
                    <a:pt x="22273" y="3355"/>
                  </a:lnTo>
                  <a:lnTo>
                    <a:pt x="20139" y="0"/>
                  </a:lnTo>
                  <a:close/>
                </a:path>
                <a:path w="40640" h="1106170">
                  <a:moveTo>
                    <a:pt x="22273" y="3355"/>
                  </a:moveTo>
                  <a:lnTo>
                    <a:pt x="21994" y="3355"/>
                  </a:lnTo>
                  <a:lnTo>
                    <a:pt x="21994" y="9680"/>
                  </a:lnTo>
                  <a:lnTo>
                    <a:pt x="37085" y="33413"/>
                  </a:lnTo>
                  <a:lnTo>
                    <a:pt x="38219" y="33649"/>
                  </a:lnTo>
                  <a:lnTo>
                    <a:pt x="39970" y="32704"/>
                  </a:lnTo>
                  <a:lnTo>
                    <a:pt x="40279" y="31664"/>
                  </a:lnTo>
                  <a:lnTo>
                    <a:pt x="22273" y="3355"/>
                  </a:lnTo>
                  <a:close/>
                </a:path>
                <a:path w="40640" h="1106170">
                  <a:moveTo>
                    <a:pt x="21994" y="3355"/>
                  </a:moveTo>
                  <a:lnTo>
                    <a:pt x="18285" y="3355"/>
                  </a:lnTo>
                  <a:lnTo>
                    <a:pt x="18285" y="9680"/>
                  </a:lnTo>
                  <a:lnTo>
                    <a:pt x="20139" y="6764"/>
                  </a:lnTo>
                  <a:lnTo>
                    <a:pt x="18542" y="4253"/>
                  </a:lnTo>
                  <a:lnTo>
                    <a:pt x="21994" y="4253"/>
                  </a:lnTo>
                  <a:lnTo>
                    <a:pt x="21994" y="3355"/>
                  </a:lnTo>
                  <a:close/>
                </a:path>
                <a:path w="40640" h="1106170">
                  <a:moveTo>
                    <a:pt x="21994" y="4253"/>
                  </a:moveTo>
                  <a:lnTo>
                    <a:pt x="21736" y="4253"/>
                  </a:lnTo>
                  <a:lnTo>
                    <a:pt x="20139" y="6764"/>
                  </a:lnTo>
                  <a:lnTo>
                    <a:pt x="21994" y="9680"/>
                  </a:lnTo>
                  <a:lnTo>
                    <a:pt x="21994" y="4253"/>
                  </a:lnTo>
                  <a:close/>
                </a:path>
                <a:path w="40640" h="1106170">
                  <a:moveTo>
                    <a:pt x="21736" y="4253"/>
                  </a:moveTo>
                  <a:lnTo>
                    <a:pt x="18542" y="4253"/>
                  </a:lnTo>
                  <a:lnTo>
                    <a:pt x="20139" y="6764"/>
                  </a:lnTo>
                  <a:lnTo>
                    <a:pt x="21736" y="4253"/>
                  </a:lnTo>
                  <a:close/>
                </a:path>
              </a:pathLst>
            </a:custGeom>
            <a:solidFill>
              <a:srgbClr val="497DBA"/>
            </a:solidFill>
          </p:spPr>
          <p:txBody>
            <a:bodyPr wrap="square" lIns="0" tIns="0" rIns="0" bIns="0" rtlCol="0"/>
            <a:lstStyle/>
            <a:p>
              <a:endParaRPr/>
            </a:p>
          </p:txBody>
        </p:sp>
        <p:sp>
          <p:nvSpPr>
            <p:cNvPr id="196" name="object 196"/>
            <p:cNvSpPr/>
            <p:nvPr/>
          </p:nvSpPr>
          <p:spPr>
            <a:xfrm>
              <a:off x="8871844" y="2739090"/>
              <a:ext cx="40640" cy="1106170"/>
            </a:xfrm>
            <a:custGeom>
              <a:avLst/>
              <a:gdLst/>
              <a:ahLst/>
              <a:cxnLst/>
              <a:rect l="l" t="t" r="r" b="b"/>
              <a:pathLst>
                <a:path w="40640" h="1106170">
                  <a:moveTo>
                    <a:pt x="20139" y="6764"/>
                  </a:moveTo>
                  <a:lnTo>
                    <a:pt x="18285" y="9680"/>
                  </a:lnTo>
                  <a:lnTo>
                    <a:pt x="18285" y="1105912"/>
                  </a:lnTo>
                  <a:lnTo>
                    <a:pt x="21994" y="1105912"/>
                  </a:lnTo>
                  <a:lnTo>
                    <a:pt x="21994" y="9680"/>
                  </a:lnTo>
                  <a:lnTo>
                    <a:pt x="20139" y="6764"/>
                  </a:lnTo>
                  <a:close/>
                </a:path>
                <a:path w="40640" h="1106170">
                  <a:moveTo>
                    <a:pt x="20139" y="0"/>
                  </a:moveTo>
                  <a:lnTo>
                    <a:pt x="0" y="31664"/>
                  </a:lnTo>
                  <a:lnTo>
                    <a:pt x="309" y="32704"/>
                  </a:lnTo>
                  <a:lnTo>
                    <a:pt x="2060" y="33649"/>
                  </a:lnTo>
                  <a:lnTo>
                    <a:pt x="3193" y="33413"/>
                  </a:lnTo>
                  <a:lnTo>
                    <a:pt x="18285" y="9680"/>
                  </a:lnTo>
                  <a:lnTo>
                    <a:pt x="18285" y="3355"/>
                  </a:lnTo>
                  <a:lnTo>
                    <a:pt x="22273" y="3355"/>
                  </a:lnTo>
                  <a:lnTo>
                    <a:pt x="20139" y="0"/>
                  </a:lnTo>
                  <a:close/>
                </a:path>
                <a:path w="40640" h="1106170">
                  <a:moveTo>
                    <a:pt x="22273" y="3355"/>
                  </a:moveTo>
                  <a:lnTo>
                    <a:pt x="21994" y="3355"/>
                  </a:lnTo>
                  <a:lnTo>
                    <a:pt x="21994" y="9680"/>
                  </a:lnTo>
                  <a:lnTo>
                    <a:pt x="37085" y="33413"/>
                  </a:lnTo>
                  <a:lnTo>
                    <a:pt x="38219" y="33649"/>
                  </a:lnTo>
                  <a:lnTo>
                    <a:pt x="39970" y="32704"/>
                  </a:lnTo>
                  <a:lnTo>
                    <a:pt x="40279" y="31664"/>
                  </a:lnTo>
                  <a:lnTo>
                    <a:pt x="22273" y="3355"/>
                  </a:lnTo>
                  <a:close/>
                </a:path>
                <a:path w="40640" h="1106170">
                  <a:moveTo>
                    <a:pt x="21994" y="3355"/>
                  </a:moveTo>
                  <a:lnTo>
                    <a:pt x="18285" y="3355"/>
                  </a:lnTo>
                  <a:lnTo>
                    <a:pt x="18285" y="9680"/>
                  </a:lnTo>
                  <a:lnTo>
                    <a:pt x="20139" y="6764"/>
                  </a:lnTo>
                  <a:lnTo>
                    <a:pt x="18542" y="4253"/>
                  </a:lnTo>
                  <a:lnTo>
                    <a:pt x="21994" y="4253"/>
                  </a:lnTo>
                  <a:lnTo>
                    <a:pt x="21994" y="3355"/>
                  </a:lnTo>
                  <a:close/>
                </a:path>
                <a:path w="40640" h="1106170">
                  <a:moveTo>
                    <a:pt x="21994" y="4253"/>
                  </a:moveTo>
                  <a:lnTo>
                    <a:pt x="21736" y="4253"/>
                  </a:lnTo>
                  <a:lnTo>
                    <a:pt x="20139" y="6764"/>
                  </a:lnTo>
                  <a:lnTo>
                    <a:pt x="21994" y="9680"/>
                  </a:lnTo>
                  <a:lnTo>
                    <a:pt x="21994" y="4253"/>
                  </a:lnTo>
                  <a:close/>
                </a:path>
                <a:path w="40640" h="1106170">
                  <a:moveTo>
                    <a:pt x="21736" y="4253"/>
                  </a:moveTo>
                  <a:lnTo>
                    <a:pt x="18542" y="4253"/>
                  </a:lnTo>
                  <a:lnTo>
                    <a:pt x="20139" y="6764"/>
                  </a:lnTo>
                  <a:lnTo>
                    <a:pt x="21736" y="4253"/>
                  </a:lnTo>
                  <a:close/>
                </a:path>
              </a:pathLst>
            </a:custGeom>
            <a:solidFill>
              <a:srgbClr val="497DBA"/>
            </a:solidFill>
          </p:spPr>
          <p:txBody>
            <a:bodyPr wrap="square" lIns="0" tIns="0" rIns="0" bIns="0" rtlCol="0"/>
            <a:lstStyle/>
            <a:p>
              <a:endParaRPr/>
            </a:p>
          </p:txBody>
        </p:sp>
        <p:sp>
          <p:nvSpPr>
            <p:cNvPr id="197" name="object 197"/>
            <p:cNvSpPr/>
            <p:nvPr/>
          </p:nvSpPr>
          <p:spPr>
            <a:xfrm>
              <a:off x="7015436" y="2813952"/>
              <a:ext cx="415980" cy="718556"/>
            </a:xfrm>
            <a:prstGeom prst="rect">
              <a:avLst/>
            </a:prstGeom>
            <a:blipFill>
              <a:blip r:embed="rId59" cstate="print"/>
              <a:stretch>
                <a:fillRect/>
              </a:stretch>
            </a:blipFill>
          </p:spPr>
          <p:txBody>
            <a:bodyPr wrap="square" lIns="0" tIns="0" rIns="0" bIns="0" rtlCol="0"/>
            <a:lstStyle/>
            <a:p>
              <a:endParaRPr/>
            </a:p>
          </p:txBody>
        </p:sp>
        <p:sp>
          <p:nvSpPr>
            <p:cNvPr id="198" name="object 198"/>
            <p:cNvSpPr/>
            <p:nvPr/>
          </p:nvSpPr>
          <p:spPr>
            <a:xfrm>
              <a:off x="7039850" y="2824443"/>
              <a:ext cx="367665" cy="680720"/>
            </a:xfrm>
            <a:custGeom>
              <a:avLst/>
              <a:gdLst/>
              <a:ahLst/>
              <a:cxnLst/>
              <a:rect l="l" t="t" r="r" b="b"/>
              <a:pathLst>
                <a:path w="367665" h="680720">
                  <a:moveTo>
                    <a:pt x="0" y="0"/>
                  </a:moveTo>
                  <a:lnTo>
                    <a:pt x="367614" y="680558"/>
                  </a:lnTo>
                </a:path>
              </a:pathLst>
            </a:custGeom>
            <a:ln w="15164">
              <a:solidFill>
                <a:srgbClr val="C0504D"/>
              </a:solidFill>
            </a:ln>
          </p:spPr>
          <p:txBody>
            <a:bodyPr wrap="square" lIns="0" tIns="0" rIns="0" bIns="0" rtlCol="0"/>
            <a:lstStyle/>
            <a:p>
              <a:endParaRPr/>
            </a:p>
          </p:txBody>
        </p:sp>
        <p:sp>
          <p:nvSpPr>
            <p:cNvPr id="199" name="object 199"/>
            <p:cNvSpPr/>
            <p:nvPr/>
          </p:nvSpPr>
          <p:spPr>
            <a:xfrm>
              <a:off x="7384440" y="3152529"/>
              <a:ext cx="417835" cy="381679"/>
            </a:xfrm>
            <a:prstGeom prst="rect">
              <a:avLst/>
            </a:prstGeom>
            <a:blipFill>
              <a:blip r:embed="rId60" cstate="print"/>
              <a:stretch>
                <a:fillRect/>
              </a:stretch>
            </a:blipFill>
          </p:spPr>
          <p:txBody>
            <a:bodyPr wrap="square" lIns="0" tIns="0" rIns="0" bIns="0" rtlCol="0"/>
            <a:lstStyle/>
            <a:p>
              <a:endParaRPr/>
            </a:p>
          </p:txBody>
        </p:sp>
        <p:sp>
          <p:nvSpPr>
            <p:cNvPr id="200" name="object 200"/>
            <p:cNvSpPr/>
            <p:nvPr/>
          </p:nvSpPr>
          <p:spPr>
            <a:xfrm>
              <a:off x="7407001" y="3164723"/>
              <a:ext cx="372745" cy="340360"/>
            </a:xfrm>
            <a:custGeom>
              <a:avLst/>
              <a:gdLst/>
              <a:ahLst/>
              <a:cxnLst/>
              <a:rect l="l" t="t" r="r" b="b"/>
              <a:pathLst>
                <a:path w="372745" h="340360">
                  <a:moveTo>
                    <a:pt x="0" y="340279"/>
                  </a:moveTo>
                  <a:lnTo>
                    <a:pt x="372610" y="0"/>
                  </a:lnTo>
                </a:path>
              </a:pathLst>
            </a:custGeom>
            <a:ln w="14757">
              <a:solidFill>
                <a:srgbClr val="C0504D"/>
              </a:solidFill>
            </a:ln>
          </p:spPr>
          <p:txBody>
            <a:bodyPr wrap="square" lIns="0" tIns="0" rIns="0" bIns="0" rtlCol="0"/>
            <a:lstStyle/>
            <a:p>
              <a:endParaRPr/>
            </a:p>
          </p:txBody>
        </p:sp>
        <p:sp>
          <p:nvSpPr>
            <p:cNvPr id="201" name="object 201"/>
            <p:cNvSpPr/>
            <p:nvPr/>
          </p:nvSpPr>
          <p:spPr>
            <a:xfrm>
              <a:off x="7755300" y="3154235"/>
              <a:ext cx="419689" cy="718556"/>
            </a:xfrm>
            <a:prstGeom prst="rect">
              <a:avLst/>
            </a:prstGeom>
            <a:blipFill>
              <a:blip r:embed="rId61" cstate="print"/>
              <a:stretch>
                <a:fillRect/>
              </a:stretch>
            </a:blipFill>
          </p:spPr>
          <p:txBody>
            <a:bodyPr wrap="square" lIns="0" tIns="0" rIns="0" bIns="0" rtlCol="0"/>
            <a:lstStyle/>
            <a:p>
              <a:endParaRPr/>
            </a:p>
          </p:txBody>
        </p:sp>
        <p:sp>
          <p:nvSpPr>
            <p:cNvPr id="202" name="object 202"/>
            <p:cNvSpPr/>
            <p:nvPr/>
          </p:nvSpPr>
          <p:spPr>
            <a:xfrm>
              <a:off x="7779715" y="3164723"/>
              <a:ext cx="371475" cy="680720"/>
            </a:xfrm>
            <a:custGeom>
              <a:avLst/>
              <a:gdLst/>
              <a:ahLst/>
              <a:cxnLst/>
              <a:rect l="l" t="t" r="r" b="b"/>
              <a:pathLst>
                <a:path w="371475" h="680720">
                  <a:moveTo>
                    <a:pt x="0" y="0"/>
                  </a:moveTo>
                  <a:lnTo>
                    <a:pt x="370859" y="680563"/>
                  </a:lnTo>
                </a:path>
              </a:pathLst>
            </a:custGeom>
            <a:ln w="15160">
              <a:solidFill>
                <a:srgbClr val="C0504D"/>
              </a:solidFill>
            </a:ln>
          </p:spPr>
          <p:txBody>
            <a:bodyPr wrap="square" lIns="0" tIns="0" rIns="0" bIns="0" rtlCol="0"/>
            <a:lstStyle/>
            <a:p>
              <a:endParaRPr/>
            </a:p>
          </p:txBody>
        </p:sp>
        <p:sp>
          <p:nvSpPr>
            <p:cNvPr id="203" name="object 203"/>
            <p:cNvSpPr/>
            <p:nvPr/>
          </p:nvSpPr>
          <p:spPr>
            <a:xfrm>
              <a:off x="8126159" y="2815090"/>
              <a:ext cx="424015" cy="1057134"/>
            </a:xfrm>
            <a:prstGeom prst="rect">
              <a:avLst/>
            </a:prstGeom>
            <a:blipFill>
              <a:blip r:embed="rId62" cstate="print"/>
              <a:stretch>
                <a:fillRect/>
              </a:stretch>
            </a:blipFill>
          </p:spPr>
          <p:txBody>
            <a:bodyPr wrap="square" lIns="0" tIns="0" rIns="0" bIns="0" rtlCol="0"/>
            <a:lstStyle/>
            <a:p>
              <a:endParaRPr/>
            </a:p>
          </p:txBody>
        </p:sp>
        <p:sp>
          <p:nvSpPr>
            <p:cNvPr id="204" name="object 204"/>
            <p:cNvSpPr/>
            <p:nvPr/>
          </p:nvSpPr>
          <p:spPr>
            <a:xfrm>
              <a:off x="8150574" y="2824443"/>
              <a:ext cx="375285" cy="1021080"/>
            </a:xfrm>
            <a:custGeom>
              <a:avLst/>
              <a:gdLst/>
              <a:ahLst/>
              <a:cxnLst/>
              <a:rect l="l" t="t" r="r" b="b"/>
              <a:pathLst>
                <a:path w="375284" h="1021079">
                  <a:moveTo>
                    <a:pt x="0" y="1020842"/>
                  </a:moveTo>
                  <a:lnTo>
                    <a:pt x="375031" y="0"/>
                  </a:lnTo>
                </a:path>
              </a:pathLst>
            </a:custGeom>
            <a:ln w="15300">
              <a:solidFill>
                <a:srgbClr val="C0504D"/>
              </a:solidFill>
            </a:ln>
          </p:spPr>
          <p:txBody>
            <a:bodyPr wrap="square" lIns="0" tIns="0" rIns="0" bIns="0" rtlCol="0"/>
            <a:lstStyle/>
            <a:p>
              <a:endParaRPr/>
            </a:p>
          </p:txBody>
        </p:sp>
        <p:sp>
          <p:nvSpPr>
            <p:cNvPr id="205" name="object 205"/>
            <p:cNvSpPr/>
            <p:nvPr/>
          </p:nvSpPr>
          <p:spPr>
            <a:xfrm>
              <a:off x="8503200" y="2812250"/>
              <a:ext cx="412272" cy="381679"/>
            </a:xfrm>
            <a:prstGeom prst="rect">
              <a:avLst/>
            </a:prstGeom>
            <a:blipFill>
              <a:blip r:embed="rId63" cstate="print"/>
              <a:stretch>
                <a:fillRect/>
              </a:stretch>
            </a:blipFill>
          </p:spPr>
          <p:txBody>
            <a:bodyPr wrap="square" lIns="0" tIns="0" rIns="0" bIns="0" rtlCol="0"/>
            <a:lstStyle/>
            <a:p>
              <a:endParaRPr/>
            </a:p>
          </p:txBody>
        </p:sp>
        <p:sp>
          <p:nvSpPr>
            <p:cNvPr id="206" name="object 206"/>
            <p:cNvSpPr/>
            <p:nvPr/>
          </p:nvSpPr>
          <p:spPr>
            <a:xfrm>
              <a:off x="8525760" y="2824443"/>
              <a:ext cx="367030" cy="340360"/>
            </a:xfrm>
            <a:custGeom>
              <a:avLst/>
              <a:gdLst/>
              <a:ahLst/>
              <a:cxnLst/>
              <a:rect l="l" t="t" r="r" b="b"/>
              <a:pathLst>
                <a:path w="367029" h="340360">
                  <a:moveTo>
                    <a:pt x="0" y="0"/>
                  </a:moveTo>
                  <a:lnTo>
                    <a:pt x="366687" y="340279"/>
                  </a:lnTo>
                </a:path>
              </a:pathLst>
            </a:custGeom>
            <a:ln w="14767">
              <a:solidFill>
                <a:srgbClr val="C0504D"/>
              </a:solidFill>
            </a:ln>
          </p:spPr>
          <p:txBody>
            <a:bodyPr wrap="square" lIns="0" tIns="0" rIns="0" bIns="0" rtlCol="0"/>
            <a:lstStyle/>
            <a:p>
              <a:endParaRPr/>
            </a:p>
          </p:txBody>
        </p:sp>
        <p:sp>
          <p:nvSpPr>
            <p:cNvPr id="207" name="object 207"/>
            <p:cNvSpPr/>
            <p:nvPr/>
          </p:nvSpPr>
          <p:spPr>
            <a:xfrm>
              <a:off x="7025943" y="2753840"/>
              <a:ext cx="467901" cy="1103638"/>
            </a:xfrm>
            <a:prstGeom prst="rect">
              <a:avLst/>
            </a:prstGeom>
            <a:blipFill>
              <a:blip r:embed="rId64" cstate="print"/>
              <a:stretch>
                <a:fillRect/>
              </a:stretch>
            </a:blipFill>
          </p:spPr>
          <p:txBody>
            <a:bodyPr wrap="square" lIns="0" tIns="0" rIns="0" bIns="0" rtlCol="0"/>
            <a:lstStyle/>
            <a:p>
              <a:endParaRPr/>
            </a:p>
          </p:txBody>
        </p:sp>
        <p:sp>
          <p:nvSpPr>
            <p:cNvPr id="208" name="object 208"/>
            <p:cNvSpPr/>
            <p:nvPr/>
          </p:nvSpPr>
          <p:spPr>
            <a:xfrm>
              <a:off x="7043013" y="2824396"/>
              <a:ext cx="379730" cy="1009015"/>
            </a:xfrm>
            <a:custGeom>
              <a:avLst/>
              <a:gdLst/>
              <a:ahLst/>
              <a:cxnLst/>
              <a:rect l="l" t="t" r="r" b="b"/>
              <a:pathLst>
                <a:path w="379729" h="1009014">
                  <a:moveTo>
                    <a:pt x="354946" y="26753"/>
                  </a:moveTo>
                  <a:lnTo>
                    <a:pt x="343504" y="36130"/>
                  </a:lnTo>
                  <a:lnTo>
                    <a:pt x="0" y="1004518"/>
                  </a:lnTo>
                  <a:lnTo>
                    <a:pt x="14690" y="1008904"/>
                  </a:lnTo>
                  <a:lnTo>
                    <a:pt x="358194" y="40496"/>
                  </a:lnTo>
                  <a:lnTo>
                    <a:pt x="354946" y="26753"/>
                  </a:lnTo>
                  <a:close/>
                </a:path>
                <a:path w="379729" h="1009014">
                  <a:moveTo>
                    <a:pt x="367095" y="11200"/>
                  </a:moveTo>
                  <a:lnTo>
                    <a:pt x="352347" y="11200"/>
                  </a:lnTo>
                  <a:lnTo>
                    <a:pt x="367027" y="15596"/>
                  </a:lnTo>
                  <a:lnTo>
                    <a:pt x="358194" y="40496"/>
                  </a:lnTo>
                  <a:lnTo>
                    <a:pt x="363524" y="63046"/>
                  </a:lnTo>
                  <a:lnTo>
                    <a:pt x="364400" y="66874"/>
                  </a:lnTo>
                  <a:lnTo>
                    <a:pt x="368520" y="69284"/>
                  </a:lnTo>
                  <a:lnTo>
                    <a:pt x="372693" y="68433"/>
                  </a:lnTo>
                  <a:lnTo>
                    <a:pt x="376865" y="67630"/>
                  </a:lnTo>
                  <a:lnTo>
                    <a:pt x="379492" y="63849"/>
                  </a:lnTo>
                  <a:lnTo>
                    <a:pt x="378616" y="60021"/>
                  </a:lnTo>
                  <a:lnTo>
                    <a:pt x="367095" y="11200"/>
                  </a:lnTo>
                  <a:close/>
                </a:path>
                <a:path w="379729" h="1009014">
                  <a:moveTo>
                    <a:pt x="364451" y="0"/>
                  </a:moveTo>
                  <a:lnTo>
                    <a:pt x="311295" y="43480"/>
                  </a:lnTo>
                  <a:lnTo>
                    <a:pt x="311037" y="47969"/>
                  </a:lnTo>
                  <a:lnTo>
                    <a:pt x="316703" y="53830"/>
                  </a:lnTo>
                  <a:lnTo>
                    <a:pt x="321596" y="54066"/>
                  </a:lnTo>
                  <a:lnTo>
                    <a:pt x="343504" y="36130"/>
                  </a:lnTo>
                  <a:lnTo>
                    <a:pt x="352347" y="11200"/>
                  </a:lnTo>
                  <a:lnTo>
                    <a:pt x="367095" y="11200"/>
                  </a:lnTo>
                  <a:lnTo>
                    <a:pt x="364451" y="0"/>
                  </a:lnTo>
                  <a:close/>
                </a:path>
                <a:path w="379729" h="1009014">
                  <a:moveTo>
                    <a:pt x="364659" y="14887"/>
                  </a:moveTo>
                  <a:lnTo>
                    <a:pt x="352141" y="14887"/>
                  </a:lnTo>
                  <a:lnTo>
                    <a:pt x="364812" y="18668"/>
                  </a:lnTo>
                  <a:lnTo>
                    <a:pt x="354946" y="26753"/>
                  </a:lnTo>
                  <a:lnTo>
                    <a:pt x="358194" y="40496"/>
                  </a:lnTo>
                  <a:lnTo>
                    <a:pt x="367027" y="15596"/>
                  </a:lnTo>
                  <a:lnTo>
                    <a:pt x="364659" y="14887"/>
                  </a:lnTo>
                  <a:close/>
                </a:path>
                <a:path w="379729" h="1009014">
                  <a:moveTo>
                    <a:pt x="352347" y="11200"/>
                  </a:moveTo>
                  <a:lnTo>
                    <a:pt x="343504" y="36130"/>
                  </a:lnTo>
                  <a:lnTo>
                    <a:pt x="354946" y="26753"/>
                  </a:lnTo>
                  <a:lnTo>
                    <a:pt x="352141" y="14887"/>
                  </a:lnTo>
                  <a:lnTo>
                    <a:pt x="364659" y="14887"/>
                  </a:lnTo>
                  <a:lnTo>
                    <a:pt x="352347" y="11200"/>
                  </a:lnTo>
                  <a:close/>
                </a:path>
                <a:path w="379729" h="1009014">
                  <a:moveTo>
                    <a:pt x="352141" y="14887"/>
                  </a:moveTo>
                  <a:lnTo>
                    <a:pt x="354946" y="26753"/>
                  </a:lnTo>
                  <a:lnTo>
                    <a:pt x="364812" y="18668"/>
                  </a:lnTo>
                  <a:lnTo>
                    <a:pt x="352141" y="14887"/>
                  </a:lnTo>
                  <a:close/>
                </a:path>
              </a:pathLst>
            </a:custGeom>
            <a:solidFill>
              <a:srgbClr val="9BBA58"/>
            </a:solidFill>
          </p:spPr>
          <p:txBody>
            <a:bodyPr wrap="square" lIns="0" tIns="0" rIns="0" bIns="0" rtlCol="0"/>
            <a:lstStyle/>
            <a:p>
              <a:endParaRPr/>
            </a:p>
          </p:txBody>
        </p:sp>
        <p:sp>
          <p:nvSpPr>
            <p:cNvPr id="209" name="object 209"/>
            <p:cNvSpPr/>
            <p:nvPr/>
          </p:nvSpPr>
          <p:spPr>
            <a:xfrm>
              <a:off x="7389385" y="2753835"/>
              <a:ext cx="476554" cy="158229"/>
            </a:xfrm>
            <a:prstGeom prst="rect">
              <a:avLst/>
            </a:prstGeom>
            <a:blipFill>
              <a:blip r:embed="rId65" cstate="print"/>
              <a:stretch>
                <a:fillRect/>
              </a:stretch>
            </a:blipFill>
          </p:spPr>
          <p:txBody>
            <a:bodyPr wrap="square" lIns="0" tIns="0" rIns="0" bIns="0" rtlCol="0"/>
            <a:lstStyle/>
            <a:p>
              <a:endParaRPr/>
            </a:p>
          </p:txBody>
        </p:sp>
        <p:sp>
          <p:nvSpPr>
            <p:cNvPr id="210" name="object 210"/>
            <p:cNvSpPr/>
            <p:nvPr/>
          </p:nvSpPr>
          <p:spPr>
            <a:xfrm>
              <a:off x="7407001" y="2791550"/>
              <a:ext cx="372745" cy="66040"/>
            </a:xfrm>
            <a:custGeom>
              <a:avLst/>
              <a:gdLst/>
              <a:ahLst/>
              <a:cxnLst/>
              <a:rect l="l" t="t" r="r" b="b"/>
              <a:pathLst>
                <a:path w="372745" h="66039">
                  <a:moveTo>
                    <a:pt x="341963" y="32917"/>
                  </a:moveTo>
                  <a:lnTo>
                    <a:pt x="303383" y="53546"/>
                  </a:lnTo>
                  <a:lnTo>
                    <a:pt x="302095" y="57894"/>
                  </a:lnTo>
                  <a:lnTo>
                    <a:pt x="304259" y="61297"/>
                  </a:lnTo>
                  <a:lnTo>
                    <a:pt x="306422" y="64653"/>
                  </a:lnTo>
                  <a:lnTo>
                    <a:pt x="311161" y="65787"/>
                  </a:lnTo>
                  <a:lnTo>
                    <a:pt x="359375" y="39982"/>
                  </a:lnTo>
                  <a:lnTo>
                    <a:pt x="357312" y="39982"/>
                  </a:lnTo>
                  <a:lnTo>
                    <a:pt x="357312" y="39037"/>
                  </a:lnTo>
                  <a:lnTo>
                    <a:pt x="353398" y="39037"/>
                  </a:lnTo>
                  <a:lnTo>
                    <a:pt x="341963" y="32917"/>
                  </a:lnTo>
                  <a:close/>
                </a:path>
                <a:path w="372745" h="66039">
                  <a:moveTo>
                    <a:pt x="328674" y="25804"/>
                  </a:moveTo>
                  <a:lnTo>
                    <a:pt x="0" y="25804"/>
                  </a:lnTo>
                  <a:lnTo>
                    <a:pt x="0" y="39982"/>
                  </a:lnTo>
                  <a:lnTo>
                    <a:pt x="328762" y="39982"/>
                  </a:lnTo>
                  <a:lnTo>
                    <a:pt x="341963" y="32917"/>
                  </a:lnTo>
                  <a:lnTo>
                    <a:pt x="328674" y="25804"/>
                  </a:lnTo>
                  <a:close/>
                </a:path>
                <a:path w="372745" h="66039">
                  <a:moveTo>
                    <a:pt x="359355" y="25804"/>
                  </a:moveTo>
                  <a:lnTo>
                    <a:pt x="357312" y="25804"/>
                  </a:lnTo>
                  <a:lnTo>
                    <a:pt x="357312" y="39982"/>
                  </a:lnTo>
                  <a:lnTo>
                    <a:pt x="359375" y="39982"/>
                  </a:lnTo>
                  <a:lnTo>
                    <a:pt x="372610" y="32893"/>
                  </a:lnTo>
                  <a:lnTo>
                    <a:pt x="359355" y="25804"/>
                  </a:lnTo>
                  <a:close/>
                </a:path>
                <a:path w="372745" h="66039">
                  <a:moveTo>
                    <a:pt x="353398" y="26796"/>
                  </a:moveTo>
                  <a:lnTo>
                    <a:pt x="341963" y="32917"/>
                  </a:lnTo>
                  <a:lnTo>
                    <a:pt x="353398" y="39037"/>
                  </a:lnTo>
                  <a:lnTo>
                    <a:pt x="353398" y="26796"/>
                  </a:lnTo>
                  <a:close/>
                </a:path>
                <a:path w="372745" h="66039">
                  <a:moveTo>
                    <a:pt x="357312" y="26796"/>
                  </a:moveTo>
                  <a:lnTo>
                    <a:pt x="353398" y="26796"/>
                  </a:lnTo>
                  <a:lnTo>
                    <a:pt x="353398" y="39037"/>
                  </a:lnTo>
                  <a:lnTo>
                    <a:pt x="357312" y="39037"/>
                  </a:lnTo>
                  <a:lnTo>
                    <a:pt x="357312" y="26796"/>
                  </a:lnTo>
                  <a:close/>
                </a:path>
                <a:path w="372745" h="66039">
                  <a:moveTo>
                    <a:pt x="311161" y="0"/>
                  </a:moveTo>
                  <a:lnTo>
                    <a:pt x="306422" y="1134"/>
                  </a:lnTo>
                  <a:lnTo>
                    <a:pt x="304259" y="4537"/>
                  </a:lnTo>
                  <a:lnTo>
                    <a:pt x="302095" y="7892"/>
                  </a:lnTo>
                  <a:lnTo>
                    <a:pt x="303383" y="12240"/>
                  </a:lnTo>
                  <a:lnTo>
                    <a:pt x="341963" y="32917"/>
                  </a:lnTo>
                  <a:lnTo>
                    <a:pt x="353398" y="26796"/>
                  </a:lnTo>
                  <a:lnTo>
                    <a:pt x="357312" y="26796"/>
                  </a:lnTo>
                  <a:lnTo>
                    <a:pt x="357312" y="25804"/>
                  </a:lnTo>
                  <a:lnTo>
                    <a:pt x="359355" y="25804"/>
                  </a:lnTo>
                  <a:lnTo>
                    <a:pt x="311161" y="0"/>
                  </a:lnTo>
                  <a:close/>
                </a:path>
              </a:pathLst>
            </a:custGeom>
            <a:solidFill>
              <a:srgbClr val="9BBA58"/>
            </a:solidFill>
          </p:spPr>
          <p:txBody>
            <a:bodyPr wrap="square" lIns="0" tIns="0" rIns="0" bIns="0" rtlCol="0"/>
            <a:lstStyle/>
            <a:p>
              <a:endParaRPr/>
            </a:p>
          </p:txBody>
        </p:sp>
        <p:sp>
          <p:nvSpPr>
            <p:cNvPr id="211" name="object 211"/>
            <p:cNvSpPr/>
            <p:nvPr/>
          </p:nvSpPr>
          <p:spPr>
            <a:xfrm>
              <a:off x="7755300" y="2813952"/>
              <a:ext cx="481499" cy="778672"/>
            </a:xfrm>
            <a:prstGeom prst="rect">
              <a:avLst/>
            </a:prstGeom>
            <a:blipFill>
              <a:blip r:embed="rId66" cstate="print"/>
              <a:stretch>
                <a:fillRect/>
              </a:stretch>
            </a:blipFill>
          </p:spPr>
          <p:txBody>
            <a:bodyPr wrap="square" lIns="0" tIns="0" rIns="0" bIns="0" rtlCol="0"/>
            <a:lstStyle/>
            <a:p>
              <a:endParaRPr/>
            </a:p>
          </p:txBody>
        </p:sp>
        <p:sp>
          <p:nvSpPr>
            <p:cNvPr id="212" name="object 212"/>
            <p:cNvSpPr/>
            <p:nvPr/>
          </p:nvSpPr>
          <p:spPr>
            <a:xfrm>
              <a:off x="7772813" y="2821277"/>
              <a:ext cx="382905" cy="683895"/>
            </a:xfrm>
            <a:custGeom>
              <a:avLst/>
              <a:gdLst/>
              <a:ahLst/>
              <a:cxnLst/>
              <a:rect l="l" t="t" r="r" b="b"/>
              <a:pathLst>
                <a:path w="382904" h="683895">
                  <a:moveTo>
                    <a:pt x="326665" y="636133"/>
                  </a:moveTo>
                  <a:lnTo>
                    <a:pt x="321875" y="637078"/>
                  </a:lnTo>
                  <a:lnTo>
                    <a:pt x="317187" y="643647"/>
                  </a:lnTo>
                  <a:lnTo>
                    <a:pt x="318218" y="647995"/>
                  </a:lnTo>
                  <a:lnTo>
                    <a:pt x="321772" y="650169"/>
                  </a:lnTo>
                  <a:lnTo>
                    <a:pt x="377761" y="683772"/>
                  </a:lnTo>
                  <a:lnTo>
                    <a:pt x="378425" y="674367"/>
                  </a:lnTo>
                  <a:lnTo>
                    <a:pt x="364008" y="674367"/>
                  </a:lnTo>
                  <a:lnTo>
                    <a:pt x="351224" y="650905"/>
                  </a:lnTo>
                  <a:lnTo>
                    <a:pt x="330219" y="638307"/>
                  </a:lnTo>
                  <a:lnTo>
                    <a:pt x="326665" y="636133"/>
                  </a:lnTo>
                  <a:close/>
                </a:path>
                <a:path w="382904" h="683895">
                  <a:moveTo>
                    <a:pt x="351224" y="650905"/>
                  </a:moveTo>
                  <a:lnTo>
                    <a:pt x="364008" y="674367"/>
                  </a:lnTo>
                  <a:lnTo>
                    <a:pt x="371882" y="670728"/>
                  </a:lnTo>
                  <a:lnTo>
                    <a:pt x="363184" y="670728"/>
                  </a:lnTo>
                  <a:lnTo>
                    <a:pt x="364049" y="658597"/>
                  </a:lnTo>
                  <a:lnTo>
                    <a:pt x="351224" y="650905"/>
                  </a:lnTo>
                  <a:close/>
                </a:path>
                <a:path w="382904" h="683895">
                  <a:moveTo>
                    <a:pt x="370601" y="614723"/>
                  </a:moveTo>
                  <a:lnTo>
                    <a:pt x="366944" y="617653"/>
                  </a:lnTo>
                  <a:lnTo>
                    <a:pt x="366623" y="622474"/>
                  </a:lnTo>
                  <a:lnTo>
                    <a:pt x="365049" y="644564"/>
                  </a:lnTo>
                  <a:lnTo>
                    <a:pt x="377813" y="667986"/>
                  </a:lnTo>
                  <a:lnTo>
                    <a:pt x="364008" y="674367"/>
                  </a:lnTo>
                  <a:lnTo>
                    <a:pt x="378425" y="674367"/>
                  </a:lnTo>
                  <a:lnTo>
                    <a:pt x="382345" y="618599"/>
                  </a:lnTo>
                  <a:lnTo>
                    <a:pt x="379152" y="615196"/>
                  </a:lnTo>
                  <a:lnTo>
                    <a:pt x="370601" y="614723"/>
                  </a:lnTo>
                  <a:close/>
                </a:path>
                <a:path w="382904" h="683895">
                  <a:moveTo>
                    <a:pt x="364049" y="658597"/>
                  </a:moveTo>
                  <a:lnTo>
                    <a:pt x="363184" y="670728"/>
                  </a:lnTo>
                  <a:lnTo>
                    <a:pt x="375134" y="665245"/>
                  </a:lnTo>
                  <a:lnTo>
                    <a:pt x="364049" y="658597"/>
                  </a:lnTo>
                  <a:close/>
                </a:path>
                <a:path w="382904" h="683895">
                  <a:moveTo>
                    <a:pt x="365049" y="644564"/>
                  </a:moveTo>
                  <a:lnTo>
                    <a:pt x="364049" y="658597"/>
                  </a:lnTo>
                  <a:lnTo>
                    <a:pt x="375134" y="665245"/>
                  </a:lnTo>
                  <a:lnTo>
                    <a:pt x="363184" y="670728"/>
                  </a:lnTo>
                  <a:lnTo>
                    <a:pt x="371882" y="670728"/>
                  </a:lnTo>
                  <a:lnTo>
                    <a:pt x="377813" y="667986"/>
                  </a:lnTo>
                  <a:lnTo>
                    <a:pt x="365049" y="644564"/>
                  </a:lnTo>
                  <a:close/>
                </a:path>
                <a:path w="382904" h="683895">
                  <a:moveTo>
                    <a:pt x="13804" y="0"/>
                  </a:moveTo>
                  <a:lnTo>
                    <a:pt x="0" y="6332"/>
                  </a:lnTo>
                  <a:lnTo>
                    <a:pt x="351224" y="650905"/>
                  </a:lnTo>
                  <a:lnTo>
                    <a:pt x="364049" y="658597"/>
                  </a:lnTo>
                  <a:lnTo>
                    <a:pt x="365049" y="644564"/>
                  </a:lnTo>
                  <a:lnTo>
                    <a:pt x="13804" y="0"/>
                  </a:lnTo>
                  <a:close/>
                </a:path>
              </a:pathLst>
            </a:custGeom>
            <a:solidFill>
              <a:srgbClr val="9BBA58"/>
            </a:solidFill>
          </p:spPr>
          <p:txBody>
            <a:bodyPr wrap="square" lIns="0" tIns="0" rIns="0" bIns="0" rtlCol="0"/>
            <a:lstStyle/>
            <a:p>
              <a:endParaRPr/>
            </a:p>
          </p:txBody>
        </p:sp>
        <p:sp>
          <p:nvSpPr>
            <p:cNvPr id="213" name="object 213"/>
            <p:cNvSpPr/>
            <p:nvPr/>
          </p:nvSpPr>
          <p:spPr>
            <a:xfrm>
              <a:off x="8132958" y="3430424"/>
              <a:ext cx="479026" cy="158229"/>
            </a:xfrm>
            <a:prstGeom prst="rect">
              <a:avLst/>
            </a:prstGeom>
            <a:blipFill>
              <a:blip r:embed="rId67" cstate="print"/>
              <a:stretch>
                <a:fillRect/>
              </a:stretch>
            </a:blipFill>
          </p:spPr>
          <p:txBody>
            <a:bodyPr wrap="square" lIns="0" tIns="0" rIns="0" bIns="0" rtlCol="0"/>
            <a:lstStyle/>
            <a:p>
              <a:endParaRPr/>
            </a:p>
          </p:txBody>
        </p:sp>
        <p:sp>
          <p:nvSpPr>
            <p:cNvPr id="214" name="object 214"/>
            <p:cNvSpPr/>
            <p:nvPr/>
          </p:nvSpPr>
          <p:spPr>
            <a:xfrm>
              <a:off x="8150574" y="3468138"/>
              <a:ext cx="375285" cy="66040"/>
            </a:xfrm>
            <a:custGeom>
              <a:avLst/>
              <a:gdLst/>
              <a:ahLst/>
              <a:cxnLst/>
              <a:rect l="l" t="t" r="r" b="b"/>
              <a:pathLst>
                <a:path w="375284" h="66039">
                  <a:moveTo>
                    <a:pt x="344384" y="32917"/>
                  </a:moveTo>
                  <a:lnTo>
                    <a:pt x="305804" y="53546"/>
                  </a:lnTo>
                  <a:lnTo>
                    <a:pt x="304568" y="57894"/>
                  </a:lnTo>
                  <a:lnTo>
                    <a:pt x="306680" y="61297"/>
                  </a:lnTo>
                  <a:lnTo>
                    <a:pt x="308843" y="64653"/>
                  </a:lnTo>
                  <a:lnTo>
                    <a:pt x="313582" y="65787"/>
                  </a:lnTo>
                  <a:lnTo>
                    <a:pt x="361836" y="39982"/>
                  </a:lnTo>
                  <a:lnTo>
                    <a:pt x="359733" y="39982"/>
                  </a:lnTo>
                  <a:lnTo>
                    <a:pt x="359733" y="39037"/>
                  </a:lnTo>
                  <a:lnTo>
                    <a:pt x="355819" y="39037"/>
                  </a:lnTo>
                  <a:lnTo>
                    <a:pt x="344384" y="32917"/>
                  </a:lnTo>
                  <a:close/>
                </a:path>
                <a:path w="375284" h="66039">
                  <a:moveTo>
                    <a:pt x="331095" y="25804"/>
                  </a:moveTo>
                  <a:lnTo>
                    <a:pt x="0" y="25804"/>
                  </a:lnTo>
                  <a:lnTo>
                    <a:pt x="0" y="39982"/>
                  </a:lnTo>
                  <a:lnTo>
                    <a:pt x="331183" y="39982"/>
                  </a:lnTo>
                  <a:lnTo>
                    <a:pt x="344384" y="32917"/>
                  </a:lnTo>
                  <a:lnTo>
                    <a:pt x="331095" y="25804"/>
                  </a:lnTo>
                  <a:close/>
                </a:path>
                <a:path w="375284" h="66039">
                  <a:moveTo>
                    <a:pt x="361816" y="25804"/>
                  </a:moveTo>
                  <a:lnTo>
                    <a:pt x="359733" y="25804"/>
                  </a:lnTo>
                  <a:lnTo>
                    <a:pt x="359733" y="39982"/>
                  </a:lnTo>
                  <a:lnTo>
                    <a:pt x="361836" y="39982"/>
                  </a:lnTo>
                  <a:lnTo>
                    <a:pt x="375083" y="32893"/>
                  </a:lnTo>
                  <a:lnTo>
                    <a:pt x="361816" y="25804"/>
                  </a:lnTo>
                  <a:close/>
                </a:path>
                <a:path w="375284" h="66039">
                  <a:moveTo>
                    <a:pt x="355819" y="26796"/>
                  </a:moveTo>
                  <a:lnTo>
                    <a:pt x="344384" y="32917"/>
                  </a:lnTo>
                  <a:lnTo>
                    <a:pt x="355819" y="39037"/>
                  </a:lnTo>
                  <a:lnTo>
                    <a:pt x="355819" y="26796"/>
                  </a:lnTo>
                  <a:close/>
                </a:path>
                <a:path w="375284" h="66039">
                  <a:moveTo>
                    <a:pt x="359733" y="26796"/>
                  </a:moveTo>
                  <a:lnTo>
                    <a:pt x="355819" y="26796"/>
                  </a:lnTo>
                  <a:lnTo>
                    <a:pt x="355819" y="39037"/>
                  </a:lnTo>
                  <a:lnTo>
                    <a:pt x="359733" y="39037"/>
                  </a:lnTo>
                  <a:lnTo>
                    <a:pt x="359733" y="26796"/>
                  </a:lnTo>
                  <a:close/>
                </a:path>
                <a:path w="375284" h="66039">
                  <a:moveTo>
                    <a:pt x="313582" y="0"/>
                  </a:moveTo>
                  <a:lnTo>
                    <a:pt x="308843" y="1134"/>
                  </a:lnTo>
                  <a:lnTo>
                    <a:pt x="304568" y="7892"/>
                  </a:lnTo>
                  <a:lnTo>
                    <a:pt x="305804" y="12240"/>
                  </a:lnTo>
                  <a:lnTo>
                    <a:pt x="344384" y="32917"/>
                  </a:lnTo>
                  <a:lnTo>
                    <a:pt x="355819" y="26796"/>
                  </a:lnTo>
                  <a:lnTo>
                    <a:pt x="359733" y="26796"/>
                  </a:lnTo>
                  <a:lnTo>
                    <a:pt x="359733" y="25804"/>
                  </a:lnTo>
                  <a:lnTo>
                    <a:pt x="361816" y="25804"/>
                  </a:lnTo>
                  <a:lnTo>
                    <a:pt x="313582" y="0"/>
                  </a:lnTo>
                  <a:close/>
                </a:path>
              </a:pathLst>
            </a:custGeom>
            <a:solidFill>
              <a:srgbClr val="9BBA58"/>
            </a:solidFill>
          </p:spPr>
          <p:txBody>
            <a:bodyPr wrap="square" lIns="0" tIns="0" rIns="0" bIns="0" rtlCol="0"/>
            <a:lstStyle/>
            <a:p>
              <a:endParaRPr/>
            </a:p>
          </p:txBody>
        </p:sp>
        <p:sp>
          <p:nvSpPr>
            <p:cNvPr id="215" name="object 215"/>
            <p:cNvSpPr/>
            <p:nvPr/>
          </p:nvSpPr>
          <p:spPr>
            <a:xfrm>
              <a:off x="8503200" y="3094115"/>
              <a:ext cx="475318" cy="440094"/>
            </a:xfrm>
            <a:prstGeom prst="rect">
              <a:avLst/>
            </a:prstGeom>
            <a:blipFill>
              <a:blip r:embed="rId68" cstate="print"/>
              <a:stretch>
                <a:fillRect/>
              </a:stretch>
            </a:blipFill>
          </p:spPr>
          <p:txBody>
            <a:bodyPr wrap="square" lIns="0" tIns="0" rIns="0" bIns="0" rtlCol="0"/>
            <a:lstStyle/>
            <a:p>
              <a:endParaRPr/>
            </a:p>
          </p:txBody>
        </p:sp>
        <p:sp>
          <p:nvSpPr>
            <p:cNvPr id="216" name="object 216"/>
            <p:cNvSpPr/>
            <p:nvPr/>
          </p:nvSpPr>
          <p:spPr>
            <a:xfrm>
              <a:off x="8520249" y="3164723"/>
              <a:ext cx="372745" cy="345440"/>
            </a:xfrm>
            <a:custGeom>
              <a:avLst/>
              <a:gdLst/>
              <a:ahLst/>
              <a:cxnLst/>
              <a:rect l="l" t="t" r="r" b="b"/>
              <a:pathLst>
                <a:path w="372745" h="345439">
                  <a:moveTo>
                    <a:pt x="350675" y="19980"/>
                  </a:moveTo>
                  <a:lnTo>
                    <a:pt x="335904" y="23631"/>
                  </a:lnTo>
                  <a:lnTo>
                    <a:pt x="0" y="335316"/>
                  </a:lnTo>
                  <a:lnTo>
                    <a:pt x="11022" y="345288"/>
                  </a:lnTo>
                  <a:lnTo>
                    <a:pt x="346859" y="33621"/>
                  </a:lnTo>
                  <a:lnTo>
                    <a:pt x="350675" y="19980"/>
                  </a:lnTo>
                  <a:close/>
                </a:path>
                <a:path w="372745" h="345439">
                  <a:moveTo>
                    <a:pt x="370843" y="5009"/>
                  </a:moveTo>
                  <a:lnTo>
                    <a:pt x="355973" y="5009"/>
                  </a:lnTo>
                  <a:lnTo>
                    <a:pt x="366944" y="14981"/>
                  </a:lnTo>
                  <a:lnTo>
                    <a:pt x="346859" y="33621"/>
                  </a:lnTo>
                  <a:lnTo>
                    <a:pt x="340624" y="55909"/>
                  </a:lnTo>
                  <a:lnTo>
                    <a:pt x="339542" y="59690"/>
                  </a:lnTo>
                  <a:lnTo>
                    <a:pt x="342014" y="63566"/>
                  </a:lnTo>
                  <a:lnTo>
                    <a:pt x="346135" y="64558"/>
                  </a:lnTo>
                  <a:lnTo>
                    <a:pt x="350307" y="65503"/>
                  </a:lnTo>
                  <a:lnTo>
                    <a:pt x="354479" y="63235"/>
                  </a:lnTo>
                  <a:lnTo>
                    <a:pt x="355561" y="59454"/>
                  </a:lnTo>
                  <a:lnTo>
                    <a:pt x="370843" y="5009"/>
                  </a:lnTo>
                  <a:close/>
                </a:path>
                <a:path w="372745" h="345439">
                  <a:moveTo>
                    <a:pt x="359509" y="8223"/>
                  </a:moveTo>
                  <a:lnTo>
                    <a:pt x="353964" y="8223"/>
                  </a:lnTo>
                  <a:lnTo>
                    <a:pt x="363442" y="16824"/>
                  </a:lnTo>
                  <a:lnTo>
                    <a:pt x="350675" y="19980"/>
                  </a:lnTo>
                  <a:lnTo>
                    <a:pt x="346859" y="33621"/>
                  </a:lnTo>
                  <a:lnTo>
                    <a:pt x="366944" y="14981"/>
                  </a:lnTo>
                  <a:lnTo>
                    <a:pt x="359509" y="8223"/>
                  </a:lnTo>
                  <a:close/>
                </a:path>
                <a:path w="372745" h="345439">
                  <a:moveTo>
                    <a:pt x="372250" y="0"/>
                  </a:moveTo>
                  <a:lnTo>
                    <a:pt x="303486" y="16966"/>
                  </a:lnTo>
                  <a:lnTo>
                    <a:pt x="301065" y="20842"/>
                  </a:lnTo>
                  <a:lnTo>
                    <a:pt x="302147" y="24622"/>
                  </a:lnTo>
                  <a:lnTo>
                    <a:pt x="303280" y="28403"/>
                  </a:lnTo>
                  <a:lnTo>
                    <a:pt x="307504" y="30672"/>
                  </a:lnTo>
                  <a:lnTo>
                    <a:pt x="335904" y="23631"/>
                  </a:lnTo>
                  <a:lnTo>
                    <a:pt x="355973" y="5009"/>
                  </a:lnTo>
                  <a:lnTo>
                    <a:pt x="370843" y="5009"/>
                  </a:lnTo>
                  <a:lnTo>
                    <a:pt x="372250" y="0"/>
                  </a:lnTo>
                  <a:close/>
                </a:path>
                <a:path w="372745" h="345439">
                  <a:moveTo>
                    <a:pt x="355973" y="5009"/>
                  </a:moveTo>
                  <a:lnTo>
                    <a:pt x="335904" y="23631"/>
                  </a:lnTo>
                  <a:lnTo>
                    <a:pt x="350675" y="19980"/>
                  </a:lnTo>
                  <a:lnTo>
                    <a:pt x="353964" y="8223"/>
                  </a:lnTo>
                  <a:lnTo>
                    <a:pt x="359509" y="8223"/>
                  </a:lnTo>
                  <a:lnTo>
                    <a:pt x="355973" y="5009"/>
                  </a:lnTo>
                  <a:close/>
                </a:path>
                <a:path w="372745" h="345439">
                  <a:moveTo>
                    <a:pt x="353964" y="8223"/>
                  </a:moveTo>
                  <a:lnTo>
                    <a:pt x="350675" y="19980"/>
                  </a:lnTo>
                  <a:lnTo>
                    <a:pt x="363442" y="16824"/>
                  </a:lnTo>
                  <a:lnTo>
                    <a:pt x="353964" y="8223"/>
                  </a:lnTo>
                  <a:close/>
                </a:path>
              </a:pathLst>
            </a:custGeom>
            <a:solidFill>
              <a:srgbClr val="9BBA58"/>
            </a:solidFill>
          </p:spPr>
          <p:txBody>
            <a:bodyPr wrap="square" lIns="0" tIns="0" rIns="0" bIns="0" rtlCol="0"/>
            <a:lstStyle/>
            <a:p>
              <a:endParaRPr/>
            </a:p>
          </p:txBody>
        </p:sp>
        <p:sp>
          <p:nvSpPr>
            <p:cNvPr id="217" name="object 217"/>
            <p:cNvSpPr txBox="1"/>
            <p:nvPr/>
          </p:nvSpPr>
          <p:spPr>
            <a:xfrm>
              <a:off x="7264951" y="3912722"/>
              <a:ext cx="1000125" cy="207645"/>
            </a:xfrm>
            <a:prstGeom prst="rect">
              <a:avLst/>
            </a:prstGeom>
          </p:spPr>
          <p:txBody>
            <a:bodyPr vert="horz" wrap="square" lIns="0" tIns="11430" rIns="0" bIns="0" rtlCol="0">
              <a:spAutoFit/>
            </a:bodyPr>
            <a:lstStyle/>
            <a:p>
              <a:pPr marL="63500">
                <a:lnSpc>
                  <a:spcPct val="100000"/>
                </a:lnSpc>
                <a:spcBef>
                  <a:spcPts val="90"/>
                </a:spcBef>
                <a:tabLst>
                  <a:tab pos="435609" algn="l"/>
                  <a:tab pos="807085" algn="l"/>
                </a:tabLst>
              </a:pPr>
              <a:r>
                <a:rPr sz="1800" spc="60" baseline="4629" dirty="0">
                  <a:latin typeface="Calibri"/>
                  <a:cs typeface="Calibri"/>
                </a:rPr>
                <a:t>X</a:t>
              </a:r>
              <a:r>
                <a:rPr sz="1200" spc="60" baseline="-13888" dirty="0">
                  <a:latin typeface="Calibri"/>
                  <a:cs typeface="Calibri"/>
                </a:rPr>
                <a:t>2	</a:t>
              </a:r>
              <a:r>
                <a:rPr sz="1800" spc="60" baseline="2314" dirty="0">
                  <a:latin typeface="Calibri"/>
                  <a:cs typeface="Calibri"/>
                </a:rPr>
                <a:t>X</a:t>
              </a:r>
              <a:r>
                <a:rPr sz="1200" spc="60" baseline="-13888" dirty="0">
                  <a:latin typeface="Calibri"/>
                  <a:cs typeface="Calibri"/>
                </a:rPr>
                <a:t>3	</a:t>
              </a:r>
              <a:r>
                <a:rPr sz="1200" spc="40" dirty="0">
                  <a:latin typeface="Calibri"/>
                  <a:cs typeface="Calibri"/>
                </a:rPr>
                <a:t>X</a:t>
              </a:r>
              <a:r>
                <a:rPr sz="1200" spc="60" baseline="-20833" dirty="0">
                  <a:latin typeface="Calibri"/>
                  <a:cs typeface="Calibri"/>
                </a:rPr>
                <a:t>4</a:t>
              </a:r>
              <a:endParaRPr sz="1200" baseline="-20833">
                <a:latin typeface="Calibri"/>
                <a:cs typeface="Calibri"/>
              </a:endParaRPr>
            </a:p>
          </p:txBody>
        </p:sp>
        <p:sp>
          <p:nvSpPr>
            <p:cNvPr id="218" name="object 218"/>
            <p:cNvSpPr txBox="1"/>
            <p:nvPr/>
          </p:nvSpPr>
          <p:spPr>
            <a:xfrm>
              <a:off x="8409213" y="3895707"/>
              <a:ext cx="218440" cy="207645"/>
            </a:xfrm>
            <a:prstGeom prst="rect">
              <a:avLst/>
            </a:prstGeom>
          </p:spPr>
          <p:txBody>
            <a:bodyPr vert="horz" wrap="square" lIns="0" tIns="11430" rIns="0" bIns="0" rtlCol="0">
              <a:spAutoFit/>
            </a:bodyPr>
            <a:lstStyle/>
            <a:p>
              <a:pPr marL="38100">
                <a:lnSpc>
                  <a:spcPct val="100000"/>
                </a:lnSpc>
                <a:spcBef>
                  <a:spcPts val="90"/>
                </a:spcBef>
              </a:pPr>
              <a:r>
                <a:rPr sz="1200" spc="40" dirty="0">
                  <a:latin typeface="Calibri"/>
                  <a:cs typeface="Calibri"/>
                </a:rPr>
                <a:t>X</a:t>
              </a:r>
              <a:r>
                <a:rPr sz="1200" spc="60" baseline="-20833" dirty="0">
                  <a:latin typeface="Calibri"/>
                  <a:cs typeface="Calibri"/>
                </a:rPr>
                <a:t>5</a:t>
              </a:r>
              <a:endParaRPr sz="1200" baseline="-20833">
                <a:latin typeface="Calibri"/>
                <a:cs typeface="Calibri"/>
              </a:endParaRPr>
            </a:p>
          </p:txBody>
        </p:sp>
        <p:sp>
          <p:nvSpPr>
            <p:cNvPr id="219" name="object 219"/>
            <p:cNvSpPr txBox="1"/>
            <p:nvPr/>
          </p:nvSpPr>
          <p:spPr>
            <a:xfrm>
              <a:off x="8776003" y="3912722"/>
              <a:ext cx="218440" cy="207645"/>
            </a:xfrm>
            <a:prstGeom prst="rect">
              <a:avLst/>
            </a:prstGeom>
          </p:spPr>
          <p:txBody>
            <a:bodyPr vert="horz" wrap="square" lIns="0" tIns="11430" rIns="0" bIns="0" rtlCol="0">
              <a:spAutoFit/>
            </a:bodyPr>
            <a:lstStyle/>
            <a:p>
              <a:pPr marL="38100">
                <a:lnSpc>
                  <a:spcPct val="100000"/>
                </a:lnSpc>
                <a:spcBef>
                  <a:spcPts val="90"/>
                </a:spcBef>
              </a:pPr>
              <a:r>
                <a:rPr sz="1200" spc="40" dirty="0">
                  <a:latin typeface="Calibri"/>
                  <a:cs typeface="Calibri"/>
                </a:rPr>
                <a:t>X</a:t>
              </a:r>
              <a:r>
                <a:rPr sz="1200" spc="60" baseline="-20833" dirty="0">
                  <a:latin typeface="Calibri"/>
                  <a:cs typeface="Calibri"/>
                </a:rPr>
                <a:t>6</a:t>
              </a:r>
              <a:endParaRPr sz="1200" baseline="-20833">
                <a:latin typeface="Calibri"/>
                <a:cs typeface="Calibri"/>
              </a:endParaRPr>
            </a:p>
          </p:txBody>
        </p:sp>
        <p:sp>
          <p:nvSpPr>
            <p:cNvPr id="220" name="object 220"/>
            <p:cNvSpPr txBox="1"/>
            <p:nvPr/>
          </p:nvSpPr>
          <p:spPr>
            <a:xfrm>
              <a:off x="6886475" y="3711730"/>
              <a:ext cx="264795" cy="377190"/>
            </a:xfrm>
            <a:prstGeom prst="rect">
              <a:avLst/>
            </a:prstGeom>
          </p:spPr>
          <p:txBody>
            <a:bodyPr vert="horz" wrap="square" lIns="0" tIns="17780" rIns="0" bIns="0" rtlCol="0">
              <a:spAutoFit/>
            </a:bodyPr>
            <a:lstStyle/>
            <a:p>
              <a:pPr marL="38100">
                <a:lnSpc>
                  <a:spcPts val="1425"/>
                </a:lnSpc>
                <a:spcBef>
                  <a:spcPts val="140"/>
                </a:spcBef>
              </a:pPr>
              <a:r>
                <a:rPr sz="1300" spc="80" dirty="0">
                  <a:latin typeface="Calibri"/>
                  <a:cs typeface="Calibri"/>
                </a:rPr>
                <a:t>0</a:t>
              </a:r>
              <a:endParaRPr sz="1300">
                <a:latin typeface="Calibri"/>
                <a:cs typeface="Calibri"/>
              </a:endParaRPr>
            </a:p>
            <a:p>
              <a:pPr marL="84455">
                <a:lnSpc>
                  <a:spcPts val="1305"/>
                </a:lnSpc>
              </a:pPr>
              <a:r>
                <a:rPr sz="1200" spc="40" dirty="0">
                  <a:latin typeface="Calibri"/>
                  <a:cs typeface="Calibri"/>
                </a:rPr>
                <a:t>X</a:t>
              </a:r>
              <a:r>
                <a:rPr sz="1200" spc="60" baseline="-20833" dirty="0">
                  <a:latin typeface="Calibri"/>
                  <a:cs typeface="Calibri"/>
                </a:rPr>
                <a:t>1</a:t>
              </a:r>
              <a:endParaRPr sz="1200" baseline="-20833">
                <a:latin typeface="Calibri"/>
                <a:cs typeface="Calibri"/>
              </a:endParaRPr>
            </a:p>
          </p:txBody>
        </p:sp>
        <p:sp>
          <p:nvSpPr>
            <p:cNvPr id="221" name="object 221"/>
            <p:cNvSpPr txBox="1"/>
            <p:nvPr/>
          </p:nvSpPr>
          <p:spPr>
            <a:xfrm>
              <a:off x="6899512" y="2697495"/>
              <a:ext cx="120014" cy="229870"/>
            </a:xfrm>
            <a:prstGeom prst="rect">
              <a:avLst/>
            </a:prstGeom>
          </p:spPr>
          <p:txBody>
            <a:bodyPr vert="horz" wrap="square" lIns="0" tIns="11430" rIns="0" bIns="0" rtlCol="0">
              <a:spAutoFit/>
            </a:bodyPr>
            <a:lstStyle/>
            <a:p>
              <a:pPr marL="12700">
                <a:lnSpc>
                  <a:spcPct val="100000"/>
                </a:lnSpc>
                <a:spcBef>
                  <a:spcPts val="90"/>
                </a:spcBef>
              </a:pPr>
              <a:r>
                <a:rPr sz="1350" spc="55" dirty="0">
                  <a:latin typeface="Calibri"/>
                  <a:cs typeface="Calibri"/>
                </a:rPr>
                <a:t>3</a:t>
              </a:r>
              <a:endParaRPr sz="1350">
                <a:latin typeface="Calibri"/>
                <a:cs typeface="Calibri"/>
              </a:endParaRPr>
            </a:p>
          </p:txBody>
        </p:sp>
        <p:sp>
          <p:nvSpPr>
            <p:cNvPr id="222" name="object 222"/>
            <p:cNvSpPr txBox="1"/>
            <p:nvPr/>
          </p:nvSpPr>
          <p:spPr>
            <a:xfrm>
              <a:off x="6904457" y="3374414"/>
              <a:ext cx="120014" cy="229870"/>
            </a:xfrm>
            <a:prstGeom prst="rect">
              <a:avLst/>
            </a:prstGeom>
          </p:spPr>
          <p:txBody>
            <a:bodyPr vert="horz" wrap="square" lIns="0" tIns="11430" rIns="0" bIns="0" rtlCol="0">
              <a:spAutoFit/>
            </a:bodyPr>
            <a:lstStyle/>
            <a:p>
              <a:pPr marL="12700">
                <a:lnSpc>
                  <a:spcPct val="100000"/>
                </a:lnSpc>
                <a:spcBef>
                  <a:spcPts val="90"/>
                </a:spcBef>
              </a:pPr>
              <a:r>
                <a:rPr sz="1350" spc="55" dirty="0">
                  <a:latin typeface="Calibri"/>
                  <a:cs typeface="Calibri"/>
                </a:rPr>
                <a:t>1</a:t>
              </a:r>
              <a:endParaRPr sz="1350">
                <a:latin typeface="Calibri"/>
                <a:cs typeface="Calibri"/>
              </a:endParaRPr>
            </a:p>
          </p:txBody>
        </p:sp>
        <p:sp>
          <p:nvSpPr>
            <p:cNvPr id="223" name="object 223"/>
            <p:cNvSpPr txBox="1"/>
            <p:nvPr/>
          </p:nvSpPr>
          <p:spPr>
            <a:xfrm>
              <a:off x="6893950" y="3045260"/>
              <a:ext cx="119380" cy="229870"/>
            </a:xfrm>
            <a:prstGeom prst="rect">
              <a:avLst/>
            </a:prstGeom>
          </p:spPr>
          <p:txBody>
            <a:bodyPr vert="horz" wrap="square" lIns="0" tIns="17780" rIns="0" bIns="0" rtlCol="0">
              <a:spAutoFit/>
            </a:bodyPr>
            <a:lstStyle/>
            <a:p>
              <a:pPr marL="12700">
                <a:lnSpc>
                  <a:spcPct val="100000"/>
                </a:lnSpc>
                <a:spcBef>
                  <a:spcPts val="140"/>
                </a:spcBef>
              </a:pPr>
              <a:r>
                <a:rPr sz="1300" spc="80" dirty="0">
                  <a:latin typeface="Calibri"/>
                  <a:cs typeface="Calibri"/>
                </a:rPr>
                <a:t>2</a:t>
              </a:r>
              <a:endParaRPr sz="1300">
                <a:latin typeface="Calibri"/>
                <a:cs typeface="Calibri"/>
              </a:endParaRPr>
            </a:p>
          </p:txBody>
        </p:sp>
        <p:sp>
          <p:nvSpPr>
            <p:cNvPr id="224" name="object 224"/>
            <p:cNvSpPr/>
            <p:nvPr/>
          </p:nvSpPr>
          <p:spPr>
            <a:xfrm>
              <a:off x="7012345" y="2720375"/>
              <a:ext cx="415980" cy="718556"/>
            </a:xfrm>
            <a:prstGeom prst="rect">
              <a:avLst/>
            </a:prstGeom>
            <a:blipFill>
              <a:blip r:embed="rId59" cstate="print"/>
              <a:stretch>
                <a:fillRect/>
              </a:stretch>
            </a:blipFill>
          </p:spPr>
          <p:txBody>
            <a:bodyPr wrap="square" lIns="0" tIns="0" rIns="0" bIns="0" rtlCol="0"/>
            <a:lstStyle/>
            <a:p>
              <a:endParaRPr/>
            </a:p>
          </p:txBody>
        </p:sp>
        <p:sp>
          <p:nvSpPr>
            <p:cNvPr id="225" name="object 225"/>
            <p:cNvSpPr/>
            <p:nvPr/>
          </p:nvSpPr>
          <p:spPr>
            <a:xfrm>
              <a:off x="7036760" y="2730867"/>
              <a:ext cx="367665" cy="680720"/>
            </a:xfrm>
            <a:custGeom>
              <a:avLst/>
              <a:gdLst/>
              <a:ahLst/>
              <a:cxnLst/>
              <a:rect l="l" t="t" r="r" b="b"/>
              <a:pathLst>
                <a:path w="367665" h="680720">
                  <a:moveTo>
                    <a:pt x="0" y="0"/>
                  </a:moveTo>
                  <a:lnTo>
                    <a:pt x="367614" y="680558"/>
                  </a:lnTo>
                </a:path>
              </a:pathLst>
            </a:custGeom>
            <a:ln w="15164">
              <a:solidFill>
                <a:srgbClr val="C0504D"/>
              </a:solidFill>
            </a:ln>
          </p:spPr>
          <p:txBody>
            <a:bodyPr wrap="square" lIns="0" tIns="0" rIns="0" bIns="0" rtlCol="0"/>
            <a:lstStyle/>
            <a:p>
              <a:endParaRPr/>
            </a:p>
          </p:txBody>
        </p:sp>
        <p:sp>
          <p:nvSpPr>
            <p:cNvPr id="226" name="object 226"/>
            <p:cNvSpPr/>
            <p:nvPr/>
          </p:nvSpPr>
          <p:spPr>
            <a:xfrm>
              <a:off x="7381968" y="3058953"/>
              <a:ext cx="417835" cy="381679"/>
            </a:xfrm>
            <a:prstGeom prst="rect">
              <a:avLst/>
            </a:prstGeom>
            <a:blipFill>
              <a:blip r:embed="rId60" cstate="print"/>
              <a:stretch>
                <a:fillRect/>
              </a:stretch>
            </a:blipFill>
          </p:spPr>
          <p:txBody>
            <a:bodyPr wrap="square" lIns="0" tIns="0" rIns="0" bIns="0" rtlCol="0"/>
            <a:lstStyle/>
            <a:p>
              <a:endParaRPr/>
            </a:p>
          </p:txBody>
        </p:sp>
        <p:sp>
          <p:nvSpPr>
            <p:cNvPr id="227" name="object 227"/>
            <p:cNvSpPr/>
            <p:nvPr/>
          </p:nvSpPr>
          <p:spPr>
            <a:xfrm>
              <a:off x="7404529" y="3071146"/>
              <a:ext cx="372745" cy="340360"/>
            </a:xfrm>
            <a:custGeom>
              <a:avLst/>
              <a:gdLst/>
              <a:ahLst/>
              <a:cxnLst/>
              <a:rect l="l" t="t" r="r" b="b"/>
              <a:pathLst>
                <a:path w="372745" h="340360">
                  <a:moveTo>
                    <a:pt x="0" y="340279"/>
                  </a:moveTo>
                  <a:lnTo>
                    <a:pt x="372610" y="0"/>
                  </a:lnTo>
                </a:path>
              </a:pathLst>
            </a:custGeom>
            <a:ln w="14757">
              <a:solidFill>
                <a:srgbClr val="C0504D"/>
              </a:solidFill>
            </a:ln>
          </p:spPr>
          <p:txBody>
            <a:bodyPr wrap="square" lIns="0" tIns="0" rIns="0" bIns="0" rtlCol="0"/>
            <a:lstStyle/>
            <a:p>
              <a:endParaRPr/>
            </a:p>
          </p:txBody>
        </p:sp>
        <p:sp>
          <p:nvSpPr>
            <p:cNvPr id="228" name="object 228"/>
            <p:cNvSpPr/>
            <p:nvPr/>
          </p:nvSpPr>
          <p:spPr>
            <a:xfrm>
              <a:off x="7752828" y="3060659"/>
              <a:ext cx="419689" cy="718556"/>
            </a:xfrm>
            <a:prstGeom prst="rect">
              <a:avLst/>
            </a:prstGeom>
            <a:blipFill>
              <a:blip r:embed="rId61" cstate="print"/>
              <a:stretch>
                <a:fillRect/>
              </a:stretch>
            </a:blipFill>
          </p:spPr>
          <p:txBody>
            <a:bodyPr wrap="square" lIns="0" tIns="0" rIns="0" bIns="0" rtlCol="0"/>
            <a:lstStyle/>
            <a:p>
              <a:endParaRPr/>
            </a:p>
          </p:txBody>
        </p:sp>
        <p:sp>
          <p:nvSpPr>
            <p:cNvPr id="229" name="object 229"/>
            <p:cNvSpPr/>
            <p:nvPr/>
          </p:nvSpPr>
          <p:spPr>
            <a:xfrm>
              <a:off x="7777243" y="3071146"/>
              <a:ext cx="371475" cy="680720"/>
            </a:xfrm>
            <a:custGeom>
              <a:avLst/>
              <a:gdLst/>
              <a:ahLst/>
              <a:cxnLst/>
              <a:rect l="l" t="t" r="r" b="b"/>
              <a:pathLst>
                <a:path w="371475" h="680720">
                  <a:moveTo>
                    <a:pt x="0" y="0"/>
                  </a:moveTo>
                  <a:lnTo>
                    <a:pt x="370859" y="680563"/>
                  </a:lnTo>
                </a:path>
              </a:pathLst>
            </a:custGeom>
            <a:ln w="15160">
              <a:solidFill>
                <a:srgbClr val="C0504D"/>
              </a:solidFill>
            </a:ln>
          </p:spPr>
          <p:txBody>
            <a:bodyPr wrap="square" lIns="0" tIns="0" rIns="0" bIns="0" rtlCol="0"/>
            <a:lstStyle/>
            <a:p>
              <a:endParaRPr/>
            </a:p>
          </p:txBody>
        </p:sp>
        <p:sp>
          <p:nvSpPr>
            <p:cNvPr id="230" name="object 230"/>
            <p:cNvSpPr/>
            <p:nvPr/>
          </p:nvSpPr>
          <p:spPr>
            <a:xfrm>
              <a:off x="8123687" y="2721514"/>
              <a:ext cx="424015" cy="1057134"/>
            </a:xfrm>
            <a:prstGeom prst="rect">
              <a:avLst/>
            </a:prstGeom>
            <a:blipFill>
              <a:blip r:embed="rId62" cstate="print"/>
              <a:stretch>
                <a:fillRect/>
              </a:stretch>
            </a:blipFill>
          </p:spPr>
          <p:txBody>
            <a:bodyPr wrap="square" lIns="0" tIns="0" rIns="0" bIns="0" rtlCol="0"/>
            <a:lstStyle/>
            <a:p>
              <a:endParaRPr/>
            </a:p>
          </p:txBody>
        </p:sp>
        <p:sp>
          <p:nvSpPr>
            <p:cNvPr id="231" name="object 231"/>
            <p:cNvSpPr/>
            <p:nvPr/>
          </p:nvSpPr>
          <p:spPr>
            <a:xfrm>
              <a:off x="8148102" y="2730867"/>
              <a:ext cx="375285" cy="1021080"/>
            </a:xfrm>
            <a:custGeom>
              <a:avLst/>
              <a:gdLst/>
              <a:ahLst/>
              <a:cxnLst/>
              <a:rect l="l" t="t" r="r" b="b"/>
              <a:pathLst>
                <a:path w="375284" h="1021079">
                  <a:moveTo>
                    <a:pt x="0" y="1020842"/>
                  </a:moveTo>
                  <a:lnTo>
                    <a:pt x="375031" y="0"/>
                  </a:lnTo>
                </a:path>
              </a:pathLst>
            </a:custGeom>
            <a:ln w="15300">
              <a:solidFill>
                <a:srgbClr val="C0504D"/>
              </a:solidFill>
            </a:ln>
          </p:spPr>
          <p:txBody>
            <a:bodyPr wrap="square" lIns="0" tIns="0" rIns="0" bIns="0" rtlCol="0"/>
            <a:lstStyle/>
            <a:p>
              <a:endParaRPr/>
            </a:p>
          </p:txBody>
        </p:sp>
        <p:sp>
          <p:nvSpPr>
            <p:cNvPr id="232" name="object 232"/>
            <p:cNvSpPr/>
            <p:nvPr/>
          </p:nvSpPr>
          <p:spPr>
            <a:xfrm>
              <a:off x="8500109" y="2718673"/>
              <a:ext cx="412272" cy="381679"/>
            </a:xfrm>
            <a:prstGeom prst="rect">
              <a:avLst/>
            </a:prstGeom>
            <a:blipFill>
              <a:blip r:embed="rId63" cstate="print"/>
              <a:stretch>
                <a:fillRect/>
              </a:stretch>
            </a:blipFill>
          </p:spPr>
          <p:txBody>
            <a:bodyPr wrap="square" lIns="0" tIns="0" rIns="0" bIns="0" rtlCol="0"/>
            <a:lstStyle/>
            <a:p>
              <a:endParaRPr/>
            </a:p>
          </p:txBody>
        </p:sp>
        <p:sp>
          <p:nvSpPr>
            <p:cNvPr id="233" name="object 233"/>
            <p:cNvSpPr/>
            <p:nvPr/>
          </p:nvSpPr>
          <p:spPr>
            <a:xfrm>
              <a:off x="8522670" y="2730867"/>
              <a:ext cx="367030" cy="340360"/>
            </a:xfrm>
            <a:custGeom>
              <a:avLst/>
              <a:gdLst/>
              <a:ahLst/>
              <a:cxnLst/>
              <a:rect l="l" t="t" r="r" b="b"/>
              <a:pathLst>
                <a:path w="367029" h="340360">
                  <a:moveTo>
                    <a:pt x="0" y="0"/>
                  </a:moveTo>
                  <a:lnTo>
                    <a:pt x="366687" y="340279"/>
                  </a:lnTo>
                </a:path>
              </a:pathLst>
            </a:custGeom>
            <a:ln w="14767">
              <a:solidFill>
                <a:srgbClr val="C0504D"/>
              </a:solidFill>
            </a:ln>
          </p:spPr>
          <p:txBody>
            <a:bodyPr wrap="square" lIns="0" tIns="0" rIns="0" bIns="0" rtlCol="0"/>
            <a:lstStyle/>
            <a:p>
              <a:endParaRPr/>
            </a:p>
          </p:txBody>
        </p:sp>
        <p:sp>
          <p:nvSpPr>
            <p:cNvPr id="234" name="object 234"/>
            <p:cNvSpPr/>
            <p:nvPr/>
          </p:nvSpPr>
          <p:spPr>
            <a:xfrm>
              <a:off x="7009255" y="2630768"/>
              <a:ext cx="415980" cy="718556"/>
            </a:xfrm>
            <a:prstGeom prst="rect">
              <a:avLst/>
            </a:prstGeom>
            <a:blipFill>
              <a:blip r:embed="rId59" cstate="print"/>
              <a:stretch>
                <a:fillRect/>
              </a:stretch>
            </a:blipFill>
          </p:spPr>
          <p:txBody>
            <a:bodyPr wrap="square" lIns="0" tIns="0" rIns="0" bIns="0" rtlCol="0"/>
            <a:lstStyle/>
            <a:p>
              <a:endParaRPr/>
            </a:p>
          </p:txBody>
        </p:sp>
        <p:sp>
          <p:nvSpPr>
            <p:cNvPr id="235" name="object 235"/>
            <p:cNvSpPr/>
            <p:nvPr/>
          </p:nvSpPr>
          <p:spPr>
            <a:xfrm>
              <a:off x="7033669" y="2641260"/>
              <a:ext cx="367665" cy="680720"/>
            </a:xfrm>
            <a:custGeom>
              <a:avLst/>
              <a:gdLst/>
              <a:ahLst/>
              <a:cxnLst/>
              <a:rect l="l" t="t" r="r" b="b"/>
              <a:pathLst>
                <a:path w="367665" h="680720">
                  <a:moveTo>
                    <a:pt x="0" y="0"/>
                  </a:moveTo>
                  <a:lnTo>
                    <a:pt x="367614" y="680558"/>
                  </a:lnTo>
                </a:path>
              </a:pathLst>
            </a:custGeom>
            <a:ln w="15164">
              <a:solidFill>
                <a:srgbClr val="C0504D"/>
              </a:solidFill>
            </a:ln>
          </p:spPr>
          <p:txBody>
            <a:bodyPr wrap="square" lIns="0" tIns="0" rIns="0" bIns="0" rtlCol="0"/>
            <a:lstStyle/>
            <a:p>
              <a:endParaRPr/>
            </a:p>
          </p:txBody>
        </p:sp>
        <p:sp>
          <p:nvSpPr>
            <p:cNvPr id="236" name="object 236"/>
            <p:cNvSpPr/>
            <p:nvPr/>
          </p:nvSpPr>
          <p:spPr>
            <a:xfrm>
              <a:off x="7378878" y="2969346"/>
              <a:ext cx="417835" cy="381679"/>
            </a:xfrm>
            <a:prstGeom prst="rect">
              <a:avLst/>
            </a:prstGeom>
            <a:blipFill>
              <a:blip r:embed="rId60" cstate="print"/>
              <a:stretch>
                <a:fillRect/>
              </a:stretch>
            </a:blipFill>
          </p:spPr>
          <p:txBody>
            <a:bodyPr wrap="square" lIns="0" tIns="0" rIns="0" bIns="0" rtlCol="0"/>
            <a:lstStyle/>
            <a:p>
              <a:endParaRPr/>
            </a:p>
          </p:txBody>
        </p:sp>
        <p:sp>
          <p:nvSpPr>
            <p:cNvPr id="237" name="object 237"/>
            <p:cNvSpPr/>
            <p:nvPr/>
          </p:nvSpPr>
          <p:spPr>
            <a:xfrm>
              <a:off x="7401438" y="2981539"/>
              <a:ext cx="372745" cy="340360"/>
            </a:xfrm>
            <a:custGeom>
              <a:avLst/>
              <a:gdLst/>
              <a:ahLst/>
              <a:cxnLst/>
              <a:rect l="l" t="t" r="r" b="b"/>
              <a:pathLst>
                <a:path w="372745" h="340360">
                  <a:moveTo>
                    <a:pt x="0" y="340279"/>
                  </a:moveTo>
                  <a:lnTo>
                    <a:pt x="372610" y="0"/>
                  </a:lnTo>
                </a:path>
              </a:pathLst>
            </a:custGeom>
            <a:ln w="14757">
              <a:solidFill>
                <a:srgbClr val="C0504D"/>
              </a:solidFill>
            </a:ln>
          </p:spPr>
          <p:txBody>
            <a:bodyPr wrap="square" lIns="0" tIns="0" rIns="0" bIns="0" rtlCol="0"/>
            <a:lstStyle/>
            <a:p>
              <a:endParaRPr/>
            </a:p>
          </p:txBody>
        </p:sp>
        <p:sp>
          <p:nvSpPr>
            <p:cNvPr id="238" name="object 238"/>
            <p:cNvSpPr/>
            <p:nvPr/>
          </p:nvSpPr>
          <p:spPr>
            <a:xfrm>
              <a:off x="7749737" y="2971047"/>
              <a:ext cx="419689" cy="718556"/>
            </a:xfrm>
            <a:prstGeom prst="rect">
              <a:avLst/>
            </a:prstGeom>
            <a:blipFill>
              <a:blip r:embed="rId61" cstate="print"/>
              <a:stretch>
                <a:fillRect/>
              </a:stretch>
            </a:blipFill>
          </p:spPr>
          <p:txBody>
            <a:bodyPr wrap="square" lIns="0" tIns="0" rIns="0" bIns="0" rtlCol="0"/>
            <a:lstStyle/>
            <a:p>
              <a:endParaRPr/>
            </a:p>
          </p:txBody>
        </p:sp>
        <p:sp>
          <p:nvSpPr>
            <p:cNvPr id="239" name="object 239"/>
            <p:cNvSpPr/>
            <p:nvPr/>
          </p:nvSpPr>
          <p:spPr>
            <a:xfrm>
              <a:off x="7774152" y="2981539"/>
              <a:ext cx="371475" cy="680720"/>
            </a:xfrm>
            <a:custGeom>
              <a:avLst/>
              <a:gdLst/>
              <a:ahLst/>
              <a:cxnLst/>
              <a:rect l="l" t="t" r="r" b="b"/>
              <a:pathLst>
                <a:path w="371475" h="680720">
                  <a:moveTo>
                    <a:pt x="0" y="0"/>
                  </a:moveTo>
                  <a:lnTo>
                    <a:pt x="370859" y="680558"/>
                  </a:lnTo>
                </a:path>
              </a:pathLst>
            </a:custGeom>
            <a:ln w="15160">
              <a:solidFill>
                <a:srgbClr val="C0504D"/>
              </a:solidFill>
            </a:ln>
          </p:spPr>
          <p:txBody>
            <a:bodyPr wrap="square" lIns="0" tIns="0" rIns="0" bIns="0" rtlCol="0"/>
            <a:lstStyle/>
            <a:p>
              <a:endParaRPr/>
            </a:p>
          </p:txBody>
        </p:sp>
        <p:sp>
          <p:nvSpPr>
            <p:cNvPr id="240" name="object 240"/>
            <p:cNvSpPr/>
            <p:nvPr/>
          </p:nvSpPr>
          <p:spPr>
            <a:xfrm>
              <a:off x="8120597" y="2631902"/>
              <a:ext cx="424015" cy="1057134"/>
            </a:xfrm>
            <a:prstGeom prst="rect">
              <a:avLst/>
            </a:prstGeom>
            <a:blipFill>
              <a:blip r:embed="rId62" cstate="print"/>
              <a:stretch>
                <a:fillRect/>
              </a:stretch>
            </a:blipFill>
          </p:spPr>
          <p:txBody>
            <a:bodyPr wrap="square" lIns="0" tIns="0" rIns="0" bIns="0" rtlCol="0"/>
            <a:lstStyle/>
            <a:p>
              <a:endParaRPr/>
            </a:p>
          </p:txBody>
        </p:sp>
        <p:sp>
          <p:nvSpPr>
            <p:cNvPr id="241" name="object 241"/>
            <p:cNvSpPr/>
            <p:nvPr/>
          </p:nvSpPr>
          <p:spPr>
            <a:xfrm>
              <a:off x="8145012" y="2641260"/>
              <a:ext cx="375285" cy="1021080"/>
            </a:xfrm>
            <a:custGeom>
              <a:avLst/>
              <a:gdLst/>
              <a:ahLst/>
              <a:cxnLst/>
              <a:rect l="l" t="t" r="r" b="b"/>
              <a:pathLst>
                <a:path w="375284" h="1021079">
                  <a:moveTo>
                    <a:pt x="0" y="1020837"/>
                  </a:moveTo>
                  <a:lnTo>
                    <a:pt x="375031" y="0"/>
                  </a:lnTo>
                </a:path>
              </a:pathLst>
            </a:custGeom>
            <a:ln w="15300">
              <a:solidFill>
                <a:srgbClr val="C0504D"/>
              </a:solidFill>
            </a:ln>
          </p:spPr>
          <p:txBody>
            <a:bodyPr wrap="square" lIns="0" tIns="0" rIns="0" bIns="0" rtlCol="0"/>
            <a:lstStyle/>
            <a:p>
              <a:endParaRPr/>
            </a:p>
          </p:txBody>
        </p:sp>
        <p:sp>
          <p:nvSpPr>
            <p:cNvPr id="242" name="object 242"/>
            <p:cNvSpPr/>
            <p:nvPr/>
          </p:nvSpPr>
          <p:spPr>
            <a:xfrm>
              <a:off x="8497637" y="2629067"/>
              <a:ext cx="412272" cy="381679"/>
            </a:xfrm>
            <a:prstGeom prst="rect">
              <a:avLst/>
            </a:prstGeom>
            <a:blipFill>
              <a:blip r:embed="rId63" cstate="print"/>
              <a:stretch>
                <a:fillRect/>
              </a:stretch>
            </a:blipFill>
          </p:spPr>
          <p:txBody>
            <a:bodyPr wrap="square" lIns="0" tIns="0" rIns="0" bIns="0" rtlCol="0"/>
            <a:lstStyle/>
            <a:p>
              <a:endParaRPr/>
            </a:p>
          </p:txBody>
        </p:sp>
        <p:sp>
          <p:nvSpPr>
            <p:cNvPr id="243" name="object 243"/>
            <p:cNvSpPr/>
            <p:nvPr/>
          </p:nvSpPr>
          <p:spPr>
            <a:xfrm>
              <a:off x="8520197" y="2641260"/>
              <a:ext cx="367030" cy="340360"/>
            </a:xfrm>
            <a:custGeom>
              <a:avLst/>
              <a:gdLst/>
              <a:ahLst/>
              <a:cxnLst/>
              <a:rect l="l" t="t" r="r" b="b"/>
              <a:pathLst>
                <a:path w="367029" h="340360">
                  <a:moveTo>
                    <a:pt x="0" y="0"/>
                  </a:moveTo>
                  <a:lnTo>
                    <a:pt x="366687" y="340279"/>
                  </a:lnTo>
                </a:path>
              </a:pathLst>
            </a:custGeom>
            <a:ln w="14767">
              <a:solidFill>
                <a:srgbClr val="C0504D"/>
              </a:solidFill>
            </a:ln>
          </p:spPr>
          <p:txBody>
            <a:bodyPr wrap="square" lIns="0" tIns="0" rIns="0" bIns="0" rtlCol="0"/>
            <a:lstStyle/>
            <a:p>
              <a:endParaRPr/>
            </a:p>
          </p:txBody>
        </p:sp>
        <p:sp>
          <p:nvSpPr>
            <p:cNvPr id="244" name="object 244"/>
            <p:cNvSpPr/>
            <p:nvPr/>
          </p:nvSpPr>
          <p:spPr>
            <a:xfrm>
              <a:off x="7003691" y="2885977"/>
              <a:ext cx="415980" cy="718556"/>
            </a:xfrm>
            <a:prstGeom prst="rect">
              <a:avLst/>
            </a:prstGeom>
            <a:blipFill>
              <a:blip r:embed="rId59" cstate="print"/>
              <a:stretch>
                <a:fillRect/>
              </a:stretch>
            </a:blipFill>
          </p:spPr>
          <p:txBody>
            <a:bodyPr wrap="square" lIns="0" tIns="0" rIns="0" bIns="0" rtlCol="0"/>
            <a:lstStyle/>
            <a:p>
              <a:endParaRPr/>
            </a:p>
          </p:txBody>
        </p:sp>
        <p:sp>
          <p:nvSpPr>
            <p:cNvPr id="245" name="object 245"/>
            <p:cNvSpPr/>
            <p:nvPr/>
          </p:nvSpPr>
          <p:spPr>
            <a:xfrm>
              <a:off x="7028106" y="2896469"/>
              <a:ext cx="367665" cy="680720"/>
            </a:xfrm>
            <a:custGeom>
              <a:avLst/>
              <a:gdLst/>
              <a:ahLst/>
              <a:cxnLst/>
              <a:rect l="l" t="t" r="r" b="b"/>
              <a:pathLst>
                <a:path w="367665" h="680720">
                  <a:moveTo>
                    <a:pt x="0" y="0"/>
                  </a:moveTo>
                  <a:lnTo>
                    <a:pt x="367614" y="680558"/>
                  </a:lnTo>
                </a:path>
              </a:pathLst>
            </a:custGeom>
            <a:ln w="15164">
              <a:solidFill>
                <a:srgbClr val="C0504D"/>
              </a:solidFill>
            </a:ln>
          </p:spPr>
          <p:txBody>
            <a:bodyPr wrap="square" lIns="0" tIns="0" rIns="0" bIns="0" rtlCol="0"/>
            <a:lstStyle/>
            <a:p>
              <a:endParaRPr/>
            </a:p>
          </p:txBody>
        </p:sp>
        <p:sp>
          <p:nvSpPr>
            <p:cNvPr id="246" name="object 246"/>
            <p:cNvSpPr/>
            <p:nvPr/>
          </p:nvSpPr>
          <p:spPr>
            <a:xfrm>
              <a:off x="7372697" y="3224555"/>
              <a:ext cx="417835" cy="381679"/>
            </a:xfrm>
            <a:prstGeom prst="rect">
              <a:avLst/>
            </a:prstGeom>
            <a:blipFill>
              <a:blip r:embed="rId60" cstate="print"/>
              <a:stretch>
                <a:fillRect/>
              </a:stretch>
            </a:blipFill>
          </p:spPr>
          <p:txBody>
            <a:bodyPr wrap="square" lIns="0" tIns="0" rIns="0" bIns="0" rtlCol="0"/>
            <a:lstStyle/>
            <a:p>
              <a:endParaRPr/>
            </a:p>
          </p:txBody>
        </p:sp>
        <p:sp>
          <p:nvSpPr>
            <p:cNvPr id="247" name="object 247"/>
            <p:cNvSpPr/>
            <p:nvPr/>
          </p:nvSpPr>
          <p:spPr>
            <a:xfrm>
              <a:off x="7395257" y="3236748"/>
              <a:ext cx="372745" cy="340360"/>
            </a:xfrm>
            <a:custGeom>
              <a:avLst/>
              <a:gdLst/>
              <a:ahLst/>
              <a:cxnLst/>
              <a:rect l="l" t="t" r="r" b="b"/>
              <a:pathLst>
                <a:path w="372745" h="340360">
                  <a:moveTo>
                    <a:pt x="0" y="340279"/>
                  </a:moveTo>
                  <a:lnTo>
                    <a:pt x="372610" y="0"/>
                  </a:lnTo>
                </a:path>
              </a:pathLst>
            </a:custGeom>
            <a:ln w="14757">
              <a:solidFill>
                <a:srgbClr val="C0504D"/>
              </a:solidFill>
            </a:ln>
          </p:spPr>
          <p:txBody>
            <a:bodyPr wrap="square" lIns="0" tIns="0" rIns="0" bIns="0" rtlCol="0"/>
            <a:lstStyle/>
            <a:p>
              <a:endParaRPr/>
            </a:p>
          </p:txBody>
        </p:sp>
        <p:sp>
          <p:nvSpPr>
            <p:cNvPr id="248" name="object 248"/>
            <p:cNvSpPr/>
            <p:nvPr/>
          </p:nvSpPr>
          <p:spPr>
            <a:xfrm>
              <a:off x="7743556" y="3226261"/>
              <a:ext cx="419689" cy="718556"/>
            </a:xfrm>
            <a:prstGeom prst="rect">
              <a:avLst/>
            </a:prstGeom>
            <a:blipFill>
              <a:blip r:embed="rId61" cstate="print"/>
              <a:stretch>
                <a:fillRect/>
              </a:stretch>
            </a:blipFill>
          </p:spPr>
          <p:txBody>
            <a:bodyPr wrap="square" lIns="0" tIns="0" rIns="0" bIns="0" rtlCol="0"/>
            <a:lstStyle/>
            <a:p>
              <a:endParaRPr/>
            </a:p>
          </p:txBody>
        </p:sp>
        <p:sp>
          <p:nvSpPr>
            <p:cNvPr id="249" name="object 249"/>
            <p:cNvSpPr/>
            <p:nvPr/>
          </p:nvSpPr>
          <p:spPr>
            <a:xfrm>
              <a:off x="7767971" y="3236748"/>
              <a:ext cx="371475" cy="680720"/>
            </a:xfrm>
            <a:custGeom>
              <a:avLst/>
              <a:gdLst/>
              <a:ahLst/>
              <a:cxnLst/>
              <a:rect l="l" t="t" r="r" b="b"/>
              <a:pathLst>
                <a:path w="371475" h="680720">
                  <a:moveTo>
                    <a:pt x="0" y="0"/>
                  </a:moveTo>
                  <a:lnTo>
                    <a:pt x="370859" y="680563"/>
                  </a:lnTo>
                </a:path>
              </a:pathLst>
            </a:custGeom>
            <a:ln w="15160">
              <a:solidFill>
                <a:srgbClr val="C0504D"/>
              </a:solidFill>
            </a:ln>
          </p:spPr>
          <p:txBody>
            <a:bodyPr wrap="square" lIns="0" tIns="0" rIns="0" bIns="0" rtlCol="0"/>
            <a:lstStyle/>
            <a:p>
              <a:endParaRPr/>
            </a:p>
          </p:txBody>
        </p:sp>
        <p:sp>
          <p:nvSpPr>
            <p:cNvPr id="250" name="object 250"/>
            <p:cNvSpPr/>
            <p:nvPr/>
          </p:nvSpPr>
          <p:spPr>
            <a:xfrm>
              <a:off x="8114416" y="2887116"/>
              <a:ext cx="424015" cy="1057134"/>
            </a:xfrm>
            <a:prstGeom prst="rect">
              <a:avLst/>
            </a:prstGeom>
            <a:blipFill>
              <a:blip r:embed="rId62" cstate="print"/>
              <a:stretch>
                <a:fillRect/>
              </a:stretch>
            </a:blipFill>
          </p:spPr>
          <p:txBody>
            <a:bodyPr wrap="square" lIns="0" tIns="0" rIns="0" bIns="0" rtlCol="0"/>
            <a:lstStyle/>
            <a:p>
              <a:endParaRPr/>
            </a:p>
          </p:txBody>
        </p:sp>
        <p:sp>
          <p:nvSpPr>
            <p:cNvPr id="251" name="object 251"/>
            <p:cNvSpPr/>
            <p:nvPr/>
          </p:nvSpPr>
          <p:spPr>
            <a:xfrm>
              <a:off x="8138831" y="2896469"/>
              <a:ext cx="375285" cy="1021080"/>
            </a:xfrm>
            <a:custGeom>
              <a:avLst/>
              <a:gdLst/>
              <a:ahLst/>
              <a:cxnLst/>
              <a:rect l="l" t="t" r="r" b="b"/>
              <a:pathLst>
                <a:path w="375284" h="1021079">
                  <a:moveTo>
                    <a:pt x="0" y="1020842"/>
                  </a:moveTo>
                  <a:lnTo>
                    <a:pt x="375031" y="0"/>
                  </a:lnTo>
                </a:path>
              </a:pathLst>
            </a:custGeom>
            <a:ln w="15300">
              <a:solidFill>
                <a:srgbClr val="C0504D"/>
              </a:solidFill>
            </a:ln>
          </p:spPr>
          <p:txBody>
            <a:bodyPr wrap="square" lIns="0" tIns="0" rIns="0" bIns="0" rtlCol="0"/>
            <a:lstStyle/>
            <a:p>
              <a:endParaRPr/>
            </a:p>
          </p:txBody>
        </p:sp>
        <p:sp>
          <p:nvSpPr>
            <p:cNvPr id="252" name="object 252"/>
            <p:cNvSpPr/>
            <p:nvPr/>
          </p:nvSpPr>
          <p:spPr>
            <a:xfrm>
              <a:off x="8491456" y="2884276"/>
              <a:ext cx="412272" cy="381679"/>
            </a:xfrm>
            <a:prstGeom prst="rect">
              <a:avLst/>
            </a:prstGeom>
            <a:blipFill>
              <a:blip r:embed="rId63" cstate="print"/>
              <a:stretch>
                <a:fillRect/>
              </a:stretch>
            </a:blipFill>
          </p:spPr>
          <p:txBody>
            <a:bodyPr wrap="square" lIns="0" tIns="0" rIns="0" bIns="0" rtlCol="0"/>
            <a:lstStyle/>
            <a:p>
              <a:endParaRPr/>
            </a:p>
          </p:txBody>
        </p:sp>
        <p:sp>
          <p:nvSpPr>
            <p:cNvPr id="253" name="object 253"/>
            <p:cNvSpPr/>
            <p:nvPr/>
          </p:nvSpPr>
          <p:spPr>
            <a:xfrm>
              <a:off x="8514016" y="2896469"/>
              <a:ext cx="367030" cy="340360"/>
            </a:xfrm>
            <a:custGeom>
              <a:avLst/>
              <a:gdLst/>
              <a:ahLst/>
              <a:cxnLst/>
              <a:rect l="l" t="t" r="r" b="b"/>
              <a:pathLst>
                <a:path w="367029" h="340360">
                  <a:moveTo>
                    <a:pt x="0" y="0"/>
                  </a:moveTo>
                  <a:lnTo>
                    <a:pt x="366687" y="340279"/>
                  </a:lnTo>
                </a:path>
              </a:pathLst>
            </a:custGeom>
            <a:ln w="14767">
              <a:solidFill>
                <a:srgbClr val="C0504D"/>
              </a:solidFill>
            </a:ln>
          </p:spPr>
          <p:txBody>
            <a:bodyPr wrap="square" lIns="0" tIns="0" rIns="0" bIns="0" rtlCol="0"/>
            <a:lstStyle/>
            <a:p>
              <a:endParaRPr/>
            </a:p>
          </p:txBody>
        </p:sp>
        <p:sp>
          <p:nvSpPr>
            <p:cNvPr id="254" name="object 254"/>
            <p:cNvSpPr/>
            <p:nvPr/>
          </p:nvSpPr>
          <p:spPr>
            <a:xfrm>
              <a:off x="7013581" y="2965943"/>
              <a:ext cx="415980" cy="718556"/>
            </a:xfrm>
            <a:prstGeom prst="rect">
              <a:avLst/>
            </a:prstGeom>
            <a:blipFill>
              <a:blip r:embed="rId59" cstate="print"/>
              <a:stretch>
                <a:fillRect/>
              </a:stretch>
            </a:blipFill>
          </p:spPr>
          <p:txBody>
            <a:bodyPr wrap="square" lIns="0" tIns="0" rIns="0" bIns="0" rtlCol="0"/>
            <a:lstStyle/>
            <a:p>
              <a:endParaRPr/>
            </a:p>
          </p:txBody>
        </p:sp>
        <p:sp>
          <p:nvSpPr>
            <p:cNvPr id="255" name="object 255"/>
            <p:cNvSpPr/>
            <p:nvPr/>
          </p:nvSpPr>
          <p:spPr>
            <a:xfrm>
              <a:off x="7037995" y="2976435"/>
              <a:ext cx="367665" cy="680720"/>
            </a:xfrm>
            <a:custGeom>
              <a:avLst/>
              <a:gdLst/>
              <a:ahLst/>
              <a:cxnLst/>
              <a:rect l="l" t="t" r="r" b="b"/>
              <a:pathLst>
                <a:path w="367665" h="680720">
                  <a:moveTo>
                    <a:pt x="0" y="0"/>
                  </a:moveTo>
                  <a:lnTo>
                    <a:pt x="367614" y="680558"/>
                  </a:lnTo>
                </a:path>
              </a:pathLst>
            </a:custGeom>
            <a:ln w="15164">
              <a:solidFill>
                <a:srgbClr val="C0504D"/>
              </a:solidFill>
            </a:ln>
          </p:spPr>
          <p:txBody>
            <a:bodyPr wrap="square" lIns="0" tIns="0" rIns="0" bIns="0" rtlCol="0"/>
            <a:lstStyle/>
            <a:p>
              <a:endParaRPr/>
            </a:p>
          </p:txBody>
        </p:sp>
        <p:sp>
          <p:nvSpPr>
            <p:cNvPr id="256" name="object 256"/>
            <p:cNvSpPr/>
            <p:nvPr/>
          </p:nvSpPr>
          <p:spPr>
            <a:xfrm>
              <a:off x="7383204" y="3304521"/>
              <a:ext cx="417835" cy="381679"/>
            </a:xfrm>
            <a:prstGeom prst="rect">
              <a:avLst/>
            </a:prstGeom>
            <a:blipFill>
              <a:blip r:embed="rId60" cstate="print"/>
              <a:stretch>
                <a:fillRect/>
              </a:stretch>
            </a:blipFill>
          </p:spPr>
          <p:txBody>
            <a:bodyPr wrap="square" lIns="0" tIns="0" rIns="0" bIns="0" rtlCol="0"/>
            <a:lstStyle/>
            <a:p>
              <a:endParaRPr/>
            </a:p>
          </p:txBody>
        </p:sp>
        <p:sp>
          <p:nvSpPr>
            <p:cNvPr id="257" name="object 257"/>
            <p:cNvSpPr/>
            <p:nvPr/>
          </p:nvSpPr>
          <p:spPr>
            <a:xfrm>
              <a:off x="7405765" y="3316714"/>
              <a:ext cx="372745" cy="340360"/>
            </a:xfrm>
            <a:custGeom>
              <a:avLst/>
              <a:gdLst/>
              <a:ahLst/>
              <a:cxnLst/>
              <a:rect l="l" t="t" r="r" b="b"/>
              <a:pathLst>
                <a:path w="372745" h="340360">
                  <a:moveTo>
                    <a:pt x="0" y="340279"/>
                  </a:moveTo>
                  <a:lnTo>
                    <a:pt x="372610" y="0"/>
                  </a:lnTo>
                </a:path>
              </a:pathLst>
            </a:custGeom>
            <a:ln w="14757">
              <a:solidFill>
                <a:srgbClr val="C0504D"/>
              </a:solidFill>
            </a:ln>
          </p:spPr>
          <p:txBody>
            <a:bodyPr wrap="square" lIns="0" tIns="0" rIns="0" bIns="0" rtlCol="0"/>
            <a:lstStyle/>
            <a:p>
              <a:endParaRPr/>
            </a:p>
          </p:txBody>
        </p:sp>
        <p:sp>
          <p:nvSpPr>
            <p:cNvPr id="258" name="object 258"/>
            <p:cNvSpPr/>
            <p:nvPr/>
          </p:nvSpPr>
          <p:spPr>
            <a:xfrm>
              <a:off x="7753446" y="3306227"/>
              <a:ext cx="419689" cy="718556"/>
            </a:xfrm>
            <a:prstGeom prst="rect">
              <a:avLst/>
            </a:prstGeom>
            <a:blipFill>
              <a:blip r:embed="rId61" cstate="print"/>
              <a:stretch>
                <a:fillRect/>
              </a:stretch>
            </a:blipFill>
          </p:spPr>
          <p:txBody>
            <a:bodyPr wrap="square" lIns="0" tIns="0" rIns="0" bIns="0" rtlCol="0"/>
            <a:lstStyle/>
            <a:p>
              <a:endParaRPr/>
            </a:p>
          </p:txBody>
        </p:sp>
        <p:sp>
          <p:nvSpPr>
            <p:cNvPr id="259" name="object 259"/>
            <p:cNvSpPr/>
            <p:nvPr/>
          </p:nvSpPr>
          <p:spPr>
            <a:xfrm>
              <a:off x="7777860" y="3316714"/>
              <a:ext cx="371475" cy="680720"/>
            </a:xfrm>
            <a:custGeom>
              <a:avLst/>
              <a:gdLst/>
              <a:ahLst/>
              <a:cxnLst/>
              <a:rect l="l" t="t" r="r" b="b"/>
              <a:pathLst>
                <a:path w="371475" h="680720">
                  <a:moveTo>
                    <a:pt x="0" y="0"/>
                  </a:moveTo>
                  <a:lnTo>
                    <a:pt x="370859" y="680563"/>
                  </a:lnTo>
                </a:path>
              </a:pathLst>
            </a:custGeom>
            <a:ln w="15160">
              <a:solidFill>
                <a:srgbClr val="C0504D"/>
              </a:solidFill>
            </a:ln>
          </p:spPr>
          <p:txBody>
            <a:bodyPr wrap="square" lIns="0" tIns="0" rIns="0" bIns="0" rtlCol="0"/>
            <a:lstStyle/>
            <a:p>
              <a:endParaRPr/>
            </a:p>
          </p:txBody>
        </p:sp>
        <p:sp>
          <p:nvSpPr>
            <p:cNvPr id="260" name="object 260"/>
            <p:cNvSpPr/>
            <p:nvPr/>
          </p:nvSpPr>
          <p:spPr>
            <a:xfrm>
              <a:off x="8124305" y="2967082"/>
              <a:ext cx="424015" cy="1057134"/>
            </a:xfrm>
            <a:prstGeom prst="rect">
              <a:avLst/>
            </a:prstGeom>
            <a:blipFill>
              <a:blip r:embed="rId62" cstate="print"/>
              <a:stretch>
                <a:fillRect/>
              </a:stretch>
            </a:blipFill>
          </p:spPr>
          <p:txBody>
            <a:bodyPr wrap="square" lIns="0" tIns="0" rIns="0" bIns="0" rtlCol="0"/>
            <a:lstStyle/>
            <a:p>
              <a:endParaRPr/>
            </a:p>
          </p:txBody>
        </p:sp>
        <p:sp>
          <p:nvSpPr>
            <p:cNvPr id="261" name="object 261"/>
            <p:cNvSpPr/>
            <p:nvPr/>
          </p:nvSpPr>
          <p:spPr>
            <a:xfrm>
              <a:off x="8148720" y="2976435"/>
              <a:ext cx="375285" cy="1021080"/>
            </a:xfrm>
            <a:custGeom>
              <a:avLst/>
              <a:gdLst/>
              <a:ahLst/>
              <a:cxnLst/>
              <a:rect l="l" t="t" r="r" b="b"/>
              <a:pathLst>
                <a:path w="375284" h="1021079">
                  <a:moveTo>
                    <a:pt x="0" y="1020842"/>
                  </a:moveTo>
                  <a:lnTo>
                    <a:pt x="375031" y="0"/>
                  </a:lnTo>
                </a:path>
              </a:pathLst>
            </a:custGeom>
            <a:ln w="15300">
              <a:solidFill>
                <a:srgbClr val="C0504D"/>
              </a:solidFill>
            </a:ln>
          </p:spPr>
          <p:txBody>
            <a:bodyPr wrap="square" lIns="0" tIns="0" rIns="0" bIns="0" rtlCol="0"/>
            <a:lstStyle/>
            <a:p>
              <a:endParaRPr/>
            </a:p>
          </p:txBody>
        </p:sp>
        <p:sp>
          <p:nvSpPr>
            <p:cNvPr id="262" name="object 262"/>
            <p:cNvSpPr/>
            <p:nvPr/>
          </p:nvSpPr>
          <p:spPr>
            <a:xfrm>
              <a:off x="8501346" y="2964241"/>
              <a:ext cx="412272" cy="381679"/>
            </a:xfrm>
            <a:prstGeom prst="rect">
              <a:avLst/>
            </a:prstGeom>
            <a:blipFill>
              <a:blip r:embed="rId63" cstate="print"/>
              <a:stretch>
                <a:fillRect/>
              </a:stretch>
            </a:blipFill>
          </p:spPr>
          <p:txBody>
            <a:bodyPr wrap="square" lIns="0" tIns="0" rIns="0" bIns="0" rtlCol="0"/>
            <a:lstStyle/>
            <a:p>
              <a:endParaRPr/>
            </a:p>
          </p:txBody>
        </p:sp>
        <p:sp>
          <p:nvSpPr>
            <p:cNvPr id="263" name="object 263"/>
            <p:cNvSpPr/>
            <p:nvPr/>
          </p:nvSpPr>
          <p:spPr>
            <a:xfrm>
              <a:off x="8523906" y="2976435"/>
              <a:ext cx="367030" cy="340360"/>
            </a:xfrm>
            <a:custGeom>
              <a:avLst/>
              <a:gdLst/>
              <a:ahLst/>
              <a:cxnLst/>
              <a:rect l="l" t="t" r="r" b="b"/>
              <a:pathLst>
                <a:path w="367029" h="340360">
                  <a:moveTo>
                    <a:pt x="0" y="0"/>
                  </a:moveTo>
                  <a:lnTo>
                    <a:pt x="366687" y="340279"/>
                  </a:lnTo>
                </a:path>
              </a:pathLst>
            </a:custGeom>
            <a:ln w="14767">
              <a:solidFill>
                <a:srgbClr val="C0504D"/>
              </a:solidFill>
            </a:ln>
          </p:spPr>
          <p:txBody>
            <a:bodyPr wrap="square" lIns="0" tIns="0" rIns="0" bIns="0" rtlCol="0"/>
            <a:lstStyle/>
            <a:p>
              <a:endParaRPr/>
            </a:p>
          </p:txBody>
        </p:sp>
        <p:sp>
          <p:nvSpPr>
            <p:cNvPr id="264" name="object 264"/>
            <p:cNvSpPr/>
            <p:nvPr/>
          </p:nvSpPr>
          <p:spPr>
            <a:xfrm>
              <a:off x="7015436" y="3086742"/>
              <a:ext cx="415362" cy="643127"/>
            </a:xfrm>
            <a:prstGeom prst="rect">
              <a:avLst/>
            </a:prstGeom>
            <a:blipFill>
              <a:blip r:embed="rId69" cstate="print"/>
              <a:stretch>
                <a:fillRect/>
              </a:stretch>
            </a:blipFill>
          </p:spPr>
          <p:txBody>
            <a:bodyPr wrap="square" lIns="0" tIns="0" rIns="0" bIns="0" rtlCol="0"/>
            <a:lstStyle/>
            <a:p>
              <a:endParaRPr/>
            </a:p>
          </p:txBody>
        </p:sp>
        <p:sp>
          <p:nvSpPr>
            <p:cNvPr id="265" name="object 265"/>
            <p:cNvSpPr/>
            <p:nvPr/>
          </p:nvSpPr>
          <p:spPr>
            <a:xfrm>
              <a:off x="7039232" y="3097801"/>
              <a:ext cx="367665" cy="604520"/>
            </a:xfrm>
            <a:custGeom>
              <a:avLst/>
              <a:gdLst/>
              <a:ahLst/>
              <a:cxnLst/>
              <a:rect l="l" t="t" r="r" b="b"/>
              <a:pathLst>
                <a:path w="367665" h="604520">
                  <a:moveTo>
                    <a:pt x="0" y="0"/>
                  </a:moveTo>
                  <a:lnTo>
                    <a:pt x="367614" y="603948"/>
                  </a:lnTo>
                </a:path>
              </a:pathLst>
            </a:custGeom>
            <a:ln w="15108">
              <a:solidFill>
                <a:srgbClr val="C0504D"/>
              </a:solidFill>
            </a:ln>
          </p:spPr>
          <p:txBody>
            <a:bodyPr wrap="square" lIns="0" tIns="0" rIns="0" bIns="0" rtlCol="0"/>
            <a:lstStyle/>
            <a:p>
              <a:endParaRPr/>
            </a:p>
          </p:txBody>
        </p:sp>
        <p:sp>
          <p:nvSpPr>
            <p:cNvPr id="266" name="object 266"/>
            <p:cNvSpPr/>
            <p:nvPr/>
          </p:nvSpPr>
          <p:spPr>
            <a:xfrm>
              <a:off x="7384440" y="3386755"/>
              <a:ext cx="417835" cy="344249"/>
            </a:xfrm>
            <a:prstGeom prst="rect">
              <a:avLst/>
            </a:prstGeom>
            <a:blipFill>
              <a:blip r:embed="rId70" cstate="print"/>
              <a:stretch>
                <a:fillRect/>
              </a:stretch>
            </a:blipFill>
          </p:spPr>
          <p:txBody>
            <a:bodyPr wrap="square" lIns="0" tIns="0" rIns="0" bIns="0" rtlCol="0"/>
            <a:lstStyle/>
            <a:p>
              <a:endParaRPr/>
            </a:p>
          </p:txBody>
        </p:sp>
        <p:sp>
          <p:nvSpPr>
            <p:cNvPr id="267" name="object 267"/>
            <p:cNvSpPr/>
            <p:nvPr/>
          </p:nvSpPr>
          <p:spPr>
            <a:xfrm>
              <a:off x="7407001" y="3399515"/>
              <a:ext cx="372745" cy="302260"/>
            </a:xfrm>
            <a:custGeom>
              <a:avLst/>
              <a:gdLst/>
              <a:ahLst/>
              <a:cxnLst/>
              <a:rect l="l" t="t" r="r" b="b"/>
              <a:pathLst>
                <a:path w="372745" h="302260">
                  <a:moveTo>
                    <a:pt x="0" y="301997"/>
                  </a:moveTo>
                  <a:lnTo>
                    <a:pt x="372610" y="0"/>
                  </a:lnTo>
                </a:path>
              </a:pathLst>
            </a:custGeom>
            <a:ln w="14683">
              <a:solidFill>
                <a:srgbClr val="C0504D"/>
              </a:solidFill>
            </a:ln>
          </p:spPr>
          <p:txBody>
            <a:bodyPr wrap="square" lIns="0" tIns="0" rIns="0" bIns="0" rtlCol="0"/>
            <a:lstStyle/>
            <a:p>
              <a:endParaRPr/>
            </a:p>
          </p:txBody>
        </p:sp>
        <p:sp>
          <p:nvSpPr>
            <p:cNvPr id="268" name="object 268"/>
            <p:cNvSpPr/>
            <p:nvPr/>
          </p:nvSpPr>
          <p:spPr>
            <a:xfrm>
              <a:off x="7755918" y="3388461"/>
              <a:ext cx="418453" cy="643127"/>
            </a:xfrm>
            <a:prstGeom prst="rect">
              <a:avLst/>
            </a:prstGeom>
            <a:blipFill>
              <a:blip r:embed="rId71" cstate="print"/>
              <a:stretch>
                <a:fillRect/>
              </a:stretch>
            </a:blipFill>
          </p:spPr>
          <p:txBody>
            <a:bodyPr wrap="square" lIns="0" tIns="0" rIns="0" bIns="0" rtlCol="0"/>
            <a:lstStyle/>
            <a:p>
              <a:endParaRPr/>
            </a:p>
          </p:txBody>
        </p:sp>
        <p:sp>
          <p:nvSpPr>
            <p:cNvPr id="269" name="object 269"/>
            <p:cNvSpPr/>
            <p:nvPr/>
          </p:nvSpPr>
          <p:spPr>
            <a:xfrm>
              <a:off x="7779715" y="3399515"/>
              <a:ext cx="371475" cy="604520"/>
            </a:xfrm>
            <a:custGeom>
              <a:avLst/>
              <a:gdLst/>
              <a:ahLst/>
              <a:cxnLst/>
              <a:rect l="l" t="t" r="r" b="b"/>
              <a:pathLst>
                <a:path w="371475" h="604520">
                  <a:moveTo>
                    <a:pt x="0" y="0"/>
                  </a:moveTo>
                  <a:lnTo>
                    <a:pt x="370859" y="603967"/>
                  </a:lnTo>
                </a:path>
              </a:pathLst>
            </a:custGeom>
            <a:ln w="15103">
              <a:solidFill>
                <a:srgbClr val="C0504D"/>
              </a:solidFill>
            </a:ln>
          </p:spPr>
          <p:txBody>
            <a:bodyPr wrap="square" lIns="0" tIns="0" rIns="0" bIns="0" rtlCol="0"/>
            <a:lstStyle/>
            <a:p>
              <a:endParaRPr/>
            </a:p>
          </p:txBody>
        </p:sp>
        <p:sp>
          <p:nvSpPr>
            <p:cNvPr id="270" name="object 270"/>
            <p:cNvSpPr/>
            <p:nvPr/>
          </p:nvSpPr>
          <p:spPr>
            <a:xfrm>
              <a:off x="8126159" y="3087881"/>
              <a:ext cx="424015" cy="942573"/>
            </a:xfrm>
            <a:prstGeom prst="rect">
              <a:avLst/>
            </a:prstGeom>
            <a:blipFill>
              <a:blip r:embed="rId72" cstate="print"/>
              <a:stretch>
                <a:fillRect/>
              </a:stretch>
            </a:blipFill>
          </p:spPr>
          <p:txBody>
            <a:bodyPr wrap="square" lIns="0" tIns="0" rIns="0" bIns="0" rtlCol="0"/>
            <a:lstStyle/>
            <a:p>
              <a:endParaRPr/>
            </a:p>
          </p:txBody>
        </p:sp>
        <p:sp>
          <p:nvSpPr>
            <p:cNvPr id="271" name="object 271"/>
            <p:cNvSpPr/>
            <p:nvPr/>
          </p:nvSpPr>
          <p:spPr>
            <a:xfrm>
              <a:off x="8150574" y="3097801"/>
              <a:ext cx="375285" cy="906144"/>
            </a:xfrm>
            <a:custGeom>
              <a:avLst/>
              <a:gdLst/>
              <a:ahLst/>
              <a:cxnLst/>
              <a:rect l="l" t="t" r="r" b="b"/>
              <a:pathLst>
                <a:path w="375284" h="906145">
                  <a:moveTo>
                    <a:pt x="0" y="905946"/>
                  </a:moveTo>
                  <a:lnTo>
                    <a:pt x="375031" y="0"/>
                  </a:lnTo>
                </a:path>
              </a:pathLst>
            </a:custGeom>
            <a:ln w="15266">
              <a:solidFill>
                <a:srgbClr val="C0504D"/>
              </a:solidFill>
            </a:ln>
          </p:spPr>
          <p:txBody>
            <a:bodyPr wrap="square" lIns="0" tIns="0" rIns="0" bIns="0" rtlCol="0"/>
            <a:lstStyle/>
            <a:p>
              <a:endParaRPr/>
            </a:p>
          </p:txBody>
        </p:sp>
        <p:sp>
          <p:nvSpPr>
            <p:cNvPr id="272" name="object 272"/>
            <p:cNvSpPr/>
            <p:nvPr/>
          </p:nvSpPr>
          <p:spPr>
            <a:xfrm>
              <a:off x="8503200" y="3085041"/>
              <a:ext cx="411654" cy="344249"/>
            </a:xfrm>
            <a:prstGeom prst="rect">
              <a:avLst/>
            </a:prstGeom>
            <a:blipFill>
              <a:blip r:embed="rId73" cstate="print"/>
              <a:stretch>
                <a:fillRect/>
              </a:stretch>
            </a:blipFill>
          </p:spPr>
          <p:txBody>
            <a:bodyPr wrap="square" lIns="0" tIns="0" rIns="0" bIns="0" rtlCol="0"/>
            <a:lstStyle/>
            <a:p>
              <a:endParaRPr/>
            </a:p>
          </p:txBody>
        </p:sp>
        <p:sp>
          <p:nvSpPr>
            <p:cNvPr id="273" name="object 273"/>
            <p:cNvSpPr/>
            <p:nvPr/>
          </p:nvSpPr>
          <p:spPr>
            <a:xfrm>
              <a:off x="8525760" y="3097801"/>
              <a:ext cx="367030" cy="302260"/>
            </a:xfrm>
            <a:custGeom>
              <a:avLst/>
              <a:gdLst/>
              <a:ahLst/>
              <a:cxnLst/>
              <a:rect l="l" t="t" r="r" b="b"/>
              <a:pathLst>
                <a:path w="367029" h="302260">
                  <a:moveTo>
                    <a:pt x="0" y="0"/>
                  </a:moveTo>
                  <a:lnTo>
                    <a:pt x="366687" y="301997"/>
                  </a:lnTo>
                </a:path>
              </a:pathLst>
            </a:custGeom>
            <a:ln w="14693">
              <a:solidFill>
                <a:srgbClr val="C0504D"/>
              </a:solidFill>
            </a:ln>
          </p:spPr>
          <p:txBody>
            <a:bodyPr wrap="square" lIns="0" tIns="0" rIns="0" bIns="0" rtlCol="0"/>
            <a:lstStyle/>
            <a:p>
              <a:endParaRPr/>
            </a:p>
          </p:txBody>
        </p:sp>
        <p:sp>
          <p:nvSpPr>
            <p:cNvPr id="274" name="object 274"/>
            <p:cNvSpPr/>
            <p:nvPr/>
          </p:nvSpPr>
          <p:spPr>
            <a:xfrm>
              <a:off x="7020998" y="2596173"/>
              <a:ext cx="466046" cy="1093430"/>
            </a:xfrm>
            <a:prstGeom prst="rect">
              <a:avLst/>
            </a:prstGeom>
            <a:blipFill>
              <a:blip r:embed="rId74" cstate="print"/>
              <a:stretch>
                <a:fillRect/>
              </a:stretch>
            </a:blipFill>
          </p:spPr>
          <p:txBody>
            <a:bodyPr wrap="square" lIns="0" tIns="0" rIns="0" bIns="0" rtlCol="0"/>
            <a:lstStyle/>
            <a:p>
              <a:endParaRPr/>
            </a:p>
          </p:txBody>
        </p:sp>
        <p:sp>
          <p:nvSpPr>
            <p:cNvPr id="275" name="object 275"/>
            <p:cNvSpPr/>
            <p:nvPr/>
          </p:nvSpPr>
          <p:spPr>
            <a:xfrm>
              <a:off x="7038068" y="2666166"/>
              <a:ext cx="378460" cy="999490"/>
            </a:xfrm>
            <a:custGeom>
              <a:avLst/>
              <a:gdLst/>
              <a:ahLst/>
              <a:cxnLst/>
              <a:rect l="l" t="t" r="r" b="b"/>
              <a:pathLst>
                <a:path w="378459" h="999489">
                  <a:moveTo>
                    <a:pt x="353584" y="26764"/>
                  </a:moveTo>
                  <a:lnTo>
                    <a:pt x="342123" y="36091"/>
                  </a:lnTo>
                  <a:lnTo>
                    <a:pt x="0" y="994560"/>
                  </a:lnTo>
                  <a:lnTo>
                    <a:pt x="14685" y="998955"/>
                  </a:lnTo>
                  <a:lnTo>
                    <a:pt x="356800" y="40495"/>
                  </a:lnTo>
                  <a:lnTo>
                    <a:pt x="353584" y="26764"/>
                  </a:lnTo>
                  <a:close/>
                </a:path>
                <a:path w="378459" h="999489">
                  <a:moveTo>
                    <a:pt x="365734" y="11200"/>
                  </a:moveTo>
                  <a:lnTo>
                    <a:pt x="351008" y="11200"/>
                  </a:lnTo>
                  <a:lnTo>
                    <a:pt x="365688" y="15596"/>
                  </a:lnTo>
                  <a:lnTo>
                    <a:pt x="356800" y="40495"/>
                  </a:lnTo>
                  <a:lnTo>
                    <a:pt x="362082" y="63046"/>
                  </a:lnTo>
                  <a:lnTo>
                    <a:pt x="362958" y="66874"/>
                  </a:lnTo>
                  <a:lnTo>
                    <a:pt x="367078" y="69284"/>
                  </a:lnTo>
                  <a:lnTo>
                    <a:pt x="371250" y="68481"/>
                  </a:lnTo>
                  <a:lnTo>
                    <a:pt x="375423" y="67630"/>
                  </a:lnTo>
                  <a:lnTo>
                    <a:pt x="378050" y="63896"/>
                  </a:lnTo>
                  <a:lnTo>
                    <a:pt x="375691" y="53735"/>
                  </a:lnTo>
                  <a:lnTo>
                    <a:pt x="365734" y="11200"/>
                  </a:lnTo>
                  <a:close/>
                </a:path>
                <a:path w="378459" h="999489">
                  <a:moveTo>
                    <a:pt x="363112" y="0"/>
                  </a:moveTo>
                  <a:lnTo>
                    <a:pt x="309904" y="43385"/>
                  </a:lnTo>
                  <a:lnTo>
                    <a:pt x="309595" y="47875"/>
                  </a:lnTo>
                  <a:lnTo>
                    <a:pt x="315261" y="53735"/>
                  </a:lnTo>
                  <a:lnTo>
                    <a:pt x="320154" y="53972"/>
                  </a:lnTo>
                  <a:lnTo>
                    <a:pt x="342123" y="36091"/>
                  </a:lnTo>
                  <a:lnTo>
                    <a:pt x="351008" y="11200"/>
                  </a:lnTo>
                  <a:lnTo>
                    <a:pt x="365734" y="11200"/>
                  </a:lnTo>
                  <a:lnTo>
                    <a:pt x="363112" y="0"/>
                  </a:lnTo>
                  <a:close/>
                </a:path>
                <a:path w="378459" h="999489">
                  <a:moveTo>
                    <a:pt x="363320" y="14887"/>
                  </a:moveTo>
                  <a:lnTo>
                    <a:pt x="350802" y="14887"/>
                  </a:lnTo>
                  <a:lnTo>
                    <a:pt x="363473" y="18715"/>
                  </a:lnTo>
                  <a:lnTo>
                    <a:pt x="353584" y="26764"/>
                  </a:lnTo>
                  <a:lnTo>
                    <a:pt x="356800" y="40495"/>
                  </a:lnTo>
                  <a:lnTo>
                    <a:pt x="365688" y="15596"/>
                  </a:lnTo>
                  <a:lnTo>
                    <a:pt x="363320" y="14887"/>
                  </a:lnTo>
                  <a:close/>
                </a:path>
                <a:path w="378459" h="999489">
                  <a:moveTo>
                    <a:pt x="351008" y="11200"/>
                  </a:moveTo>
                  <a:lnTo>
                    <a:pt x="342123" y="36091"/>
                  </a:lnTo>
                  <a:lnTo>
                    <a:pt x="353584" y="26764"/>
                  </a:lnTo>
                  <a:lnTo>
                    <a:pt x="350802" y="14887"/>
                  </a:lnTo>
                  <a:lnTo>
                    <a:pt x="363320" y="14887"/>
                  </a:lnTo>
                  <a:lnTo>
                    <a:pt x="351008" y="11200"/>
                  </a:lnTo>
                  <a:close/>
                </a:path>
                <a:path w="378459" h="999489">
                  <a:moveTo>
                    <a:pt x="350802" y="14887"/>
                  </a:moveTo>
                  <a:lnTo>
                    <a:pt x="353584" y="26764"/>
                  </a:lnTo>
                  <a:lnTo>
                    <a:pt x="363473" y="18715"/>
                  </a:lnTo>
                  <a:lnTo>
                    <a:pt x="350802" y="14887"/>
                  </a:lnTo>
                  <a:close/>
                </a:path>
              </a:pathLst>
            </a:custGeom>
            <a:solidFill>
              <a:srgbClr val="9BBA58"/>
            </a:solidFill>
          </p:spPr>
          <p:txBody>
            <a:bodyPr wrap="square" lIns="0" tIns="0" rIns="0" bIns="0" rtlCol="0"/>
            <a:lstStyle/>
            <a:p>
              <a:endParaRPr/>
            </a:p>
          </p:txBody>
        </p:sp>
        <p:sp>
          <p:nvSpPr>
            <p:cNvPr id="276" name="object 276"/>
            <p:cNvSpPr/>
            <p:nvPr/>
          </p:nvSpPr>
          <p:spPr>
            <a:xfrm>
              <a:off x="7383204" y="2596173"/>
              <a:ext cx="474700" cy="157662"/>
            </a:xfrm>
            <a:prstGeom prst="rect">
              <a:avLst/>
            </a:prstGeom>
            <a:blipFill>
              <a:blip r:embed="rId75" cstate="print"/>
              <a:stretch>
                <a:fillRect/>
              </a:stretch>
            </a:blipFill>
          </p:spPr>
          <p:txBody>
            <a:bodyPr wrap="square" lIns="0" tIns="0" rIns="0" bIns="0" rtlCol="0"/>
            <a:lstStyle/>
            <a:p>
              <a:endParaRPr/>
            </a:p>
          </p:txBody>
        </p:sp>
        <p:sp>
          <p:nvSpPr>
            <p:cNvPr id="277" name="object 277"/>
            <p:cNvSpPr/>
            <p:nvPr/>
          </p:nvSpPr>
          <p:spPr>
            <a:xfrm>
              <a:off x="7400820" y="2633320"/>
              <a:ext cx="371475" cy="66040"/>
            </a:xfrm>
            <a:custGeom>
              <a:avLst/>
              <a:gdLst/>
              <a:ahLst/>
              <a:cxnLst/>
              <a:rect l="l" t="t" r="r" b="b"/>
              <a:pathLst>
                <a:path w="371475" h="66039">
                  <a:moveTo>
                    <a:pt x="340572" y="32917"/>
                  </a:moveTo>
                  <a:lnTo>
                    <a:pt x="301992" y="53546"/>
                  </a:lnTo>
                  <a:lnTo>
                    <a:pt x="300756" y="57894"/>
                  </a:lnTo>
                  <a:lnTo>
                    <a:pt x="302868" y="61297"/>
                  </a:lnTo>
                  <a:lnTo>
                    <a:pt x="305031" y="64653"/>
                  </a:lnTo>
                  <a:lnTo>
                    <a:pt x="309770" y="65787"/>
                  </a:lnTo>
                  <a:lnTo>
                    <a:pt x="313479" y="63849"/>
                  </a:lnTo>
                  <a:lnTo>
                    <a:pt x="358036" y="39982"/>
                  </a:lnTo>
                  <a:lnTo>
                    <a:pt x="355922" y="39982"/>
                  </a:lnTo>
                  <a:lnTo>
                    <a:pt x="355922" y="39037"/>
                  </a:lnTo>
                  <a:lnTo>
                    <a:pt x="352007" y="39037"/>
                  </a:lnTo>
                  <a:lnTo>
                    <a:pt x="340572" y="32917"/>
                  </a:lnTo>
                  <a:close/>
                </a:path>
                <a:path w="371475" h="66039">
                  <a:moveTo>
                    <a:pt x="327283" y="25804"/>
                  </a:moveTo>
                  <a:lnTo>
                    <a:pt x="0" y="25804"/>
                  </a:lnTo>
                  <a:lnTo>
                    <a:pt x="0" y="39982"/>
                  </a:lnTo>
                  <a:lnTo>
                    <a:pt x="327371" y="39982"/>
                  </a:lnTo>
                  <a:lnTo>
                    <a:pt x="340572" y="32917"/>
                  </a:lnTo>
                  <a:lnTo>
                    <a:pt x="327283" y="25804"/>
                  </a:lnTo>
                  <a:close/>
                </a:path>
                <a:path w="371475" h="66039">
                  <a:moveTo>
                    <a:pt x="358016" y="25804"/>
                  </a:moveTo>
                  <a:lnTo>
                    <a:pt x="355922" y="25804"/>
                  </a:lnTo>
                  <a:lnTo>
                    <a:pt x="355922" y="39982"/>
                  </a:lnTo>
                  <a:lnTo>
                    <a:pt x="358036" y="39982"/>
                  </a:lnTo>
                  <a:lnTo>
                    <a:pt x="371271" y="32893"/>
                  </a:lnTo>
                  <a:lnTo>
                    <a:pt x="358016" y="25804"/>
                  </a:lnTo>
                  <a:close/>
                </a:path>
                <a:path w="371475" h="66039">
                  <a:moveTo>
                    <a:pt x="352007" y="26796"/>
                  </a:moveTo>
                  <a:lnTo>
                    <a:pt x="340572" y="32917"/>
                  </a:lnTo>
                  <a:lnTo>
                    <a:pt x="352007" y="39037"/>
                  </a:lnTo>
                  <a:lnTo>
                    <a:pt x="352007" y="26796"/>
                  </a:lnTo>
                  <a:close/>
                </a:path>
                <a:path w="371475" h="66039">
                  <a:moveTo>
                    <a:pt x="355922" y="26796"/>
                  </a:moveTo>
                  <a:lnTo>
                    <a:pt x="352007" y="26796"/>
                  </a:lnTo>
                  <a:lnTo>
                    <a:pt x="352007" y="39037"/>
                  </a:lnTo>
                  <a:lnTo>
                    <a:pt x="355922" y="39037"/>
                  </a:lnTo>
                  <a:lnTo>
                    <a:pt x="355922" y="26796"/>
                  </a:lnTo>
                  <a:close/>
                </a:path>
                <a:path w="371475" h="66039">
                  <a:moveTo>
                    <a:pt x="309770" y="0"/>
                  </a:moveTo>
                  <a:lnTo>
                    <a:pt x="305031" y="1134"/>
                  </a:lnTo>
                  <a:lnTo>
                    <a:pt x="300756" y="7892"/>
                  </a:lnTo>
                  <a:lnTo>
                    <a:pt x="301992" y="12240"/>
                  </a:lnTo>
                  <a:lnTo>
                    <a:pt x="340572" y="32917"/>
                  </a:lnTo>
                  <a:lnTo>
                    <a:pt x="352007" y="26796"/>
                  </a:lnTo>
                  <a:lnTo>
                    <a:pt x="355922" y="26796"/>
                  </a:lnTo>
                  <a:lnTo>
                    <a:pt x="355922" y="25804"/>
                  </a:lnTo>
                  <a:lnTo>
                    <a:pt x="358016" y="25804"/>
                  </a:lnTo>
                  <a:lnTo>
                    <a:pt x="309770" y="0"/>
                  </a:lnTo>
                  <a:close/>
                </a:path>
              </a:pathLst>
            </a:custGeom>
            <a:solidFill>
              <a:srgbClr val="9BBA58"/>
            </a:solidFill>
          </p:spPr>
          <p:txBody>
            <a:bodyPr wrap="square" lIns="0" tIns="0" rIns="0" bIns="0" rtlCol="0"/>
            <a:lstStyle/>
            <a:p>
              <a:endParaRPr/>
            </a:p>
          </p:txBody>
        </p:sp>
        <p:sp>
          <p:nvSpPr>
            <p:cNvPr id="278" name="object 278"/>
            <p:cNvSpPr/>
            <p:nvPr/>
          </p:nvSpPr>
          <p:spPr>
            <a:xfrm>
              <a:off x="7747882" y="2655722"/>
              <a:ext cx="480263" cy="771866"/>
            </a:xfrm>
            <a:prstGeom prst="rect">
              <a:avLst/>
            </a:prstGeom>
            <a:blipFill>
              <a:blip r:embed="rId76" cstate="print"/>
              <a:stretch>
                <a:fillRect/>
              </a:stretch>
            </a:blipFill>
          </p:spPr>
          <p:txBody>
            <a:bodyPr wrap="square" lIns="0" tIns="0" rIns="0" bIns="0" rtlCol="0"/>
            <a:lstStyle/>
            <a:p>
              <a:endParaRPr/>
            </a:p>
          </p:txBody>
        </p:sp>
        <p:sp>
          <p:nvSpPr>
            <p:cNvPr id="279" name="object 279"/>
            <p:cNvSpPr/>
            <p:nvPr/>
          </p:nvSpPr>
          <p:spPr>
            <a:xfrm>
              <a:off x="7765395" y="2663047"/>
              <a:ext cx="381000" cy="677545"/>
            </a:xfrm>
            <a:custGeom>
              <a:avLst/>
              <a:gdLst/>
              <a:ahLst/>
              <a:cxnLst/>
              <a:rect l="l" t="t" r="r" b="b"/>
              <a:pathLst>
                <a:path w="381000" h="677545">
                  <a:moveTo>
                    <a:pt x="325171" y="629516"/>
                  </a:moveTo>
                  <a:lnTo>
                    <a:pt x="320381" y="630461"/>
                  </a:lnTo>
                  <a:lnTo>
                    <a:pt x="318063" y="633722"/>
                  </a:lnTo>
                  <a:lnTo>
                    <a:pt x="315745" y="637030"/>
                  </a:lnTo>
                  <a:lnTo>
                    <a:pt x="316724" y="641426"/>
                  </a:lnTo>
                  <a:lnTo>
                    <a:pt x="376422" y="677013"/>
                  </a:lnTo>
                  <a:lnTo>
                    <a:pt x="377051" y="667656"/>
                  </a:lnTo>
                  <a:lnTo>
                    <a:pt x="362618" y="667656"/>
                  </a:lnTo>
                  <a:lnTo>
                    <a:pt x="349739" y="644169"/>
                  </a:lnTo>
                  <a:lnTo>
                    <a:pt x="325171" y="629516"/>
                  </a:lnTo>
                  <a:close/>
                </a:path>
                <a:path w="381000" h="677545">
                  <a:moveTo>
                    <a:pt x="349739" y="644169"/>
                  </a:moveTo>
                  <a:lnTo>
                    <a:pt x="362618" y="667656"/>
                  </a:lnTo>
                  <a:lnTo>
                    <a:pt x="370491" y="664017"/>
                  </a:lnTo>
                  <a:lnTo>
                    <a:pt x="361794" y="664017"/>
                  </a:lnTo>
                  <a:lnTo>
                    <a:pt x="362620" y="651852"/>
                  </a:lnTo>
                  <a:lnTo>
                    <a:pt x="349739" y="644169"/>
                  </a:lnTo>
                  <a:close/>
                </a:path>
                <a:path w="381000" h="677545">
                  <a:moveTo>
                    <a:pt x="369056" y="607965"/>
                  </a:moveTo>
                  <a:lnTo>
                    <a:pt x="365399" y="610942"/>
                  </a:lnTo>
                  <a:lnTo>
                    <a:pt x="363572" y="637842"/>
                  </a:lnTo>
                  <a:lnTo>
                    <a:pt x="376422" y="661275"/>
                  </a:lnTo>
                  <a:lnTo>
                    <a:pt x="362618" y="667656"/>
                  </a:lnTo>
                  <a:lnTo>
                    <a:pt x="377051" y="667656"/>
                  </a:lnTo>
                  <a:lnTo>
                    <a:pt x="380800" y="611840"/>
                  </a:lnTo>
                  <a:lnTo>
                    <a:pt x="377555" y="608485"/>
                  </a:lnTo>
                  <a:lnTo>
                    <a:pt x="373331" y="608249"/>
                  </a:lnTo>
                  <a:lnTo>
                    <a:pt x="369056" y="607965"/>
                  </a:lnTo>
                  <a:close/>
                </a:path>
                <a:path w="381000" h="677545">
                  <a:moveTo>
                    <a:pt x="362620" y="651852"/>
                  </a:moveTo>
                  <a:lnTo>
                    <a:pt x="361794" y="664017"/>
                  </a:lnTo>
                  <a:lnTo>
                    <a:pt x="373743" y="658487"/>
                  </a:lnTo>
                  <a:lnTo>
                    <a:pt x="362620" y="651852"/>
                  </a:lnTo>
                  <a:close/>
                </a:path>
                <a:path w="381000" h="677545">
                  <a:moveTo>
                    <a:pt x="363572" y="637842"/>
                  </a:moveTo>
                  <a:lnTo>
                    <a:pt x="362620" y="651852"/>
                  </a:lnTo>
                  <a:lnTo>
                    <a:pt x="373743" y="658487"/>
                  </a:lnTo>
                  <a:lnTo>
                    <a:pt x="361794" y="664017"/>
                  </a:lnTo>
                  <a:lnTo>
                    <a:pt x="370491" y="664017"/>
                  </a:lnTo>
                  <a:lnTo>
                    <a:pt x="376422" y="661275"/>
                  </a:lnTo>
                  <a:lnTo>
                    <a:pt x="363572" y="637842"/>
                  </a:lnTo>
                  <a:close/>
                </a:path>
                <a:path w="381000" h="677545">
                  <a:moveTo>
                    <a:pt x="13804" y="0"/>
                  </a:moveTo>
                  <a:lnTo>
                    <a:pt x="0" y="6380"/>
                  </a:lnTo>
                  <a:lnTo>
                    <a:pt x="349739" y="644169"/>
                  </a:lnTo>
                  <a:lnTo>
                    <a:pt x="362620" y="651852"/>
                  </a:lnTo>
                  <a:lnTo>
                    <a:pt x="363572" y="637842"/>
                  </a:lnTo>
                  <a:lnTo>
                    <a:pt x="13804" y="0"/>
                  </a:lnTo>
                  <a:close/>
                </a:path>
              </a:pathLst>
            </a:custGeom>
            <a:solidFill>
              <a:srgbClr val="9BBA58"/>
            </a:solidFill>
          </p:spPr>
          <p:txBody>
            <a:bodyPr wrap="square" lIns="0" tIns="0" rIns="0" bIns="0" rtlCol="0"/>
            <a:lstStyle/>
            <a:p>
              <a:endParaRPr/>
            </a:p>
          </p:txBody>
        </p:sp>
        <p:sp>
          <p:nvSpPr>
            <p:cNvPr id="280" name="object 280"/>
            <p:cNvSpPr/>
            <p:nvPr/>
          </p:nvSpPr>
          <p:spPr>
            <a:xfrm>
              <a:off x="8124305" y="3265956"/>
              <a:ext cx="477172" cy="158229"/>
            </a:xfrm>
            <a:prstGeom prst="rect">
              <a:avLst/>
            </a:prstGeom>
            <a:blipFill>
              <a:blip r:embed="rId77" cstate="print"/>
              <a:stretch>
                <a:fillRect/>
              </a:stretch>
            </a:blipFill>
          </p:spPr>
          <p:txBody>
            <a:bodyPr wrap="square" lIns="0" tIns="0" rIns="0" bIns="0" rtlCol="0"/>
            <a:lstStyle/>
            <a:p>
              <a:endParaRPr/>
            </a:p>
          </p:txBody>
        </p:sp>
        <p:sp>
          <p:nvSpPr>
            <p:cNvPr id="281" name="object 281"/>
            <p:cNvSpPr/>
            <p:nvPr/>
          </p:nvSpPr>
          <p:spPr>
            <a:xfrm>
              <a:off x="8141921" y="3303670"/>
              <a:ext cx="374015" cy="66040"/>
            </a:xfrm>
            <a:custGeom>
              <a:avLst/>
              <a:gdLst/>
              <a:ahLst/>
              <a:cxnLst/>
              <a:rect l="l" t="t" r="r" b="b"/>
              <a:pathLst>
                <a:path w="374015" h="66039">
                  <a:moveTo>
                    <a:pt x="342993" y="32917"/>
                  </a:moveTo>
                  <a:lnTo>
                    <a:pt x="304413" y="53546"/>
                  </a:lnTo>
                  <a:lnTo>
                    <a:pt x="303177" y="57894"/>
                  </a:lnTo>
                  <a:lnTo>
                    <a:pt x="305289" y="61297"/>
                  </a:lnTo>
                  <a:lnTo>
                    <a:pt x="307452" y="64653"/>
                  </a:lnTo>
                  <a:lnTo>
                    <a:pt x="312191" y="65787"/>
                  </a:lnTo>
                  <a:lnTo>
                    <a:pt x="315900" y="63849"/>
                  </a:lnTo>
                  <a:lnTo>
                    <a:pt x="360457" y="39982"/>
                  </a:lnTo>
                  <a:lnTo>
                    <a:pt x="358342" y="39982"/>
                  </a:lnTo>
                  <a:lnTo>
                    <a:pt x="358342" y="39037"/>
                  </a:lnTo>
                  <a:lnTo>
                    <a:pt x="354428" y="39037"/>
                  </a:lnTo>
                  <a:lnTo>
                    <a:pt x="342993" y="32917"/>
                  </a:lnTo>
                  <a:close/>
                </a:path>
                <a:path w="374015" h="66039">
                  <a:moveTo>
                    <a:pt x="329704" y="25804"/>
                  </a:moveTo>
                  <a:lnTo>
                    <a:pt x="0" y="25804"/>
                  </a:lnTo>
                  <a:lnTo>
                    <a:pt x="0" y="39982"/>
                  </a:lnTo>
                  <a:lnTo>
                    <a:pt x="329792" y="39982"/>
                  </a:lnTo>
                  <a:lnTo>
                    <a:pt x="342993" y="32917"/>
                  </a:lnTo>
                  <a:lnTo>
                    <a:pt x="329704" y="25804"/>
                  </a:lnTo>
                  <a:close/>
                </a:path>
                <a:path w="374015" h="66039">
                  <a:moveTo>
                    <a:pt x="360437" y="25804"/>
                  </a:moveTo>
                  <a:lnTo>
                    <a:pt x="358342" y="25804"/>
                  </a:lnTo>
                  <a:lnTo>
                    <a:pt x="358342" y="39982"/>
                  </a:lnTo>
                  <a:lnTo>
                    <a:pt x="360457" y="39982"/>
                  </a:lnTo>
                  <a:lnTo>
                    <a:pt x="373692" y="32893"/>
                  </a:lnTo>
                  <a:lnTo>
                    <a:pt x="360437" y="25804"/>
                  </a:lnTo>
                  <a:close/>
                </a:path>
                <a:path w="374015" h="66039">
                  <a:moveTo>
                    <a:pt x="354428" y="26796"/>
                  </a:moveTo>
                  <a:lnTo>
                    <a:pt x="342993" y="32917"/>
                  </a:lnTo>
                  <a:lnTo>
                    <a:pt x="354428" y="39037"/>
                  </a:lnTo>
                  <a:lnTo>
                    <a:pt x="354428" y="26796"/>
                  </a:lnTo>
                  <a:close/>
                </a:path>
                <a:path w="374015" h="66039">
                  <a:moveTo>
                    <a:pt x="358342" y="26796"/>
                  </a:moveTo>
                  <a:lnTo>
                    <a:pt x="354428" y="26796"/>
                  </a:lnTo>
                  <a:lnTo>
                    <a:pt x="354428" y="39037"/>
                  </a:lnTo>
                  <a:lnTo>
                    <a:pt x="358342" y="39037"/>
                  </a:lnTo>
                  <a:lnTo>
                    <a:pt x="358342" y="26796"/>
                  </a:lnTo>
                  <a:close/>
                </a:path>
                <a:path w="374015" h="66039">
                  <a:moveTo>
                    <a:pt x="312191" y="0"/>
                  </a:moveTo>
                  <a:lnTo>
                    <a:pt x="307452" y="1134"/>
                  </a:lnTo>
                  <a:lnTo>
                    <a:pt x="303177" y="7892"/>
                  </a:lnTo>
                  <a:lnTo>
                    <a:pt x="304413" y="12240"/>
                  </a:lnTo>
                  <a:lnTo>
                    <a:pt x="342993" y="32917"/>
                  </a:lnTo>
                  <a:lnTo>
                    <a:pt x="354428" y="26796"/>
                  </a:lnTo>
                  <a:lnTo>
                    <a:pt x="358342" y="26796"/>
                  </a:lnTo>
                  <a:lnTo>
                    <a:pt x="358342" y="25804"/>
                  </a:lnTo>
                  <a:lnTo>
                    <a:pt x="360437" y="25804"/>
                  </a:lnTo>
                  <a:lnTo>
                    <a:pt x="312191" y="0"/>
                  </a:lnTo>
                  <a:close/>
                </a:path>
              </a:pathLst>
            </a:custGeom>
            <a:solidFill>
              <a:srgbClr val="9BBA58"/>
            </a:solidFill>
          </p:spPr>
          <p:txBody>
            <a:bodyPr wrap="square" lIns="0" tIns="0" rIns="0" bIns="0" rtlCol="0"/>
            <a:lstStyle/>
            <a:p>
              <a:endParaRPr/>
            </a:p>
          </p:txBody>
        </p:sp>
        <p:sp>
          <p:nvSpPr>
            <p:cNvPr id="282" name="object 282"/>
            <p:cNvSpPr/>
            <p:nvPr/>
          </p:nvSpPr>
          <p:spPr>
            <a:xfrm>
              <a:off x="8492692" y="2932482"/>
              <a:ext cx="474082" cy="436691"/>
            </a:xfrm>
            <a:prstGeom prst="rect">
              <a:avLst/>
            </a:prstGeom>
            <a:blipFill>
              <a:blip r:embed="rId78" cstate="print"/>
              <a:stretch>
                <a:fillRect/>
              </a:stretch>
            </a:blipFill>
          </p:spPr>
          <p:txBody>
            <a:bodyPr wrap="square" lIns="0" tIns="0" rIns="0" bIns="0" rtlCol="0"/>
            <a:lstStyle/>
            <a:p>
              <a:endParaRPr/>
            </a:p>
          </p:txBody>
        </p:sp>
        <p:sp>
          <p:nvSpPr>
            <p:cNvPr id="283" name="object 283"/>
            <p:cNvSpPr/>
            <p:nvPr/>
          </p:nvSpPr>
          <p:spPr>
            <a:xfrm>
              <a:off x="8509792" y="3003090"/>
              <a:ext cx="370840" cy="342265"/>
            </a:xfrm>
            <a:custGeom>
              <a:avLst/>
              <a:gdLst/>
              <a:ahLst/>
              <a:cxnLst/>
              <a:rect l="l" t="t" r="r" b="b"/>
              <a:pathLst>
                <a:path w="370840" h="342264">
                  <a:moveTo>
                    <a:pt x="349187" y="19942"/>
                  </a:moveTo>
                  <a:lnTo>
                    <a:pt x="334382" y="23543"/>
                  </a:lnTo>
                  <a:lnTo>
                    <a:pt x="0" y="331913"/>
                  </a:lnTo>
                  <a:lnTo>
                    <a:pt x="10919" y="341933"/>
                  </a:lnTo>
                  <a:lnTo>
                    <a:pt x="345333" y="33534"/>
                  </a:lnTo>
                  <a:lnTo>
                    <a:pt x="349187" y="19942"/>
                  </a:lnTo>
                  <a:close/>
                </a:path>
                <a:path w="370840" h="342264">
                  <a:moveTo>
                    <a:pt x="369401" y="4962"/>
                  </a:moveTo>
                  <a:lnTo>
                    <a:pt x="354531" y="4962"/>
                  </a:lnTo>
                  <a:lnTo>
                    <a:pt x="365502" y="14934"/>
                  </a:lnTo>
                  <a:lnTo>
                    <a:pt x="345333" y="33534"/>
                  </a:lnTo>
                  <a:lnTo>
                    <a:pt x="337945" y="59596"/>
                  </a:lnTo>
                  <a:lnTo>
                    <a:pt x="340418" y="63471"/>
                  </a:lnTo>
                  <a:lnTo>
                    <a:pt x="348659" y="65456"/>
                  </a:lnTo>
                  <a:lnTo>
                    <a:pt x="352883" y="63187"/>
                  </a:lnTo>
                  <a:lnTo>
                    <a:pt x="369401" y="4962"/>
                  </a:lnTo>
                  <a:close/>
                </a:path>
                <a:path w="370840" h="342264">
                  <a:moveTo>
                    <a:pt x="358067" y="8176"/>
                  </a:moveTo>
                  <a:lnTo>
                    <a:pt x="352522" y="8176"/>
                  </a:lnTo>
                  <a:lnTo>
                    <a:pt x="362000" y="16824"/>
                  </a:lnTo>
                  <a:lnTo>
                    <a:pt x="349187" y="19942"/>
                  </a:lnTo>
                  <a:lnTo>
                    <a:pt x="345333" y="33534"/>
                  </a:lnTo>
                  <a:lnTo>
                    <a:pt x="365502" y="14934"/>
                  </a:lnTo>
                  <a:lnTo>
                    <a:pt x="358067" y="8176"/>
                  </a:lnTo>
                  <a:close/>
                </a:path>
                <a:path w="370840" h="342264">
                  <a:moveTo>
                    <a:pt x="370807" y="0"/>
                  </a:moveTo>
                  <a:lnTo>
                    <a:pt x="302044" y="16777"/>
                  </a:lnTo>
                  <a:lnTo>
                    <a:pt x="299572" y="20653"/>
                  </a:lnTo>
                  <a:lnTo>
                    <a:pt x="300653" y="24433"/>
                  </a:lnTo>
                  <a:lnTo>
                    <a:pt x="301786" y="28214"/>
                  </a:lnTo>
                  <a:lnTo>
                    <a:pt x="306010" y="30483"/>
                  </a:lnTo>
                  <a:lnTo>
                    <a:pt x="334382" y="23543"/>
                  </a:lnTo>
                  <a:lnTo>
                    <a:pt x="354531" y="4962"/>
                  </a:lnTo>
                  <a:lnTo>
                    <a:pt x="369401" y="4962"/>
                  </a:lnTo>
                  <a:lnTo>
                    <a:pt x="370807" y="0"/>
                  </a:lnTo>
                  <a:close/>
                </a:path>
                <a:path w="370840" h="342264">
                  <a:moveTo>
                    <a:pt x="354531" y="4962"/>
                  </a:moveTo>
                  <a:lnTo>
                    <a:pt x="334382" y="23543"/>
                  </a:lnTo>
                  <a:lnTo>
                    <a:pt x="349187" y="19942"/>
                  </a:lnTo>
                  <a:lnTo>
                    <a:pt x="352522" y="8176"/>
                  </a:lnTo>
                  <a:lnTo>
                    <a:pt x="358067" y="8176"/>
                  </a:lnTo>
                  <a:lnTo>
                    <a:pt x="354531" y="4962"/>
                  </a:lnTo>
                  <a:close/>
                </a:path>
                <a:path w="370840" h="342264">
                  <a:moveTo>
                    <a:pt x="352522" y="8176"/>
                  </a:moveTo>
                  <a:lnTo>
                    <a:pt x="349187" y="19942"/>
                  </a:lnTo>
                  <a:lnTo>
                    <a:pt x="362000" y="16824"/>
                  </a:lnTo>
                  <a:lnTo>
                    <a:pt x="352522" y="8176"/>
                  </a:lnTo>
                  <a:close/>
                </a:path>
              </a:pathLst>
            </a:custGeom>
            <a:solidFill>
              <a:srgbClr val="9BBA58"/>
            </a:solidFill>
          </p:spPr>
          <p:txBody>
            <a:bodyPr wrap="square" lIns="0" tIns="0" rIns="0" bIns="0" rtlCol="0"/>
            <a:lstStyle/>
            <a:p>
              <a:endParaRPr/>
            </a:p>
          </p:txBody>
        </p:sp>
        <p:sp>
          <p:nvSpPr>
            <p:cNvPr id="284" name="object 284"/>
            <p:cNvSpPr/>
            <p:nvPr/>
          </p:nvSpPr>
          <p:spPr>
            <a:xfrm>
              <a:off x="7042014" y="2994304"/>
              <a:ext cx="460483" cy="1045791"/>
            </a:xfrm>
            <a:prstGeom prst="rect">
              <a:avLst/>
            </a:prstGeom>
            <a:blipFill>
              <a:blip r:embed="rId79" cstate="print"/>
              <a:stretch>
                <a:fillRect/>
              </a:stretch>
            </a:blipFill>
          </p:spPr>
          <p:txBody>
            <a:bodyPr wrap="square" lIns="0" tIns="0" rIns="0" bIns="0" rtlCol="0"/>
            <a:lstStyle/>
            <a:p>
              <a:endParaRPr/>
            </a:p>
          </p:txBody>
        </p:sp>
        <p:sp>
          <p:nvSpPr>
            <p:cNvPr id="285" name="object 285"/>
            <p:cNvSpPr/>
            <p:nvPr/>
          </p:nvSpPr>
          <p:spPr>
            <a:xfrm>
              <a:off x="7059109" y="3064860"/>
              <a:ext cx="372110" cy="951230"/>
            </a:xfrm>
            <a:custGeom>
              <a:avLst/>
              <a:gdLst/>
              <a:ahLst/>
              <a:cxnLst/>
              <a:rect l="l" t="t" r="r" b="b"/>
              <a:pathLst>
                <a:path w="372109" h="951229">
                  <a:moveTo>
                    <a:pt x="347399" y="26676"/>
                  </a:moveTo>
                  <a:lnTo>
                    <a:pt x="335838" y="35908"/>
                  </a:lnTo>
                  <a:lnTo>
                    <a:pt x="0" y="946099"/>
                  </a:lnTo>
                  <a:lnTo>
                    <a:pt x="14638" y="950645"/>
                  </a:lnTo>
                  <a:lnTo>
                    <a:pt x="350460" y="40464"/>
                  </a:lnTo>
                  <a:lnTo>
                    <a:pt x="347399" y="26676"/>
                  </a:lnTo>
                  <a:close/>
                </a:path>
                <a:path w="372109" h="951229">
                  <a:moveTo>
                    <a:pt x="359676" y="11059"/>
                  </a:moveTo>
                  <a:lnTo>
                    <a:pt x="345007" y="11059"/>
                  </a:lnTo>
                  <a:lnTo>
                    <a:pt x="359635" y="15596"/>
                  </a:lnTo>
                  <a:lnTo>
                    <a:pt x="350460" y="40464"/>
                  </a:lnTo>
                  <a:lnTo>
                    <a:pt x="355463" y="62998"/>
                  </a:lnTo>
                  <a:lnTo>
                    <a:pt x="356339" y="66827"/>
                  </a:lnTo>
                  <a:lnTo>
                    <a:pt x="360408" y="69331"/>
                  </a:lnTo>
                  <a:lnTo>
                    <a:pt x="364580" y="68528"/>
                  </a:lnTo>
                  <a:lnTo>
                    <a:pt x="368752" y="67772"/>
                  </a:lnTo>
                  <a:lnTo>
                    <a:pt x="371482" y="63991"/>
                  </a:lnTo>
                  <a:lnTo>
                    <a:pt x="370607" y="60163"/>
                  </a:lnTo>
                  <a:lnTo>
                    <a:pt x="359676" y="11059"/>
                  </a:lnTo>
                  <a:close/>
                </a:path>
                <a:path w="372109" h="951229">
                  <a:moveTo>
                    <a:pt x="357214" y="0"/>
                  </a:moveTo>
                  <a:lnTo>
                    <a:pt x="306736" y="40313"/>
                  </a:lnTo>
                  <a:lnTo>
                    <a:pt x="303543" y="42912"/>
                  </a:lnTo>
                  <a:lnTo>
                    <a:pt x="303182" y="47402"/>
                  </a:lnTo>
                  <a:lnTo>
                    <a:pt x="306015" y="50332"/>
                  </a:lnTo>
                  <a:lnTo>
                    <a:pt x="308797" y="53310"/>
                  </a:lnTo>
                  <a:lnTo>
                    <a:pt x="313690" y="53593"/>
                  </a:lnTo>
                  <a:lnTo>
                    <a:pt x="335838" y="35908"/>
                  </a:lnTo>
                  <a:lnTo>
                    <a:pt x="345007" y="11059"/>
                  </a:lnTo>
                  <a:lnTo>
                    <a:pt x="359676" y="11059"/>
                  </a:lnTo>
                  <a:lnTo>
                    <a:pt x="357214" y="0"/>
                  </a:lnTo>
                  <a:close/>
                </a:path>
                <a:path w="372109" h="951229">
                  <a:moveTo>
                    <a:pt x="356893" y="14745"/>
                  </a:moveTo>
                  <a:lnTo>
                    <a:pt x="344749" y="14745"/>
                  </a:lnTo>
                  <a:lnTo>
                    <a:pt x="357369" y="18715"/>
                  </a:lnTo>
                  <a:lnTo>
                    <a:pt x="347399" y="26676"/>
                  </a:lnTo>
                  <a:lnTo>
                    <a:pt x="350460" y="40464"/>
                  </a:lnTo>
                  <a:lnTo>
                    <a:pt x="359635" y="15596"/>
                  </a:lnTo>
                  <a:lnTo>
                    <a:pt x="356893" y="14745"/>
                  </a:lnTo>
                  <a:close/>
                </a:path>
                <a:path w="372109" h="951229">
                  <a:moveTo>
                    <a:pt x="345007" y="11059"/>
                  </a:moveTo>
                  <a:lnTo>
                    <a:pt x="335838" y="35908"/>
                  </a:lnTo>
                  <a:lnTo>
                    <a:pt x="347399" y="26676"/>
                  </a:lnTo>
                  <a:lnTo>
                    <a:pt x="344749" y="14745"/>
                  </a:lnTo>
                  <a:lnTo>
                    <a:pt x="356893" y="14745"/>
                  </a:lnTo>
                  <a:lnTo>
                    <a:pt x="345007" y="11059"/>
                  </a:lnTo>
                  <a:close/>
                </a:path>
                <a:path w="372109" h="951229">
                  <a:moveTo>
                    <a:pt x="344749" y="14745"/>
                  </a:moveTo>
                  <a:lnTo>
                    <a:pt x="347399" y="26676"/>
                  </a:lnTo>
                  <a:lnTo>
                    <a:pt x="357369" y="18715"/>
                  </a:lnTo>
                  <a:lnTo>
                    <a:pt x="344749" y="14745"/>
                  </a:lnTo>
                  <a:close/>
                </a:path>
              </a:pathLst>
            </a:custGeom>
            <a:solidFill>
              <a:srgbClr val="9BBA58"/>
            </a:solidFill>
          </p:spPr>
          <p:txBody>
            <a:bodyPr wrap="square" lIns="0" tIns="0" rIns="0" bIns="0" rtlCol="0"/>
            <a:lstStyle/>
            <a:p>
              <a:endParaRPr/>
            </a:p>
          </p:txBody>
        </p:sp>
        <p:sp>
          <p:nvSpPr>
            <p:cNvPr id="286" name="object 286"/>
            <p:cNvSpPr/>
            <p:nvPr/>
          </p:nvSpPr>
          <p:spPr>
            <a:xfrm>
              <a:off x="7398656" y="2994299"/>
              <a:ext cx="469137" cy="158229"/>
            </a:xfrm>
            <a:prstGeom prst="rect">
              <a:avLst/>
            </a:prstGeom>
            <a:blipFill>
              <a:blip r:embed="rId80" cstate="print"/>
              <a:stretch>
                <a:fillRect/>
              </a:stretch>
            </a:blipFill>
          </p:spPr>
          <p:txBody>
            <a:bodyPr wrap="square" lIns="0" tIns="0" rIns="0" bIns="0" rtlCol="0"/>
            <a:lstStyle/>
            <a:p>
              <a:endParaRPr/>
            </a:p>
          </p:txBody>
        </p:sp>
        <p:sp>
          <p:nvSpPr>
            <p:cNvPr id="287" name="object 287"/>
            <p:cNvSpPr/>
            <p:nvPr/>
          </p:nvSpPr>
          <p:spPr>
            <a:xfrm>
              <a:off x="7416272" y="3032014"/>
              <a:ext cx="365760" cy="66040"/>
            </a:xfrm>
            <a:custGeom>
              <a:avLst/>
              <a:gdLst/>
              <a:ahLst/>
              <a:cxnLst/>
              <a:rect l="l" t="t" r="r" b="b"/>
              <a:pathLst>
                <a:path w="365759" h="66039">
                  <a:moveTo>
                    <a:pt x="334443" y="32917"/>
                  </a:moveTo>
                  <a:lnTo>
                    <a:pt x="295863" y="53546"/>
                  </a:lnTo>
                  <a:lnTo>
                    <a:pt x="294627" y="57894"/>
                  </a:lnTo>
                  <a:lnTo>
                    <a:pt x="296739" y="61297"/>
                  </a:lnTo>
                  <a:lnTo>
                    <a:pt x="298902" y="64653"/>
                  </a:lnTo>
                  <a:lnTo>
                    <a:pt x="303641" y="65787"/>
                  </a:lnTo>
                  <a:lnTo>
                    <a:pt x="351895" y="39982"/>
                  </a:lnTo>
                  <a:lnTo>
                    <a:pt x="349792" y="39982"/>
                  </a:lnTo>
                  <a:lnTo>
                    <a:pt x="349792" y="39037"/>
                  </a:lnTo>
                  <a:lnTo>
                    <a:pt x="345877" y="39037"/>
                  </a:lnTo>
                  <a:lnTo>
                    <a:pt x="334443" y="32917"/>
                  </a:lnTo>
                  <a:close/>
                </a:path>
                <a:path w="365759" h="66039">
                  <a:moveTo>
                    <a:pt x="321153" y="25804"/>
                  </a:moveTo>
                  <a:lnTo>
                    <a:pt x="0" y="25804"/>
                  </a:lnTo>
                  <a:lnTo>
                    <a:pt x="0" y="39982"/>
                  </a:lnTo>
                  <a:lnTo>
                    <a:pt x="321242" y="39982"/>
                  </a:lnTo>
                  <a:lnTo>
                    <a:pt x="334443" y="32917"/>
                  </a:lnTo>
                  <a:lnTo>
                    <a:pt x="321153" y="25804"/>
                  </a:lnTo>
                  <a:close/>
                </a:path>
                <a:path w="365759" h="66039">
                  <a:moveTo>
                    <a:pt x="351875" y="25804"/>
                  </a:moveTo>
                  <a:lnTo>
                    <a:pt x="349792" y="25804"/>
                  </a:lnTo>
                  <a:lnTo>
                    <a:pt x="349792" y="39982"/>
                  </a:lnTo>
                  <a:lnTo>
                    <a:pt x="351895" y="39982"/>
                  </a:lnTo>
                  <a:lnTo>
                    <a:pt x="365142" y="32893"/>
                  </a:lnTo>
                  <a:lnTo>
                    <a:pt x="351875" y="25804"/>
                  </a:lnTo>
                  <a:close/>
                </a:path>
                <a:path w="365759" h="66039">
                  <a:moveTo>
                    <a:pt x="345877" y="26796"/>
                  </a:moveTo>
                  <a:lnTo>
                    <a:pt x="334443" y="32917"/>
                  </a:lnTo>
                  <a:lnTo>
                    <a:pt x="345877" y="39037"/>
                  </a:lnTo>
                  <a:lnTo>
                    <a:pt x="345877" y="26796"/>
                  </a:lnTo>
                  <a:close/>
                </a:path>
                <a:path w="365759" h="66039">
                  <a:moveTo>
                    <a:pt x="349792" y="26796"/>
                  </a:moveTo>
                  <a:lnTo>
                    <a:pt x="345877" y="26796"/>
                  </a:lnTo>
                  <a:lnTo>
                    <a:pt x="345877" y="39037"/>
                  </a:lnTo>
                  <a:lnTo>
                    <a:pt x="349792" y="39037"/>
                  </a:lnTo>
                  <a:lnTo>
                    <a:pt x="349792" y="26796"/>
                  </a:lnTo>
                  <a:close/>
                </a:path>
                <a:path w="365759" h="66039">
                  <a:moveTo>
                    <a:pt x="303641" y="0"/>
                  </a:moveTo>
                  <a:lnTo>
                    <a:pt x="298902" y="1134"/>
                  </a:lnTo>
                  <a:lnTo>
                    <a:pt x="294627" y="7892"/>
                  </a:lnTo>
                  <a:lnTo>
                    <a:pt x="295863" y="12240"/>
                  </a:lnTo>
                  <a:lnTo>
                    <a:pt x="334443" y="32917"/>
                  </a:lnTo>
                  <a:lnTo>
                    <a:pt x="345877" y="26796"/>
                  </a:lnTo>
                  <a:lnTo>
                    <a:pt x="349792" y="26796"/>
                  </a:lnTo>
                  <a:lnTo>
                    <a:pt x="349792" y="25804"/>
                  </a:lnTo>
                  <a:lnTo>
                    <a:pt x="351875" y="25804"/>
                  </a:lnTo>
                  <a:lnTo>
                    <a:pt x="303641" y="0"/>
                  </a:lnTo>
                  <a:close/>
                </a:path>
              </a:pathLst>
            </a:custGeom>
            <a:solidFill>
              <a:srgbClr val="9BBA58"/>
            </a:solidFill>
          </p:spPr>
          <p:txBody>
            <a:bodyPr wrap="square" lIns="0" tIns="0" rIns="0" bIns="0" rtlCol="0"/>
            <a:lstStyle/>
            <a:p>
              <a:endParaRPr/>
            </a:p>
          </p:txBody>
        </p:sp>
        <p:sp>
          <p:nvSpPr>
            <p:cNvPr id="288" name="object 288"/>
            <p:cNvSpPr/>
            <p:nvPr/>
          </p:nvSpPr>
          <p:spPr>
            <a:xfrm>
              <a:off x="7757154" y="3054420"/>
              <a:ext cx="474082" cy="738972"/>
            </a:xfrm>
            <a:prstGeom prst="rect">
              <a:avLst/>
            </a:prstGeom>
            <a:blipFill>
              <a:blip r:embed="rId81" cstate="print"/>
              <a:stretch>
                <a:fillRect/>
              </a:stretch>
            </a:blipFill>
          </p:spPr>
          <p:txBody>
            <a:bodyPr wrap="square" lIns="0" tIns="0" rIns="0" bIns="0" rtlCol="0"/>
            <a:lstStyle/>
            <a:p>
              <a:endParaRPr/>
            </a:p>
          </p:txBody>
        </p:sp>
        <p:sp>
          <p:nvSpPr>
            <p:cNvPr id="289" name="object 289"/>
            <p:cNvSpPr/>
            <p:nvPr/>
          </p:nvSpPr>
          <p:spPr>
            <a:xfrm>
              <a:off x="7774719" y="3061646"/>
              <a:ext cx="374015" cy="644525"/>
            </a:xfrm>
            <a:custGeom>
              <a:avLst/>
              <a:gdLst/>
              <a:ahLst/>
              <a:cxnLst/>
              <a:rect l="l" t="t" r="r" b="b"/>
              <a:pathLst>
                <a:path w="374015" h="644525">
                  <a:moveTo>
                    <a:pt x="318321" y="597568"/>
                  </a:moveTo>
                  <a:lnTo>
                    <a:pt x="313530" y="598560"/>
                  </a:lnTo>
                  <a:lnTo>
                    <a:pt x="308998" y="605177"/>
                  </a:lnTo>
                  <a:lnTo>
                    <a:pt x="310079" y="609525"/>
                  </a:lnTo>
                  <a:lnTo>
                    <a:pt x="313685" y="611651"/>
                  </a:lnTo>
                  <a:lnTo>
                    <a:pt x="370241" y="644403"/>
                  </a:lnTo>
                  <a:lnTo>
                    <a:pt x="370729" y="635187"/>
                  </a:lnTo>
                  <a:lnTo>
                    <a:pt x="356334" y="635187"/>
                  </a:lnTo>
                  <a:lnTo>
                    <a:pt x="343161" y="611948"/>
                  </a:lnTo>
                  <a:lnTo>
                    <a:pt x="318321" y="597568"/>
                  </a:lnTo>
                  <a:close/>
                </a:path>
                <a:path w="374015" h="644525">
                  <a:moveTo>
                    <a:pt x="343161" y="611948"/>
                  </a:moveTo>
                  <a:lnTo>
                    <a:pt x="356334" y="635187"/>
                  </a:lnTo>
                  <a:lnTo>
                    <a:pt x="363879" y="631595"/>
                  </a:lnTo>
                  <a:lnTo>
                    <a:pt x="355458" y="631595"/>
                  </a:lnTo>
                  <a:lnTo>
                    <a:pt x="356095" y="619435"/>
                  </a:lnTo>
                  <a:lnTo>
                    <a:pt x="343161" y="611948"/>
                  </a:lnTo>
                  <a:close/>
                </a:path>
                <a:path w="374015" h="644525">
                  <a:moveTo>
                    <a:pt x="361897" y="575497"/>
                  </a:moveTo>
                  <a:lnTo>
                    <a:pt x="358291" y="578474"/>
                  </a:lnTo>
                  <a:lnTo>
                    <a:pt x="357996" y="583106"/>
                  </a:lnTo>
                  <a:lnTo>
                    <a:pt x="356831" y="605370"/>
                  </a:lnTo>
                  <a:lnTo>
                    <a:pt x="370035" y="628665"/>
                  </a:lnTo>
                  <a:lnTo>
                    <a:pt x="356334" y="635187"/>
                  </a:lnTo>
                  <a:lnTo>
                    <a:pt x="370729" y="635187"/>
                  </a:lnTo>
                  <a:lnTo>
                    <a:pt x="373692" y="579183"/>
                  </a:lnTo>
                  <a:lnTo>
                    <a:pt x="370395" y="575875"/>
                  </a:lnTo>
                  <a:lnTo>
                    <a:pt x="361897" y="575497"/>
                  </a:lnTo>
                  <a:close/>
                </a:path>
                <a:path w="374015" h="644525">
                  <a:moveTo>
                    <a:pt x="356095" y="619435"/>
                  </a:moveTo>
                  <a:lnTo>
                    <a:pt x="355458" y="631595"/>
                  </a:lnTo>
                  <a:lnTo>
                    <a:pt x="367305" y="625924"/>
                  </a:lnTo>
                  <a:lnTo>
                    <a:pt x="356095" y="619435"/>
                  </a:lnTo>
                  <a:close/>
                </a:path>
                <a:path w="374015" h="644525">
                  <a:moveTo>
                    <a:pt x="356831" y="605370"/>
                  </a:moveTo>
                  <a:lnTo>
                    <a:pt x="356095" y="619435"/>
                  </a:lnTo>
                  <a:lnTo>
                    <a:pt x="367305" y="625924"/>
                  </a:lnTo>
                  <a:lnTo>
                    <a:pt x="355458" y="631595"/>
                  </a:lnTo>
                  <a:lnTo>
                    <a:pt x="363879" y="631595"/>
                  </a:lnTo>
                  <a:lnTo>
                    <a:pt x="370035" y="628665"/>
                  </a:lnTo>
                  <a:lnTo>
                    <a:pt x="356831" y="605370"/>
                  </a:lnTo>
                  <a:close/>
                </a:path>
                <a:path w="374015" h="644525">
                  <a:moveTo>
                    <a:pt x="13701" y="0"/>
                  </a:moveTo>
                  <a:lnTo>
                    <a:pt x="0" y="6522"/>
                  </a:lnTo>
                  <a:lnTo>
                    <a:pt x="343161" y="611948"/>
                  </a:lnTo>
                  <a:lnTo>
                    <a:pt x="356095" y="619435"/>
                  </a:lnTo>
                  <a:lnTo>
                    <a:pt x="356613" y="609525"/>
                  </a:lnTo>
                  <a:lnTo>
                    <a:pt x="356721" y="605177"/>
                  </a:lnTo>
                  <a:lnTo>
                    <a:pt x="13701" y="0"/>
                  </a:lnTo>
                  <a:close/>
                </a:path>
              </a:pathLst>
            </a:custGeom>
            <a:solidFill>
              <a:srgbClr val="9BBA58"/>
            </a:solidFill>
          </p:spPr>
          <p:txBody>
            <a:bodyPr wrap="square" lIns="0" tIns="0" rIns="0" bIns="0" rtlCol="0"/>
            <a:lstStyle/>
            <a:p>
              <a:endParaRPr/>
            </a:p>
          </p:txBody>
        </p:sp>
        <p:sp>
          <p:nvSpPr>
            <p:cNvPr id="290" name="object 290"/>
            <p:cNvSpPr/>
            <p:nvPr/>
          </p:nvSpPr>
          <p:spPr>
            <a:xfrm>
              <a:off x="8127396" y="3631760"/>
              <a:ext cx="470991" cy="158229"/>
            </a:xfrm>
            <a:prstGeom prst="rect">
              <a:avLst/>
            </a:prstGeom>
            <a:blipFill>
              <a:blip r:embed="rId82" cstate="print"/>
              <a:stretch>
                <a:fillRect/>
              </a:stretch>
            </a:blipFill>
          </p:spPr>
          <p:txBody>
            <a:bodyPr wrap="square" lIns="0" tIns="0" rIns="0" bIns="0" rtlCol="0"/>
            <a:lstStyle/>
            <a:p>
              <a:endParaRPr/>
            </a:p>
          </p:txBody>
        </p:sp>
        <p:sp>
          <p:nvSpPr>
            <p:cNvPr id="291" name="object 291"/>
            <p:cNvSpPr/>
            <p:nvPr/>
          </p:nvSpPr>
          <p:spPr>
            <a:xfrm>
              <a:off x="8145012" y="3669470"/>
              <a:ext cx="367665" cy="66040"/>
            </a:xfrm>
            <a:custGeom>
              <a:avLst/>
              <a:gdLst/>
              <a:ahLst/>
              <a:cxnLst/>
              <a:rect l="l" t="t" r="r" b="b"/>
              <a:pathLst>
                <a:path w="367665" h="66039">
                  <a:moveTo>
                    <a:pt x="336864" y="32917"/>
                  </a:moveTo>
                  <a:lnTo>
                    <a:pt x="301941" y="51609"/>
                  </a:lnTo>
                  <a:lnTo>
                    <a:pt x="298232" y="53546"/>
                  </a:lnTo>
                  <a:lnTo>
                    <a:pt x="296996" y="57894"/>
                  </a:lnTo>
                  <a:lnTo>
                    <a:pt x="301271" y="64653"/>
                  </a:lnTo>
                  <a:lnTo>
                    <a:pt x="306010" y="65787"/>
                  </a:lnTo>
                  <a:lnTo>
                    <a:pt x="309719" y="63849"/>
                  </a:lnTo>
                  <a:lnTo>
                    <a:pt x="354276" y="39982"/>
                  </a:lnTo>
                  <a:lnTo>
                    <a:pt x="352161" y="39982"/>
                  </a:lnTo>
                  <a:lnTo>
                    <a:pt x="352161" y="39037"/>
                  </a:lnTo>
                  <a:lnTo>
                    <a:pt x="348298" y="39037"/>
                  </a:lnTo>
                  <a:lnTo>
                    <a:pt x="336864" y="32917"/>
                  </a:lnTo>
                  <a:close/>
                </a:path>
                <a:path w="367665" h="66039">
                  <a:moveTo>
                    <a:pt x="323574" y="25804"/>
                  </a:moveTo>
                  <a:lnTo>
                    <a:pt x="0" y="25804"/>
                  </a:lnTo>
                  <a:lnTo>
                    <a:pt x="0" y="39982"/>
                  </a:lnTo>
                  <a:lnTo>
                    <a:pt x="323663" y="39982"/>
                  </a:lnTo>
                  <a:lnTo>
                    <a:pt x="336864" y="32917"/>
                  </a:lnTo>
                  <a:lnTo>
                    <a:pt x="323574" y="25804"/>
                  </a:lnTo>
                  <a:close/>
                </a:path>
                <a:path w="367665" h="66039">
                  <a:moveTo>
                    <a:pt x="354256" y="25804"/>
                  </a:moveTo>
                  <a:lnTo>
                    <a:pt x="352161" y="25804"/>
                  </a:lnTo>
                  <a:lnTo>
                    <a:pt x="352161" y="39982"/>
                  </a:lnTo>
                  <a:lnTo>
                    <a:pt x="354276" y="39982"/>
                  </a:lnTo>
                  <a:lnTo>
                    <a:pt x="367511" y="32893"/>
                  </a:lnTo>
                  <a:lnTo>
                    <a:pt x="354256" y="25804"/>
                  </a:lnTo>
                  <a:close/>
                </a:path>
                <a:path w="367665" h="66039">
                  <a:moveTo>
                    <a:pt x="348298" y="26796"/>
                  </a:moveTo>
                  <a:lnTo>
                    <a:pt x="336864" y="32917"/>
                  </a:lnTo>
                  <a:lnTo>
                    <a:pt x="348298" y="39037"/>
                  </a:lnTo>
                  <a:lnTo>
                    <a:pt x="348298" y="26796"/>
                  </a:lnTo>
                  <a:close/>
                </a:path>
                <a:path w="367665" h="66039">
                  <a:moveTo>
                    <a:pt x="352161" y="26796"/>
                  </a:moveTo>
                  <a:lnTo>
                    <a:pt x="348298" y="26796"/>
                  </a:lnTo>
                  <a:lnTo>
                    <a:pt x="348298" y="39037"/>
                  </a:lnTo>
                  <a:lnTo>
                    <a:pt x="352161" y="39037"/>
                  </a:lnTo>
                  <a:lnTo>
                    <a:pt x="352161" y="26796"/>
                  </a:lnTo>
                  <a:close/>
                </a:path>
                <a:path w="367665" h="66039">
                  <a:moveTo>
                    <a:pt x="306010" y="0"/>
                  </a:moveTo>
                  <a:lnTo>
                    <a:pt x="301271" y="1134"/>
                  </a:lnTo>
                  <a:lnTo>
                    <a:pt x="299159" y="4537"/>
                  </a:lnTo>
                  <a:lnTo>
                    <a:pt x="296996" y="7892"/>
                  </a:lnTo>
                  <a:lnTo>
                    <a:pt x="298232" y="12240"/>
                  </a:lnTo>
                  <a:lnTo>
                    <a:pt x="336864" y="32917"/>
                  </a:lnTo>
                  <a:lnTo>
                    <a:pt x="348298" y="26796"/>
                  </a:lnTo>
                  <a:lnTo>
                    <a:pt x="352161" y="26796"/>
                  </a:lnTo>
                  <a:lnTo>
                    <a:pt x="352161" y="25804"/>
                  </a:lnTo>
                  <a:lnTo>
                    <a:pt x="354256" y="25804"/>
                  </a:lnTo>
                  <a:lnTo>
                    <a:pt x="306010" y="0"/>
                  </a:lnTo>
                  <a:close/>
                </a:path>
              </a:pathLst>
            </a:custGeom>
            <a:solidFill>
              <a:srgbClr val="9BBA58"/>
            </a:solidFill>
          </p:spPr>
          <p:txBody>
            <a:bodyPr wrap="square" lIns="0" tIns="0" rIns="0" bIns="0" rtlCol="0"/>
            <a:lstStyle/>
            <a:p>
              <a:endParaRPr/>
            </a:p>
          </p:txBody>
        </p:sp>
        <p:sp>
          <p:nvSpPr>
            <p:cNvPr id="292" name="object 292"/>
            <p:cNvSpPr/>
            <p:nvPr/>
          </p:nvSpPr>
          <p:spPr>
            <a:xfrm>
              <a:off x="8489601" y="3314734"/>
              <a:ext cx="467901" cy="420811"/>
            </a:xfrm>
            <a:prstGeom prst="rect">
              <a:avLst/>
            </a:prstGeom>
            <a:blipFill>
              <a:blip r:embed="rId83" cstate="print"/>
              <a:stretch>
                <a:fillRect/>
              </a:stretch>
            </a:blipFill>
          </p:spPr>
          <p:txBody>
            <a:bodyPr wrap="square" lIns="0" tIns="0" rIns="0" bIns="0" rtlCol="0"/>
            <a:lstStyle/>
            <a:p>
              <a:endParaRPr/>
            </a:p>
          </p:txBody>
        </p:sp>
        <p:sp>
          <p:nvSpPr>
            <p:cNvPr id="293" name="object 293"/>
            <p:cNvSpPr/>
            <p:nvPr/>
          </p:nvSpPr>
          <p:spPr>
            <a:xfrm>
              <a:off x="8506754" y="3385337"/>
              <a:ext cx="365125" cy="325755"/>
            </a:xfrm>
            <a:custGeom>
              <a:avLst/>
              <a:gdLst/>
              <a:ahLst/>
              <a:cxnLst/>
              <a:rect l="l" t="t" r="r" b="b"/>
              <a:pathLst>
                <a:path w="365125" h="325754">
                  <a:moveTo>
                    <a:pt x="342742" y="19613"/>
                  </a:moveTo>
                  <a:lnTo>
                    <a:pt x="327862" y="23002"/>
                  </a:lnTo>
                  <a:lnTo>
                    <a:pt x="0" y="315467"/>
                  </a:lnTo>
                  <a:lnTo>
                    <a:pt x="10816" y="325628"/>
                  </a:lnTo>
                  <a:lnTo>
                    <a:pt x="338646" y="33148"/>
                  </a:lnTo>
                  <a:lnTo>
                    <a:pt x="342742" y="19613"/>
                  </a:lnTo>
                  <a:close/>
                </a:path>
                <a:path w="365125" h="325754">
                  <a:moveTo>
                    <a:pt x="363297" y="4726"/>
                  </a:moveTo>
                  <a:lnTo>
                    <a:pt x="348350" y="4726"/>
                  </a:lnTo>
                  <a:lnTo>
                    <a:pt x="359115" y="14887"/>
                  </a:lnTo>
                  <a:lnTo>
                    <a:pt x="338646" y="33148"/>
                  </a:lnTo>
                  <a:lnTo>
                    <a:pt x="330786" y="59123"/>
                  </a:lnTo>
                  <a:lnTo>
                    <a:pt x="333155" y="62998"/>
                  </a:lnTo>
                  <a:lnTo>
                    <a:pt x="337276" y="64038"/>
                  </a:lnTo>
                  <a:lnTo>
                    <a:pt x="341396" y="65125"/>
                  </a:lnTo>
                  <a:lnTo>
                    <a:pt x="345671" y="62904"/>
                  </a:lnTo>
                  <a:lnTo>
                    <a:pt x="363297" y="4726"/>
                  </a:lnTo>
                  <a:close/>
                </a:path>
                <a:path w="365125" h="325754">
                  <a:moveTo>
                    <a:pt x="351705" y="7892"/>
                  </a:moveTo>
                  <a:lnTo>
                    <a:pt x="346290" y="7892"/>
                  </a:lnTo>
                  <a:lnTo>
                    <a:pt x="355613" y="16683"/>
                  </a:lnTo>
                  <a:lnTo>
                    <a:pt x="342742" y="19613"/>
                  </a:lnTo>
                  <a:lnTo>
                    <a:pt x="338646" y="33148"/>
                  </a:lnTo>
                  <a:lnTo>
                    <a:pt x="359115" y="14887"/>
                  </a:lnTo>
                  <a:lnTo>
                    <a:pt x="351705" y="7892"/>
                  </a:lnTo>
                  <a:close/>
                </a:path>
                <a:path w="365125" h="325754">
                  <a:moveTo>
                    <a:pt x="364729" y="0"/>
                  </a:moveTo>
                  <a:lnTo>
                    <a:pt x="295657" y="15737"/>
                  </a:lnTo>
                  <a:lnTo>
                    <a:pt x="293133" y="19566"/>
                  </a:lnTo>
                  <a:lnTo>
                    <a:pt x="295193" y="27175"/>
                  </a:lnTo>
                  <a:lnTo>
                    <a:pt x="299366" y="29490"/>
                  </a:lnTo>
                  <a:lnTo>
                    <a:pt x="327862" y="23002"/>
                  </a:lnTo>
                  <a:lnTo>
                    <a:pt x="348350" y="4726"/>
                  </a:lnTo>
                  <a:lnTo>
                    <a:pt x="363297" y="4726"/>
                  </a:lnTo>
                  <a:lnTo>
                    <a:pt x="364729" y="0"/>
                  </a:lnTo>
                  <a:close/>
                </a:path>
                <a:path w="365125" h="325754">
                  <a:moveTo>
                    <a:pt x="348350" y="4726"/>
                  </a:moveTo>
                  <a:lnTo>
                    <a:pt x="327862" y="23002"/>
                  </a:lnTo>
                  <a:lnTo>
                    <a:pt x="342742" y="19613"/>
                  </a:lnTo>
                  <a:lnTo>
                    <a:pt x="346290" y="7892"/>
                  </a:lnTo>
                  <a:lnTo>
                    <a:pt x="351705" y="7892"/>
                  </a:lnTo>
                  <a:lnTo>
                    <a:pt x="348350" y="4726"/>
                  </a:lnTo>
                  <a:close/>
                </a:path>
                <a:path w="365125" h="325754">
                  <a:moveTo>
                    <a:pt x="346290" y="7892"/>
                  </a:moveTo>
                  <a:lnTo>
                    <a:pt x="342742" y="19613"/>
                  </a:lnTo>
                  <a:lnTo>
                    <a:pt x="355613" y="16683"/>
                  </a:lnTo>
                  <a:lnTo>
                    <a:pt x="346290" y="7892"/>
                  </a:lnTo>
                  <a:close/>
                </a:path>
              </a:pathLst>
            </a:custGeom>
            <a:solidFill>
              <a:srgbClr val="9BBA58"/>
            </a:solidFill>
          </p:spPr>
          <p:txBody>
            <a:bodyPr wrap="square" lIns="0" tIns="0" rIns="0" bIns="0" rtlCol="0"/>
            <a:lstStyle/>
            <a:p>
              <a:endParaRPr/>
            </a:p>
          </p:txBody>
        </p:sp>
        <p:sp>
          <p:nvSpPr>
            <p:cNvPr id="294" name="object 294"/>
            <p:cNvSpPr/>
            <p:nvPr/>
          </p:nvSpPr>
          <p:spPr>
            <a:xfrm>
              <a:off x="10716452" y="2644200"/>
              <a:ext cx="539410" cy="347890"/>
            </a:xfrm>
            <a:prstGeom prst="rect">
              <a:avLst/>
            </a:prstGeom>
            <a:blipFill>
              <a:blip r:embed="rId84" cstate="print"/>
              <a:stretch>
                <a:fillRect/>
              </a:stretch>
            </a:blipFill>
          </p:spPr>
          <p:txBody>
            <a:bodyPr wrap="square" lIns="0" tIns="0" rIns="0" bIns="0" rtlCol="0"/>
            <a:lstStyle/>
            <a:p>
              <a:endParaRPr/>
            </a:p>
          </p:txBody>
        </p:sp>
        <p:sp>
          <p:nvSpPr>
            <p:cNvPr id="295" name="object 295"/>
            <p:cNvSpPr/>
            <p:nvPr/>
          </p:nvSpPr>
          <p:spPr>
            <a:xfrm>
              <a:off x="10734389" y="2697474"/>
              <a:ext cx="431800" cy="276860"/>
            </a:xfrm>
            <a:custGeom>
              <a:avLst/>
              <a:gdLst/>
              <a:ahLst/>
              <a:cxnLst/>
              <a:rect l="l" t="t" r="r" b="b"/>
              <a:pathLst>
                <a:path w="431800" h="276860">
                  <a:moveTo>
                    <a:pt x="408684" y="14720"/>
                  </a:moveTo>
                  <a:lnTo>
                    <a:pt x="393184" y="17222"/>
                  </a:lnTo>
                  <a:lnTo>
                    <a:pt x="0" y="268620"/>
                  </a:lnTo>
                  <a:lnTo>
                    <a:pt x="11170" y="276322"/>
                  </a:lnTo>
                  <a:lnTo>
                    <a:pt x="404324" y="24944"/>
                  </a:lnTo>
                  <a:lnTo>
                    <a:pt x="408684" y="14720"/>
                  </a:lnTo>
                  <a:close/>
                </a:path>
                <a:path w="431800" h="276860">
                  <a:moveTo>
                    <a:pt x="430240" y="3494"/>
                  </a:moveTo>
                  <a:lnTo>
                    <a:pt x="414654" y="3494"/>
                  </a:lnTo>
                  <a:lnTo>
                    <a:pt x="425825" y="11196"/>
                  </a:lnTo>
                  <a:lnTo>
                    <a:pt x="404324" y="24944"/>
                  </a:lnTo>
                  <a:lnTo>
                    <a:pt x="397200" y="41649"/>
                  </a:lnTo>
                  <a:lnTo>
                    <a:pt x="396018" y="44466"/>
                  </a:lnTo>
                  <a:lnTo>
                    <a:pt x="398489" y="47426"/>
                  </a:lnTo>
                  <a:lnTo>
                    <a:pt x="407028" y="49031"/>
                  </a:lnTo>
                  <a:lnTo>
                    <a:pt x="411485" y="47390"/>
                  </a:lnTo>
                  <a:lnTo>
                    <a:pt x="412751" y="44466"/>
                  </a:lnTo>
                  <a:lnTo>
                    <a:pt x="430240" y="3494"/>
                  </a:lnTo>
                  <a:close/>
                </a:path>
                <a:path w="431800" h="276860">
                  <a:moveTo>
                    <a:pt x="418119" y="5883"/>
                  </a:moveTo>
                  <a:lnTo>
                    <a:pt x="412452" y="5883"/>
                  </a:lnTo>
                  <a:lnTo>
                    <a:pt x="422119" y="12552"/>
                  </a:lnTo>
                  <a:lnTo>
                    <a:pt x="408684" y="14720"/>
                  </a:lnTo>
                  <a:lnTo>
                    <a:pt x="404324" y="24944"/>
                  </a:lnTo>
                  <a:lnTo>
                    <a:pt x="425825" y="11196"/>
                  </a:lnTo>
                  <a:lnTo>
                    <a:pt x="418119" y="5883"/>
                  </a:lnTo>
                  <a:close/>
                </a:path>
                <a:path w="431800" h="276860">
                  <a:moveTo>
                    <a:pt x="431732" y="0"/>
                  </a:moveTo>
                  <a:lnTo>
                    <a:pt x="359607" y="11624"/>
                  </a:lnTo>
                  <a:lnTo>
                    <a:pt x="356975" y="14513"/>
                  </a:lnTo>
                  <a:lnTo>
                    <a:pt x="357995" y="17401"/>
                  </a:lnTo>
                  <a:lnTo>
                    <a:pt x="359070" y="20254"/>
                  </a:lnTo>
                  <a:lnTo>
                    <a:pt x="363420" y="22001"/>
                  </a:lnTo>
                  <a:lnTo>
                    <a:pt x="393184" y="17222"/>
                  </a:lnTo>
                  <a:lnTo>
                    <a:pt x="414654" y="3494"/>
                  </a:lnTo>
                  <a:lnTo>
                    <a:pt x="430240" y="3494"/>
                  </a:lnTo>
                  <a:lnTo>
                    <a:pt x="431732" y="0"/>
                  </a:lnTo>
                  <a:close/>
                </a:path>
                <a:path w="431800" h="276860">
                  <a:moveTo>
                    <a:pt x="414654" y="3494"/>
                  </a:moveTo>
                  <a:lnTo>
                    <a:pt x="393184" y="17222"/>
                  </a:lnTo>
                  <a:lnTo>
                    <a:pt x="408684" y="14720"/>
                  </a:lnTo>
                  <a:lnTo>
                    <a:pt x="412452" y="5883"/>
                  </a:lnTo>
                  <a:lnTo>
                    <a:pt x="418119" y="5883"/>
                  </a:lnTo>
                  <a:lnTo>
                    <a:pt x="414654" y="3494"/>
                  </a:lnTo>
                  <a:close/>
                </a:path>
                <a:path w="431800" h="276860">
                  <a:moveTo>
                    <a:pt x="412452" y="5883"/>
                  </a:moveTo>
                  <a:lnTo>
                    <a:pt x="408684" y="14720"/>
                  </a:lnTo>
                  <a:lnTo>
                    <a:pt x="422119" y="12552"/>
                  </a:lnTo>
                  <a:lnTo>
                    <a:pt x="412452" y="5883"/>
                  </a:lnTo>
                  <a:close/>
                </a:path>
              </a:pathLst>
            </a:custGeom>
            <a:solidFill>
              <a:srgbClr val="9BBA58"/>
            </a:solidFill>
          </p:spPr>
          <p:txBody>
            <a:bodyPr wrap="square" lIns="0" tIns="0" rIns="0" bIns="0" rtlCol="0"/>
            <a:lstStyle/>
            <a:p>
              <a:endParaRPr/>
            </a:p>
          </p:txBody>
        </p:sp>
        <p:sp>
          <p:nvSpPr>
            <p:cNvPr id="296" name="object 296"/>
            <p:cNvSpPr/>
            <p:nvPr/>
          </p:nvSpPr>
          <p:spPr>
            <a:xfrm>
              <a:off x="10313666" y="2929187"/>
              <a:ext cx="497520" cy="119386"/>
            </a:xfrm>
            <a:prstGeom prst="rect">
              <a:avLst/>
            </a:prstGeom>
            <a:blipFill>
              <a:blip r:embed="rId85" cstate="print"/>
              <a:stretch>
                <a:fillRect/>
              </a:stretch>
            </a:blipFill>
          </p:spPr>
          <p:txBody>
            <a:bodyPr wrap="square" lIns="0" tIns="0" rIns="0" bIns="0" rtlCol="0"/>
            <a:lstStyle/>
            <a:p>
              <a:endParaRPr/>
            </a:p>
          </p:txBody>
        </p:sp>
        <p:sp>
          <p:nvSpPr>
            <p:cNvPr id="297" name="object 297"/>
            <p:cNvSpPr/>
            <p:nvPr/>
          </p:nvSpPr>
          <p:spPr>
            <a:xfrm>
              <a:off x="10332033" y="2957715"/>
              <a:ext cx="389890" cy="50165"/>
            </a:xfrm>
            <a:custGeom>
              <a:avLst/>
              <a:gdLst/>
              <a:ahLst/>
              <a:cxnLst/>
              <a:rect l="l" t="t" r="r" b="b"/>
              <a:pathLst>
                <a:path w="389890" h="50164">
                  <a:moveTo>
                    <a:pt x="375833" y="19434"/>
                  </a:moveTo>
                  <a:lnTo>
                    <a:pt x="373624" y="19434"/>
                  </a:lnTo>
                  <a:lnTo>
                    <a:pt x="373624" y="30131"/>
                  </a:lnTo>
                  <a:lnTo>
                    <a:pt x="343798" y="30174"/>
                  </a:lnTo>
                  <a:lnTo>
                    <a:pt x="317448" y="40437"/>
                  </a:lnTo>
                  <a:lnTo>
                    <a:pt x="316159" y="43718"/>
                  </a:lnTo>
                  <a:lnTo>
                    <a:pt x="320671" y="48817"/>
                  </a:lnTo>
                  <a:lnTo>
                    <a:pt x="325611" y="49673"/>
                  </a:lnTo>
                  <a:lnTo>
                    <a:pt x="389628" y="24747"/>
                  </a:lnTo>
                  <a:lnTo>
                    <a:pt x="375833" y="19434"/>
                  </a:lnTo>
                  <a:close/>
                </a:path>
                <a:path w="389890" h="50164">
                  <a:moveTo>
                    <a:pt x="343893" y="19476"/>
                  </a:moveTo>
                  <a:lnTo>
                    <a:pt x="0" y="19969"/>
                  </a:lnTo>
                  <a:lnTo>
                    <a:pt x="0" y="30666"/>
                  </a:lnTo>
                  <a:lnTo>
                    <a:pt x="343798" y="30174"/>
                  </a:lnTo>
                  <a:lnTo>
                    <a:pt x="357650" y="24779"/>
                  </a:lnTo>
                  <a:lnTo>
                    <a:pt x="343893" y="19476"/>
                  </a:lnTo>
                  <a:close/>
                </a:path>
                <a:path w="389890" h="50164">
                  <a:moveTo>
                    <a:pt x="357650" y="24779"/>
                  </a:moveTo>
                  <a:lnTo>
                    <a:pt x="343798" y="30174"/>
                  </a:lnTo>
                  <a:lnTo>
                    <a:pt x="373624" y="30131"/>
                  </a:lnTo>
                  <a:lnTo>
                    <a:pt x="373624" y="29383"/>
                  </a:lnTo>
                  <a:lnTo>
                    <a:pt x="369596" y="29383"/>
                  </a:lnTo>
                  <a:lnTo>
                    <a:pt x="357650" y="24779"/>
                  </a:lnTo>
                  <a:close/>
                </a:path>
                <a:path w="389890" h="50164">
                  <a:moveTo>
                    <a:pt x="369542" y="20147"/>
                  </a:moveTo>
                  <a:lnTo>
                    <a:pt x="357650" y="24779"/>
                  </a:lnTo>
                  <a:lnTo>
                    <a:pt x="369596" y="29383"/>
                  </a:lnTo>
                  <a:lnTo>
                    <a:pt x="369542" y="20147"/>
                  </a:lnTo>
                  <a:close/>
                </a:path>
                <a:path w="389890" h="50164">
                  <a:moveTo>
                    <a:pt x="373624" y="20147"/>
                  </a:moveTo>
                  <a:lnTo>
                    <a:pt x="369542" y="20147"/>
                  </a:lnTo>
                  <a:lnTo>
                    <a:pt x="369596" y="29383"/>
                  </a:lnTo>
                  <a:lnTo>
                    <a:pt x="373624" y="29383"/>
                  </a:lnTo>
                  <a:lnTo>
                    <a:pt x="373624" y="20147"/>
                  </a:lnTo>
                  <a:close/>
                </a:path>
                <a:path w="389890" h="50164">
                  <a:moveTo>
                    <a:pt x="373624" y="19434"/>
                  </a:moveTo>
                  <a:lnTo>
                    <a:pt x="343893" y="19476"/>
                  </a:lnTo>
                  <a:lnTo>
                    <a:pt x="357650" y="24779"/>
                  </a:lnTo>
                  <a:lnTo>
                    <a:pt x="369542" y="20147"/>
                  </a:lnTo>
                  <a:lnTo>
                    <a:pt x="373624" y="20147"/>
                  </a:lnTo>
                  <a:lnTo>
                    <a:pt x="373624" y="19434"/>
                  </a:lnTo>
                  <a:close/>
                </a:path>
                <a:path w="389890" h="50164">
                  <a:moveTo>
                    <a:pt x="325450" y="0"/>
                  </a:moveTo>
                  <a:lnTo>
                    <a:pt x="320510" y="891"/>
                  </a:lnTo>
                  <a:lnTo>
                    <a:pt x="318254" y="3423"/>
                  </a:lnTo>
                  <a:lnTo>
                    <a:pt x="316052" y="5990"/>
                  </a:lnTo>
                  <a:lnTo>
                    <a:pt x="317341" y="9271"/>
                  </a:lnTo>
                  <a:lnTo>
                    <a:pt x="343893" y="19476"/>
                  </a:lnTo>
                  <a:lnTo>
                    <a:pt x="375833" y="19434"/>
                  </a:lnTo>
                  <a:lnTo>
                    <a:pt x="325450" y="0"/>
                  </a:lnTo>
                  <a:close/>
                </a:path>
              </a:pathLst>
            </a:custGeom>
            <a:solidFill>
              <a:srgbClr val="9BBA58"/>
            </a:solidFill>
          </p:spPr>
          <p:txBody>
            <a:bodyPr wrap="square" lIns="0" tIns="0" rIns="0" bIns="0" rtlCol="0"/>
            <a:lstStyle/>
            <a:p>
              <a:endParaRPr/>
            </a:p>
          </p:txBody>
        </p:sp>
        <p:sp>
          <p:nvSpPr>
            <p:cNvPr id="298" name="object 298"/>
            <p:cNvSpPr/>
            <p:nvPr/>
          </p:nvSpPr>
          <p:spPr>
            <a:xfrm>
              <a:off x="9911525" y="2921057"/>
              <a:ext cx="554877" cy="342327"/>
            </a:xfrm>
            <a:prstGeom prst="rect">
              <a:avLst/>
            </a:prstGeom>
            <a:blipFill>
              <a:blip r:embed="rId86" cstate="print"/>
              <a:stretch>
                <a:fillRect/>
              </a:stretch>
            </a:blipFill>
          </p:spPr>
          <p:txBody>
            <a:bodyPr wrap="square" lIns="0" tIns="0" rIns="0" bIns="0" rtlCol="0"/>
            <a:lstStyle/>
            <a:p>
              <a:endParaRPr/>
            </a:p>
          </p:txBody>
        </p:sp>
        <p:sp>
          <p:nvSpPr>
            <p:cNvPr id="299" name="object 299"/>
            <p:cNvSpPr/>
            <p:nvPr/>
          </p:nvSpPr>
          <p:spPr>
            <a:xfrm>
              <a:off x="9929624" y="2974332"/>
              <a:ext cx="447040" cy="270510"/>
            </a:xfrm>
            <a:custGeom>
              <a:avLst/>
              <a:gdLst/>
              <a:ahLst/>
              <a:cxnLst/>
              <a:rect l="l" t="t" r="r" b="b"/>
              <a:pathLst>
                <a:path w="447040" h="270510">
                  <a:moveTo>
                    <a:pt x="423131" y="14286"/>
                  </a:moveTo>
                  <a:lnTo>
                    <a:pt x="407522" y="16491"/>
                  </a:lnTo>
                  <a:lnTo>
                    <a:pt x="0" y="262486"/>
                  </a:lnTo>
                  <a:lnTo>
                    <a:pt x="10848" y="270403"/>
                  </a:lnTo>
                  <a:lnTo>
                    <a:pt x="418354" y="24386"/>
                  </a:lnTo>
                  <a:lnTo>
                    <a:pt x="423131" y="14286"/>
                  </a:lnTo>
                  <a:close/>
                </a:path>
                <a:path w="447040" h="270510">
                  <a:moveTo>
                    <a:pt x="445319" y="3173"/>
                  </a:moveTo>
                  <a:lnTo>
                    <a:pt x="429584" y="3173"/>
                  </a:lnTo>
                  <a:lnTo>
                    <a:pt x="440379" y="11089"/>
                  </a:lnTo>
                  <a:lnTo>
                    <a:pt x="418354" y="24386"/>
                  </a:lnTo>
                  <a:lnTo>
                    <a:pt x="409176" y="43789"/>
                  </a:lnTo>
                  <a:lnTo>
                    <a:pt x="411539" y="46784"/>
                  </a:lnTo>
                  <a:lnTo>
                    <a:pt x="420024" y="48567"/>
                  </a:lnTo>
                  <a:lnTo>
                    <a:pt x="424536" y="46998"/>
                  </a:lnTo>
                  <a:lnTo>
                    <a:pt x="445319" y="3173"/>
                  </a:lnTo>
                  <a:close/>
                </a:path>
                <a:path w="447040" h="270510">
                  <a:moveTo>
                    <a:pt x="432793" y="5527"/>
                  </a:moveTo>
                  <a:lnTo>
                    <a:pt x="427275" y="5527"/>
                  </a:lnTo>
                  <a:lnTo>
                    <a:pt x="436673" y="12373"/>
                  </a:lnTo>
                  <a:lnTo>
                    <a:pt x="423131" y="14286"/>
                  </a:lnTo>
                  <a:lnTo>
                    <a:pt x="418354" y="24386"/>
                  </a:lnTo>
                  <a:lnTo>
                    <a:pt x="440379" y="11089"/>
                  </a:lnTo>
                  <a:lnTo>
                    <a:pt x="432793" y="5527"/>
                  </a:lnTo>
                  <a:close/>
                </a:path>
                <a:path w="447040" h="270510">
                  <a:moveTo>
                    <a:pt x="446823" y="0"/>
                  </a:moveTo>
                  <a:lnTo>
                    <a:pt x="374214" y="10234"/>
                  </a:lnTo>
                  <a:lnTo>
                    <a:pt x="371422" y="13086"/>
                  </a:lnTo>
                  <a:lnTo>
                    <a:pt x="372388" y="15975"/>
                  </a:lnTo>
                  <a:lnTo>
                    <a:pt x="373301" y="18863"/>
                  </a:lnTo>
                  <a:lnTo>
                    <a:pt x="377598" y="20717"/>
                  </a:lnTo>
                  <a:lnTo>
                    <a:pt x="407522" y="16491"/>
                  </a:lnTo>
                  <a:lnTo>
                    <a:pt x="429584" y="3173"/>
                  </a:lnTo>
                  <a:lnTo>
                    <a:pt x="445319" y="3173"/>
                  </a:lnTo>
                  <a:lnTo>
                    <a:pt x="446823" y="0"/>
                  </a:lnTo>
                  <a:close/>
                </a:path>
                <a:path w="447040" h="270510">
                  <a:moveTo>
                    <a:pt x="429584" y="3173"/>
                  </a:moveTo>
                  <a:lnTo>
                    <a:pt x="407522" y="16491"/>
                  </a:lnTo>
                  <a:lnTo>
                    <a:pt x="423131" y="14286"/>
                  </a:lnTo>
                  <a:lnTo>
                    <a:pt x="427275" y="5527"/>
                  </a:lnTo>
                  <a:lnTo>
                    <a:pt x="432793" y="5527"/>
                  </a:lnTo>
                  <a:lnTo>
                    <a:pt x="429584" y="3173"/>
                  </a:lnTo>
                  <a:close/>
                </a:path>
                <a:path w="447040" h="270510">
                  <a:moveTo>
                    <a:pt x="427275" y="5527"/>
                  </a:moveTo>
                  <a:lnTo>
                    <a:pt x="423131" y="14286"/>
                  </a:lnTo>
                  <a:lnTo>
                    <a:pt x="436673" y="12373"/>
                  </a:lnTo>
                  <a:lnTo>
                    <a:pt x="427275" y="5527"/>
                  </a:lnTo>
                  <a:close/>
                </a:path>
              </a:pathLst>
            </a:custGeom>
            <a:solidFill>
              <a:srgbClr val="9BBA58"/>
            </a:solidFill>
          </p:spPr>
          <p:txBody>
            <a:bodyPr wrap="square" lIns="0" tIns="0" rIns="0" bIns="0" rtlCol="0"/>
            <a:lstStyle/>
            <a:p>
              <a:endParaRPr/>
            </a:p>
          </p:txBody>
        </p:sp>
        <p:sp>
          <p:nvSpPr>
            <p:cNvPr id="300" name="object 300"/>
            <p:cNvSpPr/>
            <p:nvPr/>
          </p:nvSpPr>
          <p:spPr>
            <a:xfrm>
              <a:off x="9171951" y="3179942"/>
              <a:ext cx="42545" cy="835025"/>
            </a:xfrm>
            <a:custGeom>
              <a:avLst/>
              <a:gdLst/>
              <a:ahLst/>
              <a:cxnLst/>
              <a:rect l="l" t="t" r="r" b="b"/>
              <a:pathLst>
                <a:path w="42545" h="835025">
                  <a:moveTo>
                    <a:pt x="21003" y="5074"/>
                  </a:moveTo>
                  <a:lnTo>
                    <a:pt x="19070" y="7275"/>
                  </a:lnTo>
                  <a:lnTo>
                    <a:pt x="19070" y="834423"/>
                  </a:lnTo>
                  <a:lnTo>
                    <a:pt x="22937" y="834423"/>
                  </a:lnTo>
                  <a:lnTo>
                    <a:pt x="22937" y="7275"/>
                  </a:lnTo>
                  <a:lnTo>
                    <a:pt x="21003" y="5074"/>
                  </a:lnTo>
                  <a:close/>
                </a:path>
                <a:path w="42545" h="835025">
                  <a:moveTo>
                    <a:pt x="21003" y="0"/>
                  </a:moveTo>
                  <a:lnTo>
                    <a:pt x="0" y="23891"/>
                  </a:lnTo>
                  <a:lnTo>
                    <a:pt x="311" y="24676"/>
                  </a:lnTo>
                  <a:lnTo>
                    <a:pt x="2153" y="25389"/>
                  </a:lnTo>
                  <a:lnTo>
                    <a:pt x="3340" y="25211"/>
                  </a:lnTo>
                  <a:lnTo>
                    <a:pt x="3877" y="24569"/>
                  </a:lnTo>
                  <a:lnTo>
                    <a:pt x="19070" y="7275"/>
                  </a:lnTo>
                  <a:lnTo>
                    <a:pt x="19070" y="2531"/>
                  </a:lnTo>
                  <a:lnTo>
                    <a:pt x="23229" y="2531"/>
                  </a:lnTo>
                  <a:lnTo>
                    <a:pt x="21003" y="0"/>
                  </a:lnTo>
                  <a:close/>
                </a:path>
                <a:path w="42545" h="835025">
                  <a:moveTo>
                    <a:pt x="23229" y="2531"/>
                  </a:moveTo>
                  <a:lnTo>
                    <a:pt x="22937" y="2531"/>
                  </a:lnTo>
                  <a:lnTo>
                    <a:pt x="22937" y="7275"/>
                  </a:lnTo>
                  <a:lnTo>
                    <a:pt x="38219" y="24676"/>
                  </a:lnTo>
                  <a:lnTo>
                    <a:pt x="38667" y="25211"/>
                  </a:lnTo>
                  <a:lnTo>
                    <a:pt x="39854" y="25389"/>
                  </a:lnTo>
                  <a:lnTo>
                    <a:pt x="41696" y="24676"/>
                  </a:lnTo>
                  <a:lnTo>
                    <a:pt x="42007" y="23891"/>
                  </a:lnTo>
                  <a:lnTo>
                    <a:pt x="23229" y="2531"/>
                  </a:lnTo>
                  <a:close/>
                </a:path>
                <a:path w="42545" h="835025">
                  <a:moveTo>
                    <a:pt x="22937" y="2531"/>
                  </a:moveTo>
                  <a:lnTo>
                    <a:pt x="19070" y="2531"/>
                  </a:lnTo>
                  <a:lnTo>
                    <a:pt x="19070" y="7275"/>
                  </a:lnTo>
                  <a:lnTo>
                    <a:pt x="21003" y="5074"/>
                  </a:lnTo>
                  <a:lnTo>
                    <a:pt x="19333" y="3173"/>
                  </a:lnTo>
                  <a:lnTo>
                    <a:pt x="22937" y="3173"/>
                  </a:lnTo>
                  <a:lnTo>
                    <a:pt x="22937" y="2531"/>
                  </a:lnTo>
                  <a:close/>
                </a:path>
                <a:path w="42545" h="835025">
                  <a:moveTo>
                    <a:pt x="22937" y="3173"/>
                  </a:moveTo>
                  <a:lnTo>
                    <a:pt x="22674" y="3173"/>
                  </a:lnTo>
                  <a:lnTo>
                    <a:pt x="21003" y="5074"/>
                  </a:lnTo>
                  <a:lnTo>
                    <a:pt x="22937" y="7275"/>
                  </a:lnTo>
                  <a:lnTo>
                    <a:pt x="22937" y="3173"/>
                  </a:lnTo>
                  <a:close/>
                </a:path>
                <a:path w="42545" h="835025">
                  <a:moveTo>
                    <a:pt x="22674" y="3173"/>
                  </a:moveTo>
                  <a:lnTo>
                    <a:pt x="19333" y="3173"/>
                  </a:lnTo>
                  <a:lnTo>
                    <a:pt x="21003" y="5074"/>
                  </a:lnTo>
                  <a:lnTo>
                    <a:pt x="22674" y="3173"/>
                  </a:lnTo>
                  <a:close/>
                </a:path>
              </a:pathLst>
            </a:custGeom>
            <a:solidFill>
              <a:srgbClr val="497DBA"/>
            </a:solidFill>
          </p:spPr>
          <p:txBody>
            <a:bodyPr wrap="square" lIns="0" tIns="0" rIns="0" bIns="0" rtlCol="0"/>
            <a:lstStyle/>
            <a:p>
              <a:endParaRPr/>
            </a:p>
          </p:txBody>
        </p:sp>
        <p:sp>
          <p:nvSpPr>
            <p:cNvPr id="301" name="object 301"/>
            <p:cNvSpPr/>
            <p:nvPr/>
          </p:nvSpPr>
          <p:spPr>
            <a:xfrm>
              <a:off x="9191021" y="3183794"/>
              <a:ext cx="491720" cy="119386"/>
            </a:xfrm>
            <a:prstGeom prst="rect">
              <a:avLst/>
            </a:prstGeom>
            <a:blipFill>
              <a:blip r:embed="rId87" cstate="print"/>
              <a:stretch>
                <a:fillRect/>
              </a:stretch>
            </a:blipFill>
          </p:spPr>
          <p:txBody>
            <a:bodyPr wrap="square" lIns="0" tIns="0" rIns="0" bIns="0" rtlCol="0"/>
            <a:lstStyle/>
            <a:p>
              <a:endParaRPr/>
            </a:p>
          </p:txBody>
        </p:sp>
        <p:sp>
          <p:nvSpPr>
            <p:cNvPr id="302" name="object 302"/>
            <p:cNvSpPr/>
            <p:nvPr/>
          </p:nvSpPr>
          <p:spPr>
            <a:xfrm>
              <a:off x="9209298" y="3211643"/>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497"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497" y="30559"/>
                  </a:lnTo>
                  <a:lnTo>
                    <a:pt x="383382"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03" name="object 303"/>
            <p:cNvSpPr/>
            <p:nvPr/>
          </p:nvSpPr>
          <p:spPr>
            <a:xfrm>
              <a:off x="9946326" y="3186361"/>
              <a:ext cx="494943" cy="119386"/>
            </a:xfrm>
            <a:prstGeom prst="rect">
              <a:avLst/>
            </a:prstGeom>
            <a:blipFill>
              <a:blip r:embed="rId88" cstate="print"/>
              <a:stretch>
                <a:fillRect/>
              </a:stretch>
            </a:blipFill>
          </p:spPr>
          <p:txBody>
            <a:bodyPr wrap="square" lIns="0" tIns="0" rIns="0" bIns="0" rtlCol="0"/>
            <a:lstStyle/>
            <a:p>
              <a:endParaRPr/>
            </a:p>
          </p:txBody>
        </p:sp>
        <p:sp>
          <p:nvSpPr>
            <p:cNvPr id="304" name="object 304"/>
            <p:cNvSpPr/>
            <p:nvPr/>
          </p:nvSpPr>
          <p:spPr>
            <a:xfrm>
              <a:off x="9964693" y="3214817"/>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05" name="object 305"/>
            <p:cNvSpPr/>
            <p:nvPr/>
          </p:nvSpPr>
          <p:spPr>
            <a:xfrm>
              <a:off x="10345245" y="3184649"/>
              <a:ext cx="490431" cy="119386"/>
            </a:xfrm>
            <a:prstGeom prst="rect">
              <a:avLst/>
            </a:prstGeom>
            <a:blipFill>
              <a:blip r:embed="rId89" cstate="print"/>
              <a:stretch>
                <a:fillRect/>
              </a:stretch>
            </a:blipFill>
          </p:spPr>
          <p:txBody>
            <a:bodyPr wrap="square" lIns="0" tIns="0" rIns="0" bIns="0" rtlCol="0"/>
            <a:lstStyle/>
            <a:p>
              <a:endParaRPr/>
            </a:p>
          </p:txBody>
        </p:sp>
        <p:sp>
          <p:nvSpPr>
            <p:cNvPr id="306" name="object 306"/>
            <p:cNvSpPr/>
            <p:nvPr/>
          </p:nvSpPr>
          <p:spPr>
            <a:xfrm>
              <a:off x="10363612" y="3213106"/>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07" name="object 307"/>
            <p:cNvSpPr/>
            <p:nvPr/>
          </p:nvSpPr>
          <p:spPr>
            <a:xfrm>
              <a:off x="10739008" y="2520534"/>
              <a:ext cx="539410" cy="347890"/>
            </a:xfrm>
            <a:prstGeom prst="rect">
              <a:avLst/>
            </a:prstGeom>
            <a:blipFill>
              <a:blip r:embed="rId84" cstate="print"/>
              <a:stretch>
                <a:fillRect/>
              </a:stretch>
            </a:blipFill>
          </p:spPr>
          <p:txBody>
            <a:bodyPr wrap="square" lIns="0" tIns="0" rIns="0" bIns="0" rtlCol="0"/>
            <a:lstStyle/>
            <a:p>
              <a:endParaRPr/>
            </a:p>
          </p:txBody>
        </p:sp>
        <p:sp>
          <p:nvSpPr>
            <p:cNvPr id="308" name="object 308"/>
            <p:cNvSpPr/>
            <p:nvPr/>
          </p:nvSpPr>
          <p:spPr>
            <a:xfrm>
              <a:off x="10756945" y="2573808"/>
              <a:ext cx="431800" cy="276860"/>
            </a:xfrm>
            <a:custGeom>
              <a:avLst/>
              <a:gdLst/>
              <a:ahLst/>
              <a:cxnLst/>
              <a:rect l="l" t="t" r="r" b="b"/>
              <a:pathLst>
                <a:path w="431800" h="276860">
                  <a:moveTo>
                    <a:pt x="408684" y="14720"/>
                  </a:moveTo>
                  <a:lnTo>
                    <a:pt x="393184" y="17222"/>
                  </a:lnTo>
                  <a:lnTo>
                    <a:pt x="0" y="268620"/>
                  </a:lnTo>
                  <a:lnTo>
                    <a:pt x="11170" y="276322"/>
                  </a:lnTo>
                  <a:lnTo>
                    <a:pt x="404324" y="24944"/>
                  </a:lnTo>
                  <a:lnTo>
                    <a:pt x="408684" y="14720"/>
                  </a:lnTo>
                  <a:close/>
                </a:path>
                <a:path w="431800" h="276860">
                  <a:moveTo>
                    <a:pt x="430240" y="3494"/>
                  </a:moveTo>
                  <a:lnTo>
                    <a:pt x="414654" y="3494"/>
                  </a:lnTo>
                  <a:lnTo>
                    <a:pt x="425825" y="11196"/>
                  </a:lnTo>
                  <a:lnTo>
                    <a:pt x="404324" y="24944"/>
                  </a:lnTo>
                  <a:lnTo>
                    <a:pt x="397200" y="41649"/>
                  </a:lnTo>
                  <a:lnTo>
                    <a:pt x="396018" y="44466"/>
                  </a:lnTo>
                  <a:lnTo>
                    <a:pt x="398489" y="47426"/>
                  </a:lnTo>
                  <a:lnTo>
                    <a:pt x="407028" y="49031"/>
                  </a:lnTo>
                  <a:lnTo>
                    <a:pt x="411485" y="47390"/>
                  </a:lnTo>
                  <a:lnTo>
                    <a:pt x="412751" y="44466"/>
                  </a:lnTo>
                  <a:lnTo>
                    <a:pt x="430240" y="3494"/>
                  </a:lnTo>
                  <a:close/>
                </a:path>
                <a:path w="431800" h="276860">
                  <a:moveTo>
                    <a:pt x="418119" y="5883"/>
                  </a:moveTo>
                  <a:lnTo>
                    <a:pt x="412452" y="5883"/>
                  </a:lnTo>
                  <a:lnTo>
                    <a:pt x="422119" y="12552"/>
                  </a:lnTo>
                  <a:lnTo>
                    <a:pt x="408684" y="14720"/>
                  </a:lnTo>
                  <a:lnTo>
                    <a:pt x="404324" y="24944"/>
                  </a:lnTo>
                  <a:lnTo>
                    <a:pt x="425825" y="11196"/>
                  </a:lnTo>
                  <a:lnTo>
                    <a:pt x="418119" y="5883"/>
                  </a:lnTo>
                  <a:close/>
                </a:path>
                <a:path w="431800" h="276860">
                  <a:moveTo>
                    <a:pt x="431732" y="0"/>
                  </a:moveTo>
                  <a:lnTo>
                    <a:pt x="359607" y="11624"/>
                  </a:lnTo>
                  <a:lnTo>
                    <a:pt x="356975" y="14513"/>
                  </a:lnTo>
                  <a:lnTo>
                    <a:pt x="357995" y="17401"/>
                  </a:lnTo>
                  <a:lnTo>
                    <a:pt x="359070" y="20254"/>
                  </a:lnTo>
                  <a:lnTo>
                    <a:pt x="363420" y="22001"/>
                  </a:lnTo>
                  <a:lnTo>
                    <a:pt x="393184" y="17222"/>
                  </a:lnTo>
                  <a:lnTo>
                    <a:pt x="414654" y="3494"/>
                  </a:lnTo>
                  <a:lnTo>
                    <a:pt x="430240" y="3494"/>
                  </a:lnTo>
                  <a:lnTo>
                    <a:pt x="431732" y="0"/>
                  </a:lnTo>
                  <a:close/>
                </a:path>
                <a:path w="431800" h="276860">
                  <a:moveTo>
                    <a:pt x="414654" y="3494"/>
                  </a:moveTo>
                  <a:lnTo>
                    <a:pt x="393184" y="17222"/>
                  </a:lnTo>
                  <a:lnTo>
                    <a:pt x="408684" y="14720"/>
                  </a:lnTo>
                  <a:lnTo>
                    <a:pt x="412452" y="5883"/>
                  </a:lnTo>
                  <a:lnTo>
                    <a:pt x="418119" y="5883"/>
                  </a:lnTo>
                  <a:lnTo>
                    <a:pt x="414654" y="3494"/>
                  </a:lnTo>
                  <a:close/>
                </a:path>
                <a:path w="431800" h="276860">
                  <a:moveTo>
                    <a:pt x="412452" y="5883"/>
                  </a:moveTo>
                  <a:lnTo>
                    <a:pt x="408684" y="14720"/>
                  </a:lnTo>
                  <a:lnTo>
                    <a:pt x="422119" y="12552"/>
                  </a:lnTo>
                  <a:lnTo>
                    <a:pt x="412452" y="5883"/>
                  </a:lnTo>
                  <a:close/>
                </a:path>
              </a:pathLst>
            </a:custGeom>
            <a:solidFill>
              <a:srgbClr val="9BBA58"/>
            </a:solidFill>
          </p:spPr>
          <p:txBody>
            <a:bodyPr wrap="square" lIns="0" tIns="0" rIns="0" bIns="0" rtlCol="0"/>
            <a:lstStyle/>
            <a:p>
              <a:endParaRPr/>
            </a:p>
          </p:txBody>
        </p:sp>
        <p:sp>
          <p:nvSpPr>
            <p:cNvPr id="309" name="object 309"/>
            <p:cNvSpPr txBox="1"/>
            <p:nvPr/>
          </p:nvSpPr>
          <p:spPr>
            <a:xfrm>
              <a:off x="9115156" y="2453739"/>
              <a:ext cx="274320" cy="162560"/>
            </a:xfrm>
            <a:prstGeom prst="rect">
              <a:avLst/>
            </a:prstGeom>
          </p:spPr>
          <p:txBody>
            <a:bodyPr vert="horz" wrap="square" lIns="0" tIns="12700" rIns="0" bIns="0" rtlCol="0">
              <a:spAutoFit/>
            </a:bodyPr>
            <a:lstStyle/>
            <a:p>
              <a:pPr marL="38100">
                <a:lnSpc>
                  <a:spcPct val="100000"/>
                </a:lnSpc>
                <a:spcBef>
                  <a:spcPts val="100"/>
                </a:spcBef>
              </a:pPr>
              <a:r>
                <a:rPr sz="900" spc="170" dirty="0">
                  <a:latin typeface="Calibri"/>
                  <a:cs typeface="Calibri"/>
                </a:rPr>
                <a:t>X`</a:t>
              </a:r>
              <a:r>
                <a:rPr sz="900" spc="254" baseline="-18518" dirty="0">
                  <a:latin typeface="Calibri"/>
                  <a:cs typeface="Calibri"/>
                </a:rPr>
                <a:t>1</a:t>
              </a:r>
              <a:endParaRPr sz="900" baseline="-18518">
                <a:latin typeface="Calibri"/>
                <a:cs typeface="Calibri"/>
              </a:endParaRPr>
            </a:p>
          </p:txBody>
        </p:sp>
        <p:sp>
          <p:nvSpPr>
            <p:cNvPr id="310" name="object 310"/>
            <p:cNvSpPr/>
            <p:nvPr/>
          </p:nvSpPr>
          <p:spPr>
            <a:xfrm>
              <a:off x="9573829" y="3181654"/>
              <a:ext cx="467231" cy="119386"/>
            </a:xfrm>
            <a:prstGeom prst="rect">
              <a:avLst/>
            </a:prstGeom>
            <a:blipFill>
              <a:blip r:embed="rId90" cstate="print"/>
              <a:stretch>
                <a:fillRect/>
              </a:stretch>
            </a:blipFill>
          </p:spPr>
          <p:txBody>
            <a:bodyPr wrap="square" lIns="0" tIns="0" rIns="0" bIns="0" rtlCol="0"/>
            <a:lstStyle/>
            <a:p>
              <a:endParaRPr/>
            </a:p>
          </p:txBody>
        </p:sp>
        <p:sp>
          <p:nvSpPr>
            <p:cNvPr id="311" name="object 311"/>
            <p:cNvSpPr/>
            <p:nvPr/>
          </p:nvSpPr>
          <p:spPr>
            <a:xfrm>
              <a:off x="9591981" y="3211144"/>
              <a:ext cx="359410" cy="50165"/>
            </a:xfrm>
            <a:custGeom>
              <a:avLst/>
              <a:gdLst/>
              <a:ahLst/>
              <a:cxnLst/>
              <a:rect l="l" t="t" r="r" b="b"/>
              <a:pathLst>
                <a:path w="359409" h="50164">
                  <a:moveTo>
                    <a:pt x="345126" y="18685"/>
                  </a:moveTo>
                  <a:lnTo>
                    <a:pt x="342851" y="18685"/>
                  </a:lnTo>
                  <a:lnTo>
                    <a:pt x="343280" y="29383"/>
                  </a:lnTo>
                  <a:lnTo>
                    <a:pt x="313497" y="29872"/>
                  </a:lnTo>
                  <a:lnTo>
                    <a:pt x="287427" y="40544"/>
                  </a:lnTo>
                  <a:lnTo>
                    <a:pt x="286246" y="43860"/>
                  </a:lnTo>
                  <a:lnTo>
                    <a:pt x="288609" y="46356"/>
                  </a:lnTo>
                  <a:lnTo>
                    <a:pt x="290918" y="48888"/>
                  </a:lnTo>
                  <a:lnTo>
                    <a:pt x="295859" y="49673"/>
                  </a:lnTo>
                  <a:lnTo>
                    <a:pt x="359070" y="23784"/>
                  </a:lnTo>
                  <a:lnTo>
                    <a:pt x="345126" y="18685"/>
                  </a:lnTo>
                  <a:close/>
                </a:path>
                <a:path w="359409" h="50164">
                  <a:moveTo>
                    <a:pt x="313038" y="19175"/>
                  </a:moveTo>
                  <a:lnTo>
                    <a:pt x="0" y="24319"/>
                  </a:lnTo>
                  <a:lnTo>
                    <a:pt x="429" y="35017"/>
                  </a:lnTo>
                  <a:lnTo>
                    <a:pt x="313497" y="29872"/>
                  </a:lnTo>
                  <a:lnTo>
                    <a:pt x="327083" y="24311"/>
                  </a:lnTo>
                  <a:lnTo>
                    <a:pt x="313038" y="19175"/>
                  </a:lnTo>
                  <a:close/>
                </a:path>
                <a:path w="359409" h="50164">
                  <a:moveTo>
                    <a:pt x="327083" y="24311"/>
                  </a:moveTo>
                  <a:lnTo>
                    <a:pt x="313497" y="29872"/>
                  </a:lnTo>
                  <a:lnTo>
                    <a:pt x="343280" y="29383"/>
                  </a:lnTo>
                  <a:lnTo>
                    <a:pt x="343255" y="28741"/>
                  </a:lnTo>
                  <a:lnTo>
                    <a:pt x="339199" y="28741"/>
                  </a:lnTo>
                  <a:lnTo>
                    <a:pt x="327083" y="24311"/>
                  </a:lnTo>
                  <a:close/>
                </a:path>
                <a:path w="359409" h="50164">
                  <a:moveTo>
                    <a:pt x="338823" y="19505"/>
                  </a:moveTo>
                  <a:lnTo>
                    <a:pt x="327083" y="24311"/>
                  </a:lnTo>
                  <a:lnTo>
                    <a:pt x="339199" y="28741"/>
                  </a:lnTo>
                  <a:lnTo>
                    <a:pt x="338823" y="19505"/>
                  </a:lnTo>
                  <a:close/>
                </a:path>
                <a:path w="359409" h="50164">
                  <a:moveTo>
                    <a:pt x="342884" y="19505"/>
                  </a:moveTo>
                  <a:lnTo>
                    <a:pt x="338823" y="19505"/>
                  </a:lnTo>
                  <a:lnTo>
                    <a:pt x="339199" y="28741"/>
                  </a:lnTo>
                  <a:lnTo>
                    <a:pt x="343255" y="28741"/>
                  </a:lnTo>
                  <a:lnTo>
                    <a:pt x="342884" y="19505"/>
                  </a:lnTo>
                  <a:close/>
                </a:path>
                <a:path w="359409" h="50164">
                  <a:moveTo>
                    <a:pt x="342851" y="18685"/>
                  </a:moveTo>
                  <a:lnTo>
                    <a:pt x="313038" y="19175"/>
                  </a:lnTo>
                  <a:lnTo>
                    <a:pt x="327083" y="24311"/>
                  </a:lnTo>
                  <a:lnTo>
                    <a:pt x="338823" y="19505"/>
                  </a:lnTo>
                  <a:lnTo>
                    <a:pt x="342884" y="19505"/>
                  </a:lnTo>
                  <a:lnTo>
                    <a:pt x="342851" y="18685"/>
                  </a:lnTo>
                  <a:close/>
                </a:path>
                <a:path w="359409" h="50164">
                  <a:moveTo>
                    <a:pt x="294033" y="0"/>
                  </a:moveTo>
                  <a:lnTo>
                    <a:pt x="289146" y="962"/>
                  </a:lnTo>
                  <a:lnTo>
                    <a:pt x="284850" y="6133"/>
                  </a:lnTo>
                  <a:lnTo>
                    <a:pt x="286246" y="9378"/>
                  </a:lnTo>
                  <a:lnTo>
                    <a:pt x="313038" y="19175"/>
                  </a:lnTo>
                  <a:lnTo>
                    <a:pt x="342851" y="18685"/>
                  </a:lnTo>
                  <a:lnTo>
                    <a:pt x="345126" y="18685"/>
                  </a:lnTo>
                  <a:lnTo>
                    <a:pt x="294033" y="0"/>
                  </a:lnTo>
                  <a:close/>
                </a:path>
              </a:pathLst>
            </a:custGeom>
            <a:solidFill>
              <a:srgbClr val="C0504D"/>
            </a:solidFill>
          </p:spPr>
          <p:txBody>
            <a:bodyPr wrap="square" lIns="0" tIns="0" rIns="0" bIns="0" rtlCol="0"/>
            <a:lstStyle/>
            <a:p>
              <a:endParaRPr/>
            </a:p>
          </p:txBody>
        </p:sp>
        <p:sp>
          <p:nvSpPr>
            <p:cNvPr id="312" name="object 312"/>
            <p:cNvSpPr/>
            <p:nvPr/>
          </p:nvSpPr>
          <p:spPr>
            <a:xfrm>
              <a:off x="9194244" y="3732802"/>
              <a:ext cx="409874" cy="278569"/>
            </a:xfrm>
            <a:prstGeom prst="rect">
              <a:avLst/>
            </a:prstGeom>
            <a:blipFill>
              <a:blip r:embed="rId91" cstate="print"/>
              <a:stretch>
                <a:fillRect/>
              </a:stretch>
            </a:blipFill>
          </p:spPr>
          <p:txBody>
            <a:bodyPr wrap="square" lIns="0" tIns="0" rIns="0" bIns="0" rtlCol="0"/>
            <a:lstStyle/>
            <a:p>
              <a:endParaRPr/>
            </a:p>
          </p:txBody>
        </p:sp>
        <p:sp>
          <p:nvSpPr>
            <p:cNvPr id="313" name="object 313"/>
            <p:cNvSpPr/>
            <p:nvPr/>
          </p:nvSpPr>
          <p:spPr>
            <a:xfrm>
              <a:off x="9211983" y="3786077"/>
              <a:ext cx="302260" cy="207010"/>
            </a:xfrm>
            <a:custGeom>
              <a:avLst/>
              <a:gdLst/>
              <a:ahLst/>
              <a:cxnLst/>
              <a:rect l="l" t="t" r="r" b="b"/>
              <a:pathLst>
                <a:path w="302259" h="207010">
                  <a:moveTo>
                    <a:pt x="279933" y="15230"/>
                  </a:moveTo>
                  <a:lnTo>
                    <a:pt x="264533" y="18092"/>
                  </a:lnTo>
                  <a:lnTo>
                    <a:pt x="0" y="199327"/>
                  </a:lnTo>
                  <a:lnTo>
                    <a:pt x="11568" y="206773"/>
                  </a:lnTo>
                  <a:lnTo>
                    <a:pt x="276106" y="25538"/>
                  </a:lnTo>
                  <a:lnTo>
                    <a:pt x="279933" y="15230"/>
                  </a:lnTo>
                  <a:close/>
                </a:path>
                <a:path w="302259" h="207010">
                  <a:moveTo>
                    <a:pt x="300743" y="3883"/>
                  </a:moveTo>
                  <a:lnTo>
                    <a:pt x="285274" y="3883"/>
                  </a:lnTo>
                  <a:lnTo>
                    <a:pt x="296847" y="11328"/>
                  </a:lnTo>
                  <a:lnTo>
                    <a:pt x="276106" y="25538"/>
                  </a:lnTo>
                  <a:lnTo>
                    <a:pt x="268781" y="45269"/>
                  </a:lnTo>
                  <a:lnTo>
                    <a:pt x="271418" y="48168"/>
                  </a:lnTo>
                  <a:lnTo>
                    <a:pt x="280059" y="49580"/>
                  </a:lnTo>
                  <a:lnTo>
                    <a:pt x="284425" y="47829"/>
                  </a:lnTo>
                  <a:lnTo>
                    <a:pt x="300743" y="3883"/>
                  </a:lnTo>
                  <a:close/>
                </a:path>
                <a:path w="302259" h="207010">
                  <a:moveTo>
                    <a:pt x="289071" y="6325"/>
                  </a:moveTo>
                  <a:lnTo>
                    <a:pt x="283238" y="6325"/>
                  </a:lnTo>
                  <a:lnTo>
                    <a:pt x="293233" y="12758"/>
                  </a:lnTo>
                  <a:lnTo>
                    <a:pt x="279933" y="15230"/>
                  </a:lnTo>
                  <a:lnTo>
                    <a:pt x="276106" y="25538"/>
                  </a:lnTo>
                  <a:lnTo>
                    <a:pt x="296847" y="11328"/>
                  </a:lnTo>
                  <a:lnTo>
                    <a:pt x="289071" y="6325"/>
                  </a:lnTo>
                  <a:close/>
                </a:path>
                <a:path w="302259" h="207010">
                  <a:moveTo>
                    <a:pt x="302185" y="0"/>
                  </a:moveTo>
                  <a:lnTo>
                    <a:pt x="230715" y="13268"/>
                  </a:lnTo>
                  <a:lnTo>
                    <a:pt x="228218" y="16221"/>
                  </a:lnTo>
                  <a:lnTo>
                    <a:pt x="230618" y="21908"/>
                  </a:lnTo>
                  <a:lnTo>
                    <a:pt x="235060" y="23570"/>
                  </a:lnTo>
                  <a:lnTo>
                    <a:pt x="264533" y="18092"/>
                  </a:lnTo>
                  <a:lnTo>
                    <a:pt x="285274" y="3883"/>
                  </a:lnTo>
                  <a:lnTo>
                    <a:pt x="300743" y="3883"/>
                  </a:lnTo>
                  <a:lnTo>
                    <a:pt x="302185" y="0"/>
                  </a:lnTo>
                  <a:close/>
                </a:path>
                <a:path w="302259" h="207010">
                  <a:moveTo>
                    <a:pt x="285274" y="3883"/>
                  </a:moveTo>
                  <a:lnTo>
                    <a:pt x="264533" y="18092"/>
                  </a:lnTo>
                  <a:lnTo>
                    <a:pt x="279933" y="15230"/>
                  </a:lnTo>
                  <a:lnTo>
                    <a:pt x="283238" y="6325"/>
                  </a:lnTo>
                  <a:lnTo>
                    <a:pt x="289071" y="6325"/>
                  </a:lnTo>
                  <a:lnTo>
                    <a:pt x="285274" y="3883"/>
                  </a:lnTo>
                  <a:close/>
                </a:path>
                <a:path w="302259" h="207010">
                  <a:moveTo>
                    <a:pt x="283238" y="6325"/>
                  </a:moveTo>
                  <a:lnTo>
                    <a:pt x="279933" y="15230"/>
                  </a:lnTo>
                  <a:lnTo>
                    <a:pt x="293233" y="12758"/>
                  </a:lnTo>
                  <a:lnTo>
                    <a:pt x="283238" y="6325"/>
                  </a:lnTo>
                  <a:close/>
                </a:path>
              </a:pathLst>
            </a:custGeom>
            <a:solidFill>
              <a:srgbClr val="9BBA58"/>
            </a:solidFill>
          </p:spPr>
          <p:txBody>
            <a:bodyPr wrap="square" lIns="0" tIns="0" rIns="0" bIns="0" rtlCol="0"/>
            <a:lstStyle/>
            <a:p>
              <a:endParaRPr/>
            </a:p>
          </p:txBody>
        </p:sp>
        <p:sp>
          <p:nvSpPr>
            <p:cNvPr id="314" name="object 314"/>
            <p:cNvSpPr txBox="1"/>
            <p:nvPr/>
          </p:nvSpPr>
          <p:spPr>
            <a:xfrm>
              <a:off x="9513044" y="2464544"/>
              <a:ext cx="274320" cy="162560"/>
            </a:xfrm>
            <a:prstGeom prst="rect">
              <a:avLst/>
            </a:prstGeom>
          </p:spPr>
          <p:txBody>
            <a:bodyPr vert="horz" wrap="square" lIns="0" tIns="12700" rIns="0" bIns="0" rtlCol="0">
              <a:spAutoFit/>
            </a:bodyPr>
            <a:lstStyle/>
            <a:p>
              <a:pPr marL="38100">
                <a:lnSpc>
                  <a:spcPct val="100000"/>
                </a:lnSpc>
                <a:spcBef>
                  <a:spcPts val="100"/>
                </a:spcBef>
              </a:pPr>
              <a:r>
                <a:rPr sz="900" spc="170" dirty="0">
                  <a:latin typeface="Calibri"/>
                  <a:cs typeface="Calibri"/>
                </a:rPr>
                <a:t>X`</a:t>
              </a:r>
              <a:r>
                <a:rPr sz="900" spc="254" baseline="-18518" dirty="0">
                  <a:latin typeface="Calibri"/>
                  <a:cs typeface="Calibri"/>
                </a:rPr>
                <a:t>5</a:t>
              </a:r>
              <a:endParaRPr sz="900" baseline="-18518">
                <a:latin typeface="Calibri"/>
                <a:cs typeface="Calibri"/>
              </a:endParaRPr>
            </a:p>
          </p:txBody>
        </p:sp>
        <p:sp>
          <p:nvSpPr>
            <p:cNvPr id="315" name="object 315"/>
            <p:cNvSpPr/>
            <p:nvPr/>
          </p:nvSpPr>
          <p:spPr>
            <a:xfrm>
              <a:off x="9482580" y="3174380"/>
              <a:ext cx="42545" cy="835025"/>
            </a:xfrm>
            <a:custGeom>
              <a:avLst/>
              <a:gdLst/>
              <a:ahLst/>
              <a:cxnLst/>
              <a:rect l="l" t="t" r="r" b="b"/>
              <a:pathLst>
                <a:path w="42545" h="835025">
                  <a:moveTo>
                    <a:pt x="21003" y="5074"/>
                  </a:moveTo>
                  <a:lnTo>
                    <a:pt x="19070" y="7275"/>
                  </a:lnTo>
                  <a:lnTo>
                    <a:pt x="19070" y="834423"/>
                  </a:lnTo>
                  <a:lnTo>
                    <a:pt x="22937" y="834423"/>
                  </a:lnTo>
                  <a:lnTo>
                    <a:pt x="22937" y="7275"/>
                  </a:lnTo>
                  <a:lnTo>
                    <a:pt x="21003" y="5074"/>
                  </a:lnTo>
                  <a:close/>
                </a:path>
                <a:path w="42545" h="835025">
                  <a:moveTo>
                    <a:pt x="21003" y="0"/>
                  </a:moveTo>
                  <a:lnTo>
                    <a:pt x="0" y="23891"/>
                  </a:lnTo>
                  <a:lnTo>
                    <a:pt x="311" y="24676"/>
                  </a:lnTo>
                  <a:lnTo>
                    <a:pt x="2153" y="25389"/>
                  </a:lnTo>
                  <a:lnTo>
                    <a:pt x="3340" y="25211"/>
                  </a:lnTo>
                  <a:lnTo>
                    <a:pt x="3877" y="24569"/>
                  </a:lnTo>
                  <a:lnTo>
                    <a:pt x="19070" y="7275"/>
                  </a:lnTo>
                  <a:lnTo>
                    <a:pt x="19070" y="2531"/>
                  </a:lnTo>
                  <a:lnTo>
                    <a:pt x="23229" y="2531"/>
                  </a:lnTo>
                  <a:lnTo>
                    <a:pt x="21003" y="0"/>
                  </a:lnTo>
                  <a:close/>
                </a:path>
                <a:path w="42545" h="835025">
                  <a:moveTo>
                    <a:pt x="23229" y="2531"/>
                  </a:moveTo>
                  <a:lnTo>
                    <a:pt x="22937" y="2531"/>
                  </a:lnTo>
                  <a:lnTo>
                    <a:pt x="22937" y="7275"/>
                  </a:lnTo>
                  <a:lnTo>
                    <a:pt x="38219" y="24676"/>
                  </a:lnTo>
                  <a:lnTo>
                    <a:pt x="38667" y="25211"/>
                  </a:lnTo>
                  <a:lnTo>
                    <a:pt x="39854" y="25389"/>
                  </a:lnTo>
                  <a:lnTo>
                    <a:pt x="41696" y="24676"/>
                  </a:lnTo>
                  <a:lnTo>
                    <a:pt x="42007" y="23891"/>
                  </a:lnTo>
                  <a:lnTo>
                    <a:pt x="23229" y="2531"/>
                  </a:lnTo>
                  <a:close/>
                </a:path>
                <a:path w="42545" h="835025">
                  <a:moveTo>
                    <a:pt x="22937" y="2531"/>
                  </a:moveTo>
                  <a:lnTo>
                    <a:pt x="19070" y="2531"/>
                  </a:lnTo>
                  <a:lnTo>
                    <a:pt x="19070" y="7275"/>
                  </a:lnTo>
                  <a:lnTo>
                    <a:pt x="21003" y="5074"/>
                  </a:lnTo>
                  <a:lnTo>
                    <a:pt x="19333" y="3173"/>
                  </a:lnTo>
                  <a:lnTo>
                    <a:pt x="22937" y="3173"/>
                  </a:lnTo>
                  <a:lnTo>
                    <a:pt x="22937" y="2531"/>
                  </a:lnTo>
                  <a:close/>
                </a:path>
                <a:path w="42545" h="835025">
                  <a:moveTo>
                    <a:pt x="22937" y="3173"/>
                  </a:moveTo>
                  <a:lnTo>
                    <a:pt x="22674" y="3173"/>
                  </a:lnTo>
                  <a:lnTo>
                    <a:pt x="21003" y="5074"/>
                  </a:lnTo>
                  <a:lnTo>
                    <a:pt x="22937" y="7275"/>
                  </a:lnTo>
                  <a:lnTo>
                    <a:pt x="22937" y="3173"/>
                  </a:lnTo>
                  <a:close/>
                </a:path>
                <a:path w="42545" h="835025">
                  <a:moveTo>
                    <a:pt x="22674" y="3173"/>
                  </a:moveTo>
                  <a:lnTo>
                    <a:pt x="19333" y="3173"/>
                  </a:lnTo>
                  <a:lnTo>
                    <a:pt x="21003" y="5074"/>
                  </a:lnTo>
                  <a:lnTo>
                    <a:pt x="22674" y="3173"/>
                  </a:lnTo>
                  <a:close/>
                </a:path>
              </a:pathLst>
            </a:custGeom>
            <a:solidFill>
              <a:srgbClr val="497DBA"/>
            </a:solidFill>
          </p:spPr>
          <p:txBody>
            <a:bodyPr wrap="square" lIns="0" tIns="0" rIns="0" bIns="0" rtlCol="0"/>
            <a:lstStyle/>
            <a:p>
              <a:endParaRPr/>
            </a:p>
          </p:txBody>
        </p:sp>
        <p:sp>
          <p:nvSpPr>
            <p:cNvPr id="316" name="object 316"/>
            <p:cNvSpPr/>
            <p:nvPr/>
          </p:nvSpPr>
          <p:spPr>
            <a:xfrm>
              <a:off x="9485217" y="3747565"/>
              <a:ext cx="58419" cy="38735"/>
            </a:xfrm>
            <a:custGeom>
              <a:avLst/>
              <a:gdLst/>
              <a:ahLst/>
              <a:cxnLst/>
              <a:rect l="l" t="t" r="r" b="b"/>
              <a:pathLst>
                <a:path w="58420" h="38735">
                  <a:moveTo>
                    <a:pt x="29000" y="0"/>
                  </a:moveTo>
                  <a:lnTo>
                    <a:pt x="17713" y="1514"/>
                  </a:lnTo>
                  <a:lnTo>
                    <a:pt x="8494" y="5643"/>
                  </a:lnTo>
                  <a:lnTo>
                    <a:pt x="2279" y="11764"/>
                  </a:lnTo>
                  <a:lnTo>
                    <a:pt x="0" y="19255"/>
                  </a:lnTo>
                  <a:lnTo>
                    <a:pt x="2279" y="26747"/>
                  </a:lnTo>
                  <a:lnTo>
                    <a:pt x="8494" y="32868"/>
                  </a:lnTo>
                  <a:lnTo>
                    <a:pt x="17713" y="36997"/>
                  </a:lnTo>
                  <a:lnTo>
                    <a:pt x="29000" y="38511"/>
                  </a:lnTo>
                  <a:lnTo>
                    <a:pt x="40288" y="36997"/>
                  </a:lnTo>
                  <a:lnTo>
                    <a:pt x="49506" y="32868"/>
                  </a:lnTo>
                  <a:lnTo>
                    <a:pt x="55721" y="26747"/>
                  </a:lnTo>
                  <a:lnTo>
                    <a:pt x="58001" y="19255"/>
                  </a:lnTo>
                  <a:lnTo>
                    <a:pt x="55721" y="11764"/>
                  </a:lnTo>
                  <a:lnTo>
                    <a:pt x="49506" y="5643"/>
                  </a:lnTo>
                  <a:lnTo>
                    <a:pt x="40288" y="1514"/>
                  </a:lnTo>
                  <a:lnTo>
                    <a:pt x="29000" y="0"/>
                  </a:lnTo>
                  <a:close/>
                </a:path>
              </a:pathLst>
            </a:custGeom>
            <a:solidFill>
              <a:srgbClr val="00AF50"/>
            </a:solidFill>
          </p:spPr>
          <p:txBody>
            <a:bodyPr wrap="square" lIns="0" tIns="0" rIns="0" bIns="0" rtlCol="0"/>
            <a:lstStyle/>
            <a:p>
              <a:endParaRPr/>
            </a:p>
          </p:txBody>
        </p:sp>
        <p:sp>
          <p:nvSpPr>
            <p:cNvPr id="317" name="object 317"/>
            <p:cNvSpPr/>
            <p:nvPr/>
          </p:nvSpPr>
          <p:spPr>
            <a:xfrm>
              <a:off x="9485217" y="3747565"/>
              <a:ext cx="58419" cy="38735"/>
            </a:xfrm>
            <a:custGeom>
              <a:avLst/>
              <a:gdLst/>
              <a:ahLst/>
              <a:cxnLst/>
              <a:rect l="l" t="t" r="r" b="b"/>
              <a:pathLst>
                <a:path w="58420" h="38735">
                  <a:moveTo>
                    <a:pt x="0" y="19255"/>
                  </a:moveTo>
                  <a:lnTo>
                    <a:pt x="2279" y="11764"/>
                  </a:lnTo>
                  <a:lnTo>
                    <a:pt x="8494" y="5643"/>
                  </a:lnTo>
                  <a:lnTo>
                    <a:pt x="17713" y="1514"/>
                  </a:lnTo>
                  <a:lnTo>
                    <a:pt x="29000" y="0"/>
                  </a:lnTo>
                  <a:lnTo>
                    <a:pt x="40288" y="1514"/>
                  </a:lnTo>
                  <a:lnTo>
                    <a:pt x="49506" y="5643"/>
                  </a:lnTo>
                  <a:lnTo>
                    <a:pt x="55721" y="11764"/>
                  </a:lnTo>
                  <a:lnTo>
                    <a:pt x="58001" y="19255"/>
                  </a:lnTo>
                  <a:lnTo>
                    <a:pt x="55721" y="26747"/>
                  </a:lnTo>
                  <a:lnTo>
                    <a:pt x="49506" y="32868"/>
                  </a:lnTo>
                  <a:lnTo>
                    <a:pt x="40288" y="36997"/>
                  </a:lnTo>
                  <a:lnTo>
                    <a:pt x="29000" y="38511"/>
                  </a:lnTo>
                  <a:lnTo>
                    <a:pt x="17713" y="36997"/>
                  </a:lnTo>
                  <a:lnTo>
                    <a:pt x="8494" y="32868"/>
                  </a:lnTo>
                  <a:lnTo>
                    <a:pt x="2279" y="26747"/>
                  </a:lnTo>
                  <a:lnTo>
                    <a:pt x="0" y="19255"/>
                  </a:lnTo>
                  <a:close/>
                </a:path>
              </a:pathLst>
            </a:custGeom>
            <a:ln w="8400">
              <a:solidFill>
                <a:srgbClr val="00AF50"/>
              </a:solidFill>
            </a:ln>
          </p:spPr>
          <p:txBody>
            <a:bodyPr wrap="square" lIns="0" tIns="0" rIns="0" bIns="0" rtlCol="0"/>
            <a:lstStyle/>
            <a:p>
              <a:endParaRPr/>
            </a:p>
          </p:txBody>
        </p:sp>
        <p:sp>
          <p:nvSpPr>
            <p:cNvPr id="318" name="object 318"/>
            <p:cNvSpPr/>
            <p:nvPr/>
          </p:nvSpPr>
          <p:spPr>
            <a:xfrm>
              <a:off x="10330046" y="2408849"/>
              <a:ext cx="42545" cy="835025"/>
            </a:xfrm>
            <a:custGeom>
              <a:avLst/>
              <a:gdLst/>
              <a:ahLst/>
              <a:cxnLst/>
              <a:rect l="l" t="t" r="r" b="b"/>
              <a:pathLst>
                <a:path w="42545" h="835025">
                  <a:moveTo>
                    <a:pt x="20998" y="5068"/>
                  </a:moveTo>
                  <a:lnTo>
                    <a:pt x="19065" y="7269"/>
                  </a:lnTo>
                  <a:lnTo>
                    <a:pt x="19065" y="834423"/>
                  </a:lnTo>
                  <a:lnTo>
                    <a:pt x="22931" y="834423"/>
                  </a:lnTo>
                  <a:lnTo>
                    <a:pt x="22931" y="7269"/>
                  </a:lnTo>
                  <a:lnTo>
                    <a:pt x="20998" y="5068"/>
                  </a:lnTo>
                  <a:close/>
                </a:path>
                <a:path w="42545" h="835025">
                  <a:moveTo>
                    <a:pt x="20998" y="0"/>
                  </a:moveTo>
                  <a:lnTo>
                    <a:pt x="0" y="23891"/>
                  </a:lnTo>
                  <a:lnTo>
                    <a:pt x="322" y="24676"/>
                  </a:lnTo>
                  <a:lnTo>
                    <a:pt x="2148" y="25389"/>
                  </a:lnTo>
                  <a:lnTo>
                    <a:pt x="3329" y="25211"/>
                  </a:lnTo>
                  <a:lnTo>
                    <a:pt x="3866" y="24569"/>
                  </a:lnTo>
                  <a:lnTo>
                    <a:pt x="19065" y="7269"/>
                  </a:lnTo>
                  <a:lnTo>
                    <a:pt x="19065" y="2531"/>
                  </a:lnTo>
                  <a:lnTo>
                    <a:pt x="23223" y="2531"/>
                  </a:lnTo>
                  <a:lnTo>
                    <a:pt x="20998" y="0"/>
                  </a:lnTo>
                  <a:close/>
                </a:path>
                <a:path w="42545" h="835025">
                  <a:moveTo>
                    <a:pt x="23223" y="2531"/>
                  </a:moveTo>
                  <a:lnTo>
                    <a:pt x="22931" y="2531"/>
                  </a:lnTo>
                  <a:lnTo>
                    <a:pt x="22931" y="7269"/>
                  </a:lnTo>
                  <a:lnTo>
                    <a:pt x="38219" y="24676"/>
                  </a:lnTo>
                  <a:lnTo>
                    <a:pt x="38667" y="25211"/>
                  </a:lnTo>
                  <a:lnTo>
                    <a:pt x="39848" y="25389"/>
                  </a:lnTo>
                  <a:lnTo>
                    <a:pt x="41674" y="24676"/>
                  </a:lnTo>
                  <a:lnTo>
                    <a:pt x="41997" y="23891"/>
                  </a:lnTo>
                  <a:lnTo>
                    <a:pt x="23223" y="2531"/>
                  </a:lnTo>
                  <a:close/>
                </a:path>
                <a:path w="42545" h="835025">
                  <a:moveTo>
                    <a:pt x="22931" y="2531"/>
                  </a:moveTo>
                  <a:lnTo>
                    <a:pt x="19065" y="2531"/>
                  </a:lnTo>
                  <a:lnTo>
                    <a:pt x="19065" y="7269"/>
                  </a:lnTo>
                  <a:lnTo>
                    <a:pt x="20998" y="5068"/>
                  </a:lnTo>
                  <a:lnTo>
                    <a:pt x="19333" y="3173"/>
                  </a:lnTo>
                  <a:lnTo>
                    <a:pt x="22931" y="3173"/>
                  </a:lnTo>
                  <a:lnTo>
                    <a:pt x="22931" y="2531"/>
                  </a:lnTo>
                  <a:close/>
                </a:path>
                <a:path w="42545" h="835025">
                  <a:moveTo>
                    <a:pt x="22931" y="3173"/>
                  </a:moveTo>
                  <a:lnTo>
                    <a:pt x="22663" y="3173"/>
                  </a:lnTo>
                  <a:lnTo>
                    <a:pt x="20998" y="5068"/>
                  </a:lnTo>
                  <a:lnTo>
                    <a:pt x="22931" y="7269"/>
                  </a:lnTo>
                  <a:lnTo>
                    <a:pt x="22931" y="3173"/>
                  </a:lnTo>
                  <a:close/>
                </a:path>
                <a:path w="42545" h="835025">
                  <a:moveTo>
                    <a:pt x="22663" y="3173"/>
                  </a:moveTo>
                  <a:lnTo>
                    <a:pt x="19333" y="3173"/>
                  </a:lnTo>
                  <a:lnTo>
                    <a:pt x="20998" y="5068"/>
                  </a:lnTo>
                  <a:lnTo>
                    <a:pt x="22663" y="3173"/>
                  </a:lnTo>
                  <a:close/>
                </a:path>
              </a:pathLst>
            </a:custGeom>
            <a:solidFill>
              <a:srgbClr val="497DBA"/>
            </a:solidFill>
          </p:spPr>
          <p:txBody>
            <a:bodyPr wrap="square" lIns="0" tIns="0" rIns="0" bIns="0" rtlCol="0"/>
            <a:lstStyle/>
            <a:p>
              <a:endParaRPr/>
            </a:p>
          </p:txBody>
        </p:sp>
        <p:sp>
          <p:nvSpPr>
            <p:cNvPr id="319" name="object 319"/>
            <p:cNvSpPr/>
            <p:nvPr/>
          </p:nvSpPr>
          <p:spPr>
            <a:xfrm>
              <a:off x="10326878" y="2968769"/>
              <a:ext cx="58419" cy="38735"/>
            </a:xfrm>
            <a:custGeom>
              <a:avLst/>
              <a:gdLst/>
              <a:ahLst/>
              <a:cxnLst/>
              <a:rect l="l" t="t" r="r" b="b"/>
              <a:pathLst>
                <a:path w="58420" h="38735">
                  <a:moveTo>
                    <a:pt x="29000" y="0"/>
                  </a:moveTo>
                  <a:lnTo>
                    <a:pt x="17717" y="1514"/>
                  </a:lnTo>
                  <a:lnTo>
                    <a:pt x="8498" y="5643"/>
                  </a:lnTo>
                  <a:lnTo>
                    <a:pt x="2280" y="11764"/>
                  </a:lnTo>
                  <a:lnTo>
                    <a:pt x="0" y="19255"/>
                  </a:lnTo>
                  <a:lnTo>
                    <a:pt x="2280" y="26747"/>
                  </a:lnTo>
                  <a:lnTo>
                    <a:pt x="8498" y="32868"/>
                  </a:lnTo>
                  <a:lnTo>
                    <a:pt x="17717" y="36997"/>
                  </a:lnTo>
                  <a:lnTo>
                    <a:pt x="29000" y="38511"/>
                  </a:lnTo>
                  <a:lnTo>
                    <a:pt x="40283" y="36997"/>
                  </a:lnTo>
                  <a:lnTo>
                    <a:pt x="49502" y="32868"/>
                  </a:lnTo>
                  <a:lnTo>
                    <a:pt x="55720" y="26747"/>
                  </a:lnTo>
                  <a:lnTo>
                    <a:pt x="58001" y="19255"/>
                  </a:lnTo>
                  <a:lnTo>
                    <a:pt x="55720" y="11764"/>
                  </a:lnTo>
                  <a:lnTo>
                    <a:pt x="49502" y="5643"/>
                  </a:lnTo>
                  <a:lnTo>
                    <a:pt x="40283" y="1514"/>
                  </a:lnTo>
                  <a:lnTo>
                    <a:pt x="29000" y="0"/>
                  </a:lnTo>
                  <a:close/>
                </a:path>
              </a:pathLst>
            </a:custGeom>
            <a:solidFill>
              <a:srgbClr val="00AF50"/>
            </a:solidFill>
          </p:spPr>
          <p:txBody>
            <a:bodyPr wrap="square" lIns="0" tIns="0" rIns="0" bIns="0" rtlCol="0"/>
            <a:lstStyle/>
            <a:p>
              <a:endParaRPr/>
            </a:p>
          </p:txBody>
        </p:sp>
        <p:sp>
          <p:nvSpPr>
            <p:cNvPr id="320" name="object 320"/>
            <p:cNvSpPr/>
            <p:nvPr/>
          </p:nvSpPr>
          <p:spPr>
            <a:xfrm>
              <a:off x="10326878" y="2968769"/>
              <a:ext cx="58419" cy="38735"/>
            </a:xfrm>
            <a:custGeom>
              <a:avLst/>
              <a:gdLst/>
              <a:ahLst/>
              <a:cxnLst/>
              <a:rect l="l" t="t" r="r" b="b"/>
              <a:pathLst>
                <a:path w="58420" h="38735">
                  <a:moveTo>
                    <a:pt x="0" y="19255"/>
                  </a:moveTo>
                  <a:lnTo>
                    <a:pt x="2280" y="11764"/>
                  </a:lnTo>
                  <a:lnTo>
                    <a:pt x="8498" y="5643"/>
                  </a:lnTo>
                  <a:lnTo>
                    <a:pt x="17717" y="1514"/>
                  </a:lnTo>
                  <a:lnTo>
                    <a:pt x="29000" y="0"/>
                  </a:lnTo>
                  <a:lnTo>
                    <a:pt x="40283" y="1514"/>
                  </a:lnTo>
                  <a:lnTo>
                    <a:pt x="49502" y="5643"/>
                  </a:lnTo>
                  <a:lnTo>
                    <a:pt x="55720" y="11764"/>
                  </a:lnTo>
                  <a:lnTo>
                    <a:pt x="58001" y="19255"/>
                  </a:lnTo>
                  <a:lnTo>
                    <a:pt x="55720" y="26747"/>
                  </a:lnTo>
                  <a:lnTo>
                    <a:pt x="49502" y="32868"/>
                  </a:lnTo>
                  <a:lnTo>
                    <a:pt x="40283" y="36997"/>
                  </a:lnTo>
                  <a:lnTo>
                    <a:pt x="29000" y="38511"/>
                  </a:lnTo>
                  <a:lnTo>
                    <a:pt x="17717" y="36997"/>
                  </a:lnTo>
                  <a:lnTo>
                    <a:pt x="8498" y="32868"/>
                  </a:lnTo>
                  <a:lnTo>
                    <a:pt x="2280" y="26747"/>
                  </a:lnTo>
                  <a:lnTo>
                    <a:pt x="0" y="19255"/>
                  </a:lnTo>
                  <a:close/>
                </a:path>
              </a:pathLst>
            </a:custGeom>
            <a:ln w="8400">
              <a:solidFill>
                <a:srgbClr val="00AF50"/>
              </a:solidFill>
            </a:ln>
          </p:spPr>
          <p:txBody>
            <a:bodyPr wrap="square" lIns="0" tIns="0" rIns="0" bIns="0" rtlCol="0"/>
            <a:lstStyle/>
            <a:p>
              <a:endParaRPr/>
            </a:p>
          </p:txBody>
        </p:sp>
        <p:sp>
          <p:nvSpPr>
            <p:cNvPr id="321" name="object 321"/>
            <p:cNvSpPr/>
            <p:nvPr/>
          </p:nvSpPr>
          <p:spPr>
            <a:xfrm>
              <a:off x="9940794" y="2914638"/>
              <a:ext cx="42545" cy="835025"/>
            </a:xfrm>
            <a:custGeom>
              <a:avLst/>
              <a:gdLst/>
              <a:ahLst/>
              <a:cxnLst/>
              <a:rect l="l" t="t" r="r" b="b"/>
              <a:pathLst>
                <a:path w="42545" h="835025">
                  <a:moveTo>
                    <a:pt x="20998" y="5068"/>
                  </a:moveTo>
                  <a:lnTo>
                    <a:pt x="19065" y="7269"/>
                  </a:lnTo>
                  <a:lnTo>
                    <a:pt x="19065" y="834423"/>
                  </a:lnTo>
                  <a:lnTo>
                    <a:pt x="22931" y="834423"/>
                  </a:lnTo>
                  <a:lnTo>
                    <a:pt x="22931" y="7269"/>
                  </a:lnTo>
                  <a:lnTo>
                    <a:pt x="20998" y="5068"/>
                  </a:lnTo>
                  <a:close/>
                </a:path>
                <a:path w="42545" h="835025">
                  <a:moveTo>
                    <a:pt x="20998" y="0"/>
                  </a:moveTo>
                  <a:lnTo>
                    <a:pt x="0" y="23891"/>
                  </a:lnTo>
                  <a:lnTo>
                    <a:pt x="322" y="24676"/>
                  </a:lnTo>
                  <a:lnTo>
                    <a:pt x="2148" y="25389"/>
                  </a:lnTo>
                  <a:lnTo>
                    <a:pt x="3329" y="25211"/>
                  </a:lnTo>
                  <a:lnTo>
                    <a:pt x="3866" y="24569"/>
                  </a:lnTo>
                  <a:lnTo>
                    <a:pt x="19065" y="7269"/>
                  </a:lnTo>
                  <a:lnTo>
                    <a:pt x="19065" y="2531"/>
                  </a:lnTo>
                  <a:lnTo>
                    <a:pt x="23223" y="2531"/>
                  </a:lnTo>
                  <a:lnTo>
                    <a:pt x="20998" y="0"/>
                  </a:lnTo>
                  <a:close/>
                </a:path>
                <a:path w="42545" h="835025">
                  <a:moveTo>
                    <a:pt x="23223" y="2531"/>
                  </a:moveTo>
                  <a:lnTo>
                    <a:pt x="22931" y="2531"/>
                  </a:lnTo>
                  <a:lnTo>
                    <a:pt x="22931" y="7269"/>
                  </a:lnTo>
                  <a:lnTo>
                    <a:pt x="38219" y="24676"/>
                  </a:lnTo>
                  <a:lnTo>
                    <a:pt x="38667" y="25211"/>
                  </a:lnTo>
                  <a:lnTo>
                    <a:pt x="39848" y="25389"/>
                  </a:lnTo>
                  <a:lnTo>
                    <a:pt x="41674" y="24676"/>
                  </a:lnTo>
                  <a:lnTo>
                    <a:pt x="41997" y="23891"/>
                  </a:lnTo>
                  <a:lnTo>
                    <a:pt x="23223" y="2531"/>
                  </a:lnTo>
                  <a:close/>
                </a:path>
                <a:path w="42545" h="835025">
                  <a:moveTo>
                    <a:pt x="22931" y="2531"/>
                  </a:moveTo>
                  <a:lnTo>
                    <a:pt x="19065" y="2531"/>
                  </a:lnTo>
                  <a:lnTo>
                    <a:pt x="19065" y="7269"/>
                  </a:lnTo>
                  <a:lnTo>
                    <a:pt x="20998" y="5068"/>
                  </a:lnTo>
                  <a:lnTo>
                    <a:pt x="19333" y="3173"/>
                  </a:lnTo>
                  <a:lnTo>
                    <a:pt x="22931" y="3173"/>
                  </a:lnTo>
                  <a:lnTo>
                    <a:pt x="22931" y="2531"/>
                  </a:lnTo>
                  <a:close/>
                </a:path>
                <a:path w="42545" h="835025">
                  <a:moveTo>
                    <a:pt x="22931" y="3173"/>
                  </a:moveTo>
                  <a:lnTo>
                    <a:pt x="22663" y="3173"/>
                  </a:lnTo>
                  <a:lnTo>
                    <a:pt x="20998" y="5068"/>
                  </a:lnTo>
                  <a:lnTo>
                    <a:pt x="22931" y="7269"/>
                  </a:lnTo>
                  <a:lnTo>
                    <a:pt x="22931" y="3173"/>
                  </a:lnTo>
                  <a:close/>
                </a:path>
                <a:path w="42545" h="835025">
                  <a:moveTo>
                    <a:pt x="22663" y="3173"/>
                  </a:moveTo>
                  <a:lnTo>
                    <a:pt x="19333" y="3173"/>
                  </a:lnTo>
                  <a:lnTo>
                    <a:pt x="20998" y="5068"/>
                  </a:lnTo>
                  <a:lnTo>
                    <a:pt x="22663" y="3173"/>
                  </a:lnTo>
                  <a:close/>
                </a:path>
              </a:pathLst>
            </a:custGeom>
            <a:solidFill>
              <a:srgbClr val="497DBA"/>
            </a:solidFill>
          </p:spPr>
          <p:txBody>
            <a:bodyPr wrap="square" lIns="0" tIns="0" rIns="0" bIns="0" rtlCol="0"/>
            <a:lstStyle/>
            <a:p>
              <a:endParaRPr/>
            </a:p>
          </p:txBody>
        </p:sp>
        <p:sp>
          <p:nvSpPr>
            <p:cNvPr id="322" name="object 322"/>
            <p:cNvSpPr/>
            <p:nvPr/>
          </p:nvSpPr>
          <p:spPr>
            <a:xfrm>
              <a:off x="9935047" y="3221664"/>
              <a:ext cx="58419" cy="38735"/>
            </a:xfrm>
            <a:custGeom>
              <a:avLst/>
              <a:gdLst/>
              <a:ahLst/>
              <a:cxnLst/>
              <a:rect l="l" t="t" r="r" b="b"/>
              <a:pathLst>
                <a:path w="58420" h="38735">
                  <a:moveTo>
                    <a:pt x="29000" y="0"/>
                  </a:moveTo>
                  <a:lnTo>
                    <a:pt x="17717" y="1514"/>
                  </a:lnTo>
                  <a:lnTo>
                    <a:pt x="8498" y="5643"/>
                  </a:lnTo>
                  <a:lnTo>
                    <a:pt x="2280" y="11764"/>
                  </a:lnTo>
                  <a:lnTo>
                    <a:pt x="0" y="19255"/>
                  </a:lnTo>
                  <a:lnTo>
                    <a:pt x="2280" y="26747"/>
                  </a:lnTo>
                  <a:lnTo>
                    <a:pt x="8498" y="32868"/>
                  </a:lnTo>
                  <a:lnTo>
                    <a:pt x="17717" y="36997"/>
                  </a:lnTo>
                  <a:lnTo>
                    <a:pt x="29000" y="38511"/>
                  </a:lnTo>
                  <a:lnTo>
                    <a:pt x="40283" y="36997"/>
                  </a:lnTo>
                  <a:lnTo>
                    <a:pt x="49502" y="32868"/>
                  </a:lnTo>
                  <a:lnTo>
                    <a:pt x="55720" y="26747"/>
                  </a:lnTo>
                  <a:lnTo>
                    <a:pt x="58001" y="19255"/>
                  </a:lnTo>
                  <a:lnTo>
                    <a:pt x="55720" y="11764"/>
                  </a:lnTo>
                  <a:lnTo>
                    <a:pt x="49502" y="5643"/>
                  </a:lnTo>
                  <a:lnTo>
                    <a:pt x="40283" y="1514"/>
                  </a:lnTo>
                  <a:lnTo>
                    <a:pt x="29000" y="0"/>
                  </a:lnTo>
                  <a:close/>
                </a:path>
              </a:pathLst>
            </a:custGeom>
            <a:solidFill>
              <a:srgbClr val="00AF50"/>
            </a:solidFill>
          </p:spPr>
          <p:txBody>
            <a:bodyPr wrap="square" lIns="0" tIns="0" rIns="0" bIns="0" rtlCol="0"/>
            <a:lstStyle/>
            <a:p>
              <a:endParaRPr/>
            </a:p>
          </p:txBody>
        </p:sp>
        <p:sp>
          <p:nvSpPr>
            <p:cNvPr id="323" name="object 323"/>
            <p:cNvSpPr/>
            <p:nvPr/>
          </p:nvSpPr>
          <p:spPr>
            <a:xfrm>
              <a:off x="9935047" y="3221664"/>
              <a:ext cx="58419" cy="38735"/>
            </a:xfrm>
            <a:custGeom>
              <a:avLst/>
              <a:gdLst/>
              <a:ahLst/>
              <a:cxnLst/>
              <a:rect l="l" t="t" r="r" b="b"/>
              <a:pathLst>
                <a:path w="58420" h="38735">
                  <a:moveTo>
                    <a:pt x="0" y="19255"/>
                  </a:moveTo>
                  <a:lnTo>
                    <a:pt x="2280" y="11764"/>
                  </a:lnTo>
                  <a:lnTo>
                    <a:pt x="8498" y="5643"/>
                  </a:lnTo>
                  <a:lnTo>
                    <a:pt x="17717" y="1514"/>
                  </a:lnTo>
                  <a:lnTo>
                    <a:pt x="29000" y="0"/>
                  </a:lnTo>
                  <a:lnTo>
                    <a:pt x="40283" y="1514"/>
                  </a:lnTo>
                  <a:lnTo>
                    <a:pt x="49502" y="5643"/>
                  </a:lnTo>
                  <a:lnTo>
                    <a:pt x="55720" y="11764"/>
                  </a:lnTo>
                  <a:lnTo>
                    <a:pt x="58001" y="19255"/>
                  </a:lnTo>
                  <a:lnTo>
                    <a:pt x="55720" y="26747"/>
                  </a:lnTo>
                  <a:lnTo>
                    <a:pt x="49502" y="32868"/>
                  </a:lnTo>
                  <a:lnTo>
                    <a:pt x="40283" y="36997"/>
                  </a:lnTo>
                  <a:lnTo>
                    <a:pt x="29000" y="38511"/>
                  </a:lnTo>
                  <a:lnTo>
                    <a:pt x="17717" y="36997"/>
                  </a:lnTo>
                  <a:lnTo>
                    <a:pt x="8498" y="32868"/>
                  </a:lnTo>
                  <a:lnTo>
                    <a:pt x="2280" y="26747"/>
                  </a:lnTo>
                  <a:lnTo>
                    <a:pt x="0" y="19255"/>
                  </a:lnTo>
                  <a:close/>
                </a:path>
              </a:pathLst>
            </a:custGeom>
            <a:ln w="8400">
              <a:solidFill>
                <a:srgbClr val="00AF50"/>
              </a:solidFill>
            </a:ln>
          </p:spPr>
          <p:txBody>
            <a:bodyPr wrap="square" lIns="0" tIns="0" rIns="0" bIns="0" rtlCol="0"/>
            <a:lstStyle/>
            <a:p>
              <a:endParaRPr/>
            </a:p>
          </p:txBody>
        </p:sp>
        <p:sp>
          <p:nvSpPr>
            <p:cNvPr id="324" name="object 324"/>
            <p:cNvSpPr/>
            <p:nvPr/>
          </p:nvSpPr>
          <p:spPr>
            <a:xfrm>
              <a:off x="10724185" y="3182082"/>
              <a:ext cx="496876" cy="119386"/>
            </a:xfrm>
            <a:prstGeom prst="rect">
              <a:avLst/>
            </a:prstGeom>
            <a:blipFill>
              <a:blip r:embed="rId92" cstate="print"/>
              <a:stretch>
                <a:fillRect/>
              </a:stretch>
            </a:blipFill>
          </p:spPr>
          <p:txBody>
            <a:bodyPr wrap="square" lIns="0" tIns="0" rIns="0" bIns="0" rtlCol="0"/>
            <a:lstStyle/>
            <a:p>
              <a:endParaRPr/>
            </a:p>
          </p:txBody>
        </p:sp>
        <p:sp>
          <p:nvSpPr>
            <p:cNvPr id="325" name="object 325"/>
            <p:cNvSpPr/>
            <p:nvPr/>
          </p:nvSpPr>
          <p:spPr>
            <a:xfrm>
              <a:off x="10742445" y="3211002"/>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53"/>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26" name="object 326"/>
            <p:cNvSpPr txBox="1"/>
            <p:nvPr/>
          </p:nvSpPr>
          <p:spPr>
            <a:xfrm>
              <a:off x="11030118" y="2464544"/>
              <a:ext cx="274320" cy="162560"/>
            </a:xfrm>
            <a:prstGeom prst="rect">
              <a:avLst/>
            </a:prstGeom>
          </p:spPr>
          <p:txBody>
            <a:bodyPr vert="horz" wrap="square" lIns="0" tIns="12700" rIns="0" bIns="0" rtlCol="0">
              <a:spAutoFit/>
            </a:bodyPr>
            <a:lstStyle/>
            <a:p>
              <a:pPr marL="38100">
                <a:lnSpc>
                  <a:spcPct val="100000"/>
                </a:lnSpc>
                <a:spcBef>
                  <a:spcPts val="100"/>
                </a:spcBef>
              </a:pPr>
              <a:r>
                <a:rPr sz="900" spc="170" dirty="0">
                  <a:latin typeface="Calibri"/>
                  <a:cs typeface="Calibri"/>
                </a:rPr>
                <a:t>X`</a:t>
              </a:r>
              <a:r>
                <a:rPr sz="900" spc="254" baseline="-18518" dirty="0">
                  <a:latin typeface="Calibri"/>
                  <a:cs typeface="Calibri"/>
                </a:rPr>
                <a:t>2</a:t>
              </a:r>
              <a:endParaRPr sz="900" baseline="-18518">
                <a:latin typeface="Calibri"/>
                <a:cs typeface="Calibri"/>
              </a:endParaRPr>
            </a:p>
          </p:txBody>
        </p:sp>
        <p:sp>
          <p:nvSpPr>
            <p:cNvPr id="327" name="object 327"/>
            <p:cNvSpPr/>
            <p:nvPr/>
          </p:nvSpPr>
          <p:spPr>
            <a:xfrm>
              <a:off x="11105973" y="2662172"/>
              <a:ext cx="42545" cy="835025"/>
            </a:xfrm>
            <a:custGeom>
              <a:avLst/>
              <a:gdLst/>
              <a:ahLst/>
              <a:cxnLst/>
              <a:rect l="l" t="t" r="r" b="b"/>
              <a:pathLst>
                <a:path w="42545" h="835025">
                  <a:moveTo>
                    <a:pt x="20998" y="5068"/>
                  </a:moveTo>
                  <a:lnTo>
                    <a:pt x="19065" y="7269"/>
                  </a:lnTo>
                  <a:lnTo>
                    <a:pt x="19065" y="834423"/>
                  </a:lnTo>
                  <a:lnTo>
                    <a:pt x="22931" y="834423"/>
                  </a:lnTo>
                  <a:lnTo>
                    <a:pt x="22931" y="7269"/>
                  </a:lnTo>
                  <a:lnTo>
                    <a:pt x="20998" y="5068"/>
                  </a:lnTo>
                  <a:close/>
                </a:path>
                <a:path w="42545" h="835025">
                  <a:moveTo>
                    <a:pt x="20998" y="0"/>
                  </a:moveTo>
                  <a:lnTo>
                    <a:pt x="0" y="23891"/>
                  </a:lnTo>
                  <a:lnTo>
                    <a:pt x="322" y="24676"/>
                  </a:lnTo>
                  <a:lnTo>
                    <a:pt x="2148" y="25389"/>
                  </a:lnTo>
                  <a:lnTo>
                    <a:pt x="3329" y="25211"/>
                  </a:lnTo>
                  <a:lnTo>
                    <a:pt x="3866" y="24569"/>
                  </a:lnTo>
                  <a:lnTo>
                    <a:pt x="19065" y="7269"/>
                  </a:lnTo>
                  <a:lnTo>
                    <a:pt x="19065" y="2531"/>
                  </a:lnTo>
                  <a:lnTo>
                    <a:pt x="23223" y="2531"/>
                  </a:lnTo>
                  <a:lnTo>
                    <a:pt x="20998" y="0"/>
                  </a:lnTo>
                  <a:close/>
                </a:path>
                <a:path w="42545" h="835025">
                  <a:moveTo>
                    <a:pt x="23223" y="2531"/>
                  </a:moveTo>
                  <a:lnTo>
                    <a:pt x="22931" y="2531"/>
                  </a:lnTo>
                  <a:lnTo>
                    <a:pt x="22931" y="7269"/>
                  </a:lnTo>
                  <a:lnTo>
                    <a:pt x="38219" y="24676"/>
                  </a:lnTo>
                  <a:lnTo>
                    <a:pt x="38667" y="25211"/>
                  </a:lnTo>
                  <a:lnTo>
                    <a:pt x="39848" y="25389"/>
                  </a:lnTo>
                  <a:lnTo>
                    <a:pt x="41674" y="24676"/>
                  </a:lnTo>
                  <a:lnTo>
                    <a:pt x="41997" y="23891"/>
                  </a:lnTo>
                  <a:lnTo>
                    <a:pt x="23223" y="2531"/>
                  </a:lnTo>
                  <a:close/>
                </a:path>
                <a:path w="42545" h="835025">
                  <a:moveTo>
                    <a:pt x="22931" y="2531"/>
                  </a:moveTo>
                  <a:lnTo>
                    <a:pt x="19065" y="2531"/>
                  </a:lnTo>
                  <a:lnTo>
                    <a:pt x="19065" y="7269"/>
                  </a:lnTo>
                  <a:lnTo>
                    <a:pt x="20998" y="5068"/>
                  </a:lnTo>
                  <a:lnTo>
                    <a:pt x="19333" y="3173"/>
                  </a:lnTo>
                  <a:lnTo>
                    <a:pt x="22931" y="3173"/>
                  </a:lnTo>
                  <a:lnTo>
                    <a:pt x="22931" y="2531"/>
                  </a:lnTo>
                  <a:close/>
                </a:path>
                <a:path w="42545" h="835025">
                  <a:moveTo>
                    <a:pt x="22931" y="3173"/>
                  </a:moveTo>
                  <a:lnTo>
                    <a:pt x="22663" y="3173"/>
                  </a:lnTo>
                  <a:lnTo>
                    <a:pt x="20998" y="5068"/>
                  </a:lnTo>
                  <a:lnTo>
                    <a:pt x="22931" y="7269"/>
                  </a:lnTo>
                  <a:lnTo>
                    <a:pt x="22931" y="3173"/>
                  </a:lnTo>
                  <a:close/>
                </a:path>
                <a:path w="42545" h="835025">
                  <a:moveTo>
                    <a:pt x="22663" y="3173"/>
                  </a:moveTo>
                  <a:lnTo>
                    <a:pt x="19333" y="3173"/>
                  </a:lnTo>
                  <a:lnTo>
                    <a:pt x="20998" y="5068"/>
                  </a:lnTo>
                  <a:lnTo>
                    <a:pt x="22663" y="3173"/>
                  </a:lnTo>
                  <a:close/>
                </a:path>
              </a:pathLst>
            </a:custGeom>
            <a:solidFill>
              <a:srgbClr val="497DBA"/>
            </a:solidFill>
          </p:spPr>
          <p:txBody>
            <a:bodyPr wrap="square" lIns="0" tIns="0" rIns="0" bIns="0" rtlCol="0"/>
            <a:lstStyle/>
            <a:p>
              <a:endParaRPr/>
            </a:p>
          </p:txBody>
        </p:sp>
        <p:sp>
          <p:nvSpPr>
            <p:cNvPr id="328" name="object 328"/>
            <p:cNvSpPr/>
            <p:nvPr/>
          </p:nvSpPr>
          <p:spPr>
            <a:xfrm>
              <a:off x="11098293" y="2704321"/>
              <a:ext cx="58419" cy="38735"/>
            </a:xfrm>
            <a:custGeom>
              <a:avLst/>
              <a:gdLst/>
              <a:ahLst/>
              <a:cxnLst/>
              <a:rect l="l" t="t" r="r" b="b"/>
              <a:pathLst>
                <a:path w="58420" h="38735">
                  <a:moveTo>
                    <a:pt x="29000" y="0"/>
                  </a:moveTo>
                  <a:lnTo>
                    <a:pt x="17717" y="1514"/>
                  </a:lnTo>
                  <a:lnTo>
                    <a:pt x="8498" y="5643"/>
                  </a:lnTo>
                  <a:lnTo>
                    <a:pt x="2280" y="11764"/>
                  </a:lnTo>
                  <a:lnTo>
                    <a:pt x="0" y="19255"/>
                  </a:lnTo>
                  <a:lnTo>
                    <a:pt x="2280" y="26747"/>
                  </a:lnTo>
                  <a:lnTo>
                    <a:pt x="8498" y="32868"/>
                  </a:lnTo>
                  <a:lnTo>
                    <a:pt x="17717" y="36997"/>
                  </a:lnTo>
                  <a:lnTo>
                    <a:pt x="29000" y="38511"/>
                  </a:lnTo>
                  <a:lnTo>
                    <a:pt x="40283" y="36997"/>
                  </a:lnTo>
                  <a:lnTo>
                    <a:pt x="49502" y="32868"/>
                  </a:lnTo>
                  <a:lnTo>
                    <a:pt x="55720" y="26747"/>
                  </a:lnTo>
                  <a:lnTo>
                    <a:pt x="58001" y="19255"/>
                  </a:lnTo>
                  <a:lnTo>
                    <a:pt x="55720" y="11764"/>
                  </a:lnTo>
                  <a:lnTo>
                    <a:pt x="49502" y="5643"/>
                  </a:lnTo>
                  <a:lnTo>
                    <a:pt x="40283" y="1514"/>
                  </a:lnTo>
                  <a:lnTo>
                    <a:pt x="29000" y="0"/>
                  </a:lnTo>
                  <a:close/>
                </a:path>
              </a:pathLst>
            </a:custGeom>
            <a:solidFill>
              <a:srgbClr val="00AF50"/>
            </a:solidFill>
          </p:spPr>
          <p:txBody>
            <a:bodyPr wrap="square" lIns="0" tIns="0" rIns="0" bIns="0" rtlCol="0"/>
            <a:lstStyle/>
            <a:p>
              <a:endParaRPr/>
            </a:p>
          </p:txBody>
        </p:sp>
        <p:sp>
          <p:nvSpPr>
            <p:cNvPr id="329" name="object 329"/>
            <p:cNvSpPr/>
            <p:nvPr/>
          </p:nvSpPr>
          <p:spPr>
            <a:xfrm>
              <a:off x="11098293" y="2704321"/>
              <a:ext cx="58419" cy="38735"/>
            </a:xfrm>
            <a:custGeom>
              <a:avLst/>
              <a:gdLst/>
              <a:ahLst/>
              <a:cxnLst/>
              <a:rect l="l" t="t" r="r" b="b"/>
              <a:pathLst>
                <a:path w="58420" h="38735">
                  <a:moveTo>
                    <a:pt x="0" y="19255"/>
                  </a:moveTo>
                  <a:lnTo>
                    <a:pt x="2280" y="11764"/>
                  </a:lnTo>
                  <a:lnTo>
                    <a:pt x="8498" y="5643"/>
                  </a:lnTo>
                  <a:lnTo>
                    <a:pt x="17717" y="1514"/>
                  </a:lnTo>
                  <a:lnTo>
                    <a:pt x="29000" y="0"/>
                  </a:lnTo>
                  <a:lnTo>
                    <a:pt x="40283" y="1514"/>
                  </a:lnTo>
                  <a:lnTo>
                    <a:pt x="49502" y="5643"/>
                  </a:lnTo>
                  <a:lnTo>
                    <a:pt x="55720" y="11764"/>
                  </a:lnTo>
                  <a:lnTo>
                    <a:pt x="58001" y="19255"/>
                  </a:lnTo>
                  <a:lnTo>
                    <a:pt x="55720" y="26747"/>
                  </a:lnTo>
                  <a:lnTo>
                    <a:pt x="49502" y="32868"/>
                  </a:lnTo>
                  <a:lnTo>
                    <a:pt x="40283" y="36997"/>
                  </a:lnTo>
                  <a:lnTo>
                    <a:pt x="29000" y="38511"/>
                  </a:lnTo>
                  <a:lnTo>
                    <a:pt x="17717" y="36997"/>
                  </a:lnTo>
                  <a:lnTo>
                    <a:pt x="8498" y="32868"/>
                  </a:lnTo>
                  <a:lnTo>
                    <a:pt x="2280" y="26747"/>
                  </a:lnTo>
                  <a:lnTo>
                    <a:pt x="0" y="19255"/>
                  </a:lnTo>
                  <a:close/>
                </a:path>
              </a:pathLst>
            </a:custGeom>
            <a:ln w="8400">
              <a:solidFill>
                <a:srgbClr val="00AF50"/>
              </a:solidFill>
            </a:ln>
          </p:spPr>
          <p:txBody>
            <a:bodyPr wrap="square" lIns="0" tIns="0" rIns="0" bIns="0" rtlCol="0"/>
            <a:lstStyle/>
            <a:p>
              <a:endParaRPr/>
            </a:p>
          </p:txBody>
        </p:sp>
        <p:sp>
          <p:nvSpPr>
            <p:cNvPr id="330" name="object 330"/>
            <p:cNvSpPr txBox="1"/>
            <p:nvPr/>
          </p:nvSpPr>
          <p:spPr>
            <a:xfrm>
              <a:off x="9875171" y="2462996"/>
              <a:ext cx="1054100" cy="163195"/>
            </a:xfrm>
            <a:prstGeom prst="rect">
              <a:avLst/>
            </a:prstGeom>
          </p:spPr>
          <p:txBody>
            <a:bodyPr vert="horz" wrap="square" lIns="0" tIns="12700" rIns="0" bIns="0" rtlCol="0">
              <a:spAutoFit/>
            </a:bodyPr>
            <a:lstStyle/>
            <a:p>
              <a:pPr marL="50800">
                <a:lnSpc>
                  <a:spcPct val="100000"/>
                </a:lnSpc>
                <a:spcBef>
                  <a:spcPts val="100"/>
                </a:spcBef>
                <a:tabLst>
                  <a:tab pos="436880" algn="l"/>
                  <a:tab pos="804545" algn="l"/>
                </a:tabLst>
              </a:pPr>
              <a:r>
                <a:rPr sz="1350" spc="254" baseline="3086" dirty="0">
                  <a:latin typeface="Calibri"/>
                  <a:cs typeface="Calibri"/>
                </a:rPr>
                <a:t>X`</a:t>
              </a:r>
              <a:r>
                <a:rPr sz="900" spc="254" baseline="-13888" dirty="0">
                  <a:latin typeface="Calibri"/>
                  <a:cs typeface="Calibri"/>
                </a:rPr>
                <a:t>6	</a:t>
              </a:r>
              <a:r>
                <a:rPr sz="1350" spc="254" baseline="6172" dirty="0">
                  <a:latin typeface="Calibri"/>
                  <a:cs typeface="Calibri"/>
                </a:rPr>
                <a:t>X`</a:t>
              </a:r>
              <a:r>
                <a:rPr sz="900" spc="254" baseline="-13888" dirty="0">
                  <a:latin typeface="Calibri"/>
                  <a:cs typeface="Calibri"/>
                </a:rPr>
                <a:t>4	</a:t>
              </a:r>
              <a:r>
                <a:rPr sz="900" spc="170" dirty="0">
                  <a:latin typeface="Calibri"/>
                  <a:cs typeface="Calibri"/>
                </a:rPr>
                <a:t>X`</a:t>
              </a:r>
              <a:r>
                <a:rPr sz="900" spc="254" baseline="-18518" dirty="0">
                  <a:latin typeface="Calibri"/>
                  <a:cs typeface="Calibri"/>
                </a:rPr>
                <a:t>3</a:t>
              </a:r>
              <a:endParaRPr sz="900" baseline="-18518">
                <a:latin typeface="Calibri"/>
                <a:cs typeface="Calibri"/>
              </a:endParaRPr>
            </a:p>
          </p:txBody>
        </p:sp>
        <p:sp>
          <p:nvSpPr>
            <p:cNvPr id="331" name="object 331"/>
            <p:cNvSpPr/>
            <p:nvPr/>
          </p:nvSpPr>
          <p:spPr>
            <a:xfrm>
              <a:off x="10721232" y="2920201"/>
              <a:ext cx="42545" cy="835025"/>
            </a:xfrm>
            <a:custGeom>
              <a:avLst/>
              <a:gdLst/>
              <a:ahLst/>
              <a:cxnLst/>
              <a:rect l="l" t="t" r="r" b="b"/>
              <a:pathLst>
                <a:path w="42545" h="835025">
                  <a:moveTo>
                    <a:pt x="20998" y="5068"/>
                  </a:moveTo>
                  <a:lnTo>
                    <a:pt x="19065" y="7269"/>
                  </a:lnTo>
                  <a:lnTo>
                    <a:pt x="19065" y="834423"/>
                  </a:lnTo>
                  <a:lnTo>
                    <a:pt x="22931" y="834423"/>
                  </a:lnTo>
                  <a:lnTo>
                    <a:pt x="22931" y="7269"/>
                  </a:lnTo>
                  <a:lnTo>
                    <a:pt x="20998" y="5068"/>
                  </a:lnTo>
                  <a:close/>
                </a:path>
                <a:path w="42545" h="835025">
                  <a:moveTo>
                    <a:pt x="20998" y="0"/>
                  </a:moveTo>
                  <a:lnTo>
                    <a:pt x="0" y="23891"/>
                  </a:lnTo>
                  <a:lnTo>
                    <a:pt x="322" y="24676"/>
                  </a:lnTo>
                  <a:lnTo>
                    <a:pt x="2148" y="25389"/>
                  </a:lnTo>
                  <a:lnTo>
                    <a:pt x="3329" y="25211"/>
                  </a:lnTo>
                  <a:lnTo>
                    <a:pt x="3866" y="24569"/>
                  </a:lnTo>
                  <a:lnTo>
                    <a:pt x="19065" y="7269"/>
                  </a:lnTo>
                  <a:lnTo>
                    <a:pt x="19065" y="2531"/>
                  </a:lnTo>
                  <a:lnTo>
                    <a:pt x="23223" y="2531"/>
                  </a:lnTo>
                  <a:lnTo>
                    <a:pt x="20998" y="0"/>
                  </a:lnTo>
                  <a:close/>
                </a:path>
                <a:path w="42545" h="835025">
                  <a:moveTo>
                    <a:pt x="23223" y="2531"/>
                  </a:moveTo>
                  <a:lnTo>
                    <a:pt x="22931" y="2531"/>
                  </a:lnTo>
                  <a:lnTo>
                    <a:pt x="22931" y="7269"/>
                  </a:lnTo>
                  <a:lnTo>
                    <a:pt x="38219" y="24676"/>
                  </a:lnTo>
                  <a:lnTo>
                    <a:pt x="38667" y="25211"/>
                  </a:lnTo>
                  <a:lnTo>
                    <a:pt x="39848" y="25389"/>
                  </a:lnTo>
                  <a:lnTo>
                    <a:pt x="41674" y="24676"/>
                  </a:lnTo>
                  <a:lnTo>
                    <a:pt x="41997" y="23891"/>
                  </a:lnTo>
                  <a:lnTo>
                    <a:pt x="23223" y="2531"/>
                  </a:lnTo>
                  <a:close/>
                </a:path>
                <a:path w="42545" h="835025">
                  <a:moveTo>
                    <a:pt x="22931" y="2531"/>
                  </a:moveTo>
                  <a:lnTo>
                    <a:pt x="19065" y="2531"/>
                  </a:lnTo>
                  <a:lnTo>
                    <a:pt x="19065" y="7269"/>
                  </a:lnTo>
                  <a:lnTo>
                    <a:pt x="20998" y="5068"/>
                  </a:lnTo>
                  <a:lnTo>
                    <a:pt x="19333" y="3173"/>
                  </a:lnTo>
                  <a:lnTo>
                    <a:pt x="22931" y="3173"/>
                  </a:lnTo>
                  <a:lnTo>
                    <a:pt x="22931" y="2531"/>
                  </a:lnTo>
                  <a:close/>
                </a:path>
                <a:path w="42545" h="835025">
                  <a:moveTo>
                    <a:pt x="22931" y="3173"/>
                  </a:moveTo>
                  <a:lnTo>
                    <a:pt x="22663" y="3173"/>
                  </a:lnTo>
                  <a:lnTo>
                    <a:pt x="20998" y="5068"/>
                  </a:lnTo>
                  <a:lnTo>
                    <a:pt x="22931" y="7269"/>
                  </a:lnTo>
                  <a:lnTo>
                    <a:pt x="22931" y="3173"/>
                  </a:lnTo>
                  <a:close/>
                </a:path>
                <a:path w="42545" h="835025">
                  <a:moveTo>
                    <a:pt x="22663" y="3173"/>
                  </a:moveTo>
                  <a:lnTo>
                    <a:pt x="19333" y="3173"/>
                  </a:lnTo>
                  <a:lnTo>
                    <a:pt x="20998" y="5068"/>
                  </a:lnTo>
                  <a:lnTo>
                    <a:pt x="22663" y="3173"/>
                  </a:lnTo>
                  <a:close/>
                </a:path>
              </a:pathLst>
            </a:custGeom>
            <a:solidFill>
              <a:srgbClr val="497DBA"/>
            </a:solidFill>
          </p:spPr>
          <p:txBody>
            <a:bodyPr wrap="square" lIns="0" tIns="0" rIns="0" bIns="0" rtlCol="0"/>
            <a:lstStyle/>
            <a:p>
              <a:endParaRPr/>
            </a:p>
          </p:txBody>
        </p:sp>
        <p:sp>
          <p:nvSpPr>
            <p:cNvPr id="332" name="object 332"/>
            <p:cNvSpPr/>
            <p:nvPr/>
          </p:nvSpPr>
          <p:spPr>
            <a:xfrm>
              <a:off x="10713552" y="2949513"/>
              <a:ext cx="58419" cy="38735"/>
            </a:xfrm>
            <a:custGeom>
              <a:avLst/>
              <a:gdLst/>
              <a:ahLst/>
              <a:cxnLst/>
              <a:rect l="l" t="t" r="r" b="b"/>
              <a:pathLst>
                <a:path w="58420" h="38735">
                  <a:moveTo>
                    <a:pt x="29000" y="0"/>
                  </a:moveTo>
                  <a:lnTo>
                    <a:pt x="17717" y="1514"/>
                  </a:lnTo>
                  <a:lnTo>
                    <a:pt x="8498" y="5643"/>
                  </a:lnTo>
                  <a:lnTo>
                    <a:pt x="2280" y="11764"/>
                  </a:lnTo>
                  <a:lnTo>
                    <a:pt x="0" y="19255"/>
                  </a:lnTo>
                  <a:lnTo>
                    <a:pt x="2280" y="26747"/>
                  </a:lnTo>
                  <a:lnTo>
                    <a:pt x="8498" y="32868"/>
                  </a:lnTo>
                  <a:lnTo>
                    <a:pt x="17717" y="36997"/>
                  </a:lnTo>
                  <a:lnTo>
                    <a:pt x="29000" y="38511"/>
                  </a:lnTo>
                  <a:lnTo>
                    <a:pt x="40283" y="36997"/>
                  </a:lnTo>
                  <a:lnTo>
                    <a:pt x="49502" y="32868"/>
                  </a:lnTo>
                  <a:lnTo>
                    <a:pt x="55720" y="26747"/>
                  </a:lnTo>
                  <a:lnTo>
                    <a:pt x="58001" y="19255"/>
                  </a:lnTo>
                  <a:lnTo>
                    <a:pt x="55720" y="11764"/>
                  </a:lnTo>
                  <a:lnTo>
                    <a:pt x="49502" y="5643"/>
                  </a:lnTo>
                  <a:lnTo>
                    <a:pt x="40283" y="1514"/>
                  </a:lnTo>
                  <a:lnTo>
                    <a:pt x="29000" y="0"/>
                  </a:lnTo>
                  <a:close/>
                </a:path>
              </a:pathLst>
            </a:custGeom>
            <a:solidFill>
              <a:srgbClr val="00AF50"/>
            </a:solidFill>
          </p:spPr>
          <p:txBody>
            <a:bodyPr wrap="square" lIns="0" tIns="0" rIns="0" bIns="0" rtlCol="0"/>
            <a:lstStyle/>
            <a:p>
              <a:endParaRPr/>
            </a:p>
          </p:txBody>
        </p:sp>
        <p:sp>
          <p:nvSpPr>
            <p:cNvPr id="333" name="object 333"/>
            <p:cNvSpPr/>
            <p:nvPr/>
          </p:nvSpPr>
          <p:spPr>
            <a:xfrm>
              <a:off x="10713552" y="2949513"/>
              <a:ext cx="58419" cy="38735"/>
            </a:xfrm>
            <a:custGeom>
              <a:avLst/>
              <a:gdLst/>
              <a:ahLst/>
              <a:cxnLst/>
              <a:rect l="l" t="t" r="r" b="b"/>
              <a:pathLst>
                <a:path w="58420" h="38735">
                  <a:moveTo>
                    <a:pt x="0" y="19255"/>
                  </a:moveTo>
                  <a:lnTo>
                    <a:pt x="2280" y="11764"/>
                  </a:lnTo>
                  <a:lnTo>
                    <a:pt x="8498" y="5643"/>
                  </a:lnTo>
                  <a:lnTo>
                    <a:pt x="17717" y="1514"/>
                  </a:lnTo>
                  <a:lnTo>
                    <a:pt x="29000" y="0"/>
                  </a:lnTo>
                  <a:lnTo>
                    <a:pt x="40283" y="1514"/>
                  </a:lnTo>
                  <a:lnTo>
                    <a:pt x="49502" y="5643"/>
                  </a:lnTo>
                  <a:lnTo>
                    <a:pt x="55720" y="11764"/>
                  </a:lnTo>
                  <a:lnTo>
                    <a:pt x="58001" y="19255"/>
                  </a:lnTo>
                  <a:lnTo>
                    <a:pt x="55720" y="26747"/>
                  </a:lnTo>
                  <a:lnTo>
                    <a:pt x="49502" y="32868"/>
                  </a:lnTo>
                  <a:lnTo>
                    <a:pt x="40283" y="36997"/>
                  </a:lnTo>
                  <a:lnTo>
                    <a:pt x="29000" y="38511"/>
                  </a:lnTo>
                  <a:lnTo>
                    <a:pt x="17717" y="36997"/>
                  </a:lnTo>
                  <a:lnTo>
                    <a:pt x="8498" y="32868"/>
                  </a:lnTo>
                  <a:lnTo>
                    <a:pt x="2280" y="26747"/>
                  </a:lnTo>
                  <a:lnTo>
                    <a:pt x="0" y="19255"/>
                  </a:lnTo>
                  <a:close/>
                </a:path>
              </a:pathLst>
            </a:custGeom>
            <a:ln w="8400">
              <a:solidFill>
                <a:srgbClr val="00AF50"/>
              </a:solidFill>
            </a:ln>
          </p:spPr>
          <p:txBody>
            <a:bodyPr wrap="square" lIns="0" tIns="0" rIns="0" bIns="0" rtlCol="0"/>
            <a:lstStyle/>
            <a:p>
              <a:endParaRPr/>
            </a:p>
          </p:txBody>
        </p:sp>
        <p:sp>
          <p:nvSpPr>
            <p:cNvPr id="334" name="object 334"/>
            <p:cNvSpPr/>
            <p:nvPr/>
          </p:nvSpPr>
          <p:spPr>
            <a:xfrm>
              <a:off x="9164277" y="3984626"/>
              <a:ext cx="58419" cy="38735"/>
            </a:xfrm>
            <a:custGeom>
              <a:avLst/>
              <a:gdLst/>
              <a:ahLst/>
              <a:cxnLst/>
              <a:rect l="l" t="t" r="r" b="b"/>
              <a:pathLst>
                <a:path w="58420" h="38735">
                  <a:moveTo>
                    <a:pt x="29000" y="0"/>
                  </a:moveTo>
                  <a:lnTo>
                    <a:pt x="17713" y="1513"/>
                  </a:lnTo>
                  <a:lnTo>
                    <a:pt x="8494" y="5640"/>
                  </a:lnTo>
                  <a:lnTo>
                    <a:pt x="2279" y="11761"/>
                  </a:lnTo>
                  <a:lnTo>
                    <a:pt x="0" y="19255"/>
                  </a:lnTo>
                  <a:lnTo>
                    <a:pt x="2279" y="26752"/>
                  </a:lnTo>
                  <a:lnTo>
                    <a:pt x="8494" y="32872"/>
                  </a:lnTo>
                  <a:lnTo>
                    <a:pt x="17713" y="36998"/>
                  </a:lnTo>
                  <a:lnTo>
                    <a:pt x="29000" y="38511"/>
                  </a:lnTo>
                  <a:lnTo>
                    <a:pt x="40288" y="36998"/>
                  </a:lnTo>
                  <a:lnTo>
                    <a:pt x="49506" y="32872"/>
                  </a:lnTo>
                  <a:lnTo>
                    <a:pt x="55721" y="26752"/>
                  </a:lnTo>
                  <a:lnTo>
                    <a:pt x="58001" y="19255"/>
                  </a:lnTo>
                  <a:lnTo>
                    <a:pt x="55721" y="11761"/>
                  </a:lnTo>
                  <a:lnTo>
                    <a:pt x="49506" y="5640"/>
                  </a:lnTo>
                  <a:lnTo>
                    <a:pt x="40288" y="1513"/>
                  </a:lnTo>
                  <a:lnTo>
                    <a:pt x="29000" y="0"/>
                  </a:lnTo>
                  <a:close/>
                </a:path>
              </a:pathLst>
            </a:custGeom>
            <a:solidFill>
              <a:srgbClr val="00AF50"/>
            </a:solidFill>
          </p:spPr>
          <p:txBody>
            <a:bodyPr wrap="square" lIns="0" tIns="0" rIns="0" bIns="0" rtlCol="0"/>
            <a:lstStyle/>
            <a:p>
              <a:endParaRPr/>
            </a:p>
          </p:txBody>
        </p:sp>
        <p:sp>
          <p:nvSpPr>
            <p:cNvPr id="335" name="object 335"/>
            <p:cNvSpPr/>
            <p:nvPr/>
          </p:nvSpPr>
          <p:spPr>
            <a:xfrm>
              <a:off x="9164277" y="3984626"/>
              <a:ext cx="58419" cy="38735"/>
            </a:xfrm>
            <a:custGeom>
              <a:avLst/>
              <a:gdLst/>
              <a:ahLst/>
              <a:cxnLst/>
              <a:rect l="l" t="t" r="r" b="b"/>
              <a:pathLst>
                <a:path w="58420" h="38735">
                  <a:moveTo>
                    <a:pt x="0" y="19255"/>
                  </a:moveTo>
                  <a:lnTo>
                    <a:pt x="2279" y="11761"/>
                  </a:lnTo>
                  <a:lnTo>
                    <a:pt x="8494" y="5640"/>
                  </a:lnTo>
                  <a:lnTo>
                    <a:pt x="17713" y="1513"/>
                  </a:lnTo>
                  <a:lnTo>
                    <a:pt x="29000" y="0"/>
                  </a:lnTo>
                  <a:lnTo>
                    <a:pt x="40288" y="1513"/>
                  </a:lnTo>
                  <a:lnTo>
                    <a:pt x="49506" y="5640"/>
                  </a:lnTo>
                  <a:lnTo>
                    <a:pt x="55721" y="11761"/>
                  </a:lnTo>
                  <a:lnTo>
                    <a:pt x="58001" y="19255"/>
                  </a:lnTo>
                  <a:lnTo>
                    <a:pt x="55721" y="26752"/>
                  </a:lnTo>
                  <a:lnTo>
                    <a:pt x="49506" y="32872"/>
                  </a:lnTo>
                  <a:lnTo>
                    <a:pt x="40288" y="36998"/>
                  </a:lnTo>
                  <a:lnTo>
                    <a:pt x="29000" y="38511"/>
                  </a:lnTo>
                  <a:lnTo>
                    <a:pt x="17713" y="36998"/>
                  </a:lnTo>
                  <a:lnTo>
                    <a:pt x="8494" y="32872"/>
                  </a:lnTo>
                  <a:lnTo>
                    <a:pt x="2279" y="26752"/>
                  </a:lnTo>
                  <a:lnTo>
                    <a:pt x="0" y="19255"/>
                  </a:lnTo>
                  <a:close/>
                </a:path>
              </a:pathLst>
            </a:custGeom>
            <a:ln w="8400">
              <a:solidFill>
                <a:srgbClr val="00AF50"/>
              </a:solidFill>
            </a:ln>
          </p:spPr>
          <p:txBody>
            <a:bodyPr wrap="square" lIns="0" tIns="0" rIns="0" bIns="0" rtlCol="0"/>
            <a:lstStyle/>
            <a:p>
              <a:endParaRPr/>
            </a:p>
          </p:txBody>
        </p:sp>
        <p:sp>
          <p:nvSpPr>
            <p:cNvPr id="336" name="object 336"/>
            <p:cNvSpPr/>
            <p:nvPr/>
          </p:nvSpPr>
          <p:spPr>
            <a:xfrm>
              <a:off x="9183289" y="3132445"/>
              <a:ext cx="491720" cy="119386"/>
            </a:xfrm>
            <a:prstGeom prst="rect">
              <a:avLst/>
            </a:prstGeom>
            <a:blipFill>
              <a:blip r:embed="rId87" cstate="print"/>
              <a:stretch>
                <a:fillRect/>
              </a:stretch>
            </a:blipFill>
          </p:spPr>
          <p:txBody>
            <a:bodyPr wrap="square" lIns="0" tIns="0" rIns="0" bIns="0" rtlCol="0"/>
            <a:lstStyle/>
            <a:p>
              <a:endParaRPr/>
            </a:p>
          </p:txBody>
        </p:sp>
        <p:sp>
          <p:nvSpPr>
            <p:cNvPr id="337" name="object 337"/>
            <p:cNvSpPr/>
            <p:nvPr/>
          </p:nvSpPr>
          <p:spPr>
            <a:xfrm>
              <a:off x="9201564" y="3160294"/>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510"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510" y="30559"/>
                  </a:lnTo>
                  <a:lnTo>
                    <a:pt x="383398"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38" name="object 338"/>
            <p:cNvSpPr/>
            <p:nvPr/>
          </p:nvSpPr>
          <p:spPr>
            <a:xfrm>
              <a:off x="9939236" y="3135012"/>
              <a:ext cx="494943" cy="119386"/>
            </a:xfrm>
            <a:prstGeom prst="rect">
              <a:avLst/>
            </a:prstGeom>
            <a:blipFill>
              <a:blip r:embed="rId88" cstate="print"/>
              <a:stretch>
                <a:fillRect/>
              </a:stretch>
            </a:blipFill>
          </p:spPr>
          <p:txBody>
            <a:bodyPr wrap="square" lIns="0" tIns="0" rIns="0" bIns="0" rtlCol="0"/>
            <a:lstStyle/>
            <a:p>
              <a:endParaRPr/>
            </a:p>
          </p:txBody>
        </p:sp>
        <p:sp>
          <p:nvSpPr>
            <p:cNvPr id="339" name="object 339"/>
            <p:cNvSpPr/>
            <p:nvPr/>
          </p:nvSpPr>
          <p:spPr>
            <a:xfrm>
              <a:off x="9957603" y="3163468"/>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40" name="object 340"/>
            <p:cNvSpPr/>
            <p:nvPr/>
          </p:nvSpPr>
          <p:spPr>
            <a:xfrm>
              <a:off x="10338155" y="3133300"/>
              <a:ext cx="490431" cy="119386"/>
            </a:xfrm>
            <a:prstGeom prst="rect">
              <a:avLst/>
            </a:prstGeom>
            <a:blipFill>
              <a:blip r:embed="rId89" cstate="print"/>
              <a:stretch>
                <a:fillRect/>
              </a:stretch>
            </a:blipFill>
          </p:spPr>
          <p:txBody>
            <a:bodyPr wrap="square" lIns="0" tIns="0" rIns="0" bIns="0" rtlCol="0"/>
            <a:lstStyle/>
            <a:p>
              <a:endParaRPr/>
            </a:p>
          </p:txBody>
        </p:sp>
        <p:sp>
          <p:nvSpPr>
            <p:cNvPr id="341" name="object 341"/>
            <p:cNvSpPr/>
            <p:nvPr/>
          </p:nvSpPr>
          <p:spPr>
            <a:xfrm>
              <a:off x="10356522" y="3161756"/>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42" name="object 342"/>
            <p:cNvSpPr/>
            <p:nvPr/>
          </p:nvSpPr>
          <p:spPr>
            <a:xfrm>
              <a:off x="9566096" y="3130733"/>
              <a:ext cx="467231" cy="119386"/>
            </a:xfrm>
            <a:prstGeom prst="rect">
              <a:avLst/>
            </a:prstGeom>
            <a:blipFill>
              <a:blip r:embed="rId90" cstate="print"/>
              <a:stretch>
                <a:fillRect/>
              </a:stretch>
            </a:blipFill>
          </p:spPr>
          <p:txBody>
            <a:bodyPr wrap="square" lIns="0" tIns="0" rIns="0" bIns="0" rtlCol="0"/>
            <a:lstStyle/>
            <a:p>
              <a:endParaRPr/>
            </a:p>
          </p:txBody>
        </p:sp>
        <p:sp>
          <p:nvSpPr>
            <p:cNvPr id="343" name="object 343"/>
            <p:cNvSpPr/>
            <p:nvPr/>
          </p:nvSpPr>
          <p:spPr>
            <a:xfrm>
              <a:off x="9584264" y="3160223"/>
              <a:ext cx="359410" cy="50165"/>
            </a:xfrm>
            <a:custGeom>
              <a:avLst/>
              <a:gdLst/>
              <a:ahLst/>
              <a:cxnLst/>
              <a:rect l="l" t="t" r="r" b="b"/>
              <a:pathLst>
                <a:path w="359409" h="50164">
                  <a:moveTo>
                    <a:pt x="345110" y="18685"/>
                  </a:moveTo>
                  <a:lnTo>
                    <a:pt x="342835" y="18685"/>
                  </a:lnTo>
                  <a:lnTo>
                    <a:pt x="343264" y="29383"/>
                  </a:lnTo>
                  <a:lnTo>
                    <a:pt x="313481" y="29872"/>
                  </a:lnTo>
                  <a:lnTo>
                    <a:pt x="287411" y="40544"/>
                  </a:lnTo>
                  <a:lnTo>
                    <a:pt x="286230" y="43860"/>
                  </a:lnTo>
                  <a:lnTo>
                    <a:pt x="288593" y="46356"/>
                  </a:lnTo>
                  <a:lnTo>
                    <a:pt x="290902" y="48888"/>
                  </a:lnTo>
                  <a:lnTo>
                    <a:pt x="295843" y="49673"/>
                  </a:lnTo>
                  <a:lnTo>
                    <a:pt x="359053" y="23784"/>
                  </a:lnTo>
                  <a:lnTo>
                    <a:pt x="345110" y="18685"/>
                  </a:lnTo>
                  <a:close/>
                </a:path>
                <a:path w="359409" h="50164">
                  <a:moveTo>
                    <a:pt x="313022" y="19175"/>
                  </a:moveTo>
                  <a:lnTo>
                    <a:pt x="0" y="24319"/>
                  </a:lnTo>
                  <a:lnTo>
                    <a:pt x="397" y="35017"/>
                  </a:lnTo>
                  <a:lnTo>
                    <a:pt x="313481" y="29872"/>
                  </a:lnTo>
                  <a:lnTo>
                    <a:pt x="327067" y="24311"/>
                  </a:lnTo>
                  <a:lnTo>
                    <a:pt x="313022" y="19175"/>
                  </a:lnTo>
                  <a:close/>
                </a:path>
                <a:path w="359409" h="50164">
                  <a:moveTo>
                    <a:pt x="327067" y="24311"/>
                  </a:moveTo>
                  <a:lnTo>
                    <a:pt x="313481" y="29872"/>
                  </a:lnTo>
                  <a:lnTo>
                    <a:pt x="343264" y="29383"/>
                  </a:lnTo>
                  <a:lnTo>
                    <a:pt x="343238" y="28741"/>
                  </a:lnTo>
                  <a:lnTo>
                    <a:pt x="339183" y="28741"/>
                  </a:lnTo>
                  <a:lnTo>
                    <a:pt x="327067" y="24311"/>
                  </a:lnTo>
                  <a:close/>
                </a:path>
                <a:path w="359409" h="50164">
                  <a:moveTo>
                    <a:pt x="338807" y="19505"/>
                  </a:moveTo>
                  <a:lnTo>
                    <a:pt x="327067" y="24311"/>
                  </a:lnTo>
                  <a:lnTo>
                    <a:pt x="339183" y="28741"/>
                  </a:lnTo>
                  <a:lnTo>
                    <a:pt x="338807" y="19505"/>
                  </a:lnTo>
                  <a:close/>
                </a:path>
                <a:path w="359409" h="50164">
                  <a:moveTo>
                    <a:pt x="342868" y="19505"/>
                  </a:moveTo>
                  <a:lnTo>
                    <a:pt x="338807" y="19505"/>
                  </a:lnTo>
                  <a:lnTo>
                    <a:pt x="339183" y="28741"/>
                  </a:lnTo>
                  <a:lnTo>
                    <a:pt x="343238" y="28741"/>
                  </a:lnTo>
                  <a:lnTo>
                    <a:pt x="342868" y="19505"/>
                  </a:lnTo>
                  <a:close/>
                </a:path>
                <a:path w="359409" h="50164">
                  <a:moveTo>
                    <a:pt x="342835" y="18685"/>
                  </a:moveTo>
                  <a:lnTo>
                    <a:pt x="313022" y="19175"/>
                  </a:lnTo>
                  <a:lnTo>
                    <a:pt x="327067" y="24311"/>
                  </a:lnTo>
                  <a:lnTo>
                    <a:pt x="338807" y="19505"/>
                  </a:lnTo>
                  <a:lnTo>
                    <a:pt x="342868" y="19505"/>
                  </a:lnTo>
                  <a:lnTo>
                    <a:pt x="342835" y="18685"/>
                  </a:lnTo>
                  <a:close/>
                </a:path>
                <a:path w="359409" h="50164">
                  <a:moveTo>
                    <a:pt x="294017" y="0"/>
                  </a:moveTo>
                  <a:lnTo>
                    <a:pt x="289130" y="962"/>
                  </a:lnTo>
                  <a:lnTo>
                    <a:pt x="284833" y="6133"/>
                  </a:lnTo>
                  <a:lnTo>
                    <a:pt x="286230" y="9378"/>
                  </a:lnTo>
                  <a:lnTo>
                    <a:pt x="313022" y="19175"/>
                  </a:lnTo>
                  <a:lnTo>
                    <a:pt x="342835" y="18685"/>
                  </a:lnTo>
                  <a:lnTo>
                    <a:pt x="345110" y="18685"/>
                  </a:lnTo>
                  <a:lnTo>
                    <a:pt x="294017" y="0"/>
                  </a:lnTo>
                  <a:close/>
                </a:path>
              </a:pathLst>
            </a:custGeom>
            <a:solidFill>
              <a:srgbClr val="C0504D"/>
            </a:solidFill>
          </p:spPr>
          <p:txBody>
            <a:bodyPr wrap="square" lIns="0" tIns="0" rIns="0" bIns="0" rtlCol="0"/>
            <a:lstStyle/>
            <a:p>
              <a:endParaRPr/>
            </a:p>
          </p:txBody>
        </p:sp>
        <p:sp>
          <p:nvSpPr>
            <p:cNvPr id="344" name="object 344"/>
            <p:cNvSpPr/>
            <p:nvPr/>
          </p:nvSpPr>
          <p:spPr>
            <a:xfrm>
              <a:off x="10716452" y="3131161"/>
              <a:ext cx="496876" cy="119386"/>
            </a:xfrm>
            <a:prstGeom prst="rect">
              <a:avLst/>
            </a:prstGeom>
            <a:blipFill>
              <a:blip r:embed="rId92" cstate="print"/>
              <a:stretch>
                <a:fillRect/>
              </a:stretch>
            </a:blipFill>
          </p:spPr>
          <p:txBody>
            <a:bodyPr wrap="square" lIns="0" tIns="0" rIns="0" bIns="0" rtlCol="0"/>
            <a:lstStyle/>
            <a:p>
              <a:endParaRPr/>
            </a:p>
          </p:txBody>
        </p:sp>
        <p:sp>
          <p:nvSpPr>
            <p:cNvPr id="345" name="object 345"/>
            <p:cNvSpPr/>
            <p:nvPr/>
          </p:nvSpPr>
          <p:spPr>
            <a:xfrm>
              <a:off x="10734712" y="3160080"/>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53"/>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46" name="object 346"/>
            <p:cNvSpPr/>
            <p:nvPr/>
          </p:nvSpPr>
          <p:spPr>
            <a:xfrm>
              <a:off x="9187799" y="3226585"/>
              <a:ext cx="491720" cy="119386"/>
            </a:xfrm>
            <a:prstGeom prst="rect">
              <a:avLst/>
            </a:prstGeom>
            <a:blipFill>
              <a:blip r:embed="rId87" cstate="print"/>
              <a:stretch>
                <a:fillRect/>
              </a:stretch>
            </a:blipFill>
          </p:spPr>
          <p:txBody>
            <a:bodyPr wrap="square" lIns="0" tIns="0" rIns="0" bIns="0" rtlCol="0"/>
            <a:lstStyle/>
            <a:p>
              <a:endParaRPr/>
            </a:p>
          </p:txBody>
        </p:sp>
        <p:sp>
          <p:nvSpPr>
            <p:cNvPr id="347" name="object 347"/>
            <p:cNvSpPr/>
            <p:nvPr/>
          </p:nvSpPr>
          <p:spPr>
            <a:xfrm>
              <a:off x="9206076" y="3254435"/>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497"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497" y="30559"/>
                  </a:lnTo>
                  <a:lnTo>
                    <a:pt x="383382"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48" name="object 348"/>
            <p:cNvSpPr/>
            <p:nvPr/>
          </p:nvSpPr>
          <p:spPr>
            <a:xfrm>
              <a:off x="9943748" y="3229152"/>
              <a:ext cx="494943" cy="119386"/>
            </a:xfrm>
            <a:prstGeom prst="rect">
              <a:avLst/>
            </a:prstGeom>
            <a:blipFill>
              <a:blip r:embed="rId88" cstate="print"/>
              <a:stretch>
                <a:fillRect/>
              </a:stretch>
            </a:blipFill>
          </p:spPr>
          <p:txBody>
            <a:bodyPr wrap="square" lIns="0" tIns="0" rIns="0" bIns="0" rtlCol="0"/>
            <a:lstStyle/>
            <a:p>
              <a:endParaRPr/>
            </a:p>
          </p:txBody>
        </p:sp>
        <p:sp>
          <p:nvSpPr>
            <p:cNvPr id="349" name="object 349"/>
            <p:cNvSpPr/>
            <p:nvPr/>
          </p:nvSpPr>
          <p:spPr>
            <a:xfrm>
              <a:off x="9962115" y="3257608"/>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50" name="object 350"/>
            <p:cNvSpPr/>
            <p:nvPr/>
          </p:nvSpPr>
          <p:spPr>
            <a:xfrm>
              <a:off x="10342667" y="3227440"/>
              <a:ext cx="490431" cy="119386"/>
            </a:xfrm>
            <a:prstGeom prst="rect">
              <a:avLst/>
            </a:prstGeom>
            <a:blipFill>
              <a:blip r:embed="rId89" cstate="print"/>
              <a:stretch>
                <a:fillRect/>
              </a:stretch>
            </a:blipFill>
          </p:spPr>
          <p:txBody>
            <a:bodyPr wrap="square" lIns="0" tIns="0" rIns="0" bIns="0" rtlCol="0"/>
            <a:lstStyle/>
            <a:p>
              <a:endParaRPr/>
            </a:p>
          </p:txBody>
        </p:sp>
        <p:sp>
          <p:nvSpPr>
            <p:cNvPr id="351" name="object 351"/>
            <p:cNvSpPr/>
            <p:nvPr/>
          </p:nvSpPr>
          <p:spPr>
            <a:xfrm>
              <a:off x="10361034" y="3255897"/>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52" name="object 352"/>
            <p:cNvSpPr/>
            <p:nvPr/>
          </p:nvSpPr>
          <p:spPr>
            <a:xfrm>
              <a:off x="9570607" y="3224445"/>
              <a:ext cx="467231" cy="119386"/>
            </a:xfrm>
            <a:prstGeom prst="rect">
              <a:avLst/>
            </a:prstGeom>
            <a:blipFill>
              <a:blip r:embed="rId90" cstate="print"/>
              <a:stretch>
                <a:fillRect/>
              </a:stretch>
            </a:blipFill>
          </p:spPr>
          <p:txBody>
            <a:bodyPr wrap="square" lIns="0" tIns="0" rIns="0" bIns="0" rtlCol="0"/>
            <a:lstStyle/>
            <a:p>
              <a:endParaRPr/>
            </a:p>
          </p:txBody>
        </p:sp>
        <p:sp>
          <p:nvSpPr>
            <p:cNvPr id="353" name="object 353"/>
            <p:cNvSpPr/>
            <p:nvPr/>
          </p:nvSpPr>
          <p:spPr>
            <a:xfrm>
              <a:off x="9588759" y="3253935"/>
              <a:ext cx="359410" cy="50165"/>
            </a:xfrm>
            <a:custGeom>
              <a:avLst/>
              <a:gdLst/>
              <a:ahLst/>
              <a:cxnLst/>
              <a:rect l="l" t="t" r="r" b="b"/>
              <a:pathLst>
                <a:path w="359409" h="50164">
                  <a:moveTo>
                    <a:pt x="345126" y="18685"/>
                  </a:moveTo>
                  <a:lnTo>
                    <a:pt x="342851" y="18685"/>
                  </a:lnTo>
                  <a:lnTo>
                    <a:pt x="343280" y="29383"/>
                  </a:lnTo>
                  <a:lnTo>
                    <a:pt x="313497" y="29872"/>
                  </a:lnTo>
                  <a:lnTo>
                    <a:pt x="287427" y="40544"/>
                  </a:lnTo>
                  <a:lnTo>
                    <a:pt x="286246" y="43860"/>
                  </a:lnTo>
                  <a:lnTo>
                    <a:pt x="288609" y="46356"/>
                  </a:lnTo>
                  <a:lnTo>
                    <a:pt x="290918" y="48888"/>
                  </a:lnTo>
                  <a:lnTo>
                    <a:pt x="295859" y="49673"/>
                  </a:lnTo>
                  <a:lnTo>
                    <a:pt x="359070" y="23784"/>
                  </a:lnTo>
                  <a:lnTo>
                    <a:pt x="345126" y="18685"/>
                  </a:lnTo>
                  <a:close/>
                </a:path>
                <a:path w="359409" h="50164">
                  <a:moveTo>
                    <a:pt x="313038" y="19175"/>
                  </a:moveTo>
                  <a:lnTo>
                    <a:pt x="0" y="24319"/>
                  </a:lnTo>
                  <a:lnTo>
                    <a:pt x="429" y="35017"/>
                  </a:lnTo>
                  <a:lnTo>
                    <a:pt x="313497" y="29872"/>
                  </a:lnTo>
                  <a:lnTo>
                    <a:pt x="327083" y="24311"/>
                  </a:lnTo>
                  <a:lnTo>
                    <a:pt x="313038" y="19175"/>
                  </a:lnTo>
                  <a:close/>
                </a:path>
                <a:path w="359409" h="50164">
                  <a:moveTo>
                    <a:pt x="327083" y="24311"/>
                  </a:moveTo>
                  <a:lnTo>
                    <a:pt x="313497" y="29872"/>
                  </a:lnTo>
                  <a:lnTo>
                    <a:pt x="343280" y="29383"/>
                  </a:lnTo>
                  <a:lnTo>
                    <a:pt x="343255" y="28741"/>
                  </a:lnTo>
                  <a:lnTo>
                    <a:pt x="339199" y="28741"/>
                  </a:lnTo>
                  <a:lnTo>
                    <a:pt x="327083" y="24311"/>
                  </a:lnTo>
                  <a:close/>
                </a:path>
                <a:path w="359409" h="50164">
                  <a:moveTo>
                    <a:pt x="338823" y="19505"/>
                  </a:moveTo>
                  <a:lnTo>
                    <a:pt x="327083" y="24311"/>
                  </a:lnTo>
                  <a:lnTo>
                    <a:pt x="339199" y="28741"/>
                  </a:lnTo>
                  <a:lnTo>
                    <a:pt x="338823" y="19505"/>
                  </a:lnTo>
                  <a:close/>
                </a:path>
                <a:path w="359409" h="50164">
                  <a:moveTo>
                    <a:pt x="342884" y="19505"/>
                  </a:moveTo>
                  <a:lnTo>
                    <a:pt x="338823" y="19505"/>
                  </a:lnTo>
                  <a:lnTo>
                    <a:pt x="339199" y="28741"/>
                  </a:lnTo>
                  <a:lnTo>
                    <a:pt x="343255" y="28741"/>
                  </a:lnTo>
                  <a:lnTo>
                    <a:pt x="342884" y="19505"/>
                  </a:lnTo>
                  <a:close/>
                </a:path>
                <a:path w="359409" h="50164">
                  <a:moveTo>
                    <a:pt x="342851" y="18685"/>
                  </a:moveTo>
                  <a:lnTo>
                    <a:pt x="313038" y="19175"/>
                  </a:lnTo>
                  <a:lnTo>
                    <a:pt x="327083" y="24311"/>
                  </a:lnTo>
                  <a:lnTo>
                    <a:pt x="338823" y="19505"/>
                  </a:lnTo>
                  <a:lnTo>
                    <a:pt x="342884" y="19505"/>
                  </a:lnTo>
                  <a:lnTo>
                    <a:pt x="342851" y="18685"/>
                  </a:lnTo>
                  <a:close/>
                </a:path>
                <a:path w="359409" h="50164">
                  <a:moveTo>
                    <a:pt x="294033" y="0"/>
                  </a:moveTo>
                  <a:lnTo>
                    <a:pt x="289146" y="962"/>
                  </a:lnTo>
                  <a:lnTo>
                    <a:pt x="284850" y="6133"/>
                  </a:lnTo>
                  <a:lnTo>
                    <a:pt x="286246" y="9378"/>
                  </a:lnTo>
                  <a:lnTo>
                    <a:pt x="313038" y="19175"/>
                  </a:lnTo>
                  <a:lnTo>
                    <a:pt x="342851" y="18685"/>
                  </a:lnTo>
                  <a:lnTo>
                    <a:pt x="345126" y="18685"/>
                  </a:lnTo>
                  <a:lnTo>
                    <a:pt x="294033" y="0"/>
                  </a:lnTo>
                  <a:close/>
                </a:path>
              </a:pathLst>
            </a:custGeom>
            <a:solidFill>
              <a:srgbClr val="C0504D"/>
            </a:solidFill>
          </p:spPr>
          <p:txBody>
            <a:bodyPr wrap="square" lIns="0" tIns="0" rIns="0" bIns="0" rtlCol="0"/>
            <a:lstStyle/>
            <a:p>
              <a:endParaRPr/>
            </a:p>
          </p:txBody>
        </p:sp>
        <p:sp>
          <p:nvSpPr>
            <p:cNvPr id="354" name="object 354"/>
            <p:cNvSpPr/>
            <p:nvPr/>
          </p:nvSpPr>
          <p:spPr>
            <a:xfrm>
              <a:off x="10720963" y="3224873"/>
              <a:ext cx="496876" cy="119386"/>
            </a:xfrm>
            <a:prstGeom prst="rect">
              <a:avLst/>
            </a:prstGeom>
            <a:blipFill>
              <a:blip r:embed="rId92" cstate="print"/>
              <a:stretch>
                <a:fillRect/>
              </a:stretch>
            </a:blipFill>
          </p:spPr>
          <p:txBody>
            <a:bodyPr wrap="square" lIns="0" tIns="0" rIns="0" bIns="0" rtlCol="0"/>
            <a:lstStyle/>
            <a:p>
              <a:endParaRPr/>
            </a:p>
          </p:txBody>
        </p:sp>
        <p:sp>
          <p:nvSpPr>
            <p:cNvPr id="355" name="object 355"/>
            <p:cNvSpPr/>
            <p:nvPr/>
          </p:nvSpPr>
          <p:spPr>
            <a:xfrm>
              <a:off x="10739223" y="3253792"/>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53"/>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56" name="object 356"/>
            <p:cNvSpPr/>
            <p:nvPr/>
          </p:nvSpPr>
          <p:spPr>
            <a:xfrm>
              <a:off x="9174266" y="3274510"/>
              <a:ext cx="491720" cy="119386"/>
            </a:xfrm>
            <a:prstGeom prst="rect">
              <a:avLst/>
            </a:prstGeom>
            <a:blipFill>
              <a:blip r:embed="rId87" cstate="print"/>
              <a:stretch>
                <a:fillRect/>
              </a:stretch>
            </a:blipFill>
          </p:spPr>
          <p:txBody>
            <a:bodyPr wrap="square" lIns="0" tIns="0" rIns="0" bIns="0" rtlCol="0"/>
            <a:lstStyle/>
            <a:p>
              <a:endParaRPr/>
            </a:p>
          </p:txBody>
        </p:sp>
        <p:sp>
          <p:nvSpPr>
            <p:cNvPr id="357" name="object 357"/>
            <p:cNvSpPr/>
            <p:nvPr/>
          </p:nvSpPr>
          <p:spPr>
            <a:xfrm>
              <a:off x="9192541" y="3302360"/>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510"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510" y="30559"/>
                  </a:lnTo>
                  <a:lnTo>
                    <a:pt x="383398"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58" name="object 358"/>
            <p:cNvSpPr/>
            <p:nvPr/>
          </p:nvSpPr>
          <p:spPr>
            <a:xfrm>
              <a:off x="9930214" y="3276650"/>
              <a:ext cx="494943" cy="119386"/>
            </a:xfrm>
            <a:prstGeom prst="rect">
              <a:avLst/>
            </a:prstGeom>
            <a:blipFill>
              <a:blip r:embed="rId88" cstate="print"/>
              <a:stretch>
                <a:fillRect/>
              </a:stretch>
            </a:blipFill>
          </p:spPr>
          <p:txBody>
            <a:bodyPr wrap="square" lIns="0" tIns="0" rIns="0" bIns="0" rtlCol="0"/>
            <a:lstStyle/>
            <a:p>
              <a:endParaRPr/>
            </a:p>
          </p:txBody>
        </p:sp>
        <p:sp>
          <p:nvSpPr>
            <p:cNvPr id="359" name="object 359"/>
            <p:cNvSpPr/>
            <p:nvPr/>
          </p:nvSpPr>
          <p:spPr>
            <a:xfrm>
              <a:off x="9948581" y="3305106"/>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60" name="object 360"/>
            <p:cNvSpPr/>
            <p:nvPr/>
          </p:nvSpPr>
          <p:spPr>
            <a:xfrm>
              <a:off x="10329133" y="3275366"/>
              <a:ext cx="490431" cy="119386"/>
            </a:xfrm>
            <a:prstGeom prst="rect">
              <a:avLst/>
            </a:prstGeom>
            <a:blipFill>
              <a:blip r:embed="rId89" cstate="print"/>
              <a:stretch>
                <a:fillRect/>
              </a:stretch>
            </a:blipFill>
          </p:spPr>
          <p:txBody>
            <a:bodyPr wrap="square" lIns="0" tIns="0" rIns="0" bIns="0" rtlCol="0"/>
            <a:lstStyle/>
            <a:p>
              <a:endParaRPr/>
            </a:p>
          </p:txBody>
        </p:sp>
        <p:sp>
          <p:nvSpPr>
            <p:cNvPr id="361" name="object 361"/>
            <p:cNvSpPr/>
            <p:nvPr/>
          </p:nvSpPr>
          <p:spPr>
            <a:xfrm>
              <a:off x="10347500" y="3303822"/>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62" name="object 362"/>
            <p:cNvSpPr/>
            <p:nvPr/>
          </p:nvSpPr>
          <p:spPr>
            <a:xfrm>
              <a:off x="9557718" y="3272371"/>
              <a:ext cx="467231" cy="119386"/>
            </a:xfrm>
            <a:prstGeom prst="rect">
              <a:avLst/>
            </a:prstGeom>
            <a:blipFill>
              <a:blip r:embed="rId90" cstate="print"/>
              <a:stretch>
                <a:fillRect/>
              </a:stretch>
            </a:blipFill>
          </p:spPr>
          <p:txBody>
            <a:bodyPr wrap="square" lIns="0" tIns="0" rIns="0" bIns="0" rtlCol="0"/>
            <a:lstStyle/>
            <a:p>
              <a:endParaRPr/>
            </a:p>
          </p:txBody>
        </p:sp>
        <p:sp>
          <p:nvSpPr>
            <p:cNvPr id="363" name="object 363"/>
            <p:cNvSpPr/>
            <p:nvPr/>
          </p:nvSpPr>
          <p:spPr>
            <a:xfrm>
              <a:off x="9575886" y="3301861"/>
              <a:ext cx="359410" cy="50165"/>
            </a:xfrm>
            <a:custGeom>
              <a:avLst/>
              <a:gdLst/>
              <a:ahLst/>
              <a:cxnLst/>
              <a:rect l="l" t="t" r="r" b="b"/>
              <a:pathLst>
                <a:path w="359409" h="50164">
                  <a:moveTo>
                    <a:pt x="345110" y="18685"/>
                  </a:moveTo>
                  <a:lnTo>
                    <a:pt x="342835" y="18685"/>
                  </a:lnTo>
                  <a:lnTo>
                    <a:pt x="343264" y="29383"/>
                  </a:lnTo>
                  <a:lnTo>
                    <a:pt x="313481" y="29872"/>
                  </a:lnTo>
                  <a:lnTo>
                    <a:pt x="287411" y="40544"/>
                  </a:lnTo>
                  <a:lnTo>
                    <a:pt x="286230" y="43860"/>
                  </a:lnTo>
                  <a:lnTo>
                    <a:pt x="288593" y="46356"/>
                  </a:lnTo>
                  <a:lnTo>
                    <a:pt x="290902" y="48888"/>
                  </a:lnTo>
                  <a:lnTo>
                    <a:pt x="295843" y="49673"/>
                  </a:lnTo>
                  <a:lnTo>
                    <a:pt x="359053" y="23784"/>
                  </a:lnTo>
                  <a:lnTo>
                    <a:pt x="345110" y="18685"/>
                  </a:lnTo>
                  <a:close/>
                </a:path>
                <a:path w="359409" h="50164">
                  <a:moveTo>
                    <a:pt x="313022" y="19175"/>
                  </a:moveTo>
                  <a:lnTo>
                    <a:pt x="0" y="24319"/>
                  </a:lnTo>
                  <a:lnTo>
                    <a:pt x="397" y="35017"/>
                  </a:lnTo>
                  <a:lnTo>
                    <a:pt x="313481" y="29872"/>
                  </a:lnTo>
                  <a:lnTo>
                    <a:pt x="327067" y="24311"/>
                  </a:lnTo>
                  <a:lnTo>
                    <a:pt x="313022" y="19175"/>
                  </a:lnTo>
                  <a:close/>
                </a:path>
                <a:path w="359409" h="50164">
                  <a:moveTo>
                    <a:pt x="327067" y="24311"/>
                  </a:moveTo>
                  <a:lnTo>
                    <a:pt x="313481" y="29872"/>
                  </a:lnTo>
                  <a:lnTo>
                    <a:pt x="343264" y="29383"/>
                  </a:lnTo>
                  <a:lnTo>
                    <a:pt x="343238" y="28741"/>
                  </a:lnTo>
                  <a:lnTo>
                    <a:pt x="339183" y="28741"/>
                  </a:lnTo>
                  <a:lnTo>
                    <a:pt x="327067" y="24311"/>
                  </a:lnTo>
                  <a:close/>
                </a:path>
                <a:path w="359409" h="50164">
                  <a:moveTo>
                    <a:pt x="338807" y="19505"/>
                  </a:moveTo>
                  <a:lnTo>
                    <a:pt x="327067" y="24311"/>
                  </a:lnTo>
                  <a:lnTo>
                    <a:pt x="339183" y="28741"/>
                  </a:lnTo>
                  <a:lnTo>
                    <a:pt x="338807" y="19505"/>
                  </a:lnTo>
                  <a:close/>
                </a:path>
                <a:path w="359409" h="50164">
                  <a:moveTo>
                    <a:pt x="342868" y="19505"/>
                  </a:moveTo>
                  <a:lnTo>
                    <a:pt x="338807" y="19505"/>
                  </a:lnTo>
                  <a:lnTo>
                    <a:pt x="339183" y="28741"/>
                  </a:lnTo>
                  <a:lnTo>
                    <a:pt x="343238" y="28741"/>
                  </a:lnTo>
                  <a:lnTo>
                    <a:pt x="342868" y="19505"/>
                  </a:lnTo>
                  <a:close/>
                </a:path>
                <a:path w="359409" h="50164">
                  <a:moveTo>
                    <a:pt x="342835" y="18685"/>
                  </a:moveTo>
                  <a:lnTo>
                    <a:pt x="313022" y="19175"/>
                  </a:lnTo>
                  <a:lnTo>
                    <a:pt x="327067" y="24311"/>
                  </a:lnTo>
                  <a:lnTo>
                    <a:pt x="338807" y="19505"/>
                  </a:lnTo>
                  <a:lnTo>
                    <a:pt x="342868" y="19505"/>
                  </a:lnTo>
                  <a:lnTo>
                    <a:pt x="342835" y="18685"/>
                  </a:lnTo>
                  <a:close/>
                </a:path>
                <a:path w="359409" h="50164">
                  <a:moveTo>
                    <a:pt x="294017" y="0"/>
                  </a:moveTo>
                  <a:lnTo>
                    <a:pt x="289130" y="962"/>
                  </a:lnTo>
                  <a:lnTo>
                    <a:pt x="284833" y="6133"/>
                  </a:lnTo>
                  <a:lnTo>
                    <a:pt x="286230" y="9378"/>
                  </a:lnTo>
                  <a:lnTo>
                    <a:pt x="313022" y="19175"/>
                  </a:lnTo>
                  <a:lnTo>
                    <a:pt x="342835" y="18685"/>
                  </a:lnTo>
                  <a:lnTo>
                    <a:pt x="345110" y="18685"/>
                  </a:lnTo>
                  <a:lnTo>
                    <a:pt x="294017" y="0"/>
                  </a:lnTo>
                  <a:close/>
                </a:path>
              </a:pathLst>
            </a:custGeom>
            <a:solidFill>
              <a:srgbClr val="C0504D"/>
            </a:solidFill>
          </p:spPr>
          <p:txBody>
            <a:bodyPr wrap="square" lIns="0" tIns="0" rIns="0" bIns="0" rtlCol="0"/>
            <a:lstStyle/>
            <a:p>
              <a:endParaRPr/>
            </a:p>
          </p:txBody>
        </p:sp>
        <p:sp>
          <p:nvSpPr>
            <p:cNvPr id="364" name="object 364"/>
            <p:cNvSpPr/>
            <p:nvPr/>
          </p:nvSpPr>
          <p:spPr>
            <a:xfrm>
              <a:off x="10707430" y="3272799"/>
              <a:ext cx="496876" cy="119386"/>
            </a:xfrm>
            <a:prstGeom prst="rect">
              <a:avLst/>
            </a:prstGeom>
            <a:blipFill>
              <a:blip r:embed="rId92" cstate="print"/>
              <a:stretch>
                <a:fillRect/>
              </a:stretch>
            </a:blipFill>
          </p:spPr>
          <p:txBody>
            <a:bodyPr wrap="square" lIns="0" tIns="0" rIns="0" bIns="0" rtlCol="0"/>
            <a:lstStyle/>
            <a:p>
              <a:endParaRPr/>
            </a:p>
          </p:txBody>
        </p:sp>
        <p:sp>
          <p:nvSpPr>
            <p:cNvPr id="365" name="object 365"/>
            <p:cNvSpPr/>
            <p:nvPr/>
          </p:nvSpPr>
          <p:spPr>
            <a:xfrm>
              <a:off x="10725689" y="3301719"/>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17"/>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66" name="object 366"/>
            <p:cNvSpPr/>
            <p:nvPr/>
          </p:nvSpPr>
          <p:spPr>
            <a:xfrm>
              <a:off x="9178132" y="3088798"/>
              <a:ext cx="491720" cy="119386"/>
            </a:xfrm>
            <a:prstGeom prst="rect">
              <a:avLst/>
            </a:prstGeom>
            <a:blipFill>
              <a:blip r:embed="rId87" cstate="print"/>
              <a:stretch>
                <a:fillRect/>
              </a:stretch>
            </a:blipFill>
          </p:spPr>
          <p:txBody>
            <a:bodyPr wrap="square" lIns="0" tIns="0" rIns="0" bIns="0" rtlCol="0"/>
            <a:lstStyle/>
            <a:p>
              <a:endParaRPr/>
            </a:p>
          </p:txBody>
        </p:sp>
        <p:sp>
          <p:nvSpPr>
            <p:cNvPr id="367" name="object 367"/>
            <p:cNvSpPr/>
            <p:nvPr/>
          </p:nvSpPr>
          <p:spPr>
            <a:xfrm>
              <a:off x="9196409" y="3116647"/>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510"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510" y="30559"/>
                  </a:lnTo>
                  <a:lnTo>
                    <a:pt x="383398"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68" name="object 368"/>
            <p:cNvSpPr/>
            <p:nvPr/>
          </p:nvSpPr>
          <p:spPr>
            <a:xfrm>
              <a:off x="9933437" y="3090937"/>
              <a:ext cx="494943" cy="119386"/>
            </a:xfrm>
            <a:prstGeom prst="rect">
              <a:avLst/>
            </a:prstGeom>
            <a:blipFill>
              <a:blip r:embed="rId88" cstate="print"/>
              <a:stretch>
                <a:fillRect/>
              </a:stretch>
            </a:blipFill>
          </p:spPr>
          <p:txBody>
            <a:bodyPr wrap="square" lIns="0" tIns="0" rIns="0" bIns="0" rtlCol="0"/>
            <a:lstStyle/>
            <a:p>
              <a:endParaRPr/>
            </a:p>
          </p:txBody>
        </p:sp>
        <p:sp>
          <p:nvSpPr>
            <p:cNvPr id="369" name="object 369"/>
            <p:cNvSpPr/>
            <p:nvPr/>
          </p:nvSpPr>
          <p:spPr>
            <a:xfrm>
              <a:off x="9951804" y="3119393"/>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70" name="object 370"/>
            <p:cNvSpPr/>
            <p:nvPr/>
          </p:nvSpPr>
          <p:spPr>
            <a:xfrm>
              <a:off x="10352333" y="3035309"/>
              <a:ext cx="490431" cy="119386"/>
            </a:xfrm>
            <a:prstGeom prst="rect">
              <a:avLst/>
            </a:prstGeom>
            <a:blipFill>
              <a:blip r:embed="rId89" cstate="print"/>
              <a:stretch>
                <a:fillRect/>
              </a:stretch>
            </a:blipFill>
          </p:spPr>
          <p:txBody>
            <a:bodyPr wrap="square" lIns="0" tIns="0" rIns="0" bIns="0" rtlCol="0"/>
            <a:lstStyle/>
            <a:p>
              <a:endParaRPr/>
            </a:p>
          </p:txBody>
        </p:sp>
        <p:sp>
          <p:nvSpPr>
            <p:cNvPr id="371" name="object 371"/>
            <p:cNvSpPr/>
            <p:nvPr/>
          </p:nvSpPr>
          <p:spPr>
            <a:xfrm>
              <a:off x="10370701" y="3063765"/>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72" name="object 372"/>
            <p:cNvSpPr/>
            <p:nvPr/>
          </p:nvSpPr>
          <p:spPr>
            <a:xfrm>
              <a:off x="9560940" y="3086658"/>
              <a:ext cx="467231" cy="119386"/>
            </a:xfrm>
            <a:prstGeom prst="rect">
              <a:avLst/>
            </a:prstGeom>
            <a:blipFill>
              <a:blip r:embed="rId90" cstate="print"/>
              <a:stretch>
                <a:fillRect/>
              </a:stretch>
            </a:blipFill>
          </p:spPr>
          <p:txBody>
            <a:bodyPr wrap="square" lIns="0" tIns="0" rIns="0" bIns="0" rtlCol="0"/>
            <a:lstStyle/>
            <a:p>
              <a:endParaRPr/>
            </a:p>
          </p:txBody>
        </p:sp>
        <p:sp>
          <p:nvSpPr>
            <p:cNvPr id="373" name="object 373"/>
            <p:cNvSpPr/>
            <p:nvPr/>
          </p:nvSpPr>
          <p:spPr>
            <a:xfrm>
              <a:off x="9579109" y="3116148"/>
              <a:ext cx="359410" cy="50165"/>
            </a:xfrm>
            <a:custGeom>
              <a:avLst/>
              <a:gdLst/>
              <a:ahLst/>
              <a:cxnLst/>
              <a:rect l="l" t="t" r="r" b="b"/>
              <a:pathLst>
                <a:path w="359409" h="50164">
                  <a:moveTo>
                    <a:pt x="345110" y="18685"/>
                  </a:moveTo>
                  <a:lnTo>
                    <a:pt x="342835" y="18685"/>
                  </a:lnTo>
                  <a:lnTo>
                    <a:pt x="343264" y="29383"/>
                  </a:lnTo>
                  <a:lnTo>
                    <a:pt x="313481" y="29872"/>
                  </a:lnTo>
                  <a:lnTo>
                    <a:pt x="287411" y="40544"/>
                  </a:lnTo>
                  <a:lnTo>
                    <a:pt x="286230" y="43860"/>
                  </a:lnTo>
                  <a:lnTo>
                    <a:pt x="288593" y="46356"/>
                  </a:lnTo>
                  <a:lnTo>
                    <a:pt x="290902" y="48888"/>
                  </a:lnTo>
                  <a:lnTo>
                    <a:pt x="295843" y="49673"/>
                  </a:lnTo>
                  <a:lnTo>
                    <a:pt x="359053" y="23784"/>
                  </a:lnTo>
                  <a:lnTo>
                    <a:pt x="345110" y="18685"/>
                  </a:lnTo>
                  <a:close/>
                </a:path>
                <a:path w="359409" h="50164">
                  <a:moveTo>
                    <a:pt x="313022" y="19175"/>
                  </a:moveTo>
                  <a:lnTo>
                    <a:pt x="0" y="24319"/>
                  </a:lnTo>
                  <a:lnTo>
                    <a:pt x="397" y="35017"/>
                  </a:lnTo>
                  <a:lnTo>
                    <a:pt x="313481" y="29872"/>
                  </a:lnTo>
                  <a:lnTo>
                    <a:pt x="327067" y="24311"/>
                  </a:lnTo>
                  <a:lnTo>
                    <a:pt x="313022" y="19175"/>
                  </a:lnTo>
                  <a:close/>
                </a:path>
                <a:path w="359409" h="50164">
                  <a:moveTo>
                    <a:pt x="327067" y="24311"/>
                  </a:moveTo>
                  <a:lnTo>
                    <a:pt x="313481" y="29872"/>
                  </a:lnTo>
                  <a:lnTo>
                    <a:pt x="343264" y="29383"/>
                  </a:lnTo>
                  <a:lnTo>
                    <a:pt x="343238" y="28741"/>
                  </a:lnTo>
                  <a:lnTo>
                    <a:pt x="339183" y="28741"/>
                  </a:lnTo>
                  <a:lnTo>
                    <a:pt x="327067" y="24311"/>
                  </a:lnTo>
                  <a:close/>
                </a:path>
                <a:path w="359409" h="50164">
                  <a:moveTo>
                    <a:pt x="338807" y="19505"/>
                  </a:moveTo>
                  <a:lnTo>
                    <a:pt x="327067" y="24311"/>
                  </a:lnTo>
                  <a:lnTo>
                    <a:pt x="339183" y="28741"/>
                  </a:lnTo>
                  <a:lnTo>
                    <a:pt x="338807" y="19505"/>
                  </a:lnTo>
                  <a:close/>
                </a:path>
                <a:path w="359409" h="50164">
                  <a:moveTo>
                    <a:pt x="342868" y="19505"/>
                  </a:moveTo>
                  <a:lnTo>
                    <a:pt x="338807" y="19505"/>
                  </a:lnTo>
                  <a:lnTo>
                    <a:pt x="339183" y="28741"/>
                  </a:lnTo>
                  <a:lnTo>
                    <a:pt x="343238" y="28741"/>
                  </a:lnTo>
                  <a:lnTo>
                    <a:pt x="342868" y="19505"/>
                  </a:lnTo>
                  <a:close/>
                </a:path>
                <a:path w="359409" h="50164">
                  <a:moveTo>
                    <a:pt x="342835" y="18685"/>
                  </a:moveTo>
                  <a:lnTo>
                    <a:pt x="313022" y="19175"/>
                  </a:lnTo>
                  <a:lnTo>
                    <a:pt x="327067" y="24311"/>
                  </a:lnTo>
                  <a:lnTo>
                    <a:pt x="338807" y="19505"/>
                  </a:lnTo>
                  <a:lnTo>
                    <a:pt x="342868" y="19505"/>
                  </a:lnTo>
                  <a:lnTo>
                    <a:pt x="342835" y="18685"/>
                  </a:lnTo>
                  <a:close/>
                </a:path>
                <a:path w="359409" h="50164">
                  <a:moveTo>
                    <a:pt x="294017" y="0"/>
                  </a:moveTo>
                  <a:lnTo>
                    <a:pt x="289130" y="962"/>
                  </a:lnTo>
                  <a:lnTo>
                    <a:pt x="284833" y="6133"/>
                  </a:lnTo>
                  <a:lnTo>
                    <a:pt x="286230" y="9378"/>
                  </a:lnTo>
                  <a:lnTo>
                    <a:pt x="313022" y="19175"/>
                  </a:lnTo>
                  <a:lnTo>
                    <a:pt x="342835" y="18685"/>
                  </a:lnTo>
                  <a:lnTo>
                    <a:pt x="345110" y="18685"/>
                  </a:lnTo>
                  <a:lnTo>
                    <a:pt x="294017" y="0"/>
                  </a:lnTo>
                  <a:close/>
                </a:path>
              </a:pathLst>
            </a:custGeom>
            <a:solidFill>
              <a:srgbClr val="C0504D"/>
            </a:solidFill>
          </p:spPr>
          <p:txBody>
            <a:bodyPr wrap="square" lIns="0" tIns="0" rIns="0" bIns="0" rtlCol="0"/>
            <a:lstStyle/>
            <a:p>
              <a:endParaRPr/>
            </a:p>
          </p:txBody>
        </p:sp>
        <p:sp>
          <p:nvSpPr>
            <p:cNvPr id="374" name="object 374"/>
            <p:cNvSpPr/>
            <p:nvPr/>
          </p:nvSpPr>
          <p:spPr>
            <a:xfrm>
              <a:off x="10711296" y="3087086"/>
              <a:ext cx="496876" cy="119386"/>
            </a:xfrm>
            <a:prstGeom prst="rect">
              <a:avLst/>
            </a:prstGeom>
            <a:blipFill>
              <a:blip r:embed="rId92" cstate="print"/>
              <a:stretch>
                <a:fillRect/>
              </a:stretch>
            </a:blipFill>
          </p:spPr>
          <p:txBody>
            <a:bodyPr wrap="square" lIns="0" tIns="0" rIns="0" bIns="0" rtlCol="0"/>
            <a:lstStyle/>
            <a:p>
              <a:endParaRPr/>
            </a:p>
          </p:txBody>
        </p:sp>
        <p:sp>
          <p:nvSpPr>
            <p:cNvPr id="375" name="object 375"/>
            <p:cNvSpPr/>
            <p:nvPr/>
          </p:nvSpPr>
          <p:spPr>
            <a:xfrm>
              <a:off x="10729556" y="3116006"/>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53"/>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76" name="object 376"/>
            <p:cNvSpPr/>
            <p:nvPr/>
          </p:nvSpPr>
          <p:spPr>
            <a:xfrm>
              <a:off x="9187799" y="3038304"/>
              <a:ext cx="491720" cy="119386"/>
            </a:xfrm>
            <a:prstGeom prst="rect">
              <a:avLst/>
            </a:prstGeom>
            <a:blipFill>
              <a:blip r:embed="rId87" cstate="print"/>
              <a:stretch>
                <a:fillRect/>
              </a:stretch>
            </a:blipFill>
          </p:spPr>
          <p:txBody>
            <a:bodyPr wrap="square" lIns="0" tIns="0" rIns="0" bIns="0" rtlCol="0"/>
            <a:lstStyle/>
            <a:p>
              <a:endParaRPr/>
            </a:p>
          </p:txBody>
        </p:sp>
        <p:sp>
          <p:nvSpPr>
            <p:cNvPr id="377" name="object 377"/>
            <p:cNvSpPr/>
            <p:nvPr/>
          </p:nvSpPr>
          <p:spPr>
            <a:xfrm>
              <a:off x="9206076" y="3066154"/>
              <a:ext cx="383540" cy="50165"/>
            </a:xfrm>
            <a:custGeom>
              <a:avLst/>
              <a:gdLst/>
              <a:ahLst/>
              <a:cxnLst/>
              <a:rect l="l" t="t" r="r" b="b"/>
              <a:pathLst>
                <a:path w="383540" h="50164">
                  <a:moveTo>
                    <a:pt x="337486" y="30333"/>
                  </a:moveTo>
                  <a:lnTo>
                    <a:pt x="310912" y="40366"/>
                  </a:lnTo>
                  <a:lnTo>
                    <a:pt x="309559" y="43611"/>
                  </a:lnTo>
                  <a:lnTo>
                    <a:pt x="313952" y="48746"/>
                  </a:lnTo>
                  <a:lnTo>
                    <a:pt x="318872" y="49673"/>
                  </a:lnTo>
                  <a:lnTo>
                    <a:pt x="369497" y="30559"/>
                  </a:lnTo>
                  <a:lnTo>
                    <a:pt x="367319" y="30559"/>
                  </a:lnTo>
                  <a:lnTo>
                    <a:pt x="337486" y="30333"/>
                  </a:lnTo>
                  <a:close/>
                </a:path>
                <a:path w="383540" h="50164">
                  <a:moveTo>
                    <a:pt x="351431" y="25069"/>
                  </a:moveTo>
                  <a:lnTo>
                    <a:pt x="337486" y="30333"/>
                  </a:lnTo>
                  <a:lnTo>
                    <a:pt x="367319" y="30559"/>
                  </a:lnTo>
                  <a:lnTo>
                    <a:pt x="367332" y="29775"/>
                  </a:lnTo>
                  <a:lnTo>
                    <a:pt x="363275" y="29775"/>
                  </a:lnTo>
                  <a:lnTo>
                    <a:pt x="351431" y="25069"/>
                  </a:lnTo>
                  <a:close/>
                </a:path>
                <a:path w="383540" h="50164">
                  <a:moveTo>
                    <a:pt x="319720" y="0"/>
                  </a:moveTo>
                  <a:lnTo>
                    <a:pt x="314774" y="820"/>
                  </a:lnTo>
                  <a:lnTo>
                    <a:pt x="310204" y="5883"/>
                  </a:lnTo>
                  <a:lnTo>
                    <a:pt x="311444" y="9200"/>
                  </a:lnTo>
                  <a:lnTo>
                    <a:pt x="337760" y="19636"/>
                  </a:lnTo>
                  <a:lnTo>
                    <a:pt x="367501" y="19862"/>
                  </a:lnTo>
                  <a:lnTo>
                    <a:pt x="367319" y="30559"/>
                  </a:lnTo>
                  <a:lnTo>
                    <a:pt x="369497" y="30559"/>
                  </a:lnTo>
                  <a:lnTo>
                    <a:pt x="383382" y="25317"/>
                  </a:lnTo>
                  <a:lnTo>
                    <a:pt x="319720" y="0"/>
                  </a:lnTo>
                  <a:close/>
                </a:path>
                <a:path w="383540" h="50164">
                  <a:moveTo>
                    <a:pt x="182" y="17080"/>
                  </a:moveTo>
                  <a:lnTo>
                    <a:pt x="0" y="27778"/>
                  </a:lnTo>
                  <a:lnTo>
                    <a:pt x="337486" y="30333"/>
                  </a:lnTo>
                  <a:lnTo>
                    <a:pt x="351431" y="25069"/>
                  </a:lnTo>
                  <a:lnTo>
                    <a:pt x="337760" y="19636"/>
                  </a:lnTo>
                  <a:lnTo>
                    <a:pt x="182" y="17080"/>
                  </a:lnTo>
                  <a:close/>
                </a:path>
                <a:path w="383540" h="50164">
                  <a:moveTo>
                    <a:pt x="363430" y="20539"/>
                  </a:moveTo>
                  <a:lnTo>
                    <a:pt x="351431" y="25069"/>
                  </a:lnTo>
                  <a:lnTo>
                    <a:pt x="363275" y="29775"/>
                  </a:lnTo>
                  <a:lnTo>
                    <a:pt x="363430" y="20539"/>
                  </a:lnTo>
                  <a:close/>
                </a:path>
                <a:path w="383540" h="50164">
                  <a:moveTo>
                    <a:pt x="367490" y="20539"/>
                  </a:moveTo>
                  <a:lnTo>
                    <a:pt x="363430" y="20539"/>
                  </a:lnTo>
                  <a:lnTo>
                    <a:pt x="363275" y="29775"/>
                  </a:lnTo>
                  <a:lnTo>
                    <a:pt x="367332" y="29775"/>
                  </a:lnTo>
                  <a:lnTo>
                    <a:pt x="367490" y="20539"/>
                  </a:lnTo>
                  <a:close/>
                </a:path>
                <a:path w="383540" h="50164">
                  <a:moveTo>
                    <a:pt x="337760" y="19636"/>
                  </a:moveTo>
                  <a:lnTo>
                    <a:pt x="351431" y="25069"/>
                  </a:lnTo>
                  <a:lnTo>
                    <a:pt x="363430" y="20539"/>
                  </a:lnTo>
                  <a:lnTo>
                    <a:pt x="367490" y="20539"/>
                  </a:lnTo>
                  <a:lnTo>
                    <a:pt x="367501" y="19862"/>
                  </a:lnTo>
                  <a:lnTo>
                    <a:pt x="337760" y="19636"/>
                  </a:lnTo>
                  <a:close/>
                </a:path>
              </a:pathLst>
            </a:custGeom>
            <a:solidFill>
              <a:srgbClr val="C0504D"/>
            </a:solidFill>
          </p:spPr>
          <p:txBody>
            <a:bodyPr wrap="square" lIns="0" tIns="0" rIns="0" bIns="0" rtlCol="0"/>
            <a:lstStyle/>
            <a:p>
              <a:endParaRPr/>
            </a:p>
          </p:txBody>
        </p:sp>
        <p:sp>
          <p:nvSpPr>
            <p:cNvPr id="378" name="object 378"/>
            <p:cNvSpPr/>
            <p:nvPr/>
          </p:nvSpPr>
          <p:spPr>
            <a:xfrm>
              <a:off x="9943748" y="3040872"/>
              <a:ext cx="494943" cy="119386"/>
            </a:xfrm>
            <a:prstGeom prst="rect">
              <a:avLst/>
            </a:prstGeom>
            <a:blipFill>
              <a:blip r:embed="rId88" cstate="print"/>
              <a:stretch>
                <a:fillRect/>
              </a:stretch>
            </a:blipFill>
          </p:spPr>
          <p:txBody>
            <a:bodyPr wrap="square" lIns="0" tIns="0" rIns="0" bIns="0" rtlCol="0"/>
            <a:lstStyle/>
            <a:p>
              <a:endParaRPr/>
            </a:p>
          </p:txBody>
        </p:sp>
        <p:sp>
          <p:nvSpPr>
            <p:cNvPr id="379" name="object 379"/>
            <p:cNvSpPr/>
            <p:nvPr/>
          </p:nvSpPr>
          <p:spPr>
            <a:xfrm>
              <a:off x="9962115" y="3069328"/>
              <a:ext cx="387350" cy="50165"/>
            </a:xfrm>
            <a:custGeom>
              <a:avLst/>
              <a:gdLst/>
              <a:ahLst/>
              <a:cxnLst/>
              <a:rect l="l" t="t" r="r" b="b"/>
              <a:pathLst>
                <a:path w="387350" h="50164">
                  <a:moveTo>
                    <a:pt x="354673" y="24818"/>
                  </a:moveTo>
                  <a:lnTo>
                    <a:pt x="314495" y="40401"/>
                  </a:lnTo>
                  <a:lnTo>
                    <a:pt x="313206" y="43682"/>
                  </a:lnTo>
                  <a:lnTo>
                    <a:pt x="315408" y="46249"/>
                  </a:lnTo>
                  <a:lnTo>
                    <a:pt x="317663" y="48781"/>
                  </a:lnTo>
                  <a:lnTo>
                    <a:pt x="322604" y="49637"/>
                  </a:lnTo>
                  <a:lnTo>
                    <a:pt x="372928" y="30167"/>
                  </a:lnTo>
                  <a:lnTo>
                    <a:pt x="370723" y="30167"/>
                  </a:lnTo>
                  <a:lnTo>
                    <a:pt x="370723" y="29454"/>
                  </a:lnTo>
                  <a:lnTo>
                    <a:pt x="366642" y="29454"/>
                  </a:lnTo>
                  <a:lnTo>
                    <a:pt x="354673" y="24818"/>
                  </a:lnTo>
                  <a:close/>
                </a:path>
                <a:path w="387350" h="50164">
                  <a:moveTo>
                    <a:pt x="340864" y="19469"/>
                  </a:moveTo>
                  <a:lnTo>
                    <a:pt x="0" y="19469"/>
                  </a:lnTo>
                  <a:lnTo>
                    <a:pt x="0" y="30167"/>
                  </a:lnTo>
                  <a:lnTo>
                    <a:pt x="340864" y="30167"/>
                  </a:lnTo>
                  <a:lnTo>
                    <a:pt x="354673" y="24818"/>
                  </a:lnTo>
                  <a:lnTo>
                    <a:pt x="340864" y="19469"/>
                  </a:lnTo>
                  <a:close/>
                </a:path>
                <a:path w="387350" h="50164">
                  <a:moveTo>
                    <a:pt x="372928" y="19469"/>
                  </a:moveTo>
                  <a:lnTo>
                    <a:pt x="370723" y="19469"/>
                  </a:lnTo>
                  <a:lnTo>
                    <a:pt x="370723" y="30167"/>
                  </a:lnTo>
                  <a:lnTo>
                    <a:pt x="372928" y="30167"/>
                  </a:lnTo>
                  <a:lnTo>
                    <a:pt x="386727" y="24818"/>
                  </a:lnTo>
                  <a:lnTo>
                    <a:pt x="372928" y="19469"/>
                  </a:lnTo>
                  <a:close/>
                </a:path>
                <a:path w="387350" h="50164">
                  <a:moveTo>
                    <a:pt x="366642" y="20183"/>
                  </a:moveTo>
                  <a:lnTo>
                    <a:pt x="354673" y="24818"/>
                  </a:lnTo>
                  <a:lnTo>
                    <a:pt x="366642" y="29454"/>
                  </a:lnTo>
                  <a:lnTo>
                    <a:pt x="366642" y="20183"/>
                  </a:lnTo>
                  <a:close/>
                </a:path>
                <a:path w="387350" h="50164">
                  <a:moveTo>
                    <a:pt x="370723" y="20183"/>
                  </a:moveTo>
                  <a:lnTo>
                    <a:pt x="366642" y="20183"/>
                  </a:lnTo>
                  <a:lnTo>
                    <a:pt x="366642" y="29454"/>
                  </a:lnTo>
                  <a:lnTo>
                    <a:pt x="370723" y="29454"/>
                  </a:lnTo>
                  <a:lnTo>
                    <a:pt x="370723" y="20183"/>
                  </a:lnTo>
                  <a:close/>
                </a:path>
                <a:path w="387350" h="50164">
                  <a:moveTo>
                    <a:pt x="322604" y="0"/>
                  </a:moveTo>
                  <a:lnTo>
                    <a:pt x="317663" y="855"/>
                  </a:lnTo>
                  <a:lnTo>
                    <a:pt x="315408" y="3387"/>
                  </a:lnTo>
                  <a:lnTo>
                    <a:pt x="313206" y="5955"/>
                  </a:lnTo>
                  <a:lnTo>
                    <a:pt x="314495" y="9235"/>
                  </a:lnTo>
                  <a:lnTo>
                    <a:pt x="354673" y="24818"/>
                  </a:lnTo>
                  <a:lnTo>
                    <a:pt x="366642" y="20183"/>
                  </a:lnTo>
                  <a:lnTo>
                    <a:pt x="370723" y="20183"/>
                  </a:lnTo>
                  <a:lnTo>
                    <a:pt x="370723" y="19469"/>
                  </a:lnTo>
                  <a:lnTo>
                    <a:pt x="372928" y="19469"/>
                  </a:lnTo>
                  <a:lnTo>
                    <a:pt x="322604" y="0"/>
                  </a:lnTo>
                  <a:close/>
                </a:path>
              </a:pathLst>
            </a:custGeom>
            <a:solidFill>
              <a:srgbClr val="C0504D"/>
            </a:solidFill>
          </p:spPr>
          <p:txBody>
            <a:bodyPr wrap="square" lIns="0" tIns="0" rIns="0" bIns="0" rtlCol="0"/>
            <a:lstStyle/>
            <a:p>
              <a:endParaRPr/>
            </a:p>
          </p:txBody>
        </p:sp>
        <p:sp>
          <p:nvSpPr>
            <p:cNvPr id="380" name="object 380"/>
            <p:cNvSpPr/>
            <p:nvPr/>
          </p:nvSpPr>
          <p:spPr>
            <a:xfrm>
              <a:off x="10342667" y="3039160"/>
              <a:ext cx="490431" cy="119386"/>
            </a:xfrm>
            <a:prstGeom prst="rect">
              <a:avLst/>
            </a:prstGeom>
            <a:blipFill>
              <a:blip r:embed="rId89" cstate="print"/>
              <a:stretch>
                <a:fillRect/>
              </a:stretch>
            </a:blipFill>
          </p:spPr>
          <p:txBody>
            <a:bodyPr wrap="square" lIns="0" tIns="0" rIns="0" bIns="0" rtlCol="0"/>
            <a:lstStyle/>
            <a:p>
              <a:endParaRPr/>
            </a:p>
          </p:txBody>
        </p:sp>
        <p:sp>
          <p:nvSpPr>
            <p:cNvPr id="381" name="object 381"/>
            <p:cNvSpPr/>
            <p:nvPr/>
          </p:nvSpPr>
          <p:spPr>
            <a:xfrm>
              <a:off x="10361034" y="3067616"/>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sp>
          <p:nvSpPr>
            <p:cNvPr id="382" name="object 382"/>
            <p:cNvSpPr/>
            <p:nvPr/>
          </p:nvSpPr>
          <p:spPr>
            <a:xfrm>
              <a:off x="9570607" y="3036165"/>
              <a:ext cx="467231" cy="119386"/>
            </a:xfrm>
            <a:prstGeom prst="rect">
              <a:avLst/>
            </a:prstGeom>
            <a:blipFill>
              <a:blip r:embed="rId90" cstate="print"/>
              <a:stretch>
                <a:fillRect/>
              </a:stretch>
            </a:blipFill>
          </p:spPr>
          <p:txBody>
            <a:bodyPr wrap="square" lIns="0" tIns="0" rIns="0" bIns="0" rtlCol="0"/>
            <a:lstStyle/>
            <a:p>
              <a:endParaRPr/>
            </a:p>
          </p:txBody>
        </p:sp>
        <p:sp>
          <p:nvSpPr>
            <p:cNvPr id="383" name="object 383"/>
            <p:cNvSpPr/>
            <p:nvPr/>
          </p:nvSpPr>
          <p:spPr>
            <a:xfrm>
              <a:off x="9588759" y="3065655"/>
              <a:ext cx="359410" cy="50165"/>
            </a:xfrm>
            <a:custGeom>
              <a:avLst/>
              <a:gdLst/>
              <a:ahLst/>
              <a:cxnLst/>
              <a:rect l="l" t="t" r="r" b="b"/>
              <a:pathLst>
                <a:path w="359409" h="50164">
                  <a:moveTo>
                    <a:pt x="345126" y="18685"/>
                  </a:moveTo>
                  <a:lnTo>
                    <a:pt x="342851" y="18685"/>
                  </a:lnTo>
                  <a:lnTo>
                    <a:pt x="343280" y="29383"/>
                  </a:lnTo>
                  <a:lnTo>
                    <a:pt x="313497" y="29872"/>
                  </a:lnTo>
                  <a:lnTo>
                    <a:pt x="287427" y="40544"/>
                  </a:lnTo>
                  <a:lnTo>
                    <a:pt x="286246" y="43860"/>
                  </a:lnTo>
                  <a:lnTo>
                    <a:pt x="288609" y="46356"/>
                  </a:lnTo>
                  <a:lnTo>
                    <a:pt x="290918" y="48888"/>
                  </a:lnTo>
                  <a:lnTo>
                    <a:pt x="295859" y="49673"/>
                  </a:lnTo>
                  <a:lnTo>
                    <a:pt x="359070" y="23784"/>
                  </a:lnTo>
                  <a:lnTo>
                    <a:pt x="345126" y="18685"/>
                  </a:lnTo>
                  <a:close/>
                </a:path>
                <a:path w="359409" h="50164">
                  <a:moveTo>
                    <a:pt x="313038" y="19175"/>
                  </a:moveTo>
                  <a:lnTo>
                    <a:pt x="0" y="24319"/>
                  </a:lnTo>
                  <a:lnTo>
                    <a:pt x="429" y="35017"/>
                  </a:lnTo>
                  <a:lnTo>
                    <a:pt x="313497" y="29872"/>
                  </a:lnTo>
                  <a:lnTo>
                    <a:pt x="327083" y="24311"/>
                  </a:lnTo>
                  <a:lnTo>
                    <a:pt x="313038" y="19175"/>
                  </a:lnTo>
                  <a:close/>
                </a:path>
                <a:path w="359409" h="50164">
                  <a:moveTo>
                    <a:pt x="327083" y="24311"/>
                  </a:moveTo>
                  <a:lnTo>
                    <a:pt x="313497" y="29872"/>
                  </a:lnTo>
                  <a:lnTo>
                    <a:pt x="343280" y="29383"/>
                  </a:lnTo>
                  <a:lnTo>
                    <a:pt x="343255" y="28741"/>
                  </a:lnTo>
                  <a:lnTo>
                    <a:pt x="339199" y="28741"/>
                  </a:lnTo>
                  <a:lnTo>
                    <a:pt x="327083" y="24311"/>
                  </a:lnTo>
                  <a:close/>
                </a:path>
                <a:path w="359409" h="50164">
                  <a:moveTo>
                    <a:pt x="338823" y="19505"/>
                  </a:moveTo>
                  <a:lnTo>
                    <a:pt x="327083" y="24311"/>
                  </a:lnTo>
                  <a:lnTo>
                    <a:pt x="339199" y="28741"/>
                  </a:lnTo>
                  <a:lnTo>
                    <a:pt x="338823" y="19505"/>
                  </a:lnTo>
                  <a:close/>
                </a:path>
                <a:path w="359409" h="50164">
                  <a:moveTo>
                    <a:pt x="342884" y="19505"/>
                  </a:moveTo>
                  <a:lnTo>
                    <a:pt x="338823" y="19505"/>
                  </a:lnTo>
                  <a:lnTo>
                    <a:pt x="339199" y="28741"/>
                  </a:lnTo>
                  <a:lnTo>
                    <a:pt x="343255" y="28741"/>
                  </a:lnTo>
                  <a:lnTo>
                    <a:pt x="342884" y="19505"/>
                  </a:lnTo>
                  <a:close/>
                </a:path>
                <a:path w="359409" h="50164">
                  <a:moveTo>
                    <a:pt x="342851" y="18685"/>
                  </a:moveTo>
                  <a:lnTo>
                    <a:pt x="313038" y="19175"/>
                  </a:lnTo>
                  <a:lnTo>
                    <a:pt x="327083" y="24311"/>
                  </a:lnTo>
                  <a:lnTo>
                    <a:pt x="338823" y="19505"/>
                  </a:lnTo>
                  <a:lnTo>
                    <a:pt x="342884" y="19505"/>
                  </a:lnTo>
                  <a:lnTo>
                    <a:pt x="342851" y="18685"/>
                  </a:lnTo>
                  <a:close/>
                </a:path>
                <a:path w="359409" h="50164">
                  <a:moveTo>
                    <a:pt x="294033" y="0"/>
                  </a:moveTo>
                  <a:lnTo>
                    <a:pt x="289146" y="962"/>
                  </a:lnTo>
                  <a:lnTo>
                    <a:pt x="284850" y="6133"/>
                  </a:lnTo>
                  <a:lnTo>
                    <a:pt x="286246" y="9378"/>
                  </a:lnTo>
                  <a:lnTo>
                    <a:pt x="313038" y="19175"/>
                  </a:lnTo>
                  <a:lnTo>
                    <a:pt x="342851" y="18685"/>
                  </a:lnTo>
                  <a:lnTo>
                    <a:pt x="345126" y="18685"/>
                  </a:lnTo>
                  <a:lnTo>
                    <a:pt x="294033" y="0"/>
                  </a:lnTo>
                  <a:close/>
                </a:path>
              </a:pathLst>
            </a:custGeom>
            <a:solidFill>
              <a:srgbClr val="C0504D"/>
            </a:solidFill>
          </p:spPr>
          <p:txBody>
            <a:bodyPr wrap="square" lIns="0" tIns="0" rIns="0" bIns="0" rtlCol="0"/>
            <a:lstStyle/>
            <a:p>
              <a:endParaRPr/>
            </a:p>
          </p:txBody>
        </p:sp>
        <p:sp>
          <p:nvSpPr>
            <p:cNvPr id="384" name="object 384"/>
            <p:cNvSpPr/>
            <p:nvPr/>
          </p:nvSpPr>
          <p:spPr>
            <a:xfrm>
              <a:off x="10720963" y="3036593"/>
              <a:ext cx="496876" cy="119386"/>
            </a:xfrm>
            <a:prstGeom prst="rect">
              <a:avLst/>
            </a:prstGeom>
            <a:blipFill>
              <a:blip r:embed="rId92" cstate="print"/>
              <a:stretch>
                <a:fillRect/>
              </a:stretch>
            </a:blipFill>
          </p:spPr>
          <p:txBody>
            <a:bodyPr wrap="square" lIns="0" tIns="0" rIns="0" bIns="0" rtlCol="0"/>
            <a:lstStyle/>
            <a:p>
              <a:endParaRPr/>
            </a:p>
          </p:txBody>
        </p:sp>
        <p:sp>
          <p:nvSpPr>
            <p:cNvPr id="385" name="object 385"/>
            <p:cNvSpPr/>
            <p:nvPr/>
          </p:nvSpPr>
          <p:spPr>
            <a:xfrm>
              <a:off x="10739223" y="3065512"/>
              <a:ext cx="388620" cy="50165"/>
            </a:xfrm>
            <a:custGeom>
              <a:avLst/>
              <a:gdLst/>
              <a:ahLst/>
              <a:cxnLst/>
              <a:rect l="l" t="t" r="r" b="b"/>
              <a:pathLst>
                <a:path w="388620" h="50164">
                  <a:moveTo>
                    <a:pt x="374725" y="19113"/>
                  </a:moveTo>
                  <a:lnTo>
                    <a:pt x="372549" y="19113"/>
                  </a:lnTo>
                  <a:lnTo>
                    <a:pt x="372711" y="29811"/>
                  </a:lnTo>
                  <a:lnTo>
                    <a:pt x="343015" y="30032"/>
                  </a:lnTo>
                  <a:lnTo>
                    <a:pt x="316696" y="40473"/>
                  </a:lnTo>
                  <a:lnTo>
                    <a:pt x="315408" y="43753"/>
                  </a:lnTo>
                  <a:lnTo>
                    <a:pt x="317717" y="46285"/>
                  </a:lnTo>
                  <a:lnTo>
                    <a:pt x="319972" y="48853"/>
                  </a:lnTo>
                  <a:lnTo>
                    <a:pt x="324967" y="49673"/>
                  </a:lnTo>
                  <a:lnTo>
                    <a:pt x="388607" y="24355"/>
                  </a:lnTo>
                  <a:lnTo>
                    <a:pt x="374725" y="19113"/>
                  </a:lnTo>
                  <a:close/>
                </a:path>
                <a:path w="388620" h="50164">
                  <a:moveTo>
                    <a:pt x="342727" y="19335"/>
                  </a:moveTo>
                  <a:lnTo>
                    <a:pt x="0" y="21894"/>
                  </a:lnTo>
                  <a:lnTo>
                    <a:pt x="214" y="32592"/>
                  </a:lnTo>
                  <a:lnTo>
                    <a:pt x="343015" y="30032"/>
                  </a:lnTo>
                  <a:lnTo>
                    <a:pt x="356680" y="24602"/>
                  </a:lnTo>
                  <a:lnTo>
                    <a:pt x="342727" y="19335"/>
                  </a:lnTo>
                  <a:close/>
                </a:path>
                <a:path w="388620" h="50164">
                  <a:moveTo>
                    <a:pt x="356680" y="24602"/>
                  </a:moveTo>
                  <a:lnTo>
                    <a:pt x="343015" y="30032"/>
                  </a:lnTo>
                  <a:lnTo>
                    <a:pt x="372711" y="29811"/>
                  </a:lnTo>
                  <a:lnTo>
                    <a:pt x="372700" y="29133"/>
                  </a:lnTo>
                  <a:lnTo>
                    <a:pt x="368683" y="29133"/>
                  </a:lnTo>
                  <a:lnTo>
                    <a:pt x="356680" y="24602"/>
                  </a:lnTo>
                  <a:close/>
                </a:path>
                <a:path w="388620" h="50164">
                  <a:moveTo>
                    <a:pt x="368522" y="19897"/>
                  </a:moveTo>
                  <a:lnTo>
                    <a:pt x="356680" y="24602"/>
                  </a:lnTo>
                  <a:lnTo>
                    <a:pt x="368683" y="29133"/>
                  </a:lnTo>
                  <a:lnTo>
                    <a:pt x="368522" y="19897"/>
                  </a:lnTo>
                  <a:close/>
                </a:path>
                <a:path w="388620" h="50164">
                  <a:moveTo>
                    <a:pt x="372561" y="19897"/>
                  </a:moveTo>
                  <a:lnTo>
                    <a:pt x="368522" y="19897"/>
                  </a:lnTo>
                  <a:lnTo>
                    <a:pt x="368683" y="29133"/>
                  </a:lnTo>
                  <a:lnTo>
                    <a:pt x="372700" y="29133"/>
                  </a:lnTo>
                  <a:lnTo>
                    <a:pt x="372561" y="19897"/>
                  </a:lnTo>
                  <a:close/>
                </a:path>
                <a:path w="388620" h="50164">
                  <a:moveTo>
                    <a:pt x="372549" y="19113"/>
                  </a:moveTo>
                  <a:lnTo>
                    <a:pt x="342727" y="19335"/>
                  </a:lnTo>
                  <a:lnTo>
                    <a:pt x="356680" y="24602"/>
                  </a:lnTo>
                  <a:lnTo>
                    <a:pt x="368522" y="19897"/>
                  </a:lnTo>
                  <a:lnTo>
                    <a:pt x="372561" y="19897"/>
                  </a:lnTo>
                  <a:lnTo>
                    <a:pt x="372549" y="19113"/>
                  </a:lnTo>
                  <a:close/>
                </a:path>
                <a:path w="388620" h="50164">
                  <a:moveTo>
                    <a:pt x="324108" y="0"/>
                  </a:moveTo>
                  <a:lnTo>
                    <a:pt x="319167" y="891"/>
                  </a:lnTo>
                  <a:lnTo>
                    <a:pt x="317019" y="3458"/>
                  </a:lnTo>
                  <a:lnTo>
                    <a:pt x="314817" y="6026"/>
                  </a:lnTo>
                  <a:lnTo>
                    <a:pt x="316159" y="9307"/>
                  </a:lnTo>
                  <a:lnTo>
                    <a:pt x="342727" y="19335"/>
                  </a:lnTo>
                  <a:lnTo>
                    <a:pt x="374725" y="19113"/>
                  </a:lnTo>
                  <a:lnTo>
                    <a:pt x="324108" y="0"/>
                  </a:lnTo>
                  <a:close/>
                </a:path>
              </a:pathLst>
            </a:custGeom>
            <a:solidFill>
              <a:srgbClr val="C0504D"/>
            </a:solidFill>
          </p:spPr>
          <p:txBody>
            <a:bodyPr wrap="square" lIns="0" tIns="0" rIns="0" bIns="0" rtlCol="0"/>
            <a:lstStyle/>
            <a:p>
              <a:endParaRPr/>
            </a:p>
          </p:txBody>
        </p:sp>
        <p:sp>
          <p:nvSpPr>
            <p:cNvPr id="386" name="object 386"/>
            <p:cNvSpPr/>
            <p:nvPr/>
          </p:nvSpPr>
          <p:spPr>
            <a:xfrm>
              <a:off x="10345245" y="3021616"/>
              <a:ext cx="503965" cy="119386"/>
            </a:xfrm>
            <a:prstGeom prst="rect">
              <a:avLst/>
            </a:prstGeom>
            <a:blipFill>
              <a:blip r:embed="rId93" cstate="print"/>
              <a:stretch>
                <a:fillRect/>
              </a:stretch>
            </a:blipFill>
          </p:spPr>
          <p:txBody>
            <a:bodyPr wrap="square" lIns="0" tIns="0" rIns="0" bIns="0" rtlCol="0"/>
            <a:lstStyle/>
            <a:p>
              <a:endParaRPr/>
            </a:p>
          </p:txBody>
        </p:sp>
        <p:sp>
          <p:nvSpPr>
            <p:cNvPr id="387" name="object 387"/>
            <p:cNvSpPr/>
            <p:nvPr/>
          </p:nvSpPr>
          <p:spPr>
            <a:xfrm>
              <a:off x="10363612" y="3050143"/>
              <a:ext cx="396240" cy="50165"/>
            </a:xfrm>
            <a:custGeom>
              <a:avLst/>
              <a:gdLst/>
              <a:ahLst/>
              <a:cxnLst/>
              <a:rect l="l" t="t" r="r" b="b"/>
              <a:pathLst>
                <a:path w="396240" h="50164">
                  <a:moveTo>
                    <a:pt x="381960" y="19434"/>
                  </a:moveTo>
                  <a:lnTo>
                    <a:pt x="379746" y="19434"/>
                  </a:lnTo>
                  <a:lnTo>
                    <a:pt x="379746" y="30131"/>
                  </a:lnTo>
                  <a:lnTo>
                    <a:pt x="349922" y="30173"/>
                  </a:lnTo>
                  <a:lnTo>
                    <a:pt x="323571" y="40437"/>
                  </a:lnTo>
                  <a:lnTo>
                    <a:pt x="322282" y="43718"/>
                  </a:lnTo>
                  <a:lnTo>
                    <a:pt x="326793" y="48817"/>
                  </a:lnTo>
                  <a:lnTo>
                    <a:pt x="331680" y="49673"/>
                  </a:lnTo>
                  <a:lnTo>
                    <a:pt x="395750" y="24747"/>
                  </a:lnTo>
                  <a:lnTo>
                    <a:pt x="381960" y="19434"/>
                  </a:lnTo>
                  <a:close/>
                </a:path>
                <a:path w="396240" h="50164">
                  <a:moveTo>
                    <a:pt x="349978" y="19476"/>
                  </a:moveTo>
                  <a:lnTo>
                    <a:pt x="0" y="19969"/>
                  </a:lnTo>
                  <a:lnTo>
                    <a:pt x="0" y="30666"/>
                  </a:lnTo>
                  <a:lnTo>
                    <a:pt x="349922" y="30173"/>
                  </a:lnTo>
                  <a:lnTo>
                    <a:pt x="363764" y="24782"/>
                  </a:lnTo>
                  <a:lnTo>
                    <a:pt x="349978" y="19476"/>
                  </a:lnTo>
                  <a:close/>
                </a:path>
                <a:path w="396240" h="50164">
                  <a:moveTo>
                    <a:pt x="363764" y="24782"/>
                  </a:moveTo>
                  <a:lnTo>
                    <a:pt x="349922" y="30173"/>
                  </a:lnTo>
                  <a:lnTo>
                    <a:pt x="379746" y="30131"/>
                  </a:lnTo>
                  <a:lnTo>
                    <a:pt x="379746" y="29383"/>
                  </a:lnTo>
                  <a:lnTo>
                    <a:pt x="375718" y="29383"/>
                  </a:lnTo>
                  <a:lnTo>
                    <a:pt x="363764" y="24782"/>
                  </a:lnTo>
                  <a:close/>
                </a:path>
                <a:path w="396240" h="50164">
                  <a:moveTo>
                    <a:pt x="375664" y="20147"/>
                  </a:moveTo>
                  <a:lnTo>
                    <a:pt x="363764" y="24782"/>
                  </a:lnTo>
                  <a:lnTo>
                    <a:pt x="375718" y="29383"/>
                  </a:lnTo>
                  <a:lnTo>
                    <a:pt x="375664" y="20147"/>
                  </a:lnTo>
                  <a:close/>
                </a:path>
                <a:path w="396240" h="50164">
                  <a:moveTo>
                    <a:pt x="379746" y="20147"/>
                  </a:moveTo>
                  <a:lnTo>
                    <a:pt x="375664" y="20147"/>
                  </a:lnTo>
                  <a:lnTo>
                    <a:pt x="375718" y="29383"/>
                  </a:lnTo>
                  <a:lnTo>
                    <a:pt x="379746" y="29383"/>
                  </a:lnTo>
                  <a:lnTo>
                    <a:pt x="379746" y="20147"/>
                  </a:lnTo>
                  <a:close/>
                </a:path>
                <a:path w="396240" h="50164">
                  <a:moveTo>
                    <a:pt x="379746" y="19434"/>
                  </a:moveTo>
                  <a:lnTo>
                    <a:pt x="349978" y="19476"/>
                  </a:lnTo>
                  <a:lnTo>
                    <a:pt x="363764" y="24782"/>
                  </a:lnTo>
                  <a:lnTo>
                    <a:pt x="375664" y="20147"/>
                  </a:lnTo>
                  <a:lnTo>
                    <a:pt x="379746" y="20147"/>
                  </a:lnTo>
                  <a:lnTo>
                    <a:pt x="379746" y="19434"/>
                  </a:lnTo>
                  <a:close/>
                </a:path>
                <a:path w="396240" h="50164">
                  <a:moveTo>
                    <a:pt x="331519" y="0"/>
                  </a:moveTo>
                  <a:lnTo>
                    <a:pt x="326632" y="891"/>
                  </a:lnTo>
                  <a:lnTo>
                    <a:pt x="322121" y="5990"/>
                  </a:lnTo>
                  <a:lnTo>
                    <a:pt x="323463" y="9271"/>
                  </a:lnTo>
                  <a:lnTo>
                    <a:pt x="349978" y="19476"/>
                  </a:lnTo>
                  <a:lnTo>
                    <a:pt x="381960" y="19434"/>
                  </a:lnTo>
                  <a:lnTo>
                    <a:pt x="331519" y="0"/>
                  </a:lnTo>
                  <a:close/>
                </a:path>
              </a:pathLst>
            </a:custGeom>
            <a:solidFill>
              <a:srgbClr val="9BBA58"/>
            </a:solidFill>
          </p:spPr>
          <p:txBody>
            <a:bodyPr wrap="square" lIns="0" tIns="0" rIns="0" bIns="0" rtlCol="0"/>
            <a:lstStyle/>
            <a:p>
              <a:endParaRPr/>
            </a:p>
          </p:txBody>
        </p:sp>
        <p:sp>
          <p:nvSpPr>
            <p:cNvPr id="388" name="object 388"/>
            <p:cNvSpPr/>
            <p:nvPr/>
          </p:nvSpPr>
          <p:spPr>
            <a:xfrm>
              <a:off x="9934081" y="3021616"/>
              <a:ext cx="534254" cy="346178"/>
            </a:xfrm>
            <a:prstGeom prst="rect">
              <a:avLst/>
            </a:prstGeom>
            <a:blipFill>
              <a:blip r:embed="rId94" cstate="print"/>
              <a:stretch>
                <a:fillRect/>
              </a:stretch>
            </a:blipFill>
          </p:spPr>
          <p:txBody>
            <a:bodyPr wrap="square" lIns="0" tIns="0" rIns="0" bIns="0" rtlCol="0"/>
            <a:lstStyle/>
            <a:p>
              <a:endParaRPr/>
            </a:p>
          </p:txBody>
        </p:sp>
        <p:sp>
          <p:nvSpPr>
            <p:cNvPr id="389" name="object 389"/>
            <p:cNvSpPr/>
            <p:nvPr/>
          </p:nvSpPr>
          <p:spPr>
            <a:xfrm>
              <a:off x="9952018" y="3074891"/>
              <a:ext cx="426720" cy="274955"/>
            </a:xfrm>
            <a:custGeom>
              <a:avLst/>
              <a:gdLst/>
              <a:ahLst/>
              <a:cxnLst/>
              <a:rect l="l" t="t" r="r" b="b"/>
              <a:pathLst>
                <a:path w="426720" h="274954">
                  <a:moveTo>
                    <a:pt x="403519" y="14757"/>
                  </a:moveTo>
                  <a:lnTo>
                    <a:pt x="387977" y="17306"/>
                  </a:lnTo>
                  <a:lnTo>
                    <a:pt x="0" y="266908"/>
                  </a:lnTo>
                  <a:lnTo>
                    <a:pt x="11170" y="274610"/>
                  </a:lnTo>
                  <a:lnTo>
                    <a:pt x="399219" y="24962"/>
                  </a:lnTo>
                  <a:lnTo>
                    <a:pt x="403519" y="14757"/>
                  </a:lnTo>
                  <a:close/>
                </a:path>
                <a:path w="426720" h="274954">
                  <a:moveTo>
                    <a:pt x="424980" y="3530"/>
                  </a:moveTo>
                  <a:lnTo>
                    <a:pt x="409391" y="3530"/>
                  </a:lnTo>
                  <a:lnTo>
                    <a:pt x="420615" y="11196"/>
                  </a:lnTo>
                  <a:lnTo>
                    <a:pt x="399219" y="24962"/>
                  </a:lnTo>
                  <a:lnTo>
                    <a:pt x="390970" y="44538"/>
                  </a:lnTo>
                  <a:lnTo>
                    <a:pt x="393441" y="47497"/>
                  </a:lnTo>
                  <a:lnTo>
                    <a:pt x="402033" y="49102"/>
                  </a:lnTo>
                  <a:lnTo>
                    <a:pt x="406491" y="47426"/>
                  </a:lnTo>
                  <a:lnTo>
                    <a:pt x="407687" y="44538"/>
                  </a:lnTo>
                  <a:lnTo>
                    <a:pt x="424980" y="3530"/>
                  </a:lnTo>
                  <a:close/>
                </a:path>
                <a:path w="426720" h="274954">
                  <a:moveTo>
                    <a:pt x="412889" y="5919"/>
                  </a:moveTo>
                  <a:lnTo>
                    <a:pt x="407243" y="5919"/>
                  </a:lnTo>
                  <a:lnTo>
                    <a:pt x="416963" y="12552"/>
                  </a:lnTo>
                  <a:lnTo>
                    <a:pt x="403519" y="14757"/>
                  </a:lnTo>
                  <a:lnTo>
                    <a:pt x="399219" y="24962"/>
                  </a:lnTo>
                  <a:lnTo>
                    <a:pt x="420615" y="11196"/>
                  </a:lnTo>
                  <a:lnTo>
                    <a:pt x="412889" y="5919"/>
                  </a:lnTo>
                  <a:close/>
                </a:path>
                <a:path w="426720" h="274954">
                  <a:moveTo>
                    <a:pt x="426469" y="0"/>
                  </a:moveTo>
                  <a:lnTo>
                    <a:pt x="354451" y="11767"/>
                  </a:lnTo>
                  <a:lnTo>
                    <a:pt x="351766" y="14655"/>
                  </a:lnTo>
                  <a:lnTo>
                    <a:pt x="353914" y="20397"/>
                  </a:lnTo>
                  <a:lnTo>
                    <a:pt x="358264" y="22144"/>
                  </a:lnTo>
                  <a:lnTo>
                    <a:pt x="387977" y="17306"/>
                  </a:lnTo>
                  <a:lnTo>
                    <a:pt x="409391" y="3530"/>
                  </a:lnTo>
                  <a:lnTo>
                    <a:pt x="424980" y="3530"/>
                  </a:lnTo>
                  <a:lnTo>
                    <a:pt x="426469" y="0"/>
                  </a:lnTo>
                  <a:close/>
                </a:path>
                <a:path w="426720" h="274954">
                  <a:moveTo>
                    <a:pt x="409391" y="3530"/>
                  </a:moveTo>
                  <a:lnTo>
                    <a:pt x="387977" y="17306"/>
                  </a:lnTo>
                  <a:lnTo>
                    <a:pt x="403519" y="14757"/>
                  </a:lnTo>
                  <a:lnTo>
                    <a:pt x="407243" y="5919"/>
                  </a:lnTo>
                  <a:lnTo>
                    <a:pt x="412889" y="5919"/>
                  </a:lnTo>
                  <a:lnTo>
                    <a:pt x="409391" y="3530"/>
                  </a:lnTo>
                  <a:close/>
                </a:path>
                <a:path w="426720" h="274954">
                  <a:moveTo>
                    <a:pt x="407243" y="5919"/>
                  </a:moveTo>
                  <a:lnTo>
                    <a:pt x="403519" y="14757"/>
                  </a:lnTo>
                  <a:lnTo>
                    <a:pt x="416963" y="12552"/>
                  </a:lnTo>
                  <a:lnTo>
                    <a:pt x="407243" y="5919"/>
                  </a:lnTo>
                  <a:close/>
                </a:path>
              </a:pathLst>
            </a:custGeom>
            <a:solidFill>
              <a:srgbClr val="9BBA58"/>
            </a:solidFill>
          </p:spPr>
          <p:txBody>
            <a:bodyPr wrap="square" lIns="0" tIns="0" rIns="0" bIns="0" rtlCol="0"/>
            <a:lstStyle/>
            <a:p>
              <a:endParaRPr/>
            </a:p>
          </p:txBody>
        </p:sp>
        <p:sp>
          <p:nvSpPr>
            <p:cNvPr id="390" name="object 390"/>
            <p:cNvSpPr/>
            <p:nvPr/>
          </p:nvSpPr>
          <p:spPr>
            <a:xfrm>
              <a:off x="9478450" y="3271515"/>
              <a:ext cx="569055" cy="679948"/>
            </a:xfrm>
            <a:prstGeom prst="rect">
              <a:avLst/>
            </a:prstGeom>
            <a:blipFill>
              <a:blip r:embed="rId95" cstate="print"/>
              <a:stretch>
                <a:fillRect/>
              </a:stretch>
            </a:blipFill>
          </p:spPr>
          <p:txBody>
            <a:bodyPr wrap="square" lIns="0" tIns="0" rIns="0" bIns="0" rtlCol="0"/>
            <a:lstStyle/>
            <a:p>
              <a:endParaRPr/>
            </a:p>
          </p:txBody>
        </p:sp>
        <p:sp>
          <p:nvSpPr>
            <p:cNvPr id="391" name="object 391"/>
            <p:cNvSpPr/>
            <p:nvPr/>
          </p:nvSpPr>
          <p:spPr>
            <a:xfrm>
              <a:off x="9496693" y="3324754"/>
              <a:ext cx="466090" cy="608330"/>
            </a:xfrm>
            <a:custGeom>
              <a:avLst/>
              <a:gdLst/>
              <a:ahLst/>
              <a:cxnLst/>
              <a:rect l="l" t="t" r="r" b="b"/>
              <a:pathLst>
                <a:path w="466090" h="608329">
                  <a:moveTo>
                    <a:pt x="446625" y="19018"/>
                  </a:moveTo>
                  <a:lnTo>
                    <a:pt x="433243" y="24860"/>
                  </a:lnTo>
                  <a:lnTo>
                    <a:pt x="0" y="603484"/>
                  </a:lnTo>
                  <a:lnTo>
                    <a:pt x="14425" y="608248"/>
                  </a:lnTo>
                  <a:lnTo>
                    <a:pt x="447686" y="29641"/>
                  </a:lnTo>
                  <a:lnTo>
                    <a:pt x="446625" y="19018"/>
                  </a:lnTo>
                  <a:close/>
                </a:path>
                <a:path w="466090" h="608329">
                  <a:moveTo>
                    <a:pt x="461577" y="7131"/>
                  </a:moveTo>
                  <a:lnTo>
                    <a:pt x="446517" y="7131"/>
                  </a:lnTo>
                  <a:lnTo>
                    <a:pt x="460964" y="11910"/>
                  </a:lnTo>
                  <a:lnTo>
                    <a:pt x="447686" y="29641"/>
                  </a:lnTo>
                  <a:lnTo>
                    <a:pt x="449417" y="46963"/>
                  </a:lnTo>
                  <a:lnTo>
                    <a:pt x="449739" y="49887"/>
                  </a:lnTo>
                  <a:lnTo>
                    <a:pt x="453552" y="52133"/>
                  </a:lnTo>
                  <a:lnTo>
                    <a:pt x="462467" y="51741"/>
                  </a:lnTo>
                  <a:lnTo>
                    <a:pt x="465797" y="49173"/>
                  </a:lnTo>
                  <a:lnTo>
                    <a:pt x="465528" y="46249"/>
                  </a:lnTo>
                  <a:lnTo>
                    <a:pt x="461577" y="7131"/>
                  </a:lnTo>
                  <a:close/>
                </a:path>
                <a:path w="466090" h="608329">
                  <a:moveTo>
                    <a:pt x="460856" y="0"/>
                  </a:moveTo>
                  <a:lnTo>
                    <a:pt x="398827" y="27065"/>
                  </a:lnTo>
                  <a:lnTo>
                    <a:pt x="397807" y="30381"/>
                  </a:lnTo>
                  <a:lnTo>
                    <a:pt x="400223" y="32877"/>
                  </a:lnTo>
                  <a:lnTo>
                    <a:pt x="402694" y="35338"/>
                  </a:lnTo>
                  <a:lnTo>
                    <a:pt x="407688" y="36015"/>
                  </a:lnTo>
                  <a:lnTo>
                    <a:pt x="433243" y="24860"/>
                  </a:lnTo>
                  <a:lnTo>
                    <a:pt x="446517" y="7131"/>
                  </a:lnTo>
                  <a:lnTo>
                    <a:pt x="461577" y="7131"/>
                  </a:lnTo>
                  <a:lnTo>
                    <a:pt x="460856" y="0"/>
                  </a:lnTo>
                  <a:close/>
                </a:path>
                <a:path w="466090" h="608329">
                  <a:moveTo>
                    <a:pt x="454818" y="9877"/>
                  </a:moveTo>
                  <a:lnTo>
                    <a:pt x="445711" y="9877"/>
                  </a:lnTo>
                  <a:lnTo>
                    <a:pt x="458171" y="13978"/>
                  </a:lnTo>
                  <a:lnTo>
                    <a:pt x="446625" y="19018"/>
                  </a:lnTo>
                  <a:lnTo>
                    <a:pt x="447686" y="29641"/>
                  </a:lnTo>
                  <a:lnTo>
                    <a:pt x="460964" y="11910"/>
                  </a:lnTo>
                  <a:lnTo>
                    <a:pt x="454818" y="9877"/>
                  </a:lnTo>
                  <a:close/>
                </a:path>
                <a:path w="466090" h="608329">
                  <a:moveTo>
                    <a:pt x="446517" y="7131"/>
                  </a:moveTo>
                  <a:lnTo>
                    <a:pt x="433243" y="24860"/>
                  </a:lnTo>
                  <a:lnTo>
                    <a:pt x="446625" y="19018"/>
                  </a:lnTo>
                  <a:lnTo>
                    <a:pt x="445711" y="9877"/>
                  </a:lnTo>
                  <a:lnTo>
                    <a:pt x="454818" y="9877"/>
                  </a:lnTo>
                  <a:lnTo>
                    <a:pt x="446517" y="7131"/>
                  </a:lnTo>
                  <a:close/>
                </a:path>
                <a:path w="466090" h="608329">
                  <a:moveTo>
                    <a:pt x="445711" y="9877"/>
                  </a:moveTo>
                  <a:lnTo>
                    <a:pt x="446625" y="19018"/>
                  </a:lnTo>
                  <a:lnTo>
                    <a:pt x="458171" y="13978"/>
                  </a:lnTo>
                  <a:lnTo>
                    <a:pt x="445711" y="9877"/>
                  </a:lnTo>
                  <a:close/>
                </a:path>
              </a:pathLst>
            </a:custGeom>
            <a:solidFill>
              <a:srgbClr val="9BBA58"/>
            </a:solidFill>
          </p:spPr>
          <p:txBody>
            <a:bodyPr wrap="square" lIns="0" tIns="0" rIns="0" bIns="0" rtlCol="0"/>
            <a:lstStyle/>
            <a:p>
              <a:endParaRPr/>
            </a:p>
          </p:txBody>
        </p:sp>
        <p:sp>
          <p:nvSpPr>
            <p:cNvPr id="392" name="object 392"/>
            <p:cNvSpPr/>
            <p:nvPr/>
          </p:nvSpPr>
          <p:spPr>
            <a:xfrm>
              <a:off x="10729341" y="2763586"/>
              <a:ext cx="531032" cy="338048"/>
            </a:xfrm>
            <a:prstGeom prst="rect">
              <a:avLst/>
            </a:prstGeom>
            <a:blipFill>
              <a:blip r:embed="rId96" cstate="print"/>
              <a:stretch>
                <a:fillRect/>
              </a:stretch>
            </a:blipFill>
          </p:spPr>
          <p:txBody>
            <a:bodyPr wrap="square" lIns="0" tIns="0" rIns="0" bIns="0" rtlCol="0"/>
            <a:lstStyle/>
            <a:p>
              <a:endParaRPr/>
            </a:p>
          </p:txBody>
        </p:sp>
        <p:sp>
          <p:nvSpPr>
            <p:cNvPr id="393" name="object 393"/>
            <p:cNvSpPr/>
            <p:nvPr/>
          </p:nvSpPr>
          <p:spPr>
            <a:xfrm>
              <a:off x="10747332" y="2816861"/>
              <a:ext cx="423545" cy="266700"/>
            </a:xfrm>
            <a:custGeom>
              <a:avLst/>
              <a:gdLst/>
              <a:ahLst/>
              <a:cxnLst/>
              <a:rect l="l" t="t" r="r" b="b"/>
              <a:pathLst>
                <a:path w="423545" h="266700">
                  <a:moveTo>
                    <a:pt x="399869" y="14575"/>
                  </a:moveTo>
                  <a:lnTo>
                    <a:pt x="384298" y="17002"/>
                  </a:lnTo>
                  <a:lnTo>
                    <a:pt x="0" y="258600"/>
                  </a:lnTo>
                  <a:lnTo>
                    <a:pt x="11063" y="266373"/>
                  </a:lnTo>
                  <a:lnTo>
                    <a:pt x="395371" y="24769"/>
                  </a:lnTo>
                  <a:lnTo>
                    <a:pt x="399869" y="14575"/>
                  </a:lnTo>
                  <a:close/>
                </a:path>
                <a:path w="423545" h="266700">
                  <a:moveTo>
                    <a:pt x="421591" y="3387"/>
                  </a:moveTo>
                  <a:lnTo>
                    <a:pt x="405954" y="3387"/>
                  </a:lnTo>
                  <a:lnTo>
                    <a:pt x="417017" y="11161"/>
                  </a:lnTo>
                  <a:lnTo>
                    <a:pt x="395371" y="24769"/>
                  </a:lnTo>
                  <a:lnTo>
                    <a:pt x="388016" y="41435"/>
                  </a:lnTo>
                  <a:lnTo>
                    <a:pt x="386781" y="44288"/>
                  </a:lnTo>
                  <a:lnTo>
                    <a:pt x="389252" y="47248"/>
                  </a:lnTo>
                  <a:lnTo>
                    <a:pt x="397791" y="48888"/>
                  </a:lnTo>
                  <a:lnTo>
                    <a:pt x="402248" y="47284"/>
                  </a:lnTo>
                  <a:lnTo>
                    <a:pt x="403546" y="44288"/>
                  </a:lnTo>
                  <a:lnTo>
                    <a:pt x="421591" y="3387"/>
                  </a:lnTo>
                  <a:close/>
                </a:path>
                <a:path w="423545" h="266700">
                  <a:moveTo>
                    <a:pt x="409354" y="5776"/>
                  </a:moveTo>
                  <a:lnTo>
                    <a:pt x="403752" y="5776"/>
                  </a:lnTo>
                  <a:lnTo>
                    <a:pt x="413311" y="12480"/>
                  </a:lnTo>
                  <a:lnTo>
                    <a:pt x="399869" y="14575"/>
                  </a:lnTo>
                  <a:lnTo>
                    <a:pt x="395371" y="24769"/>
                  </a:lnTo>
                  <a:lnTo>
                    <a:pt x="417017" y="11161"/>
                  </a:lnTo>
                  <a:lnTo>
                    <a:pt x="409354" y="5776"/>
                  </a:lnTo>
                  <a:close/>
                </a:path>
                <a:path w="423545" h="266700">
                  <a:moveTo>
                    <a:pt x="423086" y="0"/>
                  </a:moveTo>
                  <a:lnTo>
                    <a:pt x="350853" y="11232"/>
                  </a:lnTo>
                  <a:lnTo>
                    <a:pt x="348167" y="14085"/>
                  </a:lnTo>
                  <a:lnTo>
                    <a:pt x="349144" y="17002"/>
                  </a:lnTo>
                  <a:lnTo>
                    <a:pt x="350155" y="19862"/>
                  </a:lnTo>
                  <a:lnTo>
                    <a:pt x="354505" y="21645"/>
                  </a:lnTo>
                  <a:lnTo>
                    <a:pt x="384298" y="17002"/>
                  </a:lnTo>
                  <a:lnTo>
                    <a:pt x="405954" y="3387"/>
                  </a:lnTo>
                  <a:lnTo>
                    <a:pt x="421591" y="3387"/>
                  </a:lnTo>
                  <a:lnTo>
                    <a:pt x="423086" y="0"/>
                  </a:lnTo>
                  <a:close/>
                </a:path>
                <a:path w="423545" h="266700">
                  <a:moveTo>
                    <a:pt x="405954" y="3387"/>
                  </a:moveTo>
                  <a:lnTo>
                    <a:pt x="384298" y="17002"/>
                  </a:lnTo>
                  <a:lnTo>
                    <a:pt x="399869" y="14575"/>
                  </a:lnTo>
                  <a:lnTo>
                    <a:pt x="403752" y="5776"/>
                  </a:lnTo>
                  <a:lnTo>
                    <a:pt x="409354" y="5776"/>
                  </a:lnTo>
                  <a:lnTo>
                    <a:pt x="405954" y="3387"/>
                  </a:lnTo>
                  <a:close/>
                </a:path>
                <a:path w="423545" h="266700">
                  <a:moveTo>
                    <a:pt x="403752" y="5776"/>
                  </a:moveTo>
                  <a:lnTo>
                    <a:pt x="399869" y="14575"/>
                  </a:lnTo>
                  <a:lnTo>
                    <a:pt x="413311" y="12480"/>
                  </a:lnTo>
                  <a:lnTo>
                    <a:pt x="403752" y="5776"/>
                  </a:lnTo>
                  <a:close/>
                </a:path>
              </a:pathLst>
            </a:custGeom>
            <a:solidFill>
              <a:srgbClr val="9BBA58"/>
            </a:solidFill>
          </p:spPr>
          <p:txBody>
            <a:bodyPr wrap="square" lIns="0" tIns="0" rIns="0" bIns="0" rtlCol="0"/>
            <a:lstStyle/>
            <a:p>
              <a:endParaRPr/>
            </a:p>
          </p:txBody>
        </p:sp>
        <p:sp>
          <p:nvSpPr>
            <p:cNvPr id="394" name="object 394"/>
            <p:cNvSpPr/>
            <p:nvPr/>
          </p:nvSpPr>
          <p:spPr>
            <a:xfrm>
              <a:off x="9172977" y="3877009"/>
              <a:ext cx="420830" cy="266122"/>
            </a:xfrm>
            <a:prstGeom prst="rect">
              <a:avLst/>
            </a:prstGeom>
            <a:blipFill>
              <a:blip r:embed="rId97" cstate="print"/>
              <a:stretch>
                <a:fillRect/>
              </a:stretch>
            </a:blipFill>
          </p:spPr>
          <p:txBody>
            <a:bodyPr wrap="square" lIns="0" tIns="0" rIns="0" bIns="0" rtlCol="0"/>
            <a:lstStyle/>
            <a:p>
              <a:endParaRPr/>
            </a:p>
          </p:txBody>
        </p:sp>
        <p:sp>
          <p:nvSpPr>
            <p:cNvPr id="395" name="object 395"/>
            <p:cNvSpPr/>
            <p:nvPr/>
          </p:nvSpPr>
          <p:spPr>
            <a:xfrm>
              <a:off x="9190995" y="3930268"/>
              <a:ext cx="313055" cy="195580"/>
            </a:xfrm>
            <a:custGeom>
              <a:avLst/>
              <a:gdLst/>
              <a:ahLst/>
              <a:cxnLst/>
              <a:rect l="l" t="t" r="r" b="b"/>
              <a:pathLst>
                <a:path w="313054" h="195579">
                  <a:moveTo>
                    <a:pt x="289560" y="14509"/>
                  </a:moveTo>
                  <a:lnTo>
                    <a:pt x="273970" y="16871"/>
                  </a:lnTo>
                  <a:lnTo>
                    <a:pt x="0" y="187177"/>
                  </a:lnTo>
                  <a:lnTo>
                    <a:pt x="11009" y="194986"/>
                  </a:lnTo>
                  <a:lnTo>
                    <a:pt x="284984" y="24681"/>
                  </a:lnTo>
                  <a:lnTo>
                    <a:pt x="289560" y="14509"/>
                  </a:lnTo>
                  <a:close/>
                </a:path>
                <a:path w="313054" h="195579">
                  <a:moveTo>
                    <a:pt x="311399" y="3348"/>
                  </a:moveTo>
                  <a:lnTo>
                    <a:pt x="295725" y="3348"/>
                  </a:lnTo>
                  <a:lnTo>
                    <a:pt x="306740" y="11157"/>
                  </a:lnTo>
                  <a:lnTo>
                    <a:pt x="284984" y="24681"/>
                  </a:lnTo>
                  <a:lnTo>
                    <a:pt x="276225" y="44153"/>
                  </a:lnTo>
                  <a:lnTo>
                    <a:pt x="278647" y="47134"/>
                  </a:lnTo>
                  <a:lnTo>
                    <a:pt x="287175" y="48824"/>
                  </a:lnTo>
                  <a:lnTo>
                    <a:pt x="291665" y="47216"/>
                  </a:lnTo>
                  <a:lnTo>
                    <a:pt x="311399" y="3348"/>
                  </a:lnTo>
                  <a:close/>
                </a:path>
                <a:path w="313054" h="195579">
                  <a:moveTo>
                    <a:pt x="299074" y="5723"/>
                  </a:moveTo>
                  <a:lnTo>
                    <a:pt x="293512" y="5723"/>
                  </a:lnTo>
                  <a:lnTo>
                    <a:pt x="303023" y="12469"/>
                  </a:lnTo>
                  <a:lnTo>
                    <a:pt x="289560" y="14509"/>
                  </a:lnTo>
                  <a:lnTo>
                    <a:pt x="284984" y="24681"/>
                  </a:lnTo>
                  <a:lnTo>
                    <a:pt x="306740" y="11157"/>
                  </a:lnTo>
                  <a:lnTo>
                    <a:pt x="299074" y="5723"/>
                  </a:lnTo>
                  <a:close/>
                </a:path>
                <a:path w="313054" h="195579">
                  <a:moveTo>
                    <a:pt x="312905" y="0"/>
                  </a:moveTo>
                  <a:lnTo>
                    <a:pt x="240548" y="10961"/>
                  </a:lnTo>
                  <a:lnTo>
                    <a:pt x="237836" y="13832"/>
                  </a:lnTo>
                  <a:lnTo>
                    <a:pt x="239813" y="19591"/>
                  </a:lnTo>
                  <a:lnTo>
                    <a:pt x="244131" y="21391"/>
                  </a:lnTo>
                  <a:lnTo>
                    <a:pt x="273970" y="16871"/>
                  </a:lnTo>
                  <a:lnTo>
                    <a:pt x="295725" y="3348"/>
                  </a:lnTo>
                  <a:lnTo>
                    <a:pt x="311399" y="3348"/>
                  </a:lnTo>
                  <a:lnTo>
                    <a:pt x="312905" y="0"/>
                  </a:lnTo>
                  <a:close/>
                </a:path>
                <a:path w="313054" h="195579">
                  <a:moveTo>
                    <a:pt x="295725" y="3348"/>
                  </a:moveTo>
                  <a:lnTo>
                    <a:pt x="273970" y="16871"/>
                  </a:lnTo>
                  <a:lnTo>
                    <a:pt x="289560" y="14509"/>
                  </a:lnTo>
                  <a:lnTo>
                    <a:pt x="293512" y="5723"/>
                  </a:lnTo>
                  <a:lnTo>
                    <a:pt x="299074" y="5723"/>
                  </a:lnTo>
                  <a:lnTo>
                    <a:pt x="295725" y="3348"/>
                  </a:lnTo>
                  <a:close/>
                </a:path>
                <a:path w="313054" h="195579">
                  <a:moveTo>
                    <a:pt x="293512" y="5723"/>
                  </a:moveTo>
                  <a:lnTo>
                    <a:pt x="289560" y="14509"/>
                  </a:lnTo>
                  <a:lnTo>
                    <a:pt x="303023" y="12469"/>
                  </a:lnTo>
                  <a:lnTo>
                    <a:pt x="293512" y="5723"/>
                  </a:lnTo>
                  <a:close/>
                </a:path>
              </a:pathLst>
            </a:custGeom>
            <a:solidFill>
              <a:srgbClr val="9BBA58"/>
            </a:solidFill>
          </p:spPr>
          <p:txBody>
            <a:bodyPr wrap="square" lIns="0" tIns="0" rIns="0" bIns="0" rtlCol="0"/>
            <a:lstStyle/>
            <a:p>
              <a:endParaRPr/>
            </a:p>
          </p:txBody>
        </p:sp>
        <p:sp>
          <p:nvSpPr>
            <p:cNvPr id="396" name="object 396"/>
            <p:cNvSpPr/>
            <p:nvPr/>
          </p:nvSpPr>
          <p:spPr>
            <a:xfrm>
              <a:off x="10366512" y="2773000"/>
              <a:ext cx="513632" cy="119386"/>
            </a:xfrm>
            <a:prstGeom prst="rect">
              <a:avLst/>
            </a:prstGeom>
            <a:blipFill>
              <a:blip r:embed="rId98" cstate="print"/>
              <a:stretch>
                <a:fillRect/>
              </a:stretch>
            </a:blipFill>
          </p:spPr>
          <p:txBody>
            <a:bodyPr wrap="square" lIns="0" tIns="0" rIns="0" bIns="0" rtlCol="0"/>
            <a:lstStyle/>
            <a:p>
              <a:endParaRPr/>
            </a:p>
          </p:txBody>
        </p:sp>
        <p:sp>
          <p:nvSpPr>
            <p:cNvPr id="397" name="object 397"/>
            <p:cNvSpPr/>
            <p:nvPr/>
          </p:nvSpPr>
          <p:spPr>
            <a:xfrm>
              <a:off x="10384879" y="2801528"/>
              <a:ext cx="405765" cy="50165"/>
            </a:xfrm>
            <a:custGeom>
              <a:avLst/>
              <a:gdLst/>
              <a:ahLst/>
              <a:cxnLst/>
              <a:rect l="l" t="t" r="r" b="b"/>
              <a:pathLst>
                <a:path w="405765" h="50164">
                  <a:moveTo>
                    <a:pt x="391638" y="19434"/>
                  </a:moveTo>
                  <a:lnTo>
                    <a:pt x="389413" y="19434"/>
                  </a:lnTo>
                  <a:lnTo>
                    <a:pt x="389466" y="30131"/>
                  </a:lnTo>
                  <a:lnTo>
                    <a:pt x="359618" y="30172"/>
                  </a:lnTo>
                  <a:lnTo>
                    <a:pt x="333238" y="40437"/>
                  </a:lnTo>
                  <a:lnTo>
                    <a:pt x="331949" y="43718"/>
                  </a:lnTo>
                  <a:lnTo>
                    <a:pt x="336460" y="48817"/>
                  </a:lnTo>
                  <a:lnTo>
                    <a:pt x="341401" y="49673"/>
                  </a:lnTo>
                  <a:lnTo>
                    <a:pt x="405417" y="24747"/>
                  </a:lnTo>
                  <a:lnTo>
                    <a:pt x="391638" y="19434"/>
                  </a:lnTo>
                  <a:close/>
                </a:path>
                <a:path w="405765" h="50164">
                  <a:moveTo>
                    <a:pt x="359678" y="19475"/>
                  </a:moveTo>
                  <a:lnTo>
                    <a:pt x="0" y="19969"/>
                  </a:lnTo>
                  <a:lnTo>
                    <a:pt x="0" y="30666"/>
                  </a:lnTo>
                  <a:lnTo>
                    <a:pt x="359618" y="30172"/>
                  </a:lnTo>
                  <a:lnTo>
                    <a:pt x="373460" y="24787"/>
                  </a:lnTo>
                  <a:lnTo>
                    <a:pt x="359678" y="19475"/>
                  </a:lnTo>
                  <a:close/>
                </a:path>
                <a:path w="405765" h="50164">
                  <a:moveTo>
                    <a:pt x="373460" y="24787"/>
                  </a:moveTo>
                  <a:lnTo>
                    <a:pt x="359618" y="30172"/>
                  </a:lnTo>
                  <a:lnTo>
                    <a:pt x="389466" y="30131"/>
                  </a:lnTo>
                  <a:lnTo>
                    <a:pt x="389463" y="29383"/>
                  </a:lnTo>
                  <a:lnTo>
                    <a:pt x="385385" y="29383"/>
                  </a:lnTo>
                  <a:lnTo>
                    <a:pt x="373460" y="24787"/>
                  </a:lnTo>
                  <a:close/>
                </a:path>
                <a:path w="405765" h="50164">
                  <a:moveTo>
                    <a:pt x="385385" y="20147"/>
                  </a:moveTo>
                  <a:lnTo>
                    <a:pt x="373460" y="24787"/>
                  </a:lnTo>
                  <a:lnTo>
                    <a:pt x="385385" y="29383"/>
                  </a:lnTo>
                  <a:lnTo>
                    <a:pt x="385385" y="20147"/>
                  </a:lnTo>
                  <a:close/>
                </a:path>
                <a:path w="405765" h="50164">
                  <a:moveTo>
                    <a:pt x="389416" y="20147"/>
                  </a:moveTo>
                  <a:lnTo>
                    <a:pt x="385385" y="20147"/>
                  </a:lnTo>
                  <a:lnTo>
                    <a:pt x="385385" y="29383"/>
                  </a:lnTo>
                  <a:lnTo>
                    <a:pt x="389463" y="29383"/>
                  </a:lnTo>
                  <a:lnTo>
                    <a:pt x="389416" y="20147"/>
                  </a:lnTo>
                  <a:close/>
                </a:path>
                <a:path w="405765" h="50164">
                  <a:moveTo>
                    <a:pt x="389413" y="19434"/>
                  </a:moveTo>
                  <a:lnTo>
                    <a:pt x="359678" y="19475"/>
                  </a:lnTo>
                  <a:lnTo>
                    <a:pt x="373460" y="24787"/>
                  </a:lnTo>
                  <a:lnTo>
                    <a:pt x="385385" y="20147"/>
                  </a:lnTo>
                  <a:lnTo>
                    <a:pt x="389416" y="20147"/>
                  </a:lnTo>
                  <a:lnTo>
                    <a:pt x="389413" y="19434"/>
                  </a:lnTo>
                  <a:close/>
                </a:path>
                <a:path w="405765" h="50164">
                  <a:moveTo>
                    <a:pt x="341240" y="0"/>
                  </a:moveTo>
                  <a:lnTo>
                    <a:pt x="336299" y="891"/>
                  </a:lnTo>
                  <a:lnTo>
                    <a:pt x="331841" y="5990"/>
                  </a:lnTo>
                  <a:lnTo>
                    <a:pt x="333130" y="9271"/>
                  </a:lnTo>
                  <a:lnTo>
                    <a:pt x="359678" y="19475"/>
                  </a:lnTo>
                  <a:lnTo>
                    <a:pt x="391638" y="19434"/>
                  </a:lnTo>
                  <a:lnTo>
                    <a:pt x="341240" y="0"/>
                  </a:lnTo>
                  <a:close/>
                </a:path>
              </a:pathLst>
            </a:custGeom>
            <a:solidFill>
              <a:srgbClr val="9BBA58"/>
            </a:solidFill>
          </p:spPr>
          <p:txBody>
            <a:bodyPr wrap="square" lIns="0" tIns="0" rIns="0" bIns="0" rtlCol="0"/>
            <a:lstStyle/>
            <a:p>
              <a:endParaRPr/>
            </a:p>
          </p:txBody>
        </p:sp>
        <p:sp>
          <p:nvSpPr>
            <p:cNvPr id="398" name="object 398"/>
            <p:cNvSpPr/>
            <p:nvPr/>
          </p:nvSpPr>
          <p:spPr>
            <a:xfrm>
              <a:off x="9938592" y="2768721"/>
              <a:ext cx="527810" cy="341899"/>
            </a:xfrm>
            <a:prstGeom prst="rect">
              <a:avLst/>
            </a:prstGeom>
            <a:blipFill>
              <a:blip r:embed="rId99" cstate="print"/>
              <a:stretch>
                <a:fillRect/>
              </a:stretch>
            </a:blipFill>
          </p:spPr>
          <p:txBody>
            <a:bodyPr wrap="square" lIns="0" tIns="0" rIns="0" bIns="0" rtlCol="0"/>
            <a:lstStyle/>
            <a:p>
              <a:endParaRPr/>
            </a:p>
          </p:txBody>
        </p:sp>
        <p:sp>
          <p:nvSpPr>
            <p:cNvPr id="399" name="object 399"/>
            <p:cNvSpPr/>
            <p:nvPr/>
          </p:nvSpPr>
          <p:spPr>
            <a:xfrm>
              <a:off x="9956530" y="2821996"/>
              <a:ext cx="420370" cy="270510"/>
            </a:xfrm>
            <a:custGeom>
              <a:avLst/>
              <a:gdLst/>
              <a:ahLst/>
              <a:cxnLst/>
              <a:rect l="l" t="t" r="r" b="b"/>
              <a:pathLst>
                <a:path w="420370" h="270510">
                  <a:moveTo>
                    <a:pt x="397022" y="14742"/>
                  </a:moveTo>
                  <a:lnTo>
                    <a:pt x="381510" y="17279"/>
                  </a:lnTo>
                  <a:lnTo>
                    <a:pt x="0" y="262593"/>
                  </a:lnTo>
                  <a:lnTo>
                    <a:pt x="11170" y="270296"/>
                  </a:lnTo>
                  <a:lnTo>
                    <a:pt x="392710" y="24962"/>
                  </a:lnTo>
                  <a:lnTo>
                    <a:pt x="397022" y="14742"/>
                  </a:lnTo>
                  <a:close/>
                </a:path>
                <a:path w="420370" h="270510">
                  <a:moveTo>
                    <a:pt x="418482" y="3530"/>
                  </a:moveTo>
                  <a:lnTo>
                    <a:pt x="402893" y="3530"/>
                  </a:lnTo>
                  <a:lnTo>
                    <a:pt x="414117" y="11196"/>
                  </a:lnTo>
                  <a:lnTo>
                    <a:pt x="392710" y="24962"/>
                  </a:lnTo>
                  <a:lnTo>
                    <a:pt x="385653" y="41685"/>
                  </a:lnTo>
                  <a:lnTo>
                    <a:pt x="384418" y="44538"/>
                  </a:lnTo>
                  <a:lnTo>
                    <a:pt x="386942" y="47497"/>
                  </a:lnTo>
                  <a:lnTo>
                    <a:pt x="391239" y="48282"/>
                  </a:lnTo>
                  <a:lnTo>
                    <a:pt x="395481" y="49102"/>
                  </a:lnTo>
                  <a:lnTo>
                    <a:pt x="399939" y="47426"/>
                  </a:lnTo>
                  <a:lnTo>
                    <a:pt x="401189" y="44538"/>
                  </a:lnTo>
                  <a:lnTo>
                    <a:pt x="418482" y="3530"/>
                  </a:lnTo>
                  <a:close/>
                </a:path>
                <a:path w="420370" h="270510">
                  <a:moveTo>
                    <a:pt x="406390" y="5919"/>
                  </a:moveTo>
                  <a:lnTo>
                    <a:pt x="400744" y="5919"/>
                  </a:lnTo>
                  <a:lnTo>
                    <a:pt x="410411" y="12552"/>
                  </a:lnTo>
                  <a:lnTo>
                    <a:pt x="397022" y="14742"/>
                  </a:lnTo>
                  <a:lnTo>
                    <a:pt x="392710" y="24962"/>
                  </a:lnTo>
                  <a:lnTo>
                    <a:pt x="414117" y="11196"/>
                  </a:lnTo>
                  <a:lnTo>
                    <a:pt x="406390" y="5919"/>
                  </a:lnTo>
                  <a:close/>
                </a:path>
                <a:path w="420370" h="270510">
                  <a:moveTo>
                    <a:pt x="419971" y="0"/>
                  </a:moveTo>
                  <a:lnTo>
                    <a:pt x="347899" y="11767"/>
                  </a:lnTo>
                  <a:lnTo>
                    <a:pt x="345267" y="14655"/>
                  </a:lnTo>
                  <a:lnTo>
                    <a:pt x="347416" y="20397"/>
                  </a:lnTo>
                  <a:lnTo>
                    <a:pt x="351766" y="22144"/>
                  </a:lnTo>
                  <a:lnTo>
                    <a:pt x="381510" y="17279"/>
                  </a:lnTo>
                  <a:lnTo>
                    <a:pt x="402893" y="3530"/>
                  </a:lnTo>
                  <a:lnTo>
                    <a:pt x="418482" y="3530"/>
                  </a:lnTo>
                  <a:lnTo>
                    <a:pt x="419971" y="0"/>
                  </a:lnTo>
                  <a:close/>
                </a:path>
                <a:path w="420370" h="270510">
                  <a:moveTo>
                    <a:pt x="402893" y="3530"/>
                  </a:moveTo>
                  <a:lnTo>
                    <a:pt x="381510" y="17279"/>
                  </a:lnTo>
                  <a:lnTo>
                    <a:pt x="397022" y="14742"/>
                  </a:lnTo>
                  <a:lnTo>
                    <a:pt x="400744" y="5919"/>
                  </a:lnTo>
                  <a:lnTo>
                    <a:pt x="406390" y="5919"/>
                  </a:lnTo>
                  <a:lnTo>
                    <a:pt x="402893" y="3530"/>
                  </a:lnTo>
                  <a:close/>
                </a:path>
                <a:path w="420370" h="270510">
                  <a:moveTo>
                    <a:pt x="400744" y="5919"/>
                  </a:moveTo>
                  <a:lnTo>
                    <a:pt x="397022" y="14742"/>
                  </a:lnTo>
                  <a:lnTo>
                    <a:pt x="410411" y="12552"/>
                  </a:lnTo>
                  <a:lnTo>
                    <a:pt x="400744" y="5919"/>
                  </a:lnTo>
                  <a:close/>
                </a:path>
              </a:pathLst>
            </a:custGeom>
            <a:solidFill>
              <a:srgbClr val="9BBA58"/>
            </a:solidFill>
          </p:spPr>
          <p:txBody>
            <a:bodyPr wrap="square" lIns="0" tIns="0" rIns="0" bIns="0" rtlCol="0"/>
            <a:lstStyle/>
            <a:p>
              <a:endParaRPr/>
            </a:p>
          </p:txBody>
        </p:sp>
        <p:sp>
          <p:nvSpPr>
            <p:cNvPr id="400" name="object 400"/>
            <p:cNvSpPr/>
            <p:nvPr/>
          </p:nvSpPr>
          <p:spPr>
            <a:xfrm>
              <a:off x="9491984" y="3042156"/>
              <a:ext cx="549721" cy="603780"/>
            </a:xfrm>
            <a:prstGeom prst="rect">
              <a:avLst/>
            </a:prstGeom>
            <a:blipFill>
              <a:blip r:embed="rId100" cstate="print"/>
              <a:stretch>
                <a:fillRect/>
              </a:stretch>
            </a:blipFill>
          </p:spPr>
          <p:txBody>
            <a:bodyPr wrap="square" lIns="0" tIns="0" rIns="0" bIns="0" rtlCol="0"/>
            <a:lstStyle/>
            <a:p>
              <a:endParaRPr/>
            </a:p>
          </p:txBody>
        </p:sp>
        <p:sp>
          <p:nvSpPr>
            <p:cNvPr id="401" name="object 401"/>
            <p:cNvSpPr/>
            <p:nvPr/>
          </p:nvSpPr>
          <p:spPr>
            <a:xfrm>
              <a:off x="9509722" y="3095395"/>
              <a:ext cx="445134" cy="532765"/>
            </a:xfrm>
            <a:custGeom>
              <a:avLst/>
              <a:gdLst/>
              <a:ahLst/>
              <a:cxnLst/>
              <a:rect l="l" t="t" r="r" b="b"/>
              <a:pathLst>
                <a:path w="445134" h="532764">
                  <a:moveTo>
                    <a:pt x="427159" y="18644"/>
                  </a:moveTo>
                  <a:lnTo>
                    <a:pt x="413467" y="24137"/>
                  </a:lnTo>
                  <a:lnTo>
                    <a:pt x="0" y="527042"/>
                  </a:lnTo>
                  <a:lnTo>
                    <a:pt x="14145" y="532141"/>
                  </a:lnTo>
                  <a:lnTo>
                    <a:pt x="427605" y="29256"/>
                  </a:lnTo>
                  <a:lnTo>
                    <a:pt x="427159" y="18644"/>
                  </a:lnTo>
                  <a:close/>
                </a:path>
                <a:path w="445134" h="532764">
                  <a:moveTo>
                    <a:pt x="442748" y="6775"/>
                  </a:moveTo>
                  <a:lnTo>
                    <a:pt x="427742" y="6775"/>
                  </a:lnTo>
                  <a:lnTo>
                    <a:pt x="441866" y="11910"/>
                  </a:lnTo>
                  <a:lnTo>
                    <a:pt x="427605" y="29256"/>
                  </a:lnTo>
                  <a:lnTo>
                    <a:pt x="428333" y="46606"/>
                  </a:lnTo>
                  <a:lnTo>
                    <a:pt x="428494" y="49566"/>
                  </a:lnTo>
                  <a:lnTo>
                    <a:pt x="432199" y="51919"/>
                  </a:lnTo>
                  <a:lnTo>
                    <a:pt x="441061" y="51741"/>
                  </a:lnTo>
                  <a:lnTo>
                    <a:pt x="444605" y="49280"/>
                  </a:lnTo>
                  <a:lnTo>
                    <a:pt x="444444" y="46321"/>
                  </a:lnTo>
                  <a:lnTo>
                    <a:pt x="442748" y="6775"/>
                  </a:lnTo>
                  <a:close/>
                </a:path>
                <a:path w="445134" h="532764">
                  <a:moveTo>
                    <a:pt x="442457" y="0"/>
                  </a:moveTo>
                  <a:lnTo>
                    <a:pt x="378924" y="25496"/>
                  </a:lnTo>
                  <a:lnTo>
                    <a:pt x="377689" y="28776"/>
                  </a:lnTo>
                  <a:lnTo>
                    <a:pt x="382308" y="33840"/>
                  </a:lnTo>
                  <a:lnTo>
                    <a:pt x="387248" y="34625"/>
                  </a:lnTo>
                  <a:lnTo>
                    <a:pt x="413467" y="24137"/>
                  </a:lnTo>
                  <a:lnTo>
                    <a:pt x="427742" y="6775"/>
                  </a:lnTo>
                  <a:lnTo>
                    <a:pt x="442748" y="6775"/>
                  </a:lnTo>
                  <a:lnTo>
                    <a:pt x="442457" y="0"/>
                  </a:lnTo>
                  <a:close/>
                </a:path>
                <a:path w="445134" h="532764">
                  <a:moveTo>
                    <a:pt x="435196" y="9485"/>
                  </a:moveTo>
                  <a:lnTo>
                    <a:pt x="426775" y="9485"/>
                  </a:lnTo>
                  <a:lnTo>
                    <a:pt x="438966" y="13907"/>
                  </a:lnTo>
                  <a:lnTo>
                    <a:pt x="427159" y="18644"/>
                  </a:lnTo>
                  <a:lnTo>
                    <a:pt x="427605" y="29256"/>
                  </a:lnTo>
                  <a:lnTo>
                    <a:pt x="441866" y="11910"/>
                  </a:lnTo>
                  <a:lnTo>
                    <a:pt x="435196" y="9485"/>
                  </a:lnTo>
                  <a:close/>
                </a:path>
                <a:path w="445134" h="532764">
                  <a:moveTo>
                    <a:pt x="427742" y="6775"/>
                  </a:moveTo>
                  <a:lnTo>
                    <a:pt x="413467" y="24137"/>
                  </a:lnTo>
                  <a:lnTo>
                    <a:pt x="427159" y="18644"/>
                  </a:lnTo>
                  <a:lnTo>
                    <a:pt x="426775" y="9485"/>
                  </a:lnTo>
                  <a:lnTo>
                    <a:pt x="435196" y="9485"/>
                  </a:lnTo>
                  <a:lnTo>
                    <a:pt x="427742" y="6775"/>
                  </a:lnTo>
                  <a:close/>
                </a:path>
                <a:path w="445134" h="532764">
                  <a:moveTo>
                    <a:pt x="426775" y="9485"/>
                  </a:moveTo>
                  <a:lnTo>
                    <a:pt x="427159" y="18644"/>
                  </a:lnTo>
                  <a:lnTo>
                    <a:pt x="438966" y="13907"/>
                  </a:lnTo>
                  <a:lnTo>
                    <a:pt x="426775" y="9485"/>
                  </a:lnTo>
                  <a:close/>
                </a:path>
              </a:pathLst>
            </a:custGeom>
            <a:solidFill>
              <a:srgbClr val="9BBA58"/>
            </a:solidFill>
          </p:spPr>
          <p:txBody>
            <a:bodyPr wrap="square" lIns="0" tIns="0" rIns="0" bIns="0" rtlCol="0"/>
            <a:lstStyle/>
            <a:p>
              <a:endParaRPr/>
            </a:p>
          </p:txBody>
        </p:sp>
        <p:sp>
          <p:nvSpPr>
            <p:cNvPr id="402" name="object 402"/>
            <p:cNvSpPr/>
            <p:nvPr/>
          </p:nvSpPr>
          <p:spPr>
            <a:xfrm>
              <a:off x="9150421" y="3555647"/>
              <a:ext cx="451764" cy="290122"/>
            </a:xfrm>
            <a:prstGeom prst="rect">
              <a:avLst/>
            </a:prstGeom>
            <a:blipFill>
              <a:blip r:embed="rId101" cstate="print"/>
              <a:stretch>
                <a:fillRect/>
              </a:stretch>
            </a:blipFill>
          </p:spPr>
          <p:txBody>
            <a:bodyPr wrap="square" lIns="0" tIns="0" rIns="0" bIns="0" rtlCol="0"/>
            <a:lstStyle/>
            <a:p>
              <a:endParaRPr/>
            </a:p>
          </p:txBody>
        </p:sp>
        <p:sp>
          <p:nvSpPr>
            <p:cNvPr id="403" name="object 403"/>
            <p:cNvSpPr/>
            <p:nvPr/>
          </p:nvSpPr>
          <p:spPr>
            <a:xfrm>
              <a:off x="9168380" y="3608922"/>
              <a:ext cx="344170" cy="219075"/>
            </a:xfrm>
            <a:custGeom>
              <a:avLst/>
              <a:gdLst/>
              <a:ahLst/>
              <a:cxnLst/>
              <a:rect l="l" t="t" r="r" b="b"/>
              <a:pathLst>
                <a:path w="344170" h="219075">
                  <a:moveTo>
                    <a:pt x="321013" y="14642"/>
                  </a:moveTo>
                  <a:lnTo>
                    <a:pt x="305484" y="17102"/>
                  </a:lnTo>
                  <a:lnTo>
                    <a:pt x="0" y="210795"/>
                  </a:lnTo>
                  <a:lnTo>
                    <a:pt x="11127" y="218529"/>
                  </a:lnTo>
                  <a:lnTo>
                    <a:pt x="316582" y="24859"/>
                  </a:lnTo>
                  <a:lnTo>
                    <a:pt x="321013" y="14642"/>
                  </a:lnTo>
                  <a:close/>
                </a:path>
                <a:path w="344170" h="219075">
                  <a:moveTo>
                    <a:pt x="342629" y="3458"/>
                  </a:moveTo>
                  <a:lnTo>
                    <a:pt x="327002" y="3458"/>
                  </a:lnTo>
                  <a:lnTo>
                    <a:pt x="338130" y="11196"/>
                  </a:lnTo>
                  <a:lnTo>
                    <a:pt x="316582" y="24859"/>
                  </a:lnTo>
                  <a:lnTo>
                    <a:pt x="308109" y="44395"/>
                  </a:lnTo>
                  <a:lnTo>
                    <a:pt x="310580" y="47355"/>
                  </a:lnTo>
                  <a:lnTo>
                    <a:pt x="319129" y="48959"/>
                  </a:lnTo>
                  <a:lnTo>
                    <a:pt x="323592" y="47355"/>
                  </a:lnTo>
                  <a:lnTo>
                    <a:pt x="342629" y="3458"/>
                  </a:lnTo>
                  <a:close/>
                </a:path>
                <a:path w="344170" h="219075">
                  <a:moveTo>
                    <a:pt x="330438" y="5848"/>
                  </a:moveTo>
                  <a:lnTo>
                    <a:pt x="324827" y="5848"/>
                  </a:lnTo>
                  <a:lnTo>
                    <a:pt x="334435" y="12516"/>
                  </a:lnTo>
                  <a:lnTo>
                    <a:pt x="321013" y="14642"/>
                  </a:lnTo>
                  <a:lnTo>
                    <a:pt x="316582" y="24859"/>
                  </a:lnTo>
                  <a:lnTo>
                    <a:pt x="338130" y="11196"/>
                  </a:lnTo>
                  <a:lnTo>
                    <a:pt x="330438" y="5848"/>
                  </a:lnTo>
                  <a:close/>
                </a:path>
                <a:path w="344170" h="219075">
                  <a:moveTo>
                    <a:pt x="344129" y="0"/>
                  </a:moveTo>
                  <a:lnTo>
                    <a:pt x="271939" y="11410"/>
                  </a:lnTo>
                  <a:lnTo>
                    <a:pt x="269270" y="14299"/>
                  </a:lnTo>
                  <a:lnTo>
                    <a:pt x="271337" y="20040"/>
                  </a:lnTo>
                  <a:lnTo>
                    <a:pt x="275682" y="21823"/>
                  </a:lnTo>
                  <a:lnTo>
                    <a:pt x="305484" y="17102"/>
                  </a:lnTo>
                  <a:lnTo>
                    <a:pt x="327002" y="3458"/>
                  </a:lnTo>
                  <a:lnTo>
                    <a:pt x="342629" y="3458"/>
                  </a:lnTo>
                  <a:lnTo>
                    <a:pt x="344129" y="0"/>
                  </a:lnTo>
                  <a:close/>
                </a:path>
                <a:path w="344170" h="219075">
                  <a:moveTo>
                    <a:pt x="327002" y="3458"/>
                  </a:moveTo>
                  <a:lnTo>
                    <a:pt x="305484" y="17102"/>
                  </a:lnTo>
                  <a:lnTo>
                    <a:pt x="321013" y="14642"/>
                  </a:lnTo>
                  <a:lnTo>
                    <a:pt x="324827" y="5848"/>
                  </a:lnTo>
                  <a:lnTo>
                    <a:pt x="330438" y="5848"/>
                  </a:lnTo>
                  <a:lnTo>
                    <a:pt x="327002" y="3458"/>
                  </a:lnTo>
                  <a:close/>
                </a:path>
                <a:path w="344170" h="219075">
                  <a:moveTo>
                    <a:pt x="324827" y="5848"/>
                  </a:moveTo>
                  <a:lnTo>
                    <a:pt x="321013" y="14642"/>
                  </a:lnTo>
                  <a:lnTo>
                    <a:pt x="334435" y="12516"/>
                  </a:lnTo>
                  <a:lnTo>
                    <a:pt x="324827" y="5848"/>
                  </a:lnTo>
                  <a:close/>
                </a:path>
              </a:pathLst>
            </a:custGeom>
            <a:solidFill>
              <a:srgbClr val="9BBA58"/>
            </a:solidFill>
          </p:spPr>
          <p:txBody>
            <a:bodyPr wrap="square" lIns="0" tIns="0" rIns="0" bIns="0" rtlCol="0"/>
            <a:lstStyle/>
            <a:p>
              <a:endParaRPr/>
            </a:p>
          </p:txBody>
        </p:sp>
        <p:sp>
          <p:nvSpPr>
            <p:cNvPr id="404" name="object 404"/>
            <p:cNvSpPr/>
            <p:nvPr/>
          </p:nvSpPr>
          <p:spPr>
            <a:xfrm>
              <a:off x="9508739" y="3187645"/>
              <a:ext cx="516210" cy="586664"/>
            </a:xfrm>
            <a:prstGeom prst="rect">
              <a:avLst/>
            </a:prstGeom>
            <a:blipFill>
              <a:blip r:embed="rId102" cstate="print"/>
              <a:stretch>
                <a:fillRect/>
              </a:stretch>
            </a:blipFill>
          </p:spPr>
          <p:txBody>
            <a:bodyPr wrap="square" lIns="0" tIns="0" rIns="0" bIns="0" rtlCol="0"/>
            <a:lstStyle/>
            <a:p>
              <a:endParaRPr/>
            </a:p>
          </p:txBody>
        </p:sp>
        <p:sp>
          <p:nvSpPr>
            <p:cNvPr id="405" name="object 405"/>
            <p:cNvSpPr/>
            <p:nvPr/>
          </p:nvSpPr>
          <p:spPr>
            <a:xfrm>
              <a:off x="9527047" y="3240884"/>
              <a:ext cx="412115" cy="514984"/>
            </a:xfrm>
            <a:custGeom>
              <a:avLst/>
              <a:gdLst/>
              <a:ahLst/>
              <a:cxnLst/>
              <a:rect l="l" t="t" r="r" b="b"/>
              <a:pathLst>
                <a:path w="412115" h="514985">
                  <a:moveTo>
                    <a:pt x="393154" y="18842"/>
                  </a:moveTo>
                  <a:lnTo>
                    <a:pt x="379665" y="24502"/>
                  </a:lnTo>
                  <a:lnTo>
                    <a:pt x="0" y="509889"/>
                  </a:lnTo>
                  <a:lnTo>
                    <a:pt x="14296" y="514810"/>
                  </a:lnTo>
                  <a:lnTo>
                    <a:pt x="393938" y="29475"/>
                  </a:lnTo>
                  <a:lnTo>
                    <a:pt x="393154" y="18842"/>
                  </a:lnTo>
                  <a:close/>
                </a:path>
                <a:path w="412115" h="514985">
                  <a:moveTo>
                    <a:pt x="408409" y="6953"/>
                  </a:moveTo>
                  <a:lnTo>
                    <a:pt x="393392" y="6953"/>
                  </a:lnTo>
                  <a:lnTo>
                    <a:pt x="407678" y="11910"/>
                  </a:lnTo>
                  <a:lnTo>
                    <a:pt x="393938" y="29475"/>
                  </a:lnTo>
                  <a:lnTo>
                    <a:pt x="395433" y="49744"/>
                  </a:lnTo>
                  <a:lnTo>
                    <a:pt x="399192" y="52026"/>
                  </a:lnTo>
                  <a:lnTo>
                    <a:pt x="408107" y="51741"/>
                  </a:lnTo>
                  <a:lnTo>
                    <a:pt x="411544" y="49245"/>
                  </a:lnTo>
                  <a:lnTo>
                    <a:pt x="408409" y="6953"/>
                  </a:lnTo>
                  <a:close/>
                </a:path>
                <a:path w="412115" h="514985">
                  <a:moveTo>
                    <a:pt x="407893" y="0"/>
                  </a:moveTo>
                  <a:lnTo>
                    <a:pt x="345165" y="26352"/>
                  </a:lnTo>
                  <a:lnTo>
                    <a:pt x="344038" y="29632"/>
                  </a:lnTo>
                  <a:lnTo>
                    <a:pt x="348817" y="34660"/>
                  </a:lnTo>
                  <a:lnTo>
                    <a:pt x="353758" y="35373"/>
                  </a:lnTo>
                  <a:lnTo>
                    <a:pt x="379665" y="24502"/>
                  </a:lnTo>
                  <a:lnTo>
                    <a:pt x="393392" y="6953"/>
                  </a:lnTo>
                  <a:lnTo>
                    <a:pt x="408409" y="6953"/>
                  </a:lnTo>
                  <a:lnTo>
                    <a:pt x="407893" y="0"/>
                  </a:lnTo>
                  <a:close/>
                </a:path>
                <a:path w="412115" h="514985">
                  <a:moveTo>
                    <a:pt x="401306" y="9699"/>
                  </a:moveTo>
                  <a:lnTo>
                    <a:pt x="392479" y="9699"/>
                  </a:lnTo>
                  <a:lnTo>
                    <a:pt x="404831" y="13942"/>
                  </a:lnTo>
                  <a:lnTo>
                    <a:pt x="393154" y="18842"/>
                  </a:lnTo>
                  <a:lnTo>
                    <a:pt x="393938" y="29475"/>
                  </a:lnTo>
                  <a:lnTo>
                    <a:pt x="407678" y="11910"/>
                  </a:lnTo>
                  <a:lnTo>
                    <a:pt x="401306" y="9699"/>
                  </a:lnTo>
                  <a:close/>
                </a:path>
                <a:path w="412115" h="514985">
                  <a:moveTo>
                    <a:pt x="393392" y="6953"/>
                  </a:moveTo>
                  <a:lnTo>
                    <a:pt x="379665" y="24502"/>
                  </a:lnTo>
                  <a:lnTo>
                    <a:pt x="393154" y="18842"/>
                  </a:lnTo>
                  <a:lnTo>
                    <a:pt x="392479" y="9699"/>
                  </a:lnTo>
                  <a:lnTo>
                    <a:pt x="401306" y="9699"/>
                  </a:lnTo>
                  <a:lnTo>
                    <a:pt x="393392" y="6953"/>
                  </a:lnTo>
                  <a:close/>
                </a:path>
                <a:path w="412115" h="514985">
                  <a:moveTo>
                    <a:pt x="392479" y="9699"/>
                  </a:moveTo>
                  <a:lnTo>
                    <a:pt x="393154" y="18842"/>
                  </a:lnTo>
                  <a:lnTo>
                    <a:pt x="404831" y="13942"/>
                  </a:lnTo>
                  <a:lnTo>
                    <a:pt x="392479" y="9699"/>
                  </a:lnTo>
                  <a:close/>
                </a:path>
              </a:pathLst>
            </a:custGeom>
            <a:solidFill>
              <a:srgbClr val="9BBA58"/>
            </a:solidFill>
          </p:spPr>
          <p:txBody>
            <a:bodyPr wrap="square" lIns="0" tIns="0" rIns="0" bIns="0" rtlCol="0"/>
            <a:lstStyle/>
            <a:p>
              <a:endParaRPr/>
            </a:p>
          </p:txBody>
        </p:sp>
        <p:sp>
          <p:nvSpPr>
            <p:cNvPr id="406" name="object 406"/>
            <p:cNvSpPr/>
            <p:nvPr/>
          </p:nvSpPr>
          <p:spPr>
            <a:xfrm>
              <a:off x="10334933" y="3092649"/>
              <a:ext cx="490431" cy="119386"/>
            </a:xfrm>
            <a:prstGeom prst="rect">
              <a:avLst/>
            </a:prstGeom>
            <a:blipFill>
              <a:blip r:embed="rId89" cstate="print"/>
              <a:stretch>
                <a:fillRect/>
              </a:stretch>
            </a:blipFill>
          </p:spPr>
          <p:txBody>
            <a:bodyPr wrap="square" lIns="0" tIns="0" rIns="0" bIns="0" rtlCol="0"/>
            <a:lstStyle/>
            <a:p>
              <a:endParaRPr/>
            </a:p>
          </p:txBody>
        </p:sp>
        <p:sp>
          <p:nvSpPr>
            <p:cNvPr id="407" name="object 407"/>
            <p:cNvSpPr/>
            <p:nvPr/>
          </p:nvSpPr>
          <p:spPr>
            <a:xfrm>
              <a:off x="10353300" y="3121105"/>
              <a:ext cx="382905" cy="50165"/>
            </a:xfrm>
            <a:custGeom>
              <a:avLst/>
              <a:gdLst/>
              <a:ahLst/>
              <a:cxnLst/>
              <a:rect l="l" t="t" r="r" b="b"/>
              <a:pathLst>
                <a:path w="382904" h="50164">
                  <a:moveTo>
                    <a:pt x="350377" y="24818"/>
                  </a:moveTo>
                  <a:lnTo>
                    <a:pt x="310144" y="40401"/>
                  </a:lnTo>
                  <a:lnTo>
                    <a:pt x="308856" y="43682"/>
                  </a:lnTo>
                  <a:lnTo>
                    <a:pt x="313313" y="48781"/>
                  </a:lnTo>
                  <a:lnTo>
                    <a:pt x="318254" y="49637"/>
                  </a:lnTo>
                  <a:lnTo>
                    <a:pt x="368578" y="30167"/>
                  </a:lnTo>
                  <a:lnTo>
                    <a:pt x="366373" y="30167"/>
                  </a:lnTo>
                  <a:lnTo>
                    <a:pt x="366373" y="29454"/>
                  </a:lnTo>
                  <a:lnTo>
                    <a:pt x="362346" y="29454"/>
                  </a:lnTo>
                  <a:lnTo>
                    <a:pt x="350377" y="24818"/>
                  </a:lnTo>
                  <a:close/>
                </a:path>
                <a:path w="382904" h="50164">
                  <a:moveTo>
                    <a:pt x="336567" y="19469"/>
                  </a:moveTo>
                  <a:lnTo>
                    <a:pt x="0" y="19469"/>
                  </a:lnTo>
                  <a:lnTo>
                    <a:pt x="0" y="30167"/>
                  </a:lnTo>
                  <a:lnTo>
                    <a:pt x="336567" y="30167"/>
                  </a:lnTo>
                  <a:lnTo>
                    <a:pt x="350377" y="24818"/>
                  </a:lnTo>
                  <a:lnTo>
                    <a:pt x="336567" y="19469"/>
                  </a:lnTo>
                  <a:close/>
                </a:path>
                <a:path w="382904" h="50164">
                  <a:moveTo>
                    <a:pt x="368578" y="19469"/>
                  </a:moveTo>
                  <a:lnTo>
                    <a:pt x="366373" y="19469"/>
                  </a:lnTo>
                  <a:lnTo>
                    <a:pt x="366373" y="30167"/>
                  </a:lnTo>
                  <a:lnTo>
                    <a:pt x="368578" y="30167"/>
                  </a:lnTo>
                  <a:lnTo>
                    <a:pt x="382377" y="24818"/>
                  </a:lnTo>
                  <a:lnTo>
                    <a:pt x="368578" y="19469"/>
                  </a:lnTo>
                  <a:close/>
                </a:path>
                <a:path w="382904" h="50164">
                  <a:moveTo>
                    <a:pt x="362346" y="20183"/>
                  </a:moveTo>
                  <a:lnTo>
                    <a:pt x="350377" y="24818"/>
                  </a:lnTo>
                  <a:lnTo>
                    <a:pt x="362346" y="29454"/>
                  </a:lnTo>
                  <a:lnTo>
                    <a:pt x="362346" y="20183"/>
                  </a:lnTo>
                  <a:close/>
                </a:path>
                <a:path w="382904" h="50164">
                  <a:moveTo>
                    <a:pt x="366373" y="20183"/>
                  </a:moveTo>
                  <a:lnTo>
                    <a:pt x="362346" y="20183"/>
                  </a:lnTo>
                  <a:lnTo>
                    <a:pt x="362346" y="29454"/>
                  </a:lnTo>
                  <a:lnTo>
                    <a:pt x="366373" y="29454"/>
                  </a:lnTo>
                  <a:lnTo>
                    <a:pt x="366373" y="20183"/>
                  </a:lnTo>
                  <a:close/>
                </a:path>
                <a:path w="382904" h="50164">
                  <a:moveTo>
                    <a:pt x="318254" y="0"/>
                  </a:moveTo>
                  <a:lnTo>
                    <a:pt x="313313" y="855"/>
                  </a:lnTo>
                  <a:lnTo>
                    <a:pt x="308856" y="5955"/>
                  </a:lnTo>
                  <a:lnTo>
                    <a:pt x="310144" y="9235"/>
                  </a:lnTo>
                  <a:lnTo>
                    <a:pt x="350377" y="24818"/>
                  </a:lnTo>
                  <a:lnTo>
                    <a:pt x="362346" y="20183"/>
                  </a:lnTo>
                  <a:lnTo>
                    <a:pt x="366373" y="20183"/>
                  </a:lnTo>
                  <a:lnTo>
                    <a:pt x="366373" y="19469"/>
                  </a:lnTo>
                  <a:lnTo>
                    <a:pt x="368578" y="19469"/>
                  </a:lnTo>
                  <a:lnTo>
                    <a:pt x="318254" y="0"/>
                  </a:lnTo>
                  <a:close/>
                </a:path>
              </a:pathLst>
            </a:custGeom>
            <a:solidFill>
              <a:srgbClr val="C0504D"/>
            </a:solidFill>
          </p:spPr>
          <p:txBody>
            <a:bodyPr wrap="square" lIns="0" tIns="0" rIns="0" bIns="0" rtlCol="0"/>
            <a:lstStyle/>
            <a:p>
              <a:endParaRPr/>
            </a:p>
          </p:txBody>
        </p:sp>
      </p:grpSp>
      <p:sp>
        <p:nvSpPr>
          <p:cNvPr id="408" name="object 408"/>
          <p:cNvSpPr txBox="1"/>
          <p:nvPr/>
        </p:nvSpPr>
        <p:spPr>
          <a:xfrm>
            <a:off x="983362" y="3874968"/>
            <a:ext cx="1689735" cy="849630"/>
          </a:xfrm>
          <a:prstGeom prst="rect">
            <a:avLst/>
          </a:prstGeom>
        </p:spPr>
        <p:txBody>
          <a:bodyPr vert="horz" wrap="square" lIns="0" tIns="26034" rIns="0" bIns="0" rtlCol="0">
            <a:spAutoFit/>
          </a:bodyPr>
          <a:lstStyle/>
          <a:p>
            <a:pPr marL="12700" marR="5080" indent="52705">
              <a:lnSpc>
                <a:spcPts val="1610"/>
              </a:lnSpc>
              <a:spcBef>
                <a:spcPts val="204"/>
              </a:spcBef>
            </a:pPr>
            <a:r>
              <a:rPr sz="1400" spc="-5" dirty="0">
                <a:latin typeface="Times New Roman"/>
                <a:cs typeface="Times New Roman"/>
              </a:rPr>
              <a:t>(a) Original visual</a:t>
            </a:r>
            <a:r>
              <a:rPr sz="1400" spc="-195" dirty="0">
                <a:latin typeface="Times New Roman"/>
                <a:cs typeface="Times New Roman"/>
              </a:rPr>
              <a:t> </a:t>
            </a:r>
            <a:r>
              <a:rPr sz="1400" spc="-5" dirty="0">
                <a:latin typeface="Times New Roman"/>
                <a:cs typeface="Times New Roman"/>
              </a:rPr>
              <a:t>rep-  resentation of the two  classes in </a:t>
            </a:r>
            <a:r>
              <a:rPr sz="1400" dirty="0">
                <a:latin typeface="Times New Roman"/>
                <a:cs typeface="Times New Roman"/>
              </a:rPr>
              <a:t>the</a:t>
            </a:r>
            <a:r>
              <a:rPr sz="1400" spc="-25" dirty="0">
                <a:latin typeface="Times New Roman"/>
                <a:cs typeface="Times New Roman"/>
              </a:rPr>
              <a:t> </a:t>
            </a:r>
            <a:r>
              <a:rPr sz="1400" spc="-5" dirty="0">
                <a:latin typeface="Times New Roman"/>
                <a:cs typeface="Times New Roman"/>
              </a:rPr>
              <a:t>Parallel</a:t>
            </a:r>
            <a:endParaRPr sz="1400">
              <a:latin typeface="Times New Roman"/>
              <a:cs typeface="Times New Roman"/>
            </a:endParaRPr>
          </a:p>
          <a:p>
            <a:pPr marL="332740">
              <a:lnSpc>
                <a:spcPts val="1550"/>
              </a:lnSpc>
            </a:pPr>
            <a:r>
              <a:rPr sz="1400" spc="-5" dirty="0">
                <a:latin typeface="Times New Roman"/>
                <a:cs typeface="Times New Roman"/>
              </a:rPr>
              <a:t>Coordinates,</a:t>
            </a:r>
            <a:endParaRPr sz="1400">
              <a:latin typeface="Times New Roman"/>
              <a:cs typeface="Times New Roman"/>
            </a:endParaRPr>
          </a:p>
        </p:txBody>
      </p:sp>
      <p:sp>
        <p:nvSpPr>
          <p:cNvPr id="409" name="object 409"/>
          <p:cNvSpPr txBox="1"/>
          <p:nvPr/>
        </p:nvSpPr>
        <p:spPr>
          <a:xfrm>
            <a:off x="3246665" y="3874968"/>
            <a:ext cx="2022475" cy="849630"/>
          </a:xfrm>
          <a:prstGeom prst="rect">
            <a:avLst/>
          </a:prstGeom>
        </p:spPr>
        <p:txBody>
          <a:bodyPr vert="horz" wrap="square" lIns="0" tIns="26034" rIns="0" bIns="0" rtlCol="0">
            <a:spAutoFit/>
          </a:bodyPr>
          <a:lstStyle/>
          <a:p>
            <a:pPr marL="12700" marR="5080" indent="200660" algn="just">
              <a:lnSpc>
                <a:spcPts val="1610"/>
              </a:lnSpc>
              <a:spcBef>
                <a:spcPts val="204"/>
              </a:spcBef>
            </a:pPr>
            <a:r>
              <a:rPr sz="1400" spc="5" dirty="0">
                <a:latin typeface="Times New Roman"/>
                <a:cs typeface="Times New Roman"/>
              </a:rPr>
              <a:t>(b)Simplified </a:t>
            </a:r>
            <a:r>
              <a:rPr sz="1400" spc="-5" dirty="0">
                <a:latin typeface="Times New Roman"/>
                <a:cs typeface="Times New Roman"/>
              </a:rPr>
              <a:t>visual rep-  resentation after the shifting  and reordering of the</a:t>
            </a:r>
            <a:r>
              <a:rPr sz="1400" spc="-15" dirty="0">
                <a:latin typeface="Times New Roman"/>
                <a:cs typeface="Times New Roman"/>
              </a:rPr>
              <a:t> </a:t>
            </a:r>
            <a:r>
              <a:rPr sz="1400" spc="-5" dirty="0">
                <a:latin typeface="Times New Roman"/>
                <a:cs typeface="Times New Roman"/>
              </a:rPr>
              <a:t>Paral-</a:t>
            </a:r>
            <a:endParaRPr sz="1400" dirty="0">
              <a:latin typeface="Times New Roman"/>
              <a:cs typeface="Times New Roman"/>
            </a:endParaRPr>
          </a:p>
          <a:p>
            <a:pPr marL="448309" algn="just">
              <a:lnSpc>
                <a:spcPts val="1550"/>
              </a:lnSpc>
            </a:pPr>
            <a:r>
              <a:rPr sz="1400" spc="-5" dirty="0">
                <a:latin typeface="Times New Roman"/>
                <a:cs typeface="Times New Roman"/>
              </a:rPr>
              <a:t>lel</a:t>
            </a:r>
            <a:r>
              <a:rPr sz="1400" spc="-10" dirty="0">
                <a:latin typeface="Times New Roman"/>
                <a:cs typeface="Times New Roman"/>
              </a:rPr>
              <a:t> </a:t>
            </a:r>
            <a:r>
              <a:rPr sz="1400" spc="-5" dirty="0">
                <a:latin typeface="Times New Roman"/>
                <a:cs typeface="Times New Roman"/>
              </a:rPr>
              <a:t>Coordinates.</a:t>
            </a:r>
            <a:endParaRPr sz="1400" dirty="0">
              <a:latin typeface="Times New Roman"/>
              <a:cs typeface="Times New Roman"/>
            </a:endParaRPr>
          </a:p>
        </p:txBody>
      </p:sp>
      <p:sp>
        <p:nvSpPr>
          <p:cNvPr id="410" name="object 410"/>
          <p:cNvSpPr txBox="1"/>
          <p:nvPr/>
        </p:nvSpPr>
        <p:spPr>
          <a:xfrm>
            <a:off x="957481" y="4864024"/>
            <a:ext cx="4311659" cy="441959"/>
          </a:xfrm>
          <a:prstGeom prst="rect">
            <a:avLst/>
          </a:prstGeom>
        </p:spPr>
        <p:txBody>
          <a:bodyPr vert="horz" wrap="square" lIns="0" tIns="26670" rIns="0" bIns="0" rtlCol="0">
            <a:spAutoFit/>
          </a:bodyPr>
          <a:lstStyle/>
          <a:p>
            <a:pPr marL="309245" marR="5080" indent="-297180">
              <a:lnSpc>
                <a:spcPts val="1600"/>
              </a:lnSpc>
              <a:spcBef>
                <a:spcPts val="210"/>
              </a:spcBef>
            </a:pPr>
            <a:r>
              <a:rPr sz="1400" spc="-5" dirty="0">
                <a:latin typeface="Times New Roman"/>
                <a:cs typeface="Times New Roman"/>
              </a:rPr>
              <a:t>Simplification of the visual representation by the shifting and reordering of the Parallel</a:t>
            </a:r>
            <a:r>
              <a:rPr sz="1400" spc="20" dirty="0">
                <a:latin typeface="Times New Roman"/>
                <a:cs typeface="Times New Roman"/>
              </a:rPr>
              <a:t> </a:t>
            </a:r>
            <a:r>
              <a:rPr sz="1400" spc="-5" dirty="0">
                <a:latin typeface="Times New Roman"/>
                <a:cs typeface="Times New Roman"/>
              </a:rPr>
              <a:t>Coordinates</a:t>
            </a:r>
            <a:endParaRPr sz="1400" dirty="0">
              <a:latin typeface="Times New Roman"/>
              <a:cs typeface="Times New Roman"/>
            </a:endParaRPr>
          </a:p>
        </p:txBody>
      </p:sp>
      <p:sp>
        <p:nvSpPr>
          <p:cNvPr id="412" name="Title 411">
            <a:extLst>
              <a:ext uri="{FF2B5EF4-FFF2-40B4-BE49-F238E27FC236}">
                <a16:creationId xmlns:a16="http://schemas.microsoft.com/office/drawing/2014/main" id="{8F7656A2-FEF6-9F48-BC64-B410B991B7F3}"/>
              </a:ext>
            </a:extLst>
          </p:cNvPr>
          <p:cNvSpPr>
            <a:spLocks noGrp="1"/>
          </p:cNvSpPr>
          <p:nvPr>
            <p:ph type="title"/>
          </p:nvPr>
        </p:nvSpPr>
        <p:spPr/>
        <p:txBody>
          <a:bodyPr>
            <a:normAutofit fontScale="90000"/>
          </a:bodyPr>
          <a:lstStyle/>
          <a:p>
            <a:r>
              <a:rPr lang="en-US" spc="-5" dirty="0">
                <a:latin typeface="+mn-lt"/>
                <a:cs typeface="Franklin Gothic Book"/>
              </a:rPr>
              <a:t>Adjustable </a:t>
            </a:r>
            <a:r>
              <a:rPr lang="en-US" spc="-20" dirty="0">
                <a:latin typeface="+mn-lt"/>
                <a:cs typeface="Franklin Gothic Book"/>
              </a:rPr>
              <a:t>GLCs </a:t>
            </a:r>
            <a:r>
              <a:rPr lang="en-US" spc="-25" dirty="0">
                <a:latin typeface="+mn-lt"/>
                <a:cs typeface="Franklin Gothic Book"/>
              </a:rPr>
              <a:t>for </a:t>
            </a:r>
            <a:r>
              <a:rPr lang="en-US" dirty="0">
                <a:latin typeface="+mn-lt"/>
                <a:cs typeface="Franklin Gothic Book"/>
              </a:rPr>
              <a:t>decreasing </a:t>
            </a:r>
            <a:r>
              <a:rPr lang="en-US" spc="-5" dirty="0">
                <a:latin typeface="+mn-lt"/>
                <a:cs typeface="Franklin Gothic Book"/>
              </a:rPr>
              <a:t>occlusion </a:t>
            </a:r>
            <a:r>
              <a:rPr lang="en-US" dirty="0">
                <a:latin typeface="+mn-lt"/>
                <a:cs typeface="Franklin Gothic Book"/>
              </a:rPr>
              <a:t>and </a:t>
            </a:r>
            <a:r>
              <a:rPr lang="en-US" spc="-10" dirty="0">
                <a:latin typeface="+mn-lt"/>
                <a:cs typeface="Franklin Gothic Book"/>
              </a:rPr>
              <a:t>pattern</a:t>
            </a:r>
            <a:r>
              <a:rPr lang="en-US" spc="60" dirty="0">
                <a:latin typeface="+mn-lt"/>
                <a:cs typeface="Franklin Gothic Book"/>
              </a:rPr>
              <a:t> </a:t>
            </a:r>
            <a:r>
              <a:rPr lang="en-US" spc="-10" dirty="0">
                <a:latin typeface="+mn-lt"/>
                <a:cs typeface="Franklin Gothic Book"/>
              </a:rPr>
              <a:t>simplification</a:t>
            </a:r>
            <a:br>
              <a:rPr lang="en-US" dirty="0">
                <a:latin typeface="+mn-lt"/>
                <a:cs typeface="Franklin Gothic Book"/>
              </a:rPr>
            </a:br>
            <a:endParaRPr lang="en-US" dirty="0">
              <a:latin typeface="+mn-lt"/>
            </a:endParaRPr>
          </a:p>
        </p:txBody>
      </p:sp>
      <p:sp>
        <p:nvSpPr>
          <p:cNvPr id="416" name="Rectangle 415">
            <a:extLst>
              <a:ext uri="{FF2B5EF4-FFF2-40B4-BE49-F238E27FC236}">
                <a16:creationId xmlns:a16="http://schemas.microsoft.com/office/drawing/2014/main" id="{CE34A6D1-4EC9-4944-A3DF-CDE051DDD24F}"/>
              </a:ext>
            </a:extLst>
          </p:cNvPr>
          <p:cNvSpPr/>
          <p:nvPr/>
        </p:nvSpPr>
        <p:spPr>
          <a:xfrm>
            <a:off x="838200" y="5445410"/>
            <a:ext cx="5257800" cy="95410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Non-</a:t>
            </a:r>
            <a:r>
              <a:rPr lang="en-US" sz="1400" dirty="0" err="1">
                <a:latin typeface="Times New Roman" panose="02020603050405020304" pitchFamily="18" charset="0"/>
                <a:cs typeface="Times New Roman" panose="02020603050405020304" pitchFamily="18" charset="0"/>
              </a:rPr>
              <a:t>preattentive</a:t>
            </a:r>
            <a:r>
              <a:rPr lang="en-US" sz="1400" dirty="0">
                <a:latin typeface="Times New Roman" panose="02020603050405020304" pitchFamily="18" charset="0"/>
                <a:cs typeface="Times New Roman" panose="02020603050405020304" pitchFamily="18" charset="0"/>
              </a:rPr>
              <a:t> vs. </a:t>
            </a:r>
            <a:r>
              <a:rPr lang="en-US" sz="1400" dirty="0" err="1">
                <a:latin typeface="Times New Roman" panose="02020603050405020304" pitchFamily="18" charset="0"/>
                <a:cs typeface="Times New Roman" panose="02020603050405020304" pitchFamily="18" charset="0"/>
              </a:rPr>
              <a:t>preattentive</a:t>
            </a:r>
            <a:r>
              <a:rPr lang="en-US" sz="1400" dirty="0">
                <a:latin typeface="Times New Roman" panose="02020603050405020304" pitchFamily="18" charset="0"/>
                <a:cs typeface="Times New Roman" panose="02020603050405020304" pitchFamily="18" charset="0"/>
              </a:rPr>
              <a:t> visualizations (linearized patterns): 6-D point A= (3, 6, 4, 8, 2, 9) in blue, and 6-D point B=(3.5, 6.8, 4.8, 8.5, 2.8, 9.8) in orange in Traditional, Shifted Parallel Coordinates, and GLC</a:t>
            </a:r>
          </a:p>
        </p:txBody>
      </p:sp>
    </p:spTree>
    <p:extLst>
      <p:ext uri="{BB962C8B-B14F-4D97-AF65-F5344CB8AC3E}">
        <p14:creationId xmlns:p14="http://schemas.microsoft.com/office/powerpoint/2010/main" val="3604467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90445" y="4057903"/>
            <a:ext cx="3975100" cy="739775"/>
          </a:xfrm>
          <a:prstGeom prst="rect">
            <a:avLst/>
          </a:prstGeom>
        </p:spPr>
        <p:txBody>
          <a:bodyPr vert="horz" wrap="square" lIns="0" tIns="22860" rIns="0" bIns="0" rtlCol="0">
            <a:spAutoFit/>
          </a:bodyPr>
          <a:lstStyle/>
          <a:p>
            <a:pPr marL="12065" marR="5080" algn="ctr">
              <a:lnSpc>
                <a:spcPts val="1900"/>
              </a:lnSpc>
              <a:spcBef>
                <a:spcPts val="180"/>
              </a:spcBef>
            </a:pPr>
            <a:r>
              <a:rPr sz="1600" dirty="0">
                <a:latin typeface="Times New Roman"/>
                <a:cs typeface="Times New Roman"/>
              </a:rPr>
              <a:t>4-D data: representation of </a:t>
            </a:r>
            <a:r>
              <a:rPr sz="1600" spc="5" dirty="0">
                <a:latin typeface="Times New Roman"/>
                <a:cs typeface="Times New Roman"/>
              </a:rPr>
              <a:t>prevalence </a:t>
            </a:r>
            <a:r>
              <a:rPr sz="1600" dirty="0">
                <a:latin typeface="Times New Roman"/>
                <a:cs typeface="Times New Roman"/>
              </a:rPr>
              <a:t>of under-  nourished </a:t>
            </a:r>
            <a:r>
              <a:rPr sz="1600" spc="-10" dirty="0">
                <a:latin typeface="Times New Roman"/>
                <a:cs typeface="Times New Roman"/>
              </a:rPr>
              <a:t>in </a:t>
            </a:r>
            <a:r>
              <a:rPr sz="1600" dirty="0">
                <a:latin typeface="Times New Roman"/>
                <a:cs typeface="Times New Roman"/>
              </a:rPr>
              <a:t>the population (%)</a:t>
            </a:r>
            <a:r>
              <a:rPr sz="1600" spc="35" dirty="0">
                <a:latin typeface="Times New Roman"/>
                <a:cs typeface="Times New Roman"/>
              </a:rPr>
              <a:t> </a:t>
            </a:r>
            <a:r>
              <a:rPr sz="1600" spc="-10" dirty="0">
                <a:latin typeface="Times New Roman"/>
                <a:cs typeface="Times New Roman"/>
              </a:rPr>
              <a:t>in</a:t>
            </a:r>
            <a:endParaRPr sz="1600">
              <a:latin typeface="Times New Roman"/>
              <a:cs typeface="Times New Roman"/>
            </a:endParaRPr>
          </a:p>
          <a:p>
            <a:pPr algn="ctr">
              <a:lnSpc>
                <a:spcPts val="1739"/>
              </a:lnSpc>
            </a:pPr>
            <a:r>
              <a:rPr sz="1600" dirty="0">
                <a:latin typeface="Times New Roman"/>
                <a:cs typeface="Times New Roman"/>
              </a:rPr>
              <a:t>Collocated Paired</a:t>
            </a:r>
            <a:r>
              <a:rPr sz="1600" spc="10" dirty="0">
                <a:latin typeface="Times New Roman"/>
                <a:cs typeface="Times New Roman"/>
              </a:rPr>
              <a:t> </a:t>
            </a:r>
            <a:r>
              <a:rPr sz="1600" dirty="0">
                <a:latin typeface="Times New Roman"/>
                <a:cs typeface="Times New Roman"/>
              </a:rPr>
              <a:t>Coordinates</a:t>
            </a:r>
            <a:endParaRPr sz="1600">
              <a:latin typeface="Times New Roman"/>
              <a:cs typeface="Times New Roman"/>
            </a:endParaRPr>
          </a:p>
        </p:txBody>
      </p:sp>
      <p:sp>
        <p:nvSpPr>
          <p:cNvPr id="3" name="object 3"/>
          <p:cNvSpPr/>
          <p:nvPr/>
        </p:nvSpPr>
        <p:spPr>
          <a:xfrm>
            <a:off x="1710689" y="1428750"/>
            <a:ext cx="3182620" cy="2637155"/>
          </a:xfrm>
          <a:custGeom>
            <a:avLst/>
            <a:gdLst/>
            <a:ahLst/>
            <a:cxnLst/>
            <a:rect l="l" t="t" r="r" b="b"/>
            <a:pathLst>
              <a:path w="3182620" h="2637154">
                <a:moveTo>
                  <a:pt x="0" y="2637155"/>
                </a:moveTo>
                <a:lnTo>
                  <a:pt x="3182492" y="2637155"/>
                </a:lnTo>
                <a:lnTo>
                  <a:pt x="3182492" y="0"/>
                </a:lnTo>
                <a:lnTo>
                  <a:pt x="0" y="0"/>
                </a:lnTo>
                <a:lnTo>
                  <a:pt x="0" y="2637155"/>
                </a:lnTo>
                <a:close/>
              </a:path>
            </a:pathLst>
          </a:custGeom>
          <a:solidFill>
            <a:srgbClr val="FFFFFF"/>
          </a:solidFill>
        </p:spPr>
        <p:txBody>
          <a:bodyPr wrap="square" lIns="0" tIns="0" rIns="0" bIns="0" rtlCol="0"/>
          <a:lstStyle/>
          <a:p>
            <a:endParaRPr/>
          </a:p>
        </p:txBody>
      </p:sp>
      <p:sp>
        <p:nvSpPr>
          <p:cNvPr id="4" name="object 4"/>
          <p:cNvSpPr/>
          <p:nvPr/>
        </p:nvSpPr>
        <p:spPr>
          <a:xfrm>
            <a:off x="2031492" y="1574291"/>
            <a:ext cx="2581910" cy="2169160"/>
          </a:xfrm>
          <a:custGeom>
            <a:avLst/>
            <a:gdLst/>
            <a:ahLst/>
            <a:cxnLst/>
            <a:rect l="l" t="t" r="r" b="b"/>
            <a:pathLst>
              <a:path w="2581910" h="2169160">
                <a:moveTo>
                  <a:pt x="0" y="2169032"/>
                </a:moveTo>
                <a:lnTo>
                  <a:pt x="2581656" y="2169032"/>
                </a:lnTo>
                <a:lnTo>
                  <a:pt x="2581656" y="0"/>
                </a:lnTo>
                <a:lnTo>
                  <a:pt x="0" y="0"/>
                </a:lnTo>
                <a:lnTo>
                  <a:pt x="0" y="2169032"/>
                </a:lnTo>
                <a:close/>
              </a:path>
            </a:pathLst>
          </a:custGeom>
          <a:solidFill>
            <a:srgbClr val="FFFFFF"/>
          </a:solidFill>
        </p:spPr>
        <p:txBody>
          <a:bodyPr wrap="square" lIns="0" tIns="0" rIns="0" bIns="0" rtlCol="0"/>
          <a:lstStyle/>
          <a:p>
            <a:endParaRPr/>
          </a:p>
        </p:txBody>
      </p:sp>
      <p:sp>
        <p:nvSpPr>
          <p:cNvPr id="5" name="object 5"/>
          <p:cNvSpPr/>
          <p:nvPr/>
        </p:nvSpPr>
        <p:spPr>
          <a:xfrm>
            <a:off x="1999107" y="3433953"/>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6" name="object 6"/>
          <p:cNvSpPr/>
          <p:nvPr/>
        </p:nvSpPr>
        <p:spPr>
          <a:xfrm>
            <a:off x="1999107" y="3123819"/>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7" name="object 7"/>
          <p:cNvSpPr/>
          <p:nvPr/>
        </p:nvSpPr>
        <p:spPr>
          <a:xfrm>
            <a:off x="1999107" y="2813685"/>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8" name="object 8"/>
          <p:cNvSpPr/>
          <p:nvPr/>
        </p:nvSpPr>
        <p:spPr>
          <a:xfrm>
            <a:off x="1999107" y="2504313"/>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9" name="object 9"/>
          <p:cNvSpPr/>
          <p:nvPr/>
        </p:nvSpPr>
        <p:spPr>
          <a:xfrm>
            <a:off x="1999107" y="2194179"/>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10" name="object 10"/>
          <p:cNvSpPr/>
          <p:nvPr/>
        </p:nvSpPr>
        <p:spPr>
          <a:xfrm>
            <a:off x="1999107" y="1884807"/>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11" name="object 11"/>
          <p:cNvSpPr/>
          <p:nvPr/>
        </p:nvSpPr>
        <p:spPr>
          <a:xfrm>
            <a:off x="1999107" y="1575435"/>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12" name="object 12"/>
          <p:cNvSpPr/>
          <p:nvPr/>
        </p:nvSpPr>
        <p:spPr>
          <a:xfrm>
            <a:off x="2031873" y="1575435"/>
            <a:ext cx="0" cy="2200275"/>
          </a:xfrm>
          <a:custGeom>
            <a:avLst/>
            <a:gdLst/>
            <a:ahLst/>
            <a:cxnLst/>
            <a:rect l="l" t="t" r="r" b="b"/>
            <a:pathLst>
              <a:path h="2200275">
                <a:moveTo>
                  <a:pt x="0" y="0"/>
                </a:moveTo>
                <a:lnTo>
                  <a:pt x="0" y="2200147"/>
                </a:lnTo>
              </a:path>
            </a:pathLst>
          </a:custGeom>
          <a:ln w="9906">
            <a:solidFill>
              <a:srgbClr val="858585"/>
            </a:solidFill>
          </a:ln>
        </p:spPr>
        <p:txBody>
          <a:bodyPr wrap="square" lIns="0" tIns="0" rIns="0" bIns="0" rtlCol="0"/>
          <a:lstStyle/>
          <a:p>
            <a:endParaRPr/>
          </a:p>
        </p:txBody>
      </p:sp>
      <p:sp>
        <p:nvSpPr>
          <p:cNvPr id="13" name="object 13"/>
          <p:cNvSpPr/>
          <p:nvPr/>
        </p:nvSpPr>
        <p:spPr>
          <a:xfrm>
            <a:off x="1999107" y="3743325"/>
            <a:ext cx="2614930" cy="0"/>
          </a:xfrm>
          <a:custGeom>
            <a:avLst/>
            <a:gdLst/>
            <a:ahLst/>
            <a:cxnLst/>
            <a:rect l="l" t="t" r="r" b="b"/>
            <a:pathLst>
              <a:path w="2614929">
                <a:moveTo>
                  <a:pt x="0" y="0"/>
                </a:moveTo>
                <a:lnTo>
                  <a:pt x="2614676" y="0"/>
                </a:lnTo>
              </a:path>
            </a:pathLst>
          </a:custGeom>
          <a:ln w="9906">
            <a:solidFill>
              <a:srgbClr val="858585"/>
            </a:solidFill>
          </a:ln>
        </p:spPr>
        <p:txBody>
          <a:bodyPr wrap="square" lIns="0" tIns="0" rIns="0" bIns="0" rtlCol="0"/>
          <a:lstStyle/>
          <a:p>
            <a:endParaRPr/>
          </a:p>
        </p:txBody>
      </p:sp>
      <p:sp>
        <p:nvSpPr>
          <p:cNvPr id="14" name="object 14"/>
          <p:cNvSpPr/>
          <p:nvPr/>
        </p:nvSpPr>
        <p:spPr>
          <a:xfrm>
            <a:off x="2400680"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15" name="object 15"/>
          <p:cNvSpPr/>
          <p:nvPr/>
        </p:nvSpPr>
        <p:spPr>
          <a:xfrm>
            <a:off x="2770251"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16" name="object 16"/>
          <p:cNvSpPr/>
          <p:nvPr/>
        </p:nvSpPr>
        <p:spPr>
          <a:xfrm>
            <a:off x="3139058"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17" name="object 17"/>
          <p:cNvSpPr/>
          <p:nvPr/>
        </p:nvSpPr>
        <p:spPr>
          <a:xfrm>
            <a:off x="3507866"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18" name="object 18"/>
          <p:cNvSpPr/>
          <p:nvPr/>
        </p:nvSpPr>
        <p:spPr>
          <a:xfrm>
            <a:off x="3876675"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19" name="object 19"/>
          <p:cNvSpPr/>
          <p:nvPr/>
        </p:nvSpPr>
        <p:spPr>
          <a:xfrm>
            <a:off x="4245483"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20" name="object 20"/>
          <p:cNvSpPr/>
          <p:nvPr/>
        </p:nvSpPr>
        <p:spPr>
          <a:xfrm>
            <a:off x="4613528" y="3743325"/>
            <a:ext cx="0" cy="32384"/>
          </a:xfrm>
          <a:custGeom>
            <a:avLst/>
            <a:gdLst/>
            <a:ahLst/>
            <a:cxnLst/>
            <a:rect l="l" t="t" r="r" b="b"/>
            <a:pathLst>
              <a:path h="32385">
                <a:moveTo>
                  <a:pt x="0" y="0"/>
                </a:moveTo>
                <a:lnTo>
                  <a:pt x="0" y="32004"/>
                </a:lnTo>
              </a:path>
            </a:pathLst>
          </a:custGeom>
          <a:ln w="9906">
            <a:solidFill>
              <a:srgbClr val="858585"/>
            </a:solidFill>
          </a:ln>
        </p:spPr>
        <p:txBody>
          <a:bodyPr wrap="square" lIns="0" tIns="0" rIns="0" bIns="0" rtlCol="0"/>
          <a:lstStyle/>
          <a:p>
            <a:endParaRPr/>
          </a:p>
        </p:txBody>
      </p:sp>
      <p:sp>
        <p:nvSpPr>
          <p:cNvPr id="21" name="object 21"/>
          <p:cNvSpPr/>
          <p:nvPr/>
        </p:nvSpPr>
        <p:spPr>
          <a:xfrm>
            <a:off x="2215895" y="3588258"/>
            <a:ext cx="221615" cy="0"/>
          </a:xfrm>
          <a:custGeom>
            <a:avLst/>
            <a:gdLst/>
            <a:ahLst/>
            <a:cxnLst/>
            <a:rect l="l" t="t" r="r" b="b"/>
            <a:pathLst>
              <a:path w="221614">
                <a:moveTo>
                  <a:pt x="221487" y="0"/>
                </a:moveTo>
                <a:lnTo>
                  <a:pt x="0" y="0"/>
                </a:lnTo>
              </a:path>
            </a:pathLst>
          </a:custGeom>
          <a:ln w="28956">
            <a:solidFill>
              <a:srgbClr val="3A679A"/>
            </a:solidFill>
          </a:ln>
        </p:spPr>
        <p:txBody>
          <a:bodyPr wrap="square" lIns="0" tIns="0" rIns="0" bIns="0" rtlCol="0"/>
          <a:lstStyle/>
          <a:p>
            <a:endParaRPr/>
          </a:p>
        </p:txBody>
      </p:sp>
      <p:sp>
        <p:nvSpPr>
          <p:cNvPr id="22" name="object 22"/>
          <p:cNvSpPr/>
          <p:nvPr/>
        </p:nvSpPr>
        <p:spPr>
          <a:xfrm>
            <a:off x="2179320" y="3588258"/>
            <a:ext cx="37465" cy="31115"/>
          </a:xfrm>
          <a:custGeom>
            <a:avLst/>
            <a:gdLst/>
            <a:ahLst/>
            <a:cxnLst/>
            <a:rect l="l" t="t" r="r" b="b"/>
            <a:pathLst>
              <a:path w="37464" h="31114">
                <a:moveTo>
                  <a:pt x="0" y="0"/>
                </a:moveTo>
                <a:lnTo>
                  <a:pt x="36956" y="30987"/>
                </a:lnTo>
              </a:path>
            </a:pathLst>
          </a:custGeom>
          <a:ln w="28956">
            <a:solidFill>
              <a:srgbClr val="9D3B39"/>
            </a:solidFill>
          </a:ln>
        </p:spPr>
        <p:txBody>
          <a:bodyPr wrap="square" lIns="0" tIns="0" rIns="0" bIns="0" rtlCol="0"/>
          <a:lstStyle/>
          <a:p>
            <a:endParaRPr/>
          </a:p>
        </p:txBody>
      </p:sp>
      <p:sp>
        <p:nvSpPr>
          <p:cNvPr id="23" name="object 23"/>
          <p:cNvSpPr/>
          <p:nvPr/>
        </p:nvSpPr>
        <p:spPr>
          <a:xfrm>
            <a:off x="3949446" y="2378201"/>
            <a:ext cx="91312" cy="94614"/>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3983990" y="1837182"/>
            <a:ext cx="535305" cy="594360"/>
          </a:xfrm>
          <a:custGeom>
            <a:avLst/>
            <a:gdLst/>
            <a:ahLst/>
            <a:cxnLst/>
            <a:rect l="l" t="t" r="r" b="b"/>
            <a:pathLst>
              <a:path w="535304" h="594360">
                <a:moveTo>
                  <a:pt x="522732" y="0"/>
                </a:moveTo>
                <a:lnTo>
                  <a:pt x="513461" y="507"/>
                </a:lnTo>
                <a:lnTo>
                  <a:pt x="0" y="575055"/>
                </a:lnTo>
                <a:lnTo>
                  <a:pt x="4445" y="591946"/>
                </a:lnTo>
                <a:lnTo>
                  <a:pt x="21844" y="594359"/>
                </a:lnTo>
                <a:lnTo>
                  <a:pt x="535305" y="20065"/>
                </a:lnTo>
                <a:lnTo>
                  <a:pt x="534797" y="10794"/>
                </a:lnTo>
                <a:lnTo>
                  <a:pt x="522732" y="0"/>
                </a:lnTo>
                <a:close/>
              </a:path>
            </a:pathLst>
          </a:custGeom>
          <a:solidFill>
            <a:srgbClr val="7B9644"/>
          </a:solidFill>
        </p:spPr>
        <p:txBody>
          <a:bodyPr wrap="square" lIns="0" tIns="0" rIns="0" bIns="0" rtlCol="0"/>
          <a:lstStyle/>
          <a:p>
            <a:endParaRPr/>
          </a:p>
        </p:txBody>
      </p:sp>
      <p:sp>
        <p:nvSpPr>
          <p:cNvPr id="25" name="object 25"/>
          <p:cNvSpPr/>
          <p:nvPr/>
        </p:nvSpPr>
        <p:spPr>
          <a:xfrm>
            <a:off x="2054351" y="3696461"/>
            <a:ext cx="29209" cy="0"/>
          </a:xfrm>
          <a:custGeom>
            <a:avLst/>
            <a:gdLst/>
            <a:ahLst/>
            <a:cxnLst/>
            <a:rect l="l" t="t" r="r" b="b"/>
            <a:pathLst>
              <a:path w="29210">
                <a:moveTo>
                  <a:pt x="0" y="0"/>
                </a:moveTo>
                <a:lnTo>
                  <a:pt x="29210" y="0"/>
                </a:lnTo>
              </a:path>
            </a:pathLst>
          </a:custGeom>
          <a:ln w="30480">
            <a:solidFill>
              <a:srgbClr val="664E83"/>
            </a:solidFill>
          </a:ln>
        </p:spPr>
        <p:txBody>
          <a:bodyPr wrap="square" lIns="0" tIns="0" rIns="0" bIns="0" rtlCol="0"/>
          <a:lstStyle/>
          <a:p>
            <a:endParaRPr/>
          </a:p>
        </p:txBody>
      </p:sp>
      <p:sp>
        <p:nvSpPr>
          <p:cNvPr id="26" name="object 26"/>
          <p:cNvSpPr/>
          <p:nvPr/>
        </p:nvSpPr>
        <p:spPr>
          <a:xfrm>
            <a:off x="3137916" y="2839720"/>
            <a:ext cx="84200" cy="97535"/>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3162173" y="2456688"/>
            <a:ext cx="287020" cy="431165"/>
          </a:xfrm>
          <a:custGeom>
            <a:avLst/>
            <a:gdLst/>
            <a:ahLst/>
            <a:cxnLst/>
            <a:rect l="l" t="t" r="r" b="b"/>
            <a:pathLst>
              <a:path w="287020" h="431164">
                <a:moveTo>
                  <a:pt x="271399" y="0"/>
                </a:moveTo>
                <a:lnTo>
                  <a:pt x="262254" y="2032"/>
                </a:lnTo>
                <a:lnTo>
                  <a:pt x="257937" y="8889"/>
                </a:lnTo>
                <a:lnTo>
                  <a:pt x="0" y="415163"/>
                </a:lnTo>
                <a:lnTo>
                  <a:pt x="7112" y="431164"/>
                </a:lnTo>
                <a:lnTo>
                  <a:pt x="24637" y="430784"/>
                </a:lnTo>
                <a:lnTo>
                  <a:pt x="282701" y="24511"/>
                </a:lnTo>
                <a:lnTo>
                  <a:pt x="287019" y="17652"/>
                </a:lnTo>
                <a:lnTo>
                  <a:pt x="284988" y="8636"/>
                </a:lnTo>
                <a:lnTo>
                  <a:pt x="278129" y="4317"/>
                </a:lnTo>
                <a:lnTo>
                  <a:pt x="271399" y="0"/>
                </a:lnTo>
                <a:close/>
              </a:path>
            </a:pathLst>
          </a:custGeom>
          <a:solidFill>
            <a:srgbClr val="388AA0"/>
          </a:solidFill>
        </p:spPr>
        <p:txBody>
          <a:bodyPr wrap="square" lIns="0" tIns="0" rIns="0" bIns="0" rtlCol="0"/>
          <a:lstStyle/>
          <a:p>
            <a:endParaRPr/>
          </a:p>
        </p:txBody>
      </p:sp>
      <p:sp>
        <p:nvSpPr>
          <p:cNvPr id="28" name="object 28"/>
          <p:cNvSpPr/>
          <p:nvPr/>
        </p:nvSpPr>
        <p:spPr>
          <a:xfrm>
            <a:off x="2584704" y="3169920"/>
            <a:ext cx="201040" cy="201675"/>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2584704" y="2907029"/>
            <a:ext cx="443229" cy="139827"/>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2163317" y="3354323"/>
            <a:ext cx="384682" cy="216662"/>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3637788" y="1830451"/>
            <a:ext cx="513715" cy="194310"/>
          </a:xfrm>
          <a:custGeom>
            <a:avLst/>
            <a:gdLst/>
            <a:ahLst/>
            <a:cxnLst/>
            <a:rect l="l" t="t" r="r" b="b"/>
            <a:pathLst>
              <a:path w="513714" h="194310">
                <a:moveTo>
                  <a:pt x="499745" y="0"/>
                </a:moveTo>
                <a:lnTo>
                  <a:pt x="4063" y="166243"/>
                </a:lnTo>
                <a:lnTo>
                  <a:pt x="0" y="174625"/>
                </a:lnTo>
                <a:lnTo>
                  <a:pt x="2539" y="182118"/>
                </a:lnTo>
                <a:lnTo>
                  <a:pt x="5079" y="189864"/>
                </a:lnTo>
                <a:lnTo>
                  <a:pt x="13462" y="193928"/>
                </a:lnTo>
                <a:lnTo>
                  <a:pt x="509142" y="27686"/>
                </a:lnTo>
                <a:lnTo>
                  <a:pt x="513714" y="10668"/>
                </a:lnTo>
                <a:lnTo>
                  <a:pt x="499745" y="0"/>
                </a:lnTo>
                <a:close/>
              </a:path>
            </a:pathLst>
          </a:custGeom>
          <a:solidFill>
            <a:srgbClr val="F69240"/>
          </a:solidFill>
        </p:spPr>
        <p:txBody>
          <a:bodyPr wrap="square" lIns="0" tIns="0" rIns="0" bIns="0" rtlCol="0"/>
          <a:lstStyle/>
          <a:p>
            <a:endParaRPr/>
          </a:p>
        </p:txBody>
      </p:sp>
      <p:sp>
        <p:nvSpPr>
          <p:cNvPr id="32" name="object 32"/>
          <p:cNvSpPr/>
          <p:nvPr/>
        </p:nvSpPr>
        <p:spPr>
          <a:xfrm>
            <a:off x="4109720" y="1808988"/>
            <a:ext cx="97281" cy="8305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1820417" y="3642359"/>
            <a:ext cx="179069" cy="220218"/>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1768601" y="3332988"/>
            <a:ext cx="230886" cy="220217"/>
          </a:xfrm>
          <a:prstGeom prst="rect">
            <a:avLst/>
          </a:prstGeom>
          <a:blipFill>
            <a:blip r:embed="rId9" cstate="print"/>
            <a:stretch>
              <a:fillRect/>
            </a:stretch>
          </a:blipFill>
        </p:spPr>
        <p:txBody>
          <a:bodyPr wrap="square" lIns="0" tIns="0" rIns="0" bIns="0" rtlCol="0"/>
          <a:lstStyle/>
          <a:p>
            <a:endParaRPr/>
          </a:p>
        </p:txBody>
      </p:sp>
      <p:sp>
        <p:nvSpPr>
          <p:cNvPr id="35" name="object 35"/>
          <p:cNvSpPr/>
          <p:nvPr/>
        </p:nvSpPr>
        <p:spPr>
          <a:xfrm>
            <a:off x="1768601" y="3022854"/>
            <a:ext cx="230886" cy="220217"/>
          </a:xfrm>
          <a:prstGeom prst="rect">
            <a:avLst/>
          </a:prstGeom>
          <a:blipFill>
            <a:blip r:embed="rId10" cstate="print"/>
            <a:stretch>
              <a:fillRect/>
            </a:stretch>
          </a:blipFill>
        </p:spPr>
        <p:txBody>
          <a:bodyPr wrap="square" lIns="0" tIns="0" rIns="0" bIns="0" rtlCol="0"/>
          <a:lstStyle/>
          <a:p>
            <a:endParaRPr/>
          </a:p>
        </p:txBody>
      </p:sp>
      <p:sp>
        <p:nvSpPr>
          <p:cNvPr id="36" name="object 36"/>
          <p:cNvSpPr/>
          <p:nvPr/>
        </p:nvSpPr>
        <p:spPr>
          <a:xfrm>
            <a:off x="1768601" y="2713482"/>
            <a:ext cx="230886" cy="220217"/>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1768601" y="2403348"/>
            <a:ext cx="230886" cy="220217"/>
          </a:xfrm>
          <a:prstGeom prst="rect">
            <a:avLst/>
          </a:prstGeom>
          <a:blipFill>
            <a:blip r:embed="rId12" cstate="print"/>
            <a:stretch>
              <a:fillRect/>
            </a:stretch>
          </a:blipFill>
        </p:spPr>
        <p:txBody>
          <a:bodyPr wrap="square" lIns="0" tIns="0" rIns="0" bIns="0" rtlCol="0"/>
          <a:lstStyle/>
          <a:p>
            <a:endParaRPr/>
          </a:p>
        </p:txBody>
      </p:sp>
      <p:sp>
        <p:nvSpPr>
          <p:cNvPr id="38" name="object 38"/>
          <p:cNvSpPr/>
          <p:nvPr/>
        </p:nvSpPr>
        <p:spPr>
          <a:xfrm>
            <a:off x="1768601" y="2093214"/>
            <a:ext cx="230886" cy="220217"/>
          </a:xfrm>
          <a:prstGeom prst="rect">
            <a:avLst/>
          </a:prstGeom>
          <a:blipFill>
            <a:blip r:embed="rId13" cstate="print"/>
            <a:stretch>
              <a:fillRect/>
            </a:stretch>
          </a:blipFill>
        </p:spPr>
        <p:txBody>
          <a:bodyPr wrap="square" lIns="0" tIns="0" rIns="0" bIns="0" rtlCol="0"/>
          <a:lstStyle/>
          <a:p>
            <a:endParaRPr/>
          </a:p>
        </p:txBody>
      </p:sp>
      <p:sp>
        <p:nvSpPr>
          <p:cNvPr id="39" name="object 39"/>
          <p:cNvSpPr/>
          <p:nvPr/>
        </p:nvSpPr>
        <p:spPr>
          <a:xfrm>
            <a:off x="1768601" y="1783842"/>
            <a:ext cx="230886" cy="220217"/>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1768601" y="1474469"/>
            <a:ext cx="230886" cy="220217"/>
          </a:xfrm>
          <a:prstGeom prst="rect">
            <a:avLst/>
          </a:prstGeom>
          <a:blipFill>
            <a:blip r:embed="rId15" cstate="print"/>
            <a:stretch>
              <a:fillRect/>
            </a:stretch>
          </a:blipFill>
        </p:spPr>
        <p:txBody>
          <a:bodyPr wrap="square" lIns="0" tIns="0" rIns="0" bIns="0" rtlCol="0"/>
          <a:lstStyle/>
          <a:p>
            <a:endParaRPr/>
          </a:p>
        </p:txBody>
      </p:sp>
      <p:sp>
        <p:nvSpPr>
          <p:cNvPr id="41" name="object 41"/>
          <p:cNvSpPr/>
          <p:nvPr/>
        </p:nvSpPr>
        <p:spPr>
          <a:xfrm>
            <a:off x="1942338" y="3776471"/>
            <a:ext cx="179069" cy="220218"/>
          </a:xfrm>
          <a:prstGeom prst="rect">
            <a:avLst/>
          </a:prstGeom>
          <a:blipFill>
            <a:blip r:embed="rId16" cstate="print"/>
            <a:stretch>
              <a:fillRect/>
            </a:stretch>
          </a:blipFill>
        </p:spPr>
        <p:txBody>
          <a:bodyPr wrap="square" lIns="0" tIns="0" rIns="0" bIns="0" rtlCol="0"/>
          <a:lstStyle/>
          <a:p>
            <a:endParaRPr/>
          </a:p>
        </p:txBody>
      </p:sp>
      <p:sp>
        <p:nvSpPr>
          <p:cNvPr id="42" name="object 42"/>
          <p:cNvSpPr/>
          <p:nvPr/>
        </p:nvSpPr>
        <p:spPr>
          <a:xfrm>
            <a:off x="2285238" y="3776471"/>
            <a:ext cx="230124" cy="220218"/>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2653283" y="3776471"/>
            <a:ext cx="230886" cy="220218"/>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3022092" y="3776471"/>
            <a:ext cx="230885" cy="220218"/>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3390900" y="3776471"/>
            <a:ext cx="230886" cy="220218"/>
          </a:xfrm>
          <a:prstGeom prst="rect">
            <a:avLst/>
          </a:prstGeom>
          <a:blipFill>
            <a:blip r:embed="rId19" cstate="print"/>
            <a:stretch>
              <a:fillRect/>
            </a:stretch>
          </a:blipFill>
        </p:spPr>
        <p:txBody>
          <a:bodyPr wrap="square" lIns="0" tIns="0" rIns="0" bIns="0" rtlCol="0"/>
          <a:lstStyle/>
          <a:p>
            <a:endParaRPr/>
          </a:p>
        </p:txBody>
      </p:sp>
      <p:sp>
        <p:nvSpPr>
          <p:cNvPr id="46" name="object 46"/>
          <p:cNvSpPr/>
          <p:nvPr/>
        </p:nvSpPr>
        <p:spPr>
          <a:xfrm>
            <a:off x="3759708" y="3776471"/>
            <a:ext cx="230886" cy="220218"/>
          </a:xfrm>
          <a:prstGeom prst="rect">
            <a:avLst/>
          </a:prstGeom>
          <a:blipFill>
            <a:blip r:embed="rId20" cstate="print"/>
            <a:stretch>
              <a:fillRect/>
            </a:stretch>
          </a:blipFill>
        </p:spPr>
        <p:txBody>
          <a:bodyPr wrap="square" lIns="0" tIns="0" rIns="0" bIns="0" rtlCol="0"/>
          <a:lstStyle/>
          <a:p>
            <a:endParaRPr/>
          </a:p>
        </p:txBody>
      </p:sp>
      <p:sp>
        <p:nvSpPr>
          <p:cNvPr id="47" name="object 47"/>
          <p:cNvSpPr/>
          <p:nvPr/>
        </p:nvSpPr>
        <p:spPr>
          <a:xfrm>
            <a:off x="4128515" y="3776471"/>
            <a:ext cx="230886" cy="220218"/>
          </a:xfrm>
          <a:prstGeom prst="rect">
            <a:avLst/>
          </a:prstGeom>
          <a:blipFill>
            <a:blip r:embed="rId21" cstate="print"/>
            <a:stretch>
              <a:fillRect/>
            </a:stretch>
          </a:blipFill>
        </p:spPr>
        <p:txBody>
          <a:bodyPr wrap="square" lIns="0" tIns="0" rIns="0" bIns="0" rtlCol="0"/>
          <a:lstStyle/>
          <a:p>
            <a:endParaRPr/>
          </a:p>
        </p:txBody>
      </p:sp>
      <p:sp>
        <p:nvSpPr>
          <p:cNvPr id="48" name="object 48"/>
          <p:cNvSpPr/>
          <p:nvPr/>
        </p:nvSpPr>
        <p:spPr>
          <a:xfrm>
            <a:off x="4497323" y="3776471"/>
            <a:ext cx="230886" cy="220218"/>
          </a:xfrm>
          <a:prstGeom prst="rect">
            <a:avLst/>
          </a:prstGeom>
          <a:blipFill>
            <a:blip r:embed="rId22" cstate="print"/>
            <a:stretch>
              <a:fillRect/>
            </a:stretch>
          </a:blipFill>
        </p:spPr>
        <p:txBody>
          <a:bodyPr wrap="square" lIns="0" tIns="0" rIns="0" bIns="0" rtlCol="0"/>
          <a:lstStyle/>
          <a:p>
            <a:endParaRPr/>
          </a:p>
        </p:txBody>
      </p:sp>
      <p:sp>
        <p:nvSpPr>
          <p:cNvPr id="49" name="object 49"/>
          <p:cNvSpPr/>
          <p:nvPr/>
        </p:nvSpPr>
        <p:spPr>
          <a:xfrm>
            <a:off x="2032254" y="1564386"/>
            <a:ext cx="2585085" cy="2181860"/>
          </a:xfrm>
          <a:custGeom>
            <a:avLst/>
            <a:gdLst/>
            <a:ahLst/>
            <a:cxnLst/>
            <a:rect l="l" t="t" r="r" b="b"/>
            <a:pathLst>
              <a:path w="2585085" h="2181860">
                <a:moveTo>
                  <a:pt x="0" y="2181352"/>
                </a:moveTo>
                <a:lnTo>
                  <a:pt x="2585085" y="0"/>
                </a:lnTo>
              </a:path>
            </a:pathLst>
          </a:custGeom>
          <a:ln w="6096">
            <a:solidFill>
              <a:srgbClr val="000000"/>
            </a:solidFill>
          </a:ln>
        </p:spPr>
        <p:txBody>
          <a:bodyPr wrap="square" lIns="0" tIns="0" rIns="0" bIns="0" rtlCol="0"/>
          <a:lstStyle/>
          <a:p>
            <a:endParaRPr/>
          </a:p>
        </p:txBody>
      </p:sp>
      <p:sp>
        <p:nvSpPr>
          <p:cNvPr id="50" name="object 50"/>
          <p:cNvSpPr/>
          <p:nvPr/>
        </p:nvSpPr>
        <p:spPr>
          <a:xfrm>
            <a:off x="4892802" y="1626870"/>
            <a:ext cx="883920" cy="2433828"/>
          </a:xfrm>
          <a:prstGeom prst="rect">
            <a:avLst/>
          </a:prstGeom>
          <a:blipFill>
            <a:blip r:embed="rId23" cstate="print"/>
            <a:stretch>
              <a:fillRect/>
            </a:stretch>
          </a:blipFill>
        </p:spPr>
        <p:txBody>
          <a:bodyPr wrap="square" lIns="0" tIns="0" rIns="0" bIns="0" rtlCol="0"/>
          <a:lstStyle/>
          <a:p>
            <a:endParaRPr/>
          </a:p>
        </p:txBody>
      </p:sp>
      <p:sp>
        <p:nvSpPr>
          <p:cNvPr id="51" name="object 51"/>
          <p:cNvSpPr/>
          <p:nvPr/>
        </p:nvSpPr>
        <p:spPr>
          <a:xfrm>
            <a:off x="5091684" y="2085545"/>
            <a:ext cx="64769" cy="71120"/>
          </a:xfrm>
          <a:custGeom>
            <a:avLst/>
            <a:gdLst/>
            <a:ahLst/>
            <a:cxnLst/>
            <a:rect l="l" t="t" r="r" b="b"/>
            <a:pathLst>
              <a:path w="64770" h="71119">
                <a:moveTo>
                  <a:pt x="0" y="71041"/>
                </a:moveTo>
                <a:lnTo>
                  <a:pt x="64512" y="71041"/>
                </a:lnTo>
                <a:lnTo>
                  <a:pt x="64512" y="0"/>
                </a:lnTo>
                <a:lnTo>
                  <a:pt x="0" y="0"/>
                </a:lnTo>
                <a:lnTo>
                  <a:pt x="0" y="71041"/>
                </a:lnTo>
                <a:close/>
              </a:path>
            </a:pathLst>
          </a:custGeom>
          <a:ln w="9144">
            <a:solidFill>
              <a:srgbClr val="FFFFFF"/>
            </a:solidFill>
          </a:ln>
        </p:spPr>
        <p:txBody>
          <a:bodyPr wrap="square" lIns="0" tIns="0" rIns="0" bIns="0" rtlCol="0"/>
          <a:lstStyle/>
          <a:p>
            <a:endParaRPr/>
          </a:p>
        </p:txBody>
      </p:sp>
      <p:sp>
        <p:nvSpPr>
          <p:cNvPr id="52" name="object 52"/>
          <p:cNvSpPr/>
          <p:nvPr/>
        </p:nvSpPr>
        <p:spPr>
          <a:xfrm>
            <a:off x="4988814" y="3674364"/>
            <a:ext cx="64135" cy="36830"/>
          </a:xfrm>
          <a:custGeom>
            <a:avLst/>
            <a:gdLst/>
            <a:ahLst/>
            <a:cxnLst/>
            <a:rect l="l" t="t" r="r" b="b"/>
            <a:pathLst>
              <a:path w="64135" h="36829">
                <a:moveTo>
                  <a:pt x="0" y="36575"/>
                </a:moveTo>
                <a:lnTo>
                  <a:pt x="64008" y="36575"/>
                </a:lnTo>
                <a:lnTo>
                  <a:pt x="64008" y="0"/>
                </a:lnTo>
                <a:lnTo>
                  <a:pt x="0" y="0"/>
                </a:lnTo>
                <a:lnTo>
                  <a:pt x="0" y="36575"/>
                </a:lnTo>
                <a:close/>
              </a:path>
            </a:pathLst>
          </a:custGeom>
          <a:solidFill>
            <a:srgbClr val="FFFFFF"/>
          </a:solidFill>
        </p:spPr>
        <p:txBody>
          <a:bodyPr wrap="square" lIns="0" tIns="0" rIns="0" bIns="0" rtlCol="0"/>
          <a:lstStyle/>
          <a:p>
            <a:endParaRPr/>
          </a:p>
        </p:txBody>
      </p:sp>
      <p:sp>
        <p:nvSpPr>
          <p:cNvPr id="53" name="object 53"/>
          <p:cNvSpPr/>
          <p:nvPr/>
        </p:nvSpPr>
        <p:spPr>
          <a:xfrm>
            <a:off x="4985765" y="3668267"/>
            <a:ext cx="71120" cy="48895"/>
          </a:xfrm>
          <a:custGeom>
            <a:avLst/>
            <a:gdLst/>
            <a:ahLst/>
            <a:cxnLst/>
            <a:rect l="l" t="t" r="r" b="b"/>
            <a:pathLst>
              <a:path w="71120" h="48895">
                <a:moveTo>
                  <a:pt x="0" y="48767"/>
                </a:moveTo>
                <a:lnTo>
                  <a:pt x="70612" y="48767"/>
                </a:lnTo>
                <a:lnTo>
                  <a:pt x="70612" y="0"/>
                </a:lnTo>
                <a:lnTo>
                  <a:pt x="0" y="0"/>
                </a:lnTo>
                <a:lnTo>
                  <a:pt x="0" y="48767"/>
                </a:lnTo>
                <a:close/>
              </a:path>
            </a:pathLst>
          </a:custGeom>
          <a:solidFill>
            <a:srgbClr val="FFFFFF"/>
          </a:solidFill>
        </p:spPr>
        <p:txBody>
          <a:bodyPr wrap="square" lIns="0" tIns="0" rIns="0" bIns="0" rtlCol="0"/>
          <a:lstStyle/>
          <a:p>
            <a:endParaRPr/>
          </a:p>
        </p:txBody>
      </p:sp>
      <p:sp>
        <p:nvSpPr>
          <p:cNvPr id="54" name="object 54"/>
          <p:cNvSpPr/>
          <p:nvPr/>
        </p:nvSpPr>
        <p:spPr>
          <a:xfrm>
            <a:off x="4991100" y="3749075"/>
            <a:ext cx="40005" cy="36830"/>
          </a:xfrm>
          <a:custGeom>
            <a:avLst/>
            <a:gdLst/>
            <a:ahLst/>
            <a:cxnLst/>
            <a:rect l="l" t="t" r="r" b="b"/>
            <a:pathLst>
              <a:path w="40004" h="36829">
                <a:moveTo>
                  <a:pt x="0" y="36286"/>
                </a:moveTo>
                <a:lnTo>
                  <a:pt x="39443" y="36286"/>
                </a:lnTo>
                <a:lnTo>
                  <a:pt x="39443" y="0"/>
                </a:lnTo>
                <a:lnTo>
                  <a:pt x="0" y="0"/>
                </a:lnTo>
                <a:lnTo>
                  <a:pt x="0" y="36286"/>
                </a:lnTo>
                <a:close/>
              </a:path>
            </a:pathLst>
          </a:custGeom>
          <a:solidFill>
            <a:srgbClr val="FFFFFF"/>
          </a:solidFill>
        </p:spPr>
        <p:txBody>
          <a:bodyPr wrap="square" lIns="0" tIns="0" rIns="0" bIns="0" rtlCol="0"/>
          <a:lstStyle/>
          <a:p>
            <a:endParaRPr/>
          </a:p>
        </p:txBody>
      </p:sp>
      <p:sp>
        <p:nvSpPr>
          <p:cNvPr id="55" name="object 55"/>
          <p:cNvSpPr/>
          <p:nvPr/>
        </p:nvSpPr>
        <p:spPr>
          <a:xfrm>
            <a:off x="4987290" y="3742928"/>
            <a:ext cx="46990" cy="48895"/>
          </a:xfrm>
          <a:custGeom>
            <a:avLst/>
            <a:gdLst/>
            <a:ahLst/>
            <a:cxnLst/>
            <a:rect l="l" t="t" r="r" b="b"/>
            <a:pathLst>
              <a:path w="46989" h="48895">
                <a:moveTo>
                  <a:pt x="0" y="48402"/>
                </a:moveTo>
                <a:lnTo>
                  <a:pt x="46845" y="48402"/>
                </a:lnTo>
                <a:lnTo>
                  <a:pt x="46845" y="0"/>
                </a:lnTo>
                <a:lnTo>
                  <a:pt x="0" y="0"/>
                </a:lnTo>
                <a:lnTo>
                  <a:pt x="0" y="48402"/>
                </a:lnTo>
                <a:close/>
              </a:path>
            </a:pathLst>
          </a:custGeom>
          <a:solidFill>
            <a:srgbClr val="FFFFFF"/>
          </a:solidFill>
        </p:spPr>
        <p:txBody>
          <a:bodyPr wrap="square" lIns="0" tIns="0" rIns="0" bIns="0" rtlCol="0"/>
          <a:lstStyle/>
          <a:p>
            <a:endParaRPr/>
          </a:p>
        </p:txBody>
      </p:sp>
      <p:sp>
        <p:nvSpPr>
          <p:cNvPr id="56" name="object 56"/>
          <p:cNvSpPr/>
          <p:nvPr/>
        </p:nvSpPr>
        <p:spPr>
          <a:xfrm>
            <a:off x="4958334" y="3720846"/>
            <a:ext cx="133985" cy="18415"/>
          </a:xfrm>
          <a:custGeom>
            <a:avLst/>
            <a:gdLst/>
            <a:ahLst/>
            <a:cxnLst/>
            <a:rect l="l" t="t" r="r" b="b"/>
            <a:pathLst>
              <a:path w="133985" h="18414">
                <a:moveTo>
                  <a:pt x="0" y="18287"/>
                </a:moveTo>
                <a:lnTo>
                  <a:pt x="133476" y="18287"/>
                </a:lnTo>
                <a:lnTo>
                  <a:pt x="133476" y="0"/>
                </a:lnTo>
                <a:lnTo>
                  <a:pt x="0" y="0"/>
                </a:lnTo>
                <a:lnTo>
                  <a:pt x="0" y="18287"/>
                </a:lnTo>
                <a:close/>
              </a:path>
            </a:pathLst>
          </a:custGeom>
          <a:solidFill>
            <a:srgbClr val="538ED3"/>
          </a:solidFill>
        </p:spPr>
        <p:txBody>
          <a:bodyPr wrap="square" lIns="0" tIns="0" rIns="0" bIns="0" rtlCol="0"/>
          <a:lstStyle/>
          <a:p>
            <a:endParaRPr/>
          </a:p>
        </p:txBody>
      </p:sp>
      <p:sp>
        <p:nvSpPr>
          <p:cNvPr id="57" name="object 57"/>
          <p:cNvSpPr/>
          <p:nvPr/>
        </p:nvSpPr>
        <p:spPr>
          <a:xfrm>
            <a:off x="4955285" y="3714750"/>
            <a:ext cx="136525" cy="30480"/>
          </a:xfrm>
          <a:custGeom>
            <a:avLst/>
            <a:gdLst/>
            <a:ahLst/>
            <a:cxnLst/>
            <a:rect l="l" t="t" r="r" b="b"/>
            <a:pathLst>
              <a:path w="136525" h="30479">
                <a:moveTo>
                  <a:pt x="0" y="30479"/>
                </a:moveTo>
                <a:lnTo>
                  <a:pt x="136398" y="30479"/>
                </a:lnTo>
                <a:lnTo>
                  <a:pt x="136398" y="0"/>
                </a:lnTo>
                <a:lnTo>
                  <a:pt x="0" y="0"/>
                </a:lnTo>
                <a:lnTo>
                  <a:pt x="0" y="30479"/>
                </a:lnTo>
                <a:close/>
              </a:path>
            </a:pathLst>
          </a:custGeom>
          <a:solidFill>
            <a:srgbClr val="6B9EDB"/>
          </a:solidFill>
        </p:spPr>
        <p:txBody>
          <a:bodyPr wrap="square" lIns="0" tIns="0" rIns="0" bIns="0" rtlCol="0"/>
          <a:lstStyle/>
          <a:p>
            <a:endParaRPr/>
          </a:p>
        </p:txBody>
      </p:sp>
      <p:sp>
        <p:nvSpPr>
          <p:cNvPr id="58" name="object 58"/>
          <p:cNvSpPr/>
          <p:nvPr/>
        </p:nvSpPr>
        <p:spPr>
          <a:xfrm>
            <a:off x="5133959" y="1627632"/>
            <a:ext cx="0" cy="2362835"/>
          </a:xfrm>
          <a:custGeom>
            <a:avLst/>
            <a:gdLst/>
            <a:ahLst/>
            <a:cxnLst/>
            <a:rect l="l" t="t" r="r" b="b"/>
            <a:pathLst>
              <a:path h="2362835">
                <a:moveTo>
                  <a:pt x="0" y="0"/>
                </a:moveTo>
                <a:lnTo>
                  <a:pt x="0" y="2362454"/>
                </a:lnTo>
              </a:path>
            </a:pathLst>
          </a:custGeom>
          <a:ln w="84551">
            <a:solidFill>
              <a:srgbClr val="FFFFFF"/>
            </a:solidFill>
          </a:ln>
        </p:spPr>
        <p:txBody>
          <a:bodyPr wrap="square" lIns="0" tIns="0" rIns="0" bIns="0" rtlCol="0"/>
          <a:lstStyle/>
          <a:p>
            <a:endParaRPr/>
          </a:p>
        </p:txBody>
      </p:sp>
      <p:sp>
        <p:nvSpPr>
          <p:cNvPr id="59" name="object 59"/>
          <p:cNvSpPr/>
          <p:nvPr/>
        </p:nvSpPr>
        <p:spPr>
          <a:xfrm>
            <a:off x="5092065" y="1628013"/>
            <a:ext cx="85090" cy="2362835"/>
          </a:xfrm>
          <a:custGeom>
            <a:avLst/>
            <a:gdLst/>
            <a:ahLst/>
            <a:cxnLst/>
            <a:rect l="l" t="t" r="r" b="b"/>
            <a:pathLst>
              <a:path w="85089" h="2362835">
                <a:moveTo>
                  <a:pt x="0" y="2362454"/>
                </a:moveTo>
                <a:lnTo>
                  <a:pt x="84551" y="2362454"/>
                </a:lnTo>
                <a:lnTo>
                  <a:pt x="84551" y="0"/>
                </a:lnTo>
                <a:lnTo>
                  <a:pt x="0" y="0"/>
                </a:lnTo>
                <a:lnTo>
                  <a:pt x="0" y="2362454"/>
                </a:lnTo>
                <a:close/>
              </a:path>
            </a:pathLst>
          </a:custGeom>
          <a:ln w="6858">
            <a:solidFill>
              <a:srgbClr val="FFFFFF"/>
            </a:solidFill>
          </a:ln>
        </p:spPr>
        <p:txBody>
          <a:bodyPr wrap="square" lIns="0" tIns="0" rIns="0" bIns="0" rtlCol="0"/>
          <a:lstStyle/>
          <a:p>
            <a:endParaRPr/>
          </a:p>
        </p:txBody>
      </p:sp>
      <p:sp>
        <p:nvSpPr>
          <p:cNvPr id="60" name="object 60"/>
          <p:cNvSpPr txBox="1"/>
          <p:nvPr/>
        </p:nvSpPr>
        <p:spPr>
          <a:xfrm>
            <a:off x="6046723" y="4137914"/>
            <a:ext cx="4296410" cy="678180"/>
          </a:xfrm>
          <a:prstGeom prst="rect">
            <a:avLst/>
          </a:prstGeom>
        </p:spPr>
        <p:txBody>
          <a:bodyPr vert="horz" wrap="square" lIns="0" tIns="24130" rIns="0" bIns="0" rtlCol="0">
            <a:spAutoFit/>
          </a:bodyPr>
          <a:lstStyle/>
          <a:p>
            <a:pPr marL="12700" marR="5080" indent="-3175" algn="ctr">
              <a:lnSpc>
                <a:spcPts val="1700"/>
              </a:lnSpc>
              <a:spcBef>
                <a:spcPts val="190"/>
              </a:spcBef>
            </a:pPr>
            <a:r>
              <a:rPr sz="1450" dirty="0">
                <a:latin typeface="Times New Roman"/>
                <a:cs typeface="Times New Roman"/>
              </a:rPr>
              <a:t>4-D </a:t>
            </a:r>
            <a:r>
              <a:rPr sz="1450" spc="-5" dirty="0">
                <a:latin typeface="Times New Roman"/>
                <a:cs typeface="Times New Roman"/>
              </a:rPr>
              <a:t>data: representation </a:t>
            </a:r>
            <a:r>
              <a:rPr sz="1450" dirty="0">
                <a:latin typeface="Times New Roman"/>
                <a:cs typeface="Times New Roman"/>
              </a:rPr>
              <a:t>of </a:t>
            </a:r>
            <a:r>
              <a:rPr sz="1450" spc="-5" dirty="0">
                <a:latin typeface="Times New Roman"/>
                <a:cs typeface="Times New Roman"/>
              </a:rPr>
              <a:t>prevalence </a:t>
            </a:r>
            <a:r>
              <a:rPr sz="1450" dirty="0">
                <a:latin typeface="Times New Roman"/>
                <a:cs typeface="Times New Roman"/>
              </a:rPr>
              <a:t>of undernourished  </a:t>
            </a:r>
            <a:r>
              <a:rPr sz="1450" spc="-5" dirty="0">
                <a:latin typeface="Times New Roman"/>
                <a:cs typeface="Times New Roman"/>
              </a:rPr>
              <a:t>in </a:t>
            </a:r>
            <a:r>
              <a:rPr sz="1450" dirty="0">
                <a:latin typeface="Times New Roman"/>
                <a:cs typeface="Times New Roman"/>
              </a:rPr>
              <a:t>the </a:t>
            </a:r>
            <a:r>
              <a:rPr sz="1450" spc="-5" dirty="0">
                <a:latin typeface="Times New Roman"/>
                <a:cs typeface="Times New Roman"/>
              </a:rPr>
              <a:t>population </a:t>
            </a:r>
            <a:r>
              <a:rPr sz="1450" dirty="0">
                <a:latin typeface="Times New Roman"/>
                <a:cs typeface="Times New Roman"/>
              </a:rPr>
              <a:t>(%) in </a:t>
            </a:r>
            <a:r>
              <a:rPr sz="1450" spc="-5" dirty="0">
                <a:latin typeface="Times New Roman"/>
                <a:cs typeface="Times New Roman"/>
              </a:rPr>
              <a:t>traditional </a:t>
            </a:r>
            <a:r>
              <a:rPr sz="1450" spc="-10" dirty="0">
                <a:latin typeface="Times New Roman"/>
                <a:cs typeface="Times New Roman"/>
              </a:rPr>
              <a:t>time </a:t>
            </a:r>
            <a:r>
              <a:rPr sz="1450" spc="-5" dirty="0">
                <a:latin typeface="Times New Roman"/>
                <a:cs typeface="Times New Roman"/>
              </a:rPr>
              <a:t>series </a:t>
            </a:r>
            <a:r>
              <a:rPr sz="1450" dirty="0">
                <a:latin typeface="Times New Roman"/>
                <a:cs typeface="Times New Roman"/>
              </a:rPr>
              <a:t>(equivalent  </a:t>
            </a:r>
            <a:r>
              <a:rPr sz="1450" spc="-5" dirty="0">
                <a:latin typeface="Times New Roman"/>
                <a:cs typeface="Times New Roman"/>
              </a:rPr>
              <a:t>to Parallel Coordinates </a:t>
            </a:r>
            <a:r>
              <a:rPr sz="1450" dirty="0">
                <a:latin typeface="Times New Roman"/>
                <a:cs typeface="Times New Roman"/>
              </a:rPr>
              <a:t>for </a:t>
            </a:r>
            <a:r>
              <a:rPr sz="1450" spc="-10" dirty="0">
                <a:latin typeface="Times New Roman"/>
                <a:cs typeface="Times New Roman"/>
              </a:rPr>
              <a:t>time </a:t>
            </a:r>
            <a:r>
              <a:rPr sz="1450" spc="-5" dirty="0">
                <a:latin typeface="Times New Roman"/>
                <a:cs typeface="Times New Roman"/>
              </a:rPr>
              <a:t>series)</a:t>
            </a:r>
            <a:endParaRPr sz="1450">
              <a:latin typeface="Times New Roman"/>
              <a:cs typeface="Times New Roman"/>
            </a:endParaRPr>
          </a:p>
        </p:txBody>
      </p:sp>
      <p:sp>
        <p:nvSpPr>
          <p:cNvPr id="61" name="object 61"/>
          <p:cNvSpPr/>
          <p:nvPr/>
        </p:nvSpPr>
        <p:spPr>
          <a:xfrm>
            <a:off x="5988558" y="1428750"/>
            <a:ext cx="3434715" cy="2722880"/>
          </a:xfrm>
          <a:custGeom>
            <a:avLst/>
            <a:gdLst/>
            <a:ahLst/>
            <a:cxnLst/>
            <a:rect l="l" t="t" r="r" b="b"/>
            <a:pathLst>
              <a:path w="3434715" h="2722879">
                <a:moveTo>
                  <a:pt x="0" y="2722499"/>
                </a:moveTo>
                <a:lnTo>
                  <a:pt x="3434588" y="2722499"/>
                </a:lnTo>
                <a:lnTo>
                  <a:pt x="3434588" y="0"/>
                </a:lnTo>
                <a:lnTo>
                  <a:pt x="0" y="0"/>
                </a:lnTo>
                <a:lnTo>
                  <a:pt x="0" y="2722499"/>
                </a:lnTo>
                <a:close/>
              </a:path>
            </a:pathLst>
          </a:custGeom>
          <a:solidFill>
            <a:srgbClr val="FFFFFF"/>
          </a:solidFill>
        </p:spPr>
        <p:txBody>
          <a:bodyPr wrap="square" lIns="0" tIns="0" rIns="0" bIns="0" rtlCol="0"/>
          <a:lstStyle/>
          <a:p>
            <a:endParaRPr/>
          </a:p>
        </p:txBody>
      </p:sp>
      <p:sp>
        <p:nvSpPr>
          <p:cNvPr id="62" name="object 62"/>
          <p:cNvSpPr/>
          <p:nvPr/>
        </p:nvSpPr>
        <p:spPr>
          <a:xfrm>
            <a:off x="6280403" y="1574291"/>
            <a:ext cx="2997200" cy="2294890"/>
          </a:xfrm>
          <a:custGeom>
            <a:avLst/>
            <a:gdLst/>
            <a:ahLst/>
            <a:cxnLst/>
            <a:rect l="l" t="t" r="r" b="b"/>
            <a:pathLst>
              <a:path w="2997200" h="2294890">
                <a:moveTo>
                  <a:pt x="0" y="2294636"/>
                </a:moveTo>
                <a:lnTo>
                  <a:pt x="2997200" y="2294636"/>
                </a:lnTo>
                <a:lnTo>
                  <a:pt x="2997200" y="0"/>
                </a:lnTo>
                <a:lnTo>
                  <a:pt x="0" y="0"/>
                </a:lnTo>
                <a:lnTo>
                  <a:pt x="0" y="2294636"/>
                </a:lnTo>
                <a:close/>
              </a:path>
            </a:pathLst>
          </a:custGeom>
          <a:solidFill>
            <a:srgbClr val="FFFFFF"/>
          </a:solidFill>
        </p:spPr>
        <p:txBody>
          <a:bodyPr wrap="square" lIns="0" tIns="0" rIns="0" bIns="0" rtlCol="0"/>
          <a:lstStyle/>
          <a:p>
            <a:endParaRPr/>
          </a:p>
        </p:txBody>
      </p:sp>
      <p:sp>
        <p:nvSpPr>
          <p:cNvPr id="63" name="object 63"/>
          <p:cNvSpPr/>
          <p:nvPr/>
        </p:nvSpPr>
        <p:spPr>
          <a:xfrm>
            <a:off x="6281165" y="3541014"/>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4" name="object 64"/>
          <p:cNvSpPr/>
          <p:nvPr/>
        </p:nvSpPr>
        <p:spPr>
          <a:xfrm>
            <a:off x="6281165" y="3213354"/>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5" name="object 65"/>
          <p:cNvSpPr/>
          <p:nvPr/>
        </p:nvSpPr>
        <p:spPr>
          <a:xfrm>
            <a:off x="6281165" y="2884932"/>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6" name="object 66"/>
          <p:cNvSpPr/>
          <p:nvPr/>
        </p:nvSpPr>
        <p:spPr>
          <a:xfrm>
            <a:off x="6281165" y="2557272"/>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7" name="object 67"/>
          <p:cNvSpPr/>
          <p:nvPr/>
        </p:nvSpPr>
        <p:spPr>
          <a:xfrm>
            <a:off x="6281165" y="2229611"/>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8" name="object 68"/>
          <p:cNvSpPr/>
          <p:nvPr/>
        </p:nvSpPr>
        <p:spPr>
          <a:xfrm>
            <a:off x="6281165" y="1901951"/>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69" name="object 69"/>
          <p:cNvSpPr/>
          <p:nvPr/>
        </p:nvSpPr>
        <p:spPr>
          <a:xfrm>
            <a:off x="6281165" y="1573530"/>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70" name="object 70"/>
          <p:cNvSpPr/>
          <p:nvPr/>
        </p:nvSpPr>
        <p:spPr>
          <a:xfrm>
            <a:off x="6281165" y="1573530"/>
            <a:ext cx="0" cy="2294890"/>
          </a:xfrm>
          <a:custGeom>
            <a:avLst/>
            <a:gdLst/>
            <a:ahLst/>
            <a:cxnLst/>
            <a:rect l="l" t="t" r="r" b="b"/>
            <a:pathLst>
              <a:path h="2294890">
                <a:moveTo>
                  <a:pt x="0" y="2294636"/>
                </a:moveTo>
                <a:lnTo>
                  <a:pt x="0" y="0"/>
                </a:lnTo>
              </a:path>
            </a:pathLst>
          </a:custGeom>
          <a:ln w="10668">
            <a:solidFill>
              <a:srgbClr val="858585"/>
            </a:solidFill>
          </a:ln>
        </p:spPr>
        <p:txBody>
          <a:bodyPr wrap="square" lIns="0" tIns="0" rIns="0" bIns="0" rtlCol="0"/>
          <a:lstStyle/>
          <a:p>
            <a:endParaRPr/>
          </a:p>
        </p:txBody>
      </p:sp>
      <p:sp>
        <p:nvSpPr>
          <p:cNvPr id="71" name="object 71"/>
          <p:cNvSpPr/>
          <p:nvPr/>
        </p:nvSpPr>
        <p:spPr>
          <a:xfrm>
            <a:off x="6281165" y="3867911"/>
            <a:ext cx="2996565" cy="0"/>
          </a:xfrm>
          <a:custGeom>
            <a:avLst/>
            <a:gdLst/>
            <a:ahLst/>
            <a:cxnLst/>
            <a:rect l="l" t="t" r="r" b="b"/>
            <a:pathLst>
              <a:path w="2996565">
                <a:moveTo>
                  <a:pt x="0" y="0"/>
                </a:moveTo>
                <a:lnTo>
                  <a:pt x="2996438" y="0"/>
                </a:lnTo>
              </a:path>
            </a:pathLst>
          </a:custGeom>
          <a:ln w="10668">
            <a:solidFill>
              <a:srgbClr val="858585"/>
            </a:solidFill>
          </a:ln>
        </p:spPr>
        <p:txBody>
          <a:bodyPr wrap="square" lIns="0" tIns="0" rIns="0" bIns="0" rtlCol="0"/>
          <a:lstStyle/>
          <a:p>
            <a:endParaRPr/>
          </a:p>
        </p:txBody>
      </p:sp>
      <p:sp>
        <p:nvSpPr>
          <p:cNvPr id="72" name="object 72"/>
          <p:cNvSpPr/>
          <p:nvPr/>
        </p:nvSpPr>
        <p:spPr>
          <a:xfrm>
            <a:off x="6655307" y="3507485"/>
            <a:ext cx="2247265" cy="197485"/>
          </a:xfrm>
          <a:custGeom>
            <a:avLst/>
            <a:gdLst/>
            <a:ahLst/>
            <a:cxnLst/>
            <a:rect l="l" t="t" r="r" b="b"/>
            <a:pathLst>
              <a:path w="2247265" h="197485">
                <a:moveTo>
                  <a:pt x="0" y="0"/>
                </a:moveTo>
                <a:lnTo>
                  <a:pt x="749426" y="196976"/>
                </a:lnTo>
                <a:lnTo>
                  <a:pt x="1497965" y="196976"/>
                </a:lnTo>
                <a:lnTo>
                  <a:pt x="2247265" y="196976"/>
                </a:lnTo>
              </a:path>
            </a:pathLst>
          </a:custGeom>
          <a:ln w="30480">
            <a:solidFill>
              <a:srgbClr val="3A679A"/>
            </a:solidFill>
          </a:ln>
        </p:spPr>
        <p:txBody>
          <a:bodyPr wrap="square" lIns="0" tIns="0" rIns="0" bIns="0" rtlCol="0"/>
          <a:lstStyle/>
          <a:p>
            <a:endParaRPr/>
          </a:p>
        </p:txBody>
      </p:sp>
      <p:sp>
        <p:nvSpPr>
          <p:cNvPr id="73" name="object 73"/>
          <p:cNvSpPr/>
          <p:nvPr/>
        </p:nvSpPr>
        <p:spPr>
          <a:xfrm>
            <a:off x="6655307" y="3704844"/>
            <a:ext cx="2247265" cy="32384"/>
          </a:xfrm>
          <a:custGeom>
            <a:avLst/>
            <a:gdLst/>
            <a:ahLst/>
            <a:cxnLst/>
            <a:rect l="l" t="t" r="r" b="b"/>
            <a:pathLst>
              <a:path w="2247265" h="32385">
                <a:moveTo>
                  <a:pt x="0" y="32384"/>
                </a:moveTo>
                <a:lnTo>
                  <a:pt x="749426" y="0"/>
                </a:lnTo>
                <a:lnTo>
                  <a:pt x="1497965" y="0"/>
                </a:lnTo>
                <a:lnTo>
                  <a:pt x="2247265" y="32384"/>
                </a:lnTo>
              </a:path>
            </a:pathLst>
          </a:custGeom>
          <a:ln w="30480">
            <a:solidFill>
              <a:srgbClr val="9D3B39"/>
            </a:solidFill>
          </a:ln>
        </p:spPr>
        <p:txBody>
          <a:bodyPr wrap="square" lIns="0" tIns="0" rIns="0" bIns="0" rtlCol="0"/>
          <a:lstStyle/>
          <a:p>
            <a:endParaRPr/>
          </a:p>
        </p:txBody>
      </p:sp>
      <p:sp>
        <p:nvSpPr>
          <p:cNvPr id="74" name="object 74"/>
          <p:cNvSpPr/>
          <p:nvPr/>
        </p:nvSpPr>
        <p:spPr>
          <a:xfrm>
            <a:off x="6655307" y="1672589"/>
            <a:ext cx="2247265" cy="852169"/>
          </a:xfrm>
          <a:custGeom>
            <a:avLst/>
            <a:gdLst/>
            <a:ahLst/>
            <a:cxnLst/>
            <a:rect l="l" t="t" r="r" b="b"/>
            <a:pathLst>
              <a:path w="2247265" h="852169">
                <a:moveTo>
                  <a:pt x="0" y="0"/>
                </a:moveTo>
                <a:lnTo>
                  <a:pt x="749426" y="196469"/>
                </a:lnTo>
                <a:lnTo>
                  <a:pt x="1497965" y="491489"/>
                </a:lnTo>
                <a:lnTo>
                  <a:pt x="2247265" y="851788"/>
                </a:lnTo>
              </a:path>
            </a:pathLst>
          </a:custGeom>
          <a:ln w="30480">
            <a:solidFill>
              <a:srgbClr val="7B9644"/>
            </a:solidFill>
          </a:ln>
        </p:spPr>
        <p:txBody>
          <a:bodyPr wrap="square" lIns="0" tIns="0" rIns="0" bIns="0" rtlCol="0"/>
          <a:lstStyle/>
          <a:p>
            <a:endParaRPr/>
          </a:p>
        </p:txBody>
      </p:sp>
      <p:sp>
        <p:nvSpPr>
          <p:cNvPr id="75" name="object 75"/>
          <p:cNvSpPr/>
          <p:nvPr/>
        </p:nvSpPr>
        <p:spPr>
          <a:xfrm>
            <a:off x="6655307" y="3802379"/>
            <a:ext cx="2247265" cy="34290"/>
          </a:xfrm>
          <a:custGeom>
            <a:avLst/>
            <a:gdLst/>
            <a:ahLst/>
            <a:cxnLst/>
            <a:rect l="l" t="t" r="r" b="b"/>
            <a:pathLst>
              <a:path w="2247265" h="34289">
                <a:moveTo>
                  <a:pt x="0" y="34036"/>
                </a:moveTo>
                <a:lnTo>
                  <a:pt x="749426" y="34036"/>
                </a:lnTo>
                <a:lnTo>
                  <a:pt x="1497965" y="34036"/>
                </a:lnTo>
                <a:lnTo>
                  <a:pt x="2247265" y="0"/>
                </a:lnTo>
              </a:path>
            </a:pathLst>
          </a:custGeom>
          <a:ln w="30480">
            <a:solidFill>
              <a:srgbClr val="664E83"/>
            </a:solidFill>
          </a:ln>
        </p:spPr>
        <p:txBody>
          <a:bodyPr wrap="square" lIns="0" tIns="0" rIns="0" bIns="0" rtlCol="0"/>
          <a:lstStyle/>
          <a:p>
            <a:endParaRPr/>
          </a:p>
        </p:txBody>
      </p:sp>
      <p:sp>
        <p:nvSpPr>
          <p:cNvPr id="76" name="object 76"/>
          <p:cNvSpPr/>
          <p:nvPr/>
        </p:nvSpPr>
        <p:spPr>
          <a:xfrm>
            <a:off x="6655307" y="2524505"/>
            <a:ext cx="2247265" cy="492759"/>
          </a:xfrm>
          <a:custGeom>
            <a:avLst/>
            <a:gdLst/>
            <a:ahLst/>
            <a:cxnLst/>
            <a:rect l="l" t="t" r="r" b="b"/>
            <a:pathLst>
              <a:path w="2247265" h="492760">
                <a:moveTo>
                  <a:pt x="0" y="98552"/>
                </a:moveTo>
                <a:lnTo>
                  <a:pt x="749426" y="0"/>
                </a:lnTo>
                <a:lnTo>
                  <a:pt x="1497965" y="361061"/>
                </a:lnTo>
                <a:lnTo>
                  <a:pt x="2247265" y="492252"/>
                </a:lnTo>
              </a:path>
            </a:pathLst>
          </a:custGeom>
          <a:ln w="30480">
            <a:solidFill>
              <a:srgbClr val="388AA0"/>
            </a:solidFill>
          </a:ln>
        </p:spPr>
        <p:txBody>
          <a:bodyPr wrap="square" lIns="0" tIns="0" rIns="0" bIns="0" rtlCol="0"/>
          <a:lstStyle/>
          <a:p>
            <a:endParaRPr/>
          </a:p>
        </p:txBody>
      </p:sp>
      <p:sp>
        <p:nvSpPr>
          <p:cNvPr id="77" name="object 77"/>
          <p:cNvSpPr/>
          <p:nvPr/>
        </p:nvSpPr>
        <p:spPr>
          <a:xfrm>
            <a:off x="6655307" y="3212592"/>
            <a:ext cx="2247265" cy="262890"/>
          </a:xfrm>
          <a:custGeom>
            <a:avLst/>
            <a:gdLst/>
            <a:ahLst/>
            <a:cxnLst/>
            <a:rect l="l" t="t" r="r" b="b"/>
            <a:pathLst>
              <a:path w="2247265" h="262889">
                <a:moveTo>
                  <a:pt x="0" y="0"/>
                </a:moveTo>
                <a:lnTo>
                  <a:pt x="749426" y="66040"/>
                </a:lnTo>
                <a:lnTo>
                  <a:pt x="1497965" y="163830"/>
                </a:lnTo>
                <a:lnTo>
                  <a:pt x="2247265" y="262382"/>
                </a:lnTo>
              </a:path>
            </a:pathLst>
          </a:custGeom>
          <a:ln w="30479">
            <a:solidFill>
              <a:srgbClr val="C97833"/>
            </a:solidFill>
          </a:ln>
        </p:spPr>
        <p:txBody>
          <a:bodyPr wrap="square" lIns="0" tIns="0" rIns="0" bIns="0" rtlCol="0"/>
          <a:lstStyle/>
          <a:p>
            <a:endParaRPr/>
          </a:p>
        </p:txBody>
      </p:sp>
      <p:sp>
        <p:nvSpPr>
          <p:cNvPr id="78" name="object 78"/>
          <p:cNvSpPr/>
          <p:nvPr/>
        </p:nvSpPr>
        <p:spPr>
          <a:xfrm>
            <a:off x="6655307" y="2917698"/>
            <a:ext cx="2247265" cy="230504"/>
          </a:xfrm>
          <a:custGeom>
            <a:avLst/>
            <a:gdLst/>
            <a:ahLst/>
            <a:cxnLst/>
            <a:rect l="l" t="t" r="r" b="b"/>
            <a:pathLst>
              <a:path w="2247265" h="230505">
                <a:moveTo>
                  <a:pt x="0" y="0"/>
                </a:moveTo>
                <a:lnTo>
                  <a:pt x="749426" y="163956"/>
                </a:lnTo>
                <a:lnTo>
                  <a:pt x="1497965" y="229997"/>
                </a:lnTo>
                <a:lnTo>
                  <a:pt x="2247265" y="66039"/>
                </a:lnTo>
              </a:path>
            </a:pathLst>
          </a:custGeom>
          <a:ln w="30480">
            <a:solidFill>
              <a:srgbClr val="487CB9"/>
            </a:solidFill>
          </a:ln>
        </p:spPr>
        <p:txBody>
          <a:bodyPr wrap="square" lIns="0" tIns="0" rIns="0" bIns="0" rtlCol="0"/>
          <a:lstStyle/>
          <a:p>
            <a:endParaRPr/>
          </a:p>
        </p:txBody>
      </p:sp>
      <p:sp>
        <p:nvSpPr>
          <p:cNvPr id="79" name="object 79"/>
          <p:cNvSpPr/>
          <p:nvPr/>
        </p:nvSpPr>
        <p:spPr>
          <a:xfrm>
            <a:off x="6655307" y="2983992"/>
            <a:ext cx="2247265" cy="261620"/>
          </a:xfrm>
          <a:custGeom>
            <a:avLst/>
            <a:gdLst/>
            <a:ahLst/>
            <a:cxnLst/>
            <a:rect l="l" t="t" r="r" b="b"/>
            <a:pathLst>
              <a:path w="2247265" h="261619">
                <a:moveTo>
                  <a:pt x="0" y="261366"/>
                </a:moveTo>
                <a:lnTo>
                  <a:pt x="749426" y="131063"/>
                </a:lnTo>
                <a:lnTo>
                  <a:pt x="1497965" y="0"/>
                </a:lnTo>
                <a:lnTo>
                  <a:pt x="2247265" y="65150"/>
                </a:lnTo>
              </a:path>
            </a:pathLst>
          </a:custGeom>
          <a:ln w="30480">
            <a:solidFill>
              <a:srgbClr val="BC4946"/>
            </a:solidFill>
          </a:ln>
        </p:spPr>
        <p:txBody>
          <a:bodyPr wrap="square" lIns="0" tIns="0" rIns="0" bIns="0" rtlCol="0"/>
          <a:lstStyle/>
          <a:p>
            <a:endParaRPr/>
          </a:p>
        </p:txBody>
      </p:sp>
      <p:sp>
        <p:nvSpPr>
          <p:cNvPr id="80" name="object 80"/>
          <p:cNvSpPr/>
          <p:nvPr/>
        </p:nvSpPr>
        <p:spPr>
          <a:xfrm>
            <a:off x="6655307" y="3507485"/>
            <a:ext cx="2247265" cy="163830"/>
          </a:xfrm>
          <a:custGeom>
            <a:avLst/>
            <a:gdLst/>
            <a:ahLst/>
            <a:cxnLst/>
            <a:rect l="l" t="t" r="r" b="b"/>
            <a:pathLst>
              <a:path w="2247265" h="163829">
                <a:moveTo>
                  <a:pt x="0" y="0"/>
                </a:moveTo>
                <a:lnTo>
                  <a:pt x="749426" y="33400"/>
                </a:lnTo>
                <a:lnTo>
                  <a:pt x="1497965" y="66039"/>
                </a:lnTo>
                <a:lnTo>
                  <a:pt x="2247265" y="163830"/>
                </a:lnTo>
              </a:path>
            </a:pathLst>
          </a:custGeom>
          <a:ln w="30480">
            <a:solidFill>
              <a:srgbClr val="96B852"/>
            </a:solidFill>
          </a:ln>
        </p:spPr>
        <p:txBody>
          <a:bodyPr wrap="square" lIns="0" tIns="0" rIns="0" bIns="0" rtlCol="0"/>
          <a:lstStyle/>
          <a:p>
            <a:endParaRPr/>
          </a:p>
        </p:txBody>
      </p:sp>
      <p:sp>
        <p:nvSpPr>
          <p:cNvPr id="81" name="object 81"/>
          <p:cNvSpPr/>
          <p:nvPr/>
        </p:nvSpPr>
        <p:spPr>
          <a:xfrm>
            <a:off x="6655307" y="3541014"/>
            <a:ext cx="2247265" cy="196215"/>
          </a:xfrm>
          <a:custGeom>
            <a:avLst/>
            <a:gdLst/>
            <a:ahLst/>
            <a:cxnLst/>
            <a:rect l="l" t="t" r="r" b="b"/>
            <a:pathLst>
              <a:path w="2247265" h="196214">
                <a:moveTo>
                  <a:pt x="0" y="196087"/>
                </a:moveTo>
                <a:lnTo>
                  <a:pt x="749426" y="32512"/>
                </a:lnTo>
                <a:lnTo>
                  <a:pt x="1497965" y="32512"/>
                </a:lnTo>
                <a:lnTo>
                  <a:pt x="2247265" y="0"/>
                </a:lnTo>
              </a:path>
            </a:pathLst>
          </a:custGeom>
          <a:ln w="30480">
            <a:solidFill>
              <a:srgbClr val="7B5F9F"/>
            </a:solidFill>
          </a:ln>
        </p:spPr>
        <p:txBody>
          <a:bodyPr wrap="square" lIns="0" tIns="0" rIns="0" bIns="0" rtlCol="0"/>
          <a:lstStyle/>
          <a:p>
            <a:endParaRPr/>
          </a:p>
        </p:txBody>
      </p:sp>
      <p:sp>
        <p:nvSpPr>
          <p:cNvPr id="82" name="object 82"/>
          <p:cNvSpPr/>
          <p:nvPr/>
        </p:nvSpPr>
        <p:spPr>
          <a:xfrm>
            <a:off x="6655307" y="3409950"/>
            <a:ext cx="2247265" cy="196215"/>
          </a:xfrm>
          <a:custGeom>
            <a:avLst/>
            <a:gdLst/>
            <a:ahLst/>
            <a:cxnLst/>
            <a:rect l="l" t="t" r="r" b="b"/>
            <a:pathLst>
              <a:path w="2247265" h="196214">
                <a:moveTo>
                  <a:pt x="0" y="0"/>
                </a:moveTo>
                <a:lnTo>
                  <a:pt x="749426" y="65150"/>
                </a:lnTo>
                <a:lnTo>
                  <a:pt x="1497965" y="65150"/>
                </a:lnTo>
                <a:lnTo>
                  <a:pt x="2247265" y="196087"/>
                </a:lnTo>
              </a:path>
            </a:pathLst>
          </a:custGeom>
          <a:ln w="30480">
            <a:solidFill>
              <a:srgbClr val="46AAC5"/>
            </a:solidFill>
          </a:ln>
        </p:spPr>
        <p:txBody>
          <a:bodyPr wrap="square" lIns="0" tIns="0" rIns="0" bIns="0" rtlCol="0"/>
          <a:lstStyle/>
          <a:p>
            <a:endParaRPr/>
          </a:p>
        </p:txBody>
      </p:sp>
      <p:sp>
        <p:nvSpPr>
          <p:cNvPr id="83" name="object 83"/>
          <p:cNvSpPr/>
          <p:nvPr/>
        </p:nvSpPr>
        <p:spPr>
          <a:xfrm>
            <a:off x="6655307" y="1836420"/>
            <a:ext cx="2247265" cy="589915"/>
          </a:xfrm>
          <a:custGeom>
            <a:avLst/>
            <a:gdLst/>
            <a:ahLst/>
            <a:cxnLst/>
            <a:rect l="l" t="t" r="r" b="b"/>
            <a:pathLst>
              <a:path w="2247265" h="589914">
                <a:moveTo>
                  <a:pt x="0" y="589788"/>
                </a:moveTo>
                <a:lnTo>
                  <a:pt x="749426" y="196341"/>
                </a:lnTo>
                <a:lnTo>
                  <a:pt x="1497965" y="97789"/>
                </a:lnTo>
                <a:lnTo>
                  <a:pt x="2247265" y="0"/>
                </a:lnTo>
              </a:path>
            </a:pathLst>
          </a:custGeom>
          <a:ln w="30480">
            <a:solidFill>
              <a:srgbClr val="F69240"/>
            </a:solidFill>
          </a:ln>
        </p:spPr>
        <p:txBody>
          <a:bodyPr wrap="square" lIns="0" tIns="0" rIns="0" bIns="0" rtlCol="0"/>
          <a:lstStyle/>
          <a:p>
            <a:endParaRPr/>
          </a:p>
        </p:txBody>
      </p:sp>
      <p:sp>
        <p:nvSpPr>
          <p:cNvPr id="84" name="object 84"/>
          <p:cNvSpPr/>
          <p:nvPr/>
        </p:nvSpPr>
        <p:spPr>
          <a:xfrm>
            <a:off x="6062471" y="3765041"/>
            <a:ext cx="184403" cy="227837"/>
          </a:xfrm>
          <a:prstGeom prst="rect">
            <a:avLst/>
          </a:prstGeom>
          <a:blipFill>
            <a:blip r:embed="rId24" cstate="print"/>
            <a:stretch>
              <a:fillRect/>
            </a:stretch>
          </a:blipFill>
        </p:spPr>
        <p:txBody>
          <a:bodyPr wrap="square" lIns="0" tIns="0" rIns="0" bIns="0" rtlCol="0"/>
          <a:lstStyle/>
          <a:p>
            <a:endParaRPr/>
          </a:p>
        </p:txBody>
      </p:sp>
      <p:sp>
        <p:nvSpPr>
          <p:cNvPr id="85" name="object 85"/>
          <p:cNvSpPr/>
          <p:nvPr/>
        </p:nvSpPr>
        <p:spPr>
          <a:xfrm>
            <a:off x="6009132" y="3436620"/>
            <a:ext cx="237743" cy="227838"/>
          </a:xfrm>
          <a:prstGeom prst="rect">
            <a:avLst/>
          </a:prstGeom>
          <a:blipFill>
            <a:blip r:embed="rId9" cstate="print"/>
            <a:stretch>
              <a:fillRect/>
            </a:stretch>
          </a:blipFill>
        </p:spPr>
        <p:txBody>
          <a:bodyPr wrap="square" lIns="0" tIns="0" rIns="0" bIns="0" rtlCol="0"/>
          <a:lstStyle/>
          <a:p>
            <a:endParaRPr/>
          </a:p>
        </p:txBody>
      </p:sp>
      <p:sp>
        <p:nvSpPr>
          <p:cNvPr id="86" name="object 86"/>
          <p:cNvSpPr/>
          <p:nvPr/>
        </p:nvSpPr>
        <p:spPr>
          <a:xfrm>
            <a:off x="6009132" y="3109722"/>
            <a:ext cx="237743" cy="227075"/>
          </a:xfrm>
          <a:prstGeom prst="rect">
            <a:avLst/>
          </a:prstGeom>
          <a:blipFill>
            <a:blip r:embed="rId25" cstate="print"/>
            <a:stretch>
              <a:fillRect/>
            </a:stretch>
          </a:blipFill>
        </p:spPr>
        <p:txBody>
          <a:bodyPr wrap="square" lIns="0" tIns="0" rIns="0" bIns="0" rtlCol="0"/>
          <a:lstStyle/>
          <a:p>
            <a:endParaRPr/>
          </a:p>
        </p:txBody>
      </p:sp>
      <p:sp>
        <p:nvSpPr>
          <p:cNvPr id="87" name="object 87"/>
          <p:cNvSpPr/>
          <p:nvPr/>
        </p:nvSpPr>
        <p:spPr>
          <a:xfrm>
            <a:off x="6009132" y="2782061"/>
            <a:ext cx="237743" cy="227075"/>
          </a:xfrm>
          <a:prstGeom prst="rect">
            <a:avLst/>
          </a:prstGeom>
          <a:blipFill>
            <a:blip r:embed="rId26" cstate="print"/>
            <a:stretch>
              <a:fillRect/>
            </a:stretch>
          </a:blipFill>
        </p:spPr>
        <p:txBody>
          <a:bodyPr wrap="square" lIns="0" tIns="0" rIns="0" bIns="0" rtlCol="0"/>
          <a:lstStyle/>
          <a:p>
            <a:endParaRPr/>
          </a:p>
        </p:txBody>
      </p:sp>
      <p:sp>
        <p:nvSpPr>
          <p:cNvPr id="88" name="object 88"/>
          <p:cNvSpPr/>
          <p:nvPr/>
        </p:nvSpPr>
        <p:spPr>
          <a:xfrm>
            <a:off x="6009132" y="2453639"/>
            <a:ext cx="237743" cy="227075"/>
          </a:xfrm>
          <a:prstGeom prst="rect">
            <a:avLst/>
          </a:prstGeom>
          <a:blipFill>
            <a:blip r:embed="rId27" cstate="print"/>
            <a:stretch>
              <a:fillRect/>
            </a:stretch>
          </a:blipFill>
        </p:spPr>
        <p:txBody>
          <a:bodyPr wrap="square" lIns="0" tIns="0" rIns="0" bIns="0" rtlCol="0"/>
          <a:lstStyle/>
          <a:p>
            <a:endParaRPr/>
          </a:p>
        </p:txBody>
      </p:sp>
      <p:sp>
        <p:nvSpPr>
          <p:cNvPr id="89" name="object 89"/>
          <p:cNvSpPr/>
          <p:nvPr/>
        </p:nvSpPr>
        <p:spPr>
          <a:xfrm>
            <a:off x="6009132" y="2125979"/>
            <a:ext cx="237743" cy="227075"/>
          </a:xfrm>
          <a:prstGeom prst="rect">
            <a:avLst/>
          </a:prstGeom>
          <a:blipFill>
            <a:blip r:embed="rId28" cstate="print"/>
            <a:stretch>
              <a:fillRect/>
            </a:stretch>
          </a:blipFill>
        </p:spPr>
        <p:txBody>
          <a:bodyPr wrap="square" lIns="0" tIns="0" rIns="0" bIns="0" rtlCol="0"/>
          <a:lstStyle/>
          <a:p>
            <a:endParaRPr/>
          </a:p>
        </p:txBody>
      </p:sp>
      <p:sp>
        <p:nvSpPr>
          <p:cNvPr id="90" name="object 90"/>
          <p:cNvSpPr/>
          <p:nvPr/>
        </p:nvSpPr>
        <p:spPr>
          <a:xfrm>
            <a:off x="6009132" y="1798320"/>
            <a:ext cx="237743" cy="227837"/>
          </a:xfrm>
          <a:prstGeom prst="rect">
            <a:avLst/>
          </a:prstGeom>
          <a:blipFill>
            <a:blip r:embed="rId29" cstate="print"/>
            <a:stretch>
              <a:fillRect/>
            </a:stretch>
          </a:blipFill>
        </p:spPr>
        <p:txBody>
          <a:bodyPr wrap="square" lIns="0" tIns="0" rIns="0" bIns="0" rtlCol="0"/>
          <a:lstStyle/>
          <a:p>
            <a:endParaRPr/>
          </a:p>
        </p:txBody>
      </p:sp>
      <p:sp>
        <p:nvSpPr>
          <p:cNvPr id="91" name="object 91"/>
          <p:cNvSpPr/>
          <p:nvPr/>
        </p:nvSpPr>
        <p:spPr>
          <a:xfrm>
            <a:off x="6009132" y="1470660"/>
            <a:ext cx="237743" cy="227837"/>
          </a:xfrm>
          <a:prstGeom prst="rect">
            <a:avLst/>
          </a:prstGeom>
          <a:blipFill>
            <a:blip r:embed="rId30" cstate="print"/>
            <a:stretch>
              <a:fillRect/>
            </a:stretch>
          </a:blipFill>
        </p:spPr>
        <p:txBody>
          <a:bodyPr wrap="square" lIns="0" tIns="0" rIns="0" bIns="0" rtlCol="0"/>
          <a:lstStyle/>
          <a:p>
            <a:endParaRPr/>
          </a:p>
        </p:txBody>
      </p:sp>
      <p:sp>
        <p:nvSpPr>
          <p:cNvPr id="92" name="object 92"/>
          <p:cNvSpPr/>
          <p:nvPr/>
        </p:nvSpPr>
        <p:spPr>
          <a:xfrm>
            <a:off x="6412229" y="3902964"/>
            <a:ext cx="485394" cy="227075"/>
          </a:xfrm>
          <a:prstGeom prst="rect">
            <a:avLst/>
          </a:prstGeom>
          <a:blipFill>
            <a:blip r:embed="rId31" cstate="print"/>
            <a:stretch>
              <a:fillRect/>
            </a:stretch>
          </a:blipFill>
        </p:spPr>
        <p:txBody>
          <a:bodyPr wrap="square" lIns="0" tIns="0" rIns="0" bIns="0" rtlCol="0"/>
          <a:lstStyle/>
          <a:p>
            <a:endParaRPr/>
          </a:p>
        </p:txBody>
      </p:sp>
      <p:sp>
        <p:nvSpPr>
          <p:cNvPr id="93" name="object 93"/>
          <p:cNvSpPr/>
          <p:nvPr/>
        </p:nvSpPr>
        <p:spPr>
          <a:xfrm>
            <a:off x="7160514" y="3902964"/>
            <a:ext cx="486155" cy="227075"/>
          </a:xfrm>
          <a:prstGeom prst="rect">
            <a:avLst/>
          </a:prstGeom>
          <a:blipFill>
            <a:blip r:embed="rId32" cstate="print"/>
            <a:stretch>
              <a:fillRect/>
            </a:stretch>
          </a:blipFill>
        </p:spPr>
        <p:txBody>
          <a:bodyPr wrap="square" lIns="0" tIns="0" rIns="0" bIns="0" rtlCol="0"/>
          <a:lstStyle/>
          <a:p>
            <a:endParaRPr/>
          </a:p>
        </p:txBody>
      </p:sp>
      <p:sp>
        <p:nvSpPr>
          <p:cNvPr id="94" name="object 94"/>
          <p:cNvSpPr/>
          <p:nvPr/>
        </p:nvSpPr>
        <p:spPr>
          <a:xfrm>
            <a:off x="7856219" y="3902964"/>
            <a:ext cx="594359" cy="227075"/>
          </a:xfrm>
          <a:prstGeom prst="rect">
            <a:avLst/>
          </a:prstGeom>
          <a:blipFill>
            <a:blip r:embed="rId33" cstate="print"/>
            <a:stretch>
              <a:fillRect/>
            </a:stretch>
          </a:blipFill>
        </p:spPr>
        <p:txBody>
          <a:bodyPr wrap="square" lIns="0" tIns="0" rIns="0" bIns="0" rtlCol="0"/>
          <a:lstStyle/>
          <a:p>
            <a:endParaRPr/>
          </a:p>
        </p:txBody>
      </p:sp>
      <p:sp>
        <p:nvSpPr>
          <p:cNvPr id="95" name="object 95"/>
          <p:cNvSpPr/>
          <p:nvPr/>
        </p:nvSpPr>
        <p:spPr>
          <a:xfrm>
            <a:off x="8659368" y="3902964"/>
            <a:ext cx="486155" cy="227075"/>
          </a:xfrm>
          <a:prstGeom prst="rect">
            <a:avLst/>
          </a:prstGeom>
          <a:blipFill>
            <a:blip r:embed="rId34" cstate="print"/>
            <a:stretch>
              <a:fillRect/>
            </a:stretch>
          </a:blipFill>
        </p:spPr>
        <p:txBody>
          <a:bodyPr wrap="square" lIns="0" tIns="0" rIns="0" bIns="0" rtlCol="0"/>
          <a:lstStyle/>
          <a:p>
            <a:endParaRPr/>
          </a:p>
        </p:txBody>
      </p:sp>
      <p:sp>
        <p:nvSpPr>
          <p:cNvPr id="96" name="object 96"/>
          <p:cNvSpPr/>
          <p:nvPr/>
        </p:nvSpPr>
        <p:spPr>
          <a:xfrm>
            <a:off x="9493757" y="1434846"/>
            <a:ext cx="912113" cy="2511552"/>
          </a:xfrm>
          <a:prstGeom prst="rect">
            <a:avLst/>
          </a:prstGeom>
          <a:blipFill>
            <a:blip r:embed="rId35" cstate="print"/>
            <a:stretch>
              <a:fillRect/>
            </a:stretch>
          </a:blipFill>
        </p:spPr>
        <p:txBody>
          <a:bodyPr wrap="square" lIns="0" tIns="0" rIns="0" bIns="0" rtlCol="0"/>
          <a:lstStyle/>
          <a:p>
            <a:endParaRPr/>
          </a:p>
        </p:txBody>
      </p:sp>
      <p:sp>
        <p:nvSpPr>
          <p:cNvPr id="97" name="object 97"/>
          <p:cNvSpPr/>
          <p:nvPr/>
        </p:nvSpPr>
        <p:spPr>
          <a:xfrm>
            <a:off x="9699497" y="1908008"/>
            <a:ext cx="66675" cy="73025"/>
          </a:xfrm>
          <a:custGeom>
            <a:avLst/>
            <a:gdLst/>
            <a:ahLst/>
            <a:cxnLst/>
            <a:rect l="l" t="t" r="r" b="b"/>
            <a:pathLst>
              <a:path w="66675" h="73025">
                <a:moveTo>
                  <a:pt x="0" y="72937"/>
                </a:moveTo>
                <a:lnTo>
                  <a:pt x="66233" y="72937"/>
                </a:lnTo>
                <a:lnTo>
                  <a:pt x="66233" y="0"/>
                </a:lnTo>
                <a:lnTo>
                  <a:pt x="0" y="0"/>
                </a:lnTo>
                <a:lnTo>
                  <a:pt x="0" y="72937"/>
                </a:lnTo>
                <a:close/>
              </a:path>
            </a:pathLst>
          </a:custGeom>
          <a:ln w="9144">
            <a:solidFill>
              <a:srgbClr val="FFFFFF"/>
            </a:solidFill>
          </a:ln>
        </p:spPr>
        <p:txBody>
          <a:bodyPr wrap="square" lIns="0" tIns="0" rIns="0" bIns="0" rtlCol="0"/>
          <a:lstStyle/>
          <a:p>
            <a:endParaRPr/>
          </a:p>
        </p:txBody>
      </p:sp>
      <p:sp>
        <p:nvSpPr>
          <p:cNvPr id="98" name="object 98"/>
          <p:cNvSpPr/>
          <p:nvPr/>
        </p:nvSpPr>
        <p:spPr>
          <a:xfrm>
            <a:off x="9593198" y="3548634"/>
            <a:ext cx="66675" cy="37465"/>
          </a:xfrm>
          <a:custGeom>
            <a:avLst/>
            <a:gdLst/>
            <a:ahLst/>
            <a:cxnLst/>
            <a:rect l="l" t="t" r="r" b="b"/>
            <a:pathLst>
              <a:path w="66675" h="37464">
                <a:moveTo>
                  <a:pt x="0" y="37338"/>
                </a:moveTo>
                <a:lnTo>
                  <a:pt x="66548" y="37338"/>
                </a:lnTo>
                <a:lnTo>
                  <a:pt x="66548" y="0"/>
                </a:lnTo>
                <a:lnTo>
                  <a:pt x="0" y="0"/>
                </a:lnTo>
                <a:lnTo>
                  <a:pt x="0" y="37338"/>
                </a:lnTo>
                <a:close/>
              </a:path>
            </a:pathLst>
          </a:custGeom>
          <a:solidFill>
            <a:srgbClr val="FFFFFF"/>
          </a:solidFill>
        </p:spPr>
        <p:txBody>
          <a:bodyPr wrap="square" lIns="0" tIns="0" rIns="0" bIns="0" rtlCol="0"/>
          <a:lstStyle/>
          <a:p>
            <a:endParaRPr/>
          </a:p>
        </p:txBody>
      </p:sp>
      <p:sp>
        <p:nvSpPr>
          <p:cNvPr id="99" name="object 99"/>
          <p:cNvSpPr/>
          <p:nvPr/>
        </p:nvSpPr>
        <p:spPr>
          <a:xfrm>
            <a:off x="9589769" y="3541776"/>
            <a:ext cx="73025" cy="50800"/>
          </a:xfrm>
          <a:custGeom>
            <a:avLst/>
            <a:gdLst/>
            <a:ahLst/>
            <a:cxnLst/>
            <a:rect l="l" t="t" r="r" b="b"/>
            <a:pathLst>
              <a:path w="73025" h="50800">
                <a:moveTo>
                  <a:pt x="0" y="50292"/>
                </a:moveTo>
                <a:lnTo>
                  <a:pt x="72644" y="50292"/>
                </a:lnTo>
                <a:lnTo>
                  <a:pt x="72644" y="0"/>
                </a:lnTo>
                <a:lnTo>
                  <a:pt x="0" y="0"/>
                </a:lnTo>
                <a:lnTo>
                  <a:pt x="0" y="50292"/>
                </a:lnTo>
                <a:close/>
              </a:path>
            </a:pathLst>
          </a:custGeom>
          <a:solidFill>
            <a:srgbClr val="FFFFFF"/>
          </a:solidFill>
        </p:spPr>
        <p:txBody>
          <a:bodyPr wrap="square" lIns="0" tIns="0" rIns="0" bIns="0" rtlCol="0"/>
          <a:lstStyle/>
          <a:p>
            <a:endParaRPr/>
          </a:p>
        </p:txBody>
      </p:sp>
      <p:sp>
        <p:nvSpPr>
          <p:cNvPr id="100" name="object 100"/>
          <p:cNvSpPr/>
          <p:nvPr/>
        </p:nvSpPr>
        <p:spPr>
          <a:xfrm>
            <a:off x="9595104" y="3624878"/>
            <a:ext cx="41275" cy="38100"/>
          </a:xfrm>
          <a:custGeom>
            <a:avLst/>
            <a:gdLst/>
            <a:ahLst/>
            <a:cxnLst/>
            <a:rect l="l" t="t" r="r" b="b"/>
            <a:pathLst>
              <a:path w="41275" h="38100">
                <a:moveTo>
                  <a:pt x="0" y="37674"/>
                </a:moveTo>
                <a:lnTo>
                  <a:pt x="40993" y="37674"/>
                </a:lnTo>
                <a:lnTo>
                  <a:pt x="40993" y="0"/>
                </a:lnTo>
                <a:lnTo>
                  <a:pt x="0" y="0"/>
                </a:lnTo>
                <a:lnTo>
                  <a:pt x="0" y="37674"/>
                </a:lnTo>
                <a:close/>
              </a:path>
            </a:pathLst>
          </a:custGeom>
          <a:solidFill>
            <a:srgbClr val="FFFFFF"/>
          </a:solidFill>
        </p:spPr>
        <p:txBody>
          <a:bodyPr wrap="square" lIns="0" tIns="0" rIns="0" bIns="0" rtlCol="0"/>
          <a:lstStyle/>
          <a:p>
            <a:endParaRPr/>
          </a:p>
        </p:txBody>
      </p:sp>
      <p:sp>
        <p:nvSpPr>
          <p:cNvPr id="101" name="object 101"/>
          <p:cNvSpPr/>
          <p:nvPr/>
        </p:nvSpPr>
        <p:spPr>
          <a:xfrm>
            <a:off x="9591293" y="3618722"/>
            <a:ext cx="48895" cy="50800"/>
          </a:xfrm>
          <a:custGeom>
            <a:avLst/>
            <a:gdLst/>
            <a:ahLst/>
            <a:cxnLst/>
            <a:rect l="l" t="t" r="r" b="b"/>
            <a:pathLst>
              <a:path w="48895" h="50800">
                <a:moveTo>
                  <a:pt x="0" y="50180"/>
                </a:moveTo>
                <a:lnTo>
                  <a:pt x="48616" y="50180"/>
                </a:lnTo>
                <a:lnTo>
                  <a:pt x="48616" y="0"/>
                </a:lnTo>
                <a:lnTo>
                  <a:pt x="0" y="0"/>
                </a:lnTo>
                <a:lnTo>
                  <a:pt x="0" y="50180"/>
                </a:lnTo>
                <a:close/>
              </a:path>
            </a:pathLst>
          </a:custGeom>
          <a:solidFill>
            <a:srgbClr val="FFFFFF"/>
          </a:solidFill>
        </p:spPr>
        <p:txBody>
          <a:bodyPr wrap="square" lIns="0" tIns="0" rIns="0" bIns="0" rtlCol="0"/>
          <a:lstStyle/>
          <a:p>
            <a:endParaRPr/>
          </a:p>
        </p:txBody>
      </p:sp>
      <p:sp>
        <p:nvSpPr>
          <p:cNvPr id="102" name="object 102"/>
          <p:cNvSpPr/>
          <p:nvPr/>
        </p:nvSpPr>
        <p:spPr>
          <a:xfrm>
            <a:off x="9561956" y="3595878"/>
            <a:ext cx="138430" cy="19050"/>
          </a:xfrm>
          <a:custGeom>
            <a:avLst/>
            <a:gdLst/>
            <a:ahLst/>
            <a:cxnLst/>
            <a:rect l="l" t="t" r="r" b="b"/>
            <a:pathLst>
              <a:path w="138429" h="19050">
                <a:moveTo>
                  <a:pt x="0" y="19050"/>
                </a:moveTo>
                <a:lnTo>
                  <a:pt x="137922" y="19050"/>
                </a:lnTo>
                <a:lnTo>
                  <a:pt x="137922" y="0"/>
                </a:lnTo>
                <a:lnTo>
                  <a:pt x="0" y="0"/>
                </a:lnTo>
                <a:lnTo>
                  <a:pt x="0" y="19050"/>
                </a:lnTo>
                <a:close/>
              </a:path>
            </a:pathLst>
          </a:custGeom>
          <a:solidFill>
            <a:srgbClr val="538ED3"/>
          </a:solidFill>
        </p:spPr>
        <p:txBody>
          <a:bodyPr wrap="square" lIns="0" tIns="0" rIns="0" bIns="0" rtlCol="0"/>
          <a:lstStyle/>
          <a:p>
            <a:endParaRPr/>
          </a:p>
        </p:txBody>
      </p:sp>
      <p:sp>
        <p:nvSpPr>
          <p:cNvPr id="103" name="object 103"/>
          <p:cNvSpPr/>
          <p:nvPr/>
        </p:nvSpPr>
        <p:spPr>
          <a:xfrm>
            <a:off x="9558908" y="3589782"/>
            <a:ext cx="140970" cy="31750"/>
          </a:xfrm>
          <a:custGeom>
            <a:avLst/>
            <a:gdLst/>
            <a:ahLst/>
            <a:cxnLst/>
            <a:rect l="l" t="t" r="r" b="b"/>
            <a:pathLst>
              <a:path w="140970" h="31750">
                <a:moveTo>
                  <a:pt x="0" y="31242"/>
                </a:moveTo>
                <a:lnTo>
                  <a:pt x="140589" y="31242"/>
                </a:lnTo>
                <a:lnTo>
                  <a:pt x="140589" y="0"/>
                </a:lnTo>
                <a:lnTo>
                  <a:pt x="0" y="0"/>
                </a:lnTo>
                <a:lnTo>
                  <a:pt x="0" y="31242"/>
                </a:lnTo>
                <a:close/>
              </a:path>
            </a:pathLst>
          </a:custGeom>
          <a:solidFill>
            <a:srgbClr val="6B9EDB"/>
          </a:solidFill>
        </p:spPr>
        <p:txBody>
          <a:bodyPr wrap="square" lIns="0" tIns="0" rIns="0" bIns="0" rtlCol="0"/>
          <a:lstStyle/>
          <a:p>
            <a:endParaRPr/>
          </a:p>
        </p:txBody>
      </p:sp>
      <p:sp>
        <p:nvSpPr>
          <p:cNvPr id="104" name="object 104"/>
          <p:cNvSpPr/>
          <p:nvPr/>
        </p:nvSpPr>
        <p:spPr>
          <a:xfrm>
            <a:off x="9699497" y="1434846"/>
            <a:ext cx="87630" cy="2439670"/>
          </a:xfrm>
          <a:custGeom>
            <a:avLst/>
            <a:gdLst/>
            <a:ahLst/>
            <a:cxnLst/>
            <a:rect l="l" t="t" r="r" b="b"/>
            <a:pathLst>
              <a:path w="87629" h="2439670">
                <a:moveTo>
                  <a:pt x="0" y="2439416"/>
                </a:moveTo>
                <a:lnTo>
                  <a:pt x="87175" y="2439416"/>
                </a:lnTo>
                <a:lnTo>
                  <a:pt x="87175" y="0"/>
                </a:lnTo>
                <a:lnTo>
                  <a:pt x="0" y="0"/>
                </a:lnTo>
                <a:lnTo>
                  <a:pt x="0" y="2439416"/>
                </a:lnTo>
                <a:close/>
              </a:path>
            </a:pathLst>
          </a:custGeom>
          <a:solidFill>
            <a:srgbClr val="FFFFFF"/>
          </a:solidFill>
        </p:spPr>
        <p:txBody>
          <a:bodyPr wrap="square" lIns="0" tIns="0" rIns="0" bIns="0" rtlCol="0"/>
          <a:lstStyle/>
          <a:p>
            <a:endParaRPr/>
          </a:p>
        </p:txBody>
      </p:sp>
      <p:sp>
        <p:nvSpPr>
          <p:cNvPr id="105" name="object 105"/>
          <p:cNvSpPr/>
          <p:nvPr/>
        </p:nvSpPr>
        <p:spPr>
          <a:xfrm>
            <a:off x="9699879" y="1435227"/>
            <a:ext cx="87630" cy="2439670"/>
          </a:xfrm>
          <a:custGeom>
            <a:avLst/>
            <a:gdLst/>
            <a:ahLst/>
            <a:cxnLst/>
            <a:rect l="l" t="t" r="r" b="b"/>
            <a:pathLst>
              <a:path w="87629" h="2439670">
                <a:moveTo>
                  <a:pt x="0" y="2439416"/>
                </a:moveTo>
                <a:lnTo>
                  <a:pt x="87175" y="2439416"/>
                </a:lnTo>
                <a:lnTo>
                  <a:pt x="87175" y="0"/>
                </a:lnTo>
                <a:lnTo>
                  <a:pt x="0" y="0"/>
                </a:lnTo>
                <a:lnTo>
                  <a:pt x="0" y="2439416"/>
                </a:lnTo>
                <a:close/>
              </a:path>
            </a:pathLst>
          </a:custGeom>
          <a:ln w="6858">
            <a:solidFill>
              <a:srgbClr val="FFFFFF"/>
            </a:solidFill>
          </a:ln>
        </p:spPr>
        <p:txBody>
          <a:bodyPr wrap="square" lIns="0" tIns="0" rIns="0" bIns="0" rtlCol="0"/>
          <a:lstStyle/>
          <a:p>
            <a:endParaRPr/>
          </a:p>
        </p:txBody>
      </p:sp>
      <p:sp>
        <p:nvSpPr>
          <p:cNvPr id="106" name="object 106"/>
          <p:cNvSpPr txBox="1"/>
          <p:nvPr/>
        </p:nvSpPr>
        <p:spPr>
          <a:xfrm>
            <a:off x="2084323" y="5084317"/>
            <a:ext cx="7347584" cy="1397635"/>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The Global Hunger Index </a:t>
            </a:r>
            <a:r>
              <a:rPr sz="1800" spc="-5" dirty="0">
                <a:latin typeface="Times New Roman"/>
                <a:cs typeface="Times New Roman"/>
              </a:rPr>
              <a:t>(GHI) </a:t>
            </a:r>
            <a:r>
              <a:rPr sz="1800" dirty="0">
                <a:latin typeface="Times New Roman"/>
                <a:cs typeface="Times New Roman"/>
              </a:rPr>
              <a:t>for </a:t>
            </a:r>
            <a:r>
              <a:rPr sz="1800" spc="-5" dirty="0">
                <a:latin typeface="Times New Roman"/>
                <a:cs typeface="Times New Roman"/>
              </a:rPr>
              <a:t>each </a:t>
            </a:r>
            <a:r>
              <a:rPr sz="1800" dirty="0">
                <a:latin typeface="Times New Roman"/>
                <a:cs typeface="Times New Roman"/>
              </a:rPr>
              <a:t>country measures </a:t>
            </a:r>
            <a:r>
              <a:rPr sz="1800" spc="-5" dirty="0">
                <a:latin typeface="Times New Roman"/>
                <a:cs typeface="Times New Roman"/>
              </a:rPr>
              <a:t>as,</a:t>
            </a:r>
            <a:endParaRPr sz="1800">
              <a:latin typeface="Times New Roman"/>
              <a:cs typeface="Times New Roman"/>
            </a:endParaRPr>
          </a:p>
          <a:p>
            <a:pPr marL="342900" algn="ctr">
              <a:lnSpc>
                <a:spcPct val="100000"/>
              </a:lnSpc>
            </a:pPr>
            <a:r>
              <a:rPr sz="1800" spc="-5" dirty="0">
                <a:latin typeface="Times New Roman"/>
                <a:cs typeface="Times New Roman"/>
              </a:rPr>
              <a:t>GHI </a:t>
            </a:r>
            <a:r>
              <a:rPr sz="1800" dirty="0">
                <a:latin typeface="Times New Roman"/>
                <a:cs typeface="Times New Roman"/>
              </a:rPr>
              <a:t>=</a:t>
            </a:r>
            <a:r>
              <a:rPr sz="1800" spc="-20" dirty="0">
                <a:latin typeface="Times New Roman"/>
                <a:cs typeface="Times New Roman"/>
              </a:rPr>
              <a:t> </a:t>
            </a:r>
            <a:r>
              <a:rPr sz="1800" dirty="0">
                <a:latin typeface="Times New Roman"/>
                <a:cs typeface="Times New Roman"/>
              </a:rPr>
              <a:t>(UNN+UW5+MR5)/3,</a:t>
            </a:r>
            <a:endParaRPr sz="1800">
              <a:latin typeface="Times New Roman"/>
              <a:cs typeface="Times New Roman"/>
            </a:endParaRPr>
          </a:p>
          <a:p>
            <a:pPr marL="12700" marR="5080">
              <a:lnSpc>
                <a:spcPct val="100000"/>
              </a:lnSpc>
            </a:pPr>
            <a:r>
              <a:rPr sz="1800" spc="-5" dirty="0">
                <a:latin typeface="Times New Roman"/>
                <a:cs typeface="Times New Roman"/>
              </a:rPr>
              <a:t>where UNN is </a:t>
            </a:r>
            <a:r>
              <a:rPr sz="1800" spc="-10" dirty="0">
                <a:latin typeface="Times New Roman"/>
                <a:cs typeface="Times New Roman"/>
              </a:rPr>
              <a:t>the </a:t>
            </a:r>
            <a:r>
              <a:rPr sz="1800" spc="-5" dirty="0">
                <a:latin typeface="Times New Roman"/>
                <a:cs typeface="Times New Roman"/>
              </a:rPr>
              <a:t>proportion </a:t>
            </a:r>
            <a:r>
              <a:rPr sz="1800" dirty="0">
                <a:latin typeface="Times New Roman"/>
                <a:cs typeface="Times New Roman"/>
              </a:rPr>
              <a:t>of the </a:t>
            </a:r>
            <a:r>
              <a:rPr sz="1800" spc="-10" dirty="0">
                <a:latin typeface="Times New Roman"/>
                <a:cs typeface="Times New Roman"/>
              </a:rPr>
              <a:t>population </a:t>
            </a:r>
            <a:r>
              <a:rPr sz="1800" spc="-5" dirty="0">
                <a:latin typeface="Times New Roman"/>
                <a:cs typeface="Times New Roman"/>
              </a:rPr>
              <a:t>that is Undernourished </a:t>
            </a:r>
            <a:r>
              <a:rPr sz="1800" dirty="0">
                <a:latin typeface="Times New Roman"/>
                <a:cs typeface="Times New Roman"/>
              </a:rPr>
              <a:t>(in </a:t>
            </a:r>
            <a:r>
              <a:rPr sz="1800" spc="-5" dirty="0">
                <a:latin typeface="Times New Roman"/>
                <a:cs typeface="Times New Roman"/>
              </a:rPr>
              <a:t>%),  </a:t>
            </a:r>
            <a:r>
              <a:rPr sz="1800" dirty="0">
                <a:latin typeface="Times New Roman"/>
                <a:cs typeface="Times New Roman"/>
              </a:rPr>
              <a:t>UW5 </a:t>
            </a:r>
            <a:r>
              <a:rPr sz="1800" spc="-5" dirty="0">
                <a:latin typeface="Times New Roman"/>
                <a:cs typeface="Times New Roman"/>
              </a:rPr>
              <a:t>is </a:t>
            </a:r>
            <a:r>
              <a:rPr sz="1800" dirty="0">
                <a:latin typeface="Times New Roman"/>
                <a:cs typeface="Times New Roman"/>
              </a:rPr>
              <a:t>the prevalence of Underweight in children under age of five (in %),</a:t>
            </a:r>
            <a:r>
              <a:rPr sz="1800" spc="-70" dirty="0">
                <a:latin typeface="Times New Roman"/>
                <a:cs typeface="Times New Roman"/>
              </a:rPr>
              <a:t> </a:t>
            </a:r>
            <a:r>
              <a:rPr sz="1800" dirty="0">
                <a:latin typeface="Times New Roman"/>
                <a:cs typeface="Times New Roman"/>
              </a:rPr>
              <a:t>and  MR5 </a:t>
            </a:r>
            <a:r>
              <a:rPr sz="1800" spc="-5" dirty="0">
                <a:latin typeface="Times New Roman"/>
                <a:cs typeface="Times New Roman"/>
              </a:rPr>
              <a:t>is </a:t>
            </a:r>
            <a:r>
              <a:rPr sz="1800" dirty="0">
                <a:latin typeface="Times New Roman"/>
                <a:cs typeface="Times New Roman"/>
              </a:rPr>
              <a:t>the </a:t>
            </a:r>
            <a:r>
              <a:rPr sz="1800" spc="-5" dirty="0">
                <a:latin typeface="Times New Roman"/>
                <a:cs typeface="Times New Roman"/>
              </a:rPr>
              <a:t>Mortality </a:t>
            </a:r>
            <a:r>
              <a:rPr sz="1800" dirty="0">
                <a:latin typeface="Times New Roman"/>
                <a:cs typeface="Times New Roman"/>
              </a:rPr>
              <a:t>rate of </a:t>
            </a:r>
            <a:r>
              <a:rPr sz="1800" spc="-5" dirty="0">
                <a:latin typeface="Times New Roman"/>
                <a:cs typeface="Times New Roman"/>
              </a:rPr>
              <a:t>Children </a:t>
            </a:r>
            <a:r>
              <a:rPr sz="1800" dirty="0">
                <a:latin typeface="Times New Roman"/>
                <a:cs typeface="Times New Roman"/>
              </a:rPr>
              <a:t>under age five </a:t>
            </a:r>
            <a:r>
              <a:rPr sz="1800" spc="-5" dirty="0">
                <a:latin typeface="Times New Roman"/>
                <a:cs typeface="Times New Roman"/>
              </a:rPr>
              <a:t>(in</a:t>
            </a:r>
            <a:r>
              <a:rPr sz="1800" dirty="0">
                <a:latin typeface="Times New Roman"/>
                <a:cs typeface="Times New Roman"/>
              </a:rPr>
              <a:t> </a:t>
            </a:r>
            <a:r>
              <a:rPr sz="1800" spc="-5" dirty="0">
                <a:latin typeface="Times New Roman"/>
                <a:cs typeface="Times New Roman"/>
              </a:rPr>
              <a:t>%).</a:t>
            </a:r>
            <a:endParaRPr sz="1800">
              <a:latin typeface="Times New Roman"/>
              <a:cs typeface="Times New Roman"/>
            </a:endParaRPr>
          </a:p>
        </p:txBody>
      </p:sp>
      <p:sp>
        <p:nvSpPr>
          <p:cNvPr id="116" name="object 116"/>
          <p:cNvSpPr txBox="1"/>
          <p:nvPr/>
        </p:nvSpPr>
        <p:spPr>
          <a:xfrm>
            <a:off x="2896107" y="0"/>
            <a:ext cx="5601970" cy="1181734"/>
          </a:xfrm>
          <a:prstGeom prst="rect">
            <a:avLst/>
          </a:prstGeom>
        </p:spPr>
        <p:txBody>
          <a:bodyPr vert="horz" wrap="square" lIns="0" tIns="12065" rIns="0" bIns="0" rtlCol="0">
            <a:spAutoFit/>
          </a:bodyPr>
          <a:lstStyle/>
          <a:p>
            <a:pPr marL="219075">
              <a:lnSpc>
                <a:spcPct val="100000"/>
              </a:lnSpc>
              <a:spcBef>
                <a:spcPts val="95"/>
              </a:spcBef>
              <a:tabLst>
                <a:tab pos="2169160" algn="l"/>
                <a:tab pos="4119879" algn="l"/>
              </a:tabLst>
            </a:pPr>
            <a:r>
              <a:rPr sz="2300" spc="-5" dirty="0">
                <a:solidFill>
                  <a:srgbClr val="FFFFFF"/>
                </a:solidFill>
                <a:latin typeface="Franklin Gothic Book"/>
                <a:cs typeface="Franklin Gothic Book"/>
              </a:rPr>
              <a:t>2	</a:t>
            </a:r>
            <a:r>
              <a:rPr sz="2300" spc="-5" dirty="0">
                <a:solidFill>
                  <a:srgbClr val="FF0000"/>
                </a:solidFill>
                <a:latin typeface="Franklin Gothic Book"/>
                <a:cs typeface="Franklin Gothic Book"/>
              </a:rPr>
              <a:t>	</a:t>
            </a:r>
            <a:r>
              <a:rPr sz="2300" spc="-5" dirty="0">
                <a:solidFill>
                  <a:srgbClr val="FFFFFF"/>
                </a:solidFill>
                <a:latin typeface="Franklin Gothic Book"/>
                <a:cs typeface="Franklin Gothic Book"/>
              </a:rPr>
              <a:t>4</a:t>
            </a:r>
            <a:endParaRPr sz="2300" dirty="0">
              <a:latin typeface="Franklin Gothic Book"/>
              <a:cs typeface="Franklin Gothic Book"/>
            </a:endParaRPr>
          </a:p>
          <a:p>
            <a:pPr>
              <a:lnSpc>
                <a:spcPct val="100000"/>
              </a:lnSpc>
              <a:spcBef>
                <a:spcPts val="10"/>
              </a:spcBef>
            </a:pPr>
            <a:endParaRPr sz="2100" dirty="0">
              <a:latin typeface="Franklin Gothic Book"/>
              <a:cs typeface="Franklin Gothic Book"/>
            </a:endParaRPr>
          </a:p>
          <a:p>
            <a:pPr marL="12700">
              <a:lnSpc>
                <a:spcPct val="100000"/>
              </a:lnSpc>
            </a:pPr>
            <a:r>
              <a:rPr sz="3200" b="1" spc="-20" dirty="0">
                <a:latin typeface="Corbel"/>
                <a:cs typeface="Corbel"/>
              </a:rPr>
              <a:t>Case </a:t>
            </a:r>
            <a:r>
              <a:rPr sz="3200" b="1" spc="-25" dirty="0">
                <a:latin typeface="Corbel"/>
                <a:cs typeface="Corbel"/>
              </a:rPr>
              <a:t>Studies: </a:t>
            </a:r>
            <a:r>
              <a:rPr sz="3200" spc="-30" dirty="0">
                <a:latin typeface="Franklin Gothic Book"/>
                <a:cs typeface="Franklin Gothic Book"/>
              </a:rPr>
              <a:t>World </a:t>
            </a:r>
            <a:r>
              <a:rPr sz="3200" spc="-15" dirty="0">
                <a:latin typeface="Franklin Gothic Book"/>
                <a:cs typeface="Franklin Gothic Book"/>
              </a:rPr>
              <a:t>Hunger</a:t>
            </a:r>
            <a:r>
              <a:rPr sz="3200" spc="-55" dirty="0">
                <a:latin typeface="Franklin Gothic Book"/>
                <a:cs typeface="Franklin Gothic Book"/>
              </a:rPr>
              <a:t> </a:t>
            </a:r>
            <a:r>
              <a:rPr sz="3200" spc="-15" dirty="0">
                <a:latin typeface="Franklin Gothic Book"/>
                <a:cs typeface="Franklin Gothic Book"/>
              </a:rPr>
              <a:t>data</a:t>
            </a:r>
            <a:endParaRPr sz="3200" dirty="0">
              <a:latin typeface="Franklin Gothic Book"/>
              <a:cs typeface="Franklin Gothic Book"/>
            </a:endParaRPr>
          </a:p>
        </p:txBody>
      </p:sp>
      <p:sp>
        <p:nvSpPr>
          <p:cNvPr id="123" name="object 123"/>
          <p:cNvSpPr txBox="1">
            <a:spLocks noGrp="1"/>
          </p:cNvSpPr>
          <p:nvPr>
            <p:ph type="sldNum" sz="quarter" idx="7"/>
          </p:nvPr>
        </p:nvSpPr>
        <p:spPr>
          <a:xfrm>
            <a:off x="10761218" y="6560336"/>
            <a:ext cx="254634" cy="198754"/>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622D61"/>
                </a:solidFill>
                <a:latin typeface="Franklin Gothic Book"/>
                <a:ea typeface="+mn-ea"/>
                <a:cs typeface="Franklin Gothic 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pPr>
            <a:fld id="{81D60167-4931-47E6-BA6A-407CBD079E47}" type="slidenum">
              <a:rPr lang="en-US" smtClean="0"/>
              <a:pPr marL="38100">
                <a:lnSpc>
                  <a:spcPct val="100000"/>
                </a:lnSpc>
              </a:pPr>
              <a:t>53</a:t>
            </a:fld>
            <a:endParaRPr dirty="0"/>
          </a:p>
        </p:txBody>
      </p:sp>
    </p:spTree>
    <p:extLst>
      <p:ext uri="{BB962C8B-B14F-4D97-AF65-F5344CB8AC3E}">
        <p14:creationId xmlns:p14="http://schemas.microsoft.com/office/powerpoint/2010/main" val="2640304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33971" y="1750060"/>
            <a:ext cx="4678680" cy="3213100"/>
          </a:xfrm>
          <a:prstGeom prst="rect">
            <a:avLst/>
          </a:prstGeom>
        </p:spPr>
        <p:txBody>
          <a:bodyPr vert="horz" wrap="square" lIns="0" tIns="85090" rIns="0" bIns="0" rtlCol="0">
            <a:spAutoFit/>
          </a:bodyPr>
          <a:lstStyle/>
          <a:p>
            <a:pPr marL="927100" indent="-384175">
              <a:lnSpc>
                <a:spcPct val="100000"/>
              </a:lnSpc>
              <a:spcBef>
                <a:spcPts val="670"/>
              </a:spcBef>
              <a:buFont typeface="Franklin Gothic Book"/>
              <a:buChar char="–"/>
              <a:tabLst>
                <a:tab pos="926465" algn="l"/>
                <a:tab pos="927100" algn="l"/>
              </a:tabLst>
            </a:pPr>
            <a:r>
              <a:rPr sz="1800" i="1" spc="-5" dirty="0">
                <a:latin typeface="Franklin Gothic Book"/>
                <a:cs typeface="Franklin Gothic Book"/>
              </a:rPr>
              <a:t>Dark green </a:t>
            </a:r>
            <a:r>
              <a:rPr sz="1800" i="1" spc="-10" dirty="0">
                <a:latin typeface="Franklin Gothic Book"/>
                <a:cs typeface="Franklin Gothic Book"/>
              </a:rPr>
              <a:t>dot </a:t>
            </a:r>
            <a:r>
              <a:rPr sz="1800" i="1" dirty="0">
                <a:latin typeface="Franklin Gothic Book"/>
                <a:cs typeface="Franklin Gothic Book"/>
              </a:rPr>
              <a:t>–</a:t>
            </a:r>
            <a:r>
              <a:rPr sz="1800" i="1" spc="-5" dirty="0">
                <a:latin typeface="Franklin Gothic Book"/>
                <a:cs typeface="Franklin Gothic Book"/>
              </a:rPr>
              <a:t> goal.</a:t>
            </a:r>
            <a:endParaRPr sz="1800" dirty="0">
              <a:latin typeface="Franklin Gothic Book"/>
              <a:cs typeface="Franklin Gothic Book"/>
            </a:endParaRPr>
          </a:p>
          <a:p>
            <a:pPr marL="927100" marR="213360" indent="-384175">
              <a:lnSpc>
                <a:spcPts val="2030"/>
              </a:lnSpc>
              <a:spcBef>
                <a:spcPts val="745"/>
              </a:spcBef>
              <a:buFont typeface="Franklin Gothic Book"/>
              <a:buChar char="–"/>
              <a:tabLst>
                <a:tab pos="926465" algn="l"/>
                <a:tab pos="927100" algn="l"/>
              </a:tabLst>
            </a:pPr>
            <a:r>
              <a:rPr sz="1800" i="1" spc="-25" dirty="0">
                <a:latin typeface="Franklin Gothic Book"/>
                <a:cs typeface="Franklin Gothic Book"/>
              </a:rPr>
              <a:t>Yellow </a:t>
            </a:r>
            <a:r>
              <a:rPr sz="1800" i="1" dirty="0">
                <a:latin typeface="Franklin Gothic Book"/>
                <a:cs typeface="Franklin Gothic Book"/>
              </a:rPr>
              <a:t>and </a:t>
            </a:r>
            <a:r>
              <a:rPr sz="1800" i="1" spc="-5" dirty="0">
                <a:latin typeface="Franklin Gothic Book"/>
                <a:cs typeface="Franklin Gothic Book"/>
              </a:rPr>
              <a:t>light green </a:t>
            </a:r>
            <a:r>
              <a:rPr sz="1800" i="1" dirty="0">
                <a:latin typeface="Franklin Gothic Book"/>
                <a:cs typeface="Franklin Gothic Book"/>
              </a:rPr>
              <a:t>-- </a:t>
            </a:r>
            <a:r>
              <a:rPr sz="1800" i="1" spc="-5" dirty="0">
                <a:latin typeface="Franklin Gothic Book"/>
                <a:cs typeface="Franklin Gothic Book"/>
              </a:rPr>
              <a:t>closer </a:t>
            </a:r>
            <a:r>
              <a:rPr sz="1800" i="1" spc="-25" dirty="0">
                <a:latin typeface="Franklin Gothic Book"/>
                <a:cs typeface="Franklin Gothic Book"/>
              </a:rPr>
              <a:t>to </a:t>
            </a:r>
            <a:r>
              <a:rPr sz="1800" i="1" dirty="0">
                <a:latin typeface="Franklin Gothic Book"/>
                <a:cs typeface="Franklin Gothic Book"/>
              </a:rPr>
              <a:t>the  </a:t>
            </a:r>
            <a:r>
              <a:rPr sz="1800" i="1" spc="-5" dirty="0">
                <a:latin typeface="Franklin Gothic Book"/>
                <a:cs typeface="Franklin Gothic Book"/>
              </a:rPr>
              <a:t>goal</a:t>
            </a:r>
            <a:r>
              <a:rPr sz="1800" i="1" spc="-20" dirty="0">
                <a:latin typeface="Franklin Gothic Book"/>
                <a:cs typeface="Franklin Gothic Book"/>
              </a:rPr>
              <a:t> </a:t>
            </a:r>
            <a:r>
              <a:rPr sz="1800" i="1" dirty="0">
                <a:latin typeface="Franklin Gothic Book"/>
                <a:cs typeface="Franklin Gothic Book"/>
              </a:rPr>
              <a:t>point.</a:t>
            </a:r>
            <a:endParaRPr sz="1800" dirty="0">
              <a:latin typeface="Franklin Gothic Book"/>
              <a:cs typeface="Franklin Gothic Book"/>
            </a:endParaRPr>
          </a:p>
          <a:p>
            <a:pPr marL="927100" indent="-384175">
              <a:lnSpc>
                <a:spcPct val="100000"/>
              </a:lnSpc>
              <a:spcBef>
                <a:spcPts val="525"/>
              </a:spcBef>
              <a:buFont typeface="Franklin Gothic Book"/>
              <a:buChar char="–"/>
              <a:tabLst>
                <a:tab pos="926465" algn="l"/>
                <a:tab pos="927100" algn="l"/>
              </a:tabLst>
            </a:pPr>
            <a:r>
              <a:rPr sz="1800" i="1" spc="-15" dirty="0">
                <a:latin typeface="Franklin Gothic Book"/>
                <a:cs typeface="Franklin Gothic Book"/>
              </a:rPr>
              <a:t>Red </a:t>
            </a:r>
            <a:r>
              <a:rPr sz="1800" i="1" spc="-10" dirty="0">
                <a:latin typeface="Franklin Gothic Book"/>
                <a:cs typeface="Franklin Gothic Book"/>
              </a:rPr>
              <a:t>arrow </a:t>
            </a:r>
            <a:r>
              <a:rPr sz="1800" i="1" dirty="0">
                <a:latin typeface="Franklin Gothic Book"/>
                <a:cs typeface="Franklin Gothic Book"/>
              </a:rPr>
              <a:t>-- </a:t>
            </a:r>
            <a:r>
              <a:rPr sz="1800" i="1" spc="-5" dirty="0">
                <a:latin typeface="Franklin Gothic Book"/>
                <a:cs typeface="Franklin Gothic Book"/>
              </a:rPr>
              <a:t>initial health</a:t>
            </a:r>
            <a:r>
              <a:rPr sz="1800" i="1" spc="-25" dirty="0">
                <a:latin typeface="Franklin Gothic Book"/>
                <a:cs typeface="Franklin Gothic Book"/>
              </a:rPr>
              <a:t> </a:t>
            </a:r>
            <a:r>
              <a:rPr sz="1800" i="1" spc="-5" dirty="0">
                <a:latin typeface="Franklin Gothic Book"/>
                <a:cs typeface="Franklin Gothic Book"/>
              </a:rPr>
              <a:t>status.</a:t>
            </a:r>
            <a:endParaRPr sz="1800" dirty="0">
              <a:latin typeface="Franklin Gothic Book"/>
              <a:cs typeface="Franklin Gothic Book"/>
            </a:endParaRPr>
          </a:p>
          <a:p>
            <a:pPr marL="396240" marR="5080" indent="-384175">
              <a:lnSpc>
                <a:spcPts val="2260"/>
              </a:lnSpc>
              <a:spcBef>
                <a:spcPts val="1240"/>
              </a:spcBef>
              <a:buChar char="■"/>
              <a:tabLst>
                <a:tab pos="396240" algn="l"/>
                <a:tab pos="396875" algn="l"/>
              </a:tabLst>
            </a:pPr>
            <a:r>
              <a:rPr sz="2000" spc="-5" dirty="0">
                <a:latin typeface="Franklin Gothic Book"/>
                <a:cs typeface="Franklin Gothic Book"/>
              </a:rPr>
              <a:t>Experiments -- </a:t>
            </a:r>
            <a:r>
              <a:rPr sz="2000" spc="-10" dirty="0">
                <a:latin typeface="Franklin Gothic Book"/>
                <a:cs typeface="Franklin Gothic Book"/>
              </a:rPr>
              <a:t>people </a:t>
            </a:r>
            <a:r>
              <a:rPr sz="2000" spc="-5" dirty="0">
                <a:latin typeface="Franklin Gothic Book"/>
                <a:cs typeface="Franklin Gothic Book"/>
              </a:rPr>
              <a:t>quickly grasp </a:t>
            </a:r>
            <a:r>
              <a:rPr sz="2000" spc="-10" dirty="0">
                <a:latin typeface="Franklin Gothic Book"/>
                <a:cs typeface="Franklin Gothic Book"/>
              </a:rPr>
              <a:t>how  </a:t>
            </a:r>
            <a:r>
              <a:rPr sz="2000" spc="-20" dirty="0">
                <a:latin typeface="Franklin Gothic Book"/>
                <a:cs typeface="Franklin Gothic Book"/>
              </a:rPr>
              <a:t>to </a:t>
            </a:r>
            <a:r>
              <a:rPr sz="2000" spc="-5" dirty="0">
                <a:latin typeface="Franklin Gothic Book"/>
                <a:cs typeface="Franklin Gothic Book"/>
              </a:rPr>
              <a:t>use this </a:t>
            </a:r>
            <a:r>
              <a:rPr sz="2000" spc="-10" dirty="0">
                <a:latin typeface="Franklin Gothic Book"/>
                <a:cs typeface="Franklin Gothic Book"/>
              </a:rPr>
              <a:t>health</a:t>
            </a:r>
            <a:r>
              <a:rPr sz="2000" spc="10" dirty="0">
                <a:latin typeface="Franklin Gothic Book"/>
                <a:cs typeface="Franklin Gothic Book"/>
              </a:rPr>
              <a:t> </a:t>
            </a:r>
            <a:r>
              <a:rPr sz="2000" spc="-20" dirty="0">
                <a:latin typeface="Franklin Gothic Book"/>
                <a:cs typeface="Franklin Gothic Book"/>
              </a:rPr>
              <a:t>monitor.</a:t>
            </a:r>
            <a:endParaRPr sz="2000" dirty="0">
              <a:latin typeface="Franklin Gothic Book"/>
              <a:cs typeface="Franklin Gothic Book"/>
            </a:endParaRPr>
          </a:p>
          <a:p>
            <a:pPr marL="396240" indent="-384175">
              <a:lnSpc>
                <a:spcPct val="100000"/>
              </a:lnSpc>
              <a:spcBef>
                <a:spcPts val="1005"/>
              </a:spcBef>
              <a:buChar char="■"/>
              <a:tabLst>
                <a:tab pos="396240" algn="l"/>
                <a:tab pos="396875" algn="l"/>
              </a:tabLst>
            </a:pPr>
            <a:r>
              <a:rPr sz="2000" spc="-5" dirty="0">
                <a:latin typeface="Franklin Gothic Book"/>
                <a:cs typeface="Franklin Gothic Book"/>
              </a:rPr>
              <a:t>This </a:t>
            </a:r>
            <a:r>
              <a:rPr sz="2000" spc="-10" dirty="0">
                <a:latin typeface="Franklin Gothic Book"/>
                <a:cs typeface="Franklin Gothic Book"/>
              </a:rPr>
              <a:t>health monitor </a:t>
            </a:r>
            <a:r>
              <a:rPr sz="2000" spc="-5" dirty="0">
                <a:latin typeface="Franklin Gothic Book"/>
                <a:cs typeface="Franklin Gothic Book"/>
              </a:rPr>
              <a:t>is</a:t>
            </a:r>
            <a:r>
              <a:rPr sz="2000" spc="25" dirty="0">
                <a:latin typeface="Franklin Gothic Book"/>
                <a:cs typeface="Franklin Gothic Book"/>
              </a:rPr>
              <a:t> </a:t>
            </a:r>
            <a:r>
              <a:rPr sz="2000" spc="-10" dirty="0">
                <a:latin typeface="Franklin Gothic Book"/>
                <a:cs typeface="Franklin Gothic Book"/>
              </a:rPr>
              <a:t>expandable.</a:t>
            </a:r>
            <a:endParaRPr sz="2000" dirty="0">
              <a:latin typeface="Franklin Gothic Book"/>
              <a:cs typeface="Franklin Gothic Book"/>
            </a:endParaRPr>
          </a:p>
          <a:p>
            <a:pPr marL="396240" marR="251460" indent="-384175">
              <a:lnSpc>
                <a:spcPts val="2260"/>
              </a:lnSpc>
              <a:spcBef>
                <a:spcPts val="1245"/>
              </a:spcBef>
              <a:buChar char="■"/>
              <a:tabLst>
                <a:tab pos="396240" algn="l"/>
                <a:tab pos="396875" algn="l"/>
              </a:tabLst>
            </a:pPr>
            <a:r>
              <a:rPr sz="2000" spc="-60" dirty="0">
                <a:latin typeface="Franklin Gothic Book"/>
                <a:cs typeface="Franklin Gothic Book"/>
              </a:rPr>
              <a:t>Two </a:t>
            </a:r>
            <a:r>
              <a:rPr sz="2000" spc="-5" dirty="0">
                <a:latin typeface="Franklin Gothic Book"/>
                <a:cs typeface="Franklin Gothic Book"/>
              </a:rPr>
              <a:t>more indicators is another pair of  </a:t>
            </a:r>
            <a:r>
              <a:rPr sz="2000" dirty="0">
                <a:latin typeface="Franklin Gothic Book"/>
                <a:cs typeface="Franklin Gothic Book"/>
              </a:rPr>
              <a:t>shifted </a:t>
            </a:r>
            <a:r>
              <a:rPr sz="2000" spc="-5" dirty="0">
                <a:latin typeface="Franklin Gothic Book"/>
                <a:cs typeface="Franklin Gothic Book"/>
              </a:rPr>
              <a:t>Cartesian</a:t>
            </a:r>
            <a:r>
              <a:rPr sz="2000" spc="15" dirty="0">
                <a:latin typeface="Franklin Gothic Book"/>
                <a:cs typeface="Franklin Gothic Book"/>
              </a:rPr>
              <a:t> </a:t>
            </a:r>
            <a:r>
              <a:rPr sz="2000" spc="-10" dirty="0">
                <a:latin typeface="Franklin Gothic Book"/>
                <a:cs typeface="Franklin Gothic Book"/>
              </a:rPr>
              <a:t>Coordinates.</a:t>
            </a:r>
            <a:endParaRPr sz="2000" dirty="0">
              <a:latin typeface="Franklin Gothic Book"/>
              <a:cs typeface="Franklin Gothic Book"/>
            </a:endParaRPr>
          </a:p>
        </p:txBody>
      </p:sp>
      <p:sp>
        <p:nvSpPr>
          <p:cNvPr id="3" name="object 3"/>
          <p:cNvSpPr txBox="1"/>
          <p:nvPr/>
        </p:nvSpPr>
        <p:spPr>
          <a:xfrm>
            <a:off x="7164323" y="4939588"/>
            <a:ext cx="3851275" cy="661035"/>
          </a:xfrm>
          <a:prstGeom prst="rect">
            <a:avLst/>
          </a:prstGeom>
        </p:spPr>
        <p:txBody>
          <a:bodyPr vert="horz" wrap="square" lIns="0" tIns="86360" rIns="0" bIns="0" rtlCol="0">
            <a:spAutoFit/>
          </a:bodyPr>
          <a:lstStyle/>
          <a:p>
            <a:pPr marL="396240" indent="-384175">
              <a:lnSpc>
                <a:spcPct val="100000"/>
              </a:lnSpc>
              <a:spcBef>
                <a:spcPts val="680"/>
              </a:spcBef>
              <a:buFont typeface="Franklin Gothic Book"/>
              <a:buChar char="–"/>
              <a:tabLst>
                <a:tab pos="396240" algn="l"/>
                <a:tab pos="396875" algn="l"/>
              </a:tabLst>
            </a:pPr>
            <a:r>
              <a:rPr sz="1600" i="1" spc="-5" dirty="0">
                <a:solidFill>
                  <a:srgbClr val="622D61"/>
                </a:solidFill>
                <a:latin typeface="Franklin Gothic Book"/>
                <a:cs typeface="Franklin Gothic Book"/>
              </a:rPr>
              <a:t>The goal is </a:t>
            </a:r>
            <a:r>
              <a:rPr sz="1600" i="1" dirty="0">
                <a:solidFill>
                  <a:srgbClr val="622D61"/>
                </a:solidFill>
                <a:latin typeface="Franklin Gothic Book"/>
                <a:cs typeface="Franklin Gothic Book"/>
              </a:rPr>
              <a:t>the </a:t>
            </a:r>
            <a:r>
              <a:rPr sz="1600" i="1" spc="-5" dirty="0">
                <a:solidFill>
                  <a:srgbClr val="622D61"/>
                </a:solidFill>
                <a:latin typeface="Franklin Gothic Book"/>
                <a:cs typeface="Franklin Gothic Book"/>
              </a:rPr>
              <a:t>same dark green </a:t>
            </a:r>
            <a:r>
              <a:rPr sz="1600" i="1" spc="5" dirty="0">
                <a:solidFill>
                  <a:srgbClr val="622D61"/>
                </a:solidFill>
                <a:latin typeface="Franklin Gothic Book"/>
                <a:cs typeface="Franklin Gothic Book"/>
              </a:rPr>
              <a:t>2-D</a:t>
            </a:r>
            <a:r>
              <a:rPr sz="1600" i="1" spc="-20" dirty="0">
                <a:solidFill>
                  <a:srgbClr val="622D61"/>
                </a:solidFill>
                <a:latin typeface="Franklin Gothic Book"/>
                <a:cs typeface="Franklin Gothic Book"/>
              </a:rPr>
              <a:t> </a:t>
            </a:r>
            <a:r>
              <a:rPr sz="1600" i="1" spc="-5" dirty="0">
                <a:solidFill>
                  <a:srgbClr val="622D61"/>
                </a:solidFill>
                <a:latin typeface="Franklin Gothic Book"/>
                <a:cs typeface="Franklin Gothic Book"/>
              </a:rPr>
              <a:t>dot</a:t>
            </a:r>
            <a:endParaRPr sz="1600">
              <a:latin typeface="Franklin Gothic Book"/>
              <a:cs typeface="Franklin Gothic Book"/>
            </a:endParaRPr>
          </a:p>
          <a:p>
            <a:pPr marL="396240" indent="-384175">
              <a:lnSpc>
                <a:spcPct val="100000"/>
              </a:lnSpc>
              <a:spcBef>
                <a:spcPts val="580"/>
              </a:spcBef>
              <a:buFont typeface="Franklin Gothic Book"/>
              <a:buChar char="–"/>
              <a:tabLst>
                <a:tab pos="396240" algn="l"/>
                <a:tab pos="396875" algn="l"/>
              </a:tabLst>
            </a:pPr>
            <a:r>
              <a:rPr sz="1600" i="1" spc="-5" dirty="0">
                <a:solidFill>
                  <a:srgbClr val="622D61"/>
                </a:solidFill>
                <a:latin typeface="Franklin Gothic Book"/>
                <a:cs typeface="Franklin Gothic Book"/>
              </a:rPr>
              <a:t>Each graph has </a:t>
            </a:r>
            <a:r>
              <a:rPr sz="1600" i="1" spc="-10" dirty="0">
                <a:solidFill>
                  <a:srgbClr val="622D61"/>
                </a:solidFill>
                <a:latin typeface="Franklin Gothic Book"/>
                <a:cs typeface="Franklin Gothic Book"/>
              </a:rPr>
              <a:t>two connected </a:t>
            </a:r>
            <a:r>
              <a:rPr sz="1600" i="1" spc="-5" dirty="0">
                <a:solidFill>
                  <a:srgbClr val="622D61"/>
                </a:solidFill>
                <a:latin typeface="Franklin Gothic Book"/>
                <a:cs typeface="Franklin Gothic Book"/>
              </a:rPr>
              <a:t>arrows.</a:t>
            </a:r>
            <a:endParaRPr sz="1600">
              <a:latin typeface="Franklin Gothic Book"/>
              <a:cs typeface="Franklin Gothic Book"/>
            </a:endParaRPr>
          </a:p>
        </p:txBody>
      </p:sp>
      <p:sp>
        <p:nvSpPr>
          <p:cNvPr id="4" name="object 4"/>
          <p:cNvSpPr txBox="1"/>
          <p:nvPr/>
        </p:nvSpPr>
        <p:spPr>
          <a:xfrm>
            <a:off x="6633971" y="5708141"/>
            <a:ext cx="4399915" cy="330200"/>
          </a:xfrm>
          <a:prstGeom prst="rect">
            <a:avLst/>
          </a:prstGeom>
        </p:spPr>
        <p:txBody>
          <a:bodyPr vert="horz" wrap="square" lIns="0" tIns="12065" rIns="0" bIns="0" rtlCol="0">
            <a:spAutoFit/>
          </a:bodyPr>
          <a:lstStyle/>
          <a:p>
            <a:pPr marL="396240" indent="-384175">
              <a:lnSpc>
                <a:spcPct val="100000"/>
              </a:lnSpc>
              <a:spcBef>
                <a:spcPts val="95"/>
              </a:spcBef>
              <a:buChar char="■"/>
              <a:tabLst>
                <a:tab pos="396240" algn="l"/>
                <a:tab pos="396875" algn="l"/>
              </a:tabLst>
            </a:pPr>
            <a:r>
              <a:rPr sz="2000" spc="-5" dirty="0">
                <a:latin typeface="Franklin Gothic Book"/>
                <a:cs typeface="Franklin Gothic Book"/>
              </a:rPr>
              <a:t>Graphs closer </a:t>
            </a:r>
            <a:r>
              <a:rPr sz="2000" spc="-20" dirty="0">
                <a:latin typeface="Franklin Gothic Book"/>
                <a:cs typeface="Franklin Gothic Book"/>
              </a:rPr>
              <a:t>to </a:t>
            </a:r>
            <a:r>
              <a:rPr sz="2000" spc="-5" dirty="0">
                <a:latin typeface="Franklin Gothic Book"/>
                <a:cs typeface="Franklin Gothic Book"/>
              </a:rPr>
              <a:t>the goal are</a:t>
            </a:r>
            <a:r>
              <a:rPr sz="2000" spc="25" dirty="0">
                <a:latin typeface="Franklin Gothic Book"/>
                <a:cs typeface="Franklin Gothic Book"/>
              </a:rPr>
              <a:t> </a:t>
            </a:r>
            <a:r>
              <a:rPr sz="2000" spc="-15" dirty="0">
                <a:latin typeface="Franklin Gothic Book"/>
                <a:cs typeface="Franklin Gothic Book"/>
              </a:rPr>
              <a:t>smaller.</a:t>
            </a:r>
            <a:endParaRPr sz="2000" dirty="0">
              <a:latin typeface="Franklin Gothic Book"/>
              <a:cs typeface="Franklin Gothic Book"/>
            </a:endParaRPr>
          </a:p>
        </p:txBody>
      </p:sp>
      <p:sp>
        <p:nvSpPr>
          <p:cNvPr id="6" name="object 6"/>
          <p:cNvSpPr txBox="1"/>
          <p:nvPr/>
        </p:nvSpPr>
        <p:spPr>
          <a:xfrm>
            <a:off x="1881418" y="4017621"/>
            <a:ext cx="2495550" cy="1444625"/>
          </a:xfrm>
          <a:prstGeom prst="rect">
            <a:avLst/>
          </a:prstGeom>
        </p:spPr>
        <p:txBody>
          <a:bodyPr vert="horz" wrap="square" lIns="0" tIns="20955" rIns="0" bIns="0" rtlCol="0">
            <a:spAutoFit/>
          </a:bodyPr>
          <a:lstStyle/>
          <a:p>
            <a:pPr marL="12700" marR="5080" indent="281305">
              <a:lnSpc>
                <a:spcPct val="98000"/>
              </a:lnSpc>
              <a:spcBef>
                <a:spcPts val="165"/>
              </a:spcBef>
            </a:pPr>
            <a:r>
              <a:rPr sz="1350" spc="10" dirty="0">
                <a:latin typeface="Times New Roman"/>
                <a:cs typeface="Times New Roman"/>
              </a:rPr>
              <a:t>a) </a:t>
            </a:r>
            <a:r>
              <a:rPr sz="1350" spc="15" dirty="0">
                <a:latin typeface="Times New Roman"/>
                <a:cs typeface="Times New Roman"/>
              </a:rPr>
              <a:t>PSPC: </a:t>
            </a:r>
            <a:r>
              <a:rPr sz="1350" spc="10" dirty="0">
                <a:latin typeface="Times New Roman"/>
                <a:cs typeface="Times New Roman"/>
              </a:rPr>
              <a:t>The green dot is the  desired goal </a:t>
            </a:r>
            <a:r>
              <a:rPr sz="1350" spc="5" dirty="0">
                <a:latin typeface="Times New Roman"/>
                <a:cs typeface="Times New Roman"/>
              </a:rPr>
              <a:t>state, </a:t>
            </a:r>
            <a:r>
              <a:rPr sz="1350" spc="10" dirty="0">
                <a:latin typeface="Times New Roman"/>
                <a:cs typeface="Times New Roman"/>
              </a:rPr>
              <a:t>the </a:t>
            </a:r>
            <a:r>
              <a:rPr sz="1350" spc="15" dirty="0">
                <a:latin typeface="Times New Roman"/>
                <a:cs typeface="Times New Roman"/>
              </a:rPr>
              <a:t>red arrow </a:t>
            </a:r>
            <a:r>
              <a:rPr sz="1350" spc="5" dirty="0">
                <a:latin typeface="Times New Roman"/>
                <a:cs typeface="Times New Roman"/>
              </a:rPr>
              <a:t>is  </a:t>
            </a:r>
            <a:r>
              <a:rPr sz="1350" spc="10" dirty="0">
                <a:latin typeface="Times New Roman"/>
                <a:cs typeface="Times New Roman"/>
              </a:rPr>
              <a:t>the </a:t>
            </a:r>
            <a:r>
              <a:rPr sz="1350" spc="5" dirty="0">
                <a:latin typeface="Times New Roman"/>
                <a:cs typeface="Times New Roman"/>
              </a:rPr>
              <a:t>initial </a:t>
            </a:r>
            <a:r>
              <a:rPr sz="1350" spc="10" dirty="0">
                <a:latin typeface="Times New Roman"/>
                <a:cs typeface="Times New Roman"/>
              </a:rPr>
              <a:t>state, the orange arrow </a:t>
            </a:r>
            <a:r>
              <a:rPr sz="1350" spc="5" dirty="0">
                <a:latin typeface="Times New Roman"/>
                <a:cs typeface="Times New Roman"/>
              </a:rPr>
              <a:t>is  </a:t>
            </a:r>
            <a:r>
              <a:rPr sz="1350" spc="10" dirty="0">
                <a:latin typeface="Times New Roman"/>
                <a:cs typeface="Times New Roman"/>
              </a:rPr>
              <a:t>the health state </a:t>
            </a:r>
            <a:r>
              <a:rPr sz="1350" spc="5" dirty="0">
                <a:latin typeface="Times New Roman"/>
                <a:cs typeface="Times New Roman"/>
              </a:rPr>
              <a:t>at </a:t>
            </a:r>
            <a:r>
              <a:rPr sz="1350" spc="10" dirty="0">
                <a:latin typeface="Times New Roman"/>
                <a:cs typeface="Times New Roman"/>
              </a:rPr>
              <a:t>the next </a:t>
            </a:r>
            <a:r>
              <a:rPr sz="1350" spc="20" dirty="0">
                <a:latin typeface="Times New Roman"/>
                <a:cs typeface="Times New Roman"/>
              </a:rPr>
              <a:t>moni-  </a:t>
            </a:r>
            <a:r>
              <a:rPr sz="1350" spc="10" dirty="0">
                <a:latin typeface="Times New Roman"/>
                <a:cs typeface="Times New Roman"/>
              </a:rPr>
              <a:t>toring </a:t>
            </a:r>
            <a:r>
              <a:rPr sz="1350" spc="5" dirty="0">
                <a:latin typeface="Times New Roman"/>
                <a:cs typeface="Times New Roman"/>
              </a:rPr>
              <a:t>time, </a:t>
            </a:r>
            <a:r>
              <a:rPr sz="1350" spc="15" dirty="0">
                <a:latin typeface="Times New Roman"/>
                <a:cs typeface="Times New Roman"/>
              </a:rPr>
              <a:t>and </a:t>
            </a:r>
            <a:r>
              <a:rPr sz="1350" spc="10" dirty="0">
                <a:latin typeface="Times New Roman"/>
                <a:cs typeface="Times New Roman"/>
              </a:rPr>
              <a:t>the </a:t>
            </a:r>
            <a:r>
              <a:rPr sz="1350" spc="5" dirty="0">
                <a:latin typeface="Times New Roman"/>
                <a:cs typeface="Times New Roman"/>
              </a:rPr>
              <a:t>light </a:t>
            </a:r>
            <a:r>
              <a:rPr sz="1350" spc="10" dirty="0">
                <a:latin typeface="Times New Roman"/>
                <a:cs typeface="Times New Roman"/>
              </a:rPr>
              <a:t>green</a:t>
            </a:r>
            <a:r>
              <a:rPr sz="1350" spc="-35" dirty="0">
                <a:latin typeface="Times New Roman"/>
                <a:cs typeface="Times New Roman"/>
              </a:rPr>
              <a:t> </a:t>
            </a:r>
            <a:r>
              <a:rPr sz="1350" spc="20" dirty="0">
                <a:latin typeface="Times New Roman"/>
                <a:cs typeface="Times New Roman"/>
              </a:rPr>
              <a:t>ar-</a:t>
            </a:r>
            <a:endParaRPr sz="1350">
              <a:latin typeface="Times New Roman"/>
              <a:cs typeface="Times New Roman"/>
            </a:endParaRPr>
          </a:p>
          <a:p>
            <a:pPr marL="862965" marR="108585" indent="-747395">
              <a:lnSpc>
                <a:spcPts val="1580"/>
              </a:lnSpc>
              <a:spcBef>
                <a:spcPts val="50"/>
              </a:spcBef>
            </a:pPr>
            <a:r>
              <a:rPr sz="1350" spc="20" dirty="0">
                <a:latin typeface="Times New Roman"/>
                <a:cs typeface="Times New Roman"/>
              </a:rPr>
              <a:t>row </a:t>
            </a:r>
            <a:r>
              <a:rPr sz="1350" spc="5" dirty="0">
                <a:latin typeface="Times New Roman"/>
                <a:cs typeface="Times New Roman"/>
              </a:rPr>
              <a:t>is </a:t>
            </a:r>
            <a:r>
              <a:rPr sz="1350" spc="10" dirty="0">
                <a:latin typeface="Times New Roman"/>
                <a:cs typeface="Times New Roman"/>
              </a:rPr>
              <a:t>the current health </a:t>
            </a:r>
            <a:r>
              <a:rPr sz="1350" spc="5" dirty="0">
                <a:latin typeface="Times New Roman"/>
                <a:cs typeface="Times New Roman"/>
              </a:rPr>
              <a:t>state</a:t>
            </a:r>
            <a:r>
              <a:rPr sz="1350" spc="-90" dirty="0">
                <a:latin typeface="Times New Roman"/>
                <a:cs typeface="Times New Roman"/>
              </a:rPr>
              <a:t> </a:t>
            </a:r>
            <a:r>
              <a:rPr sz="1350" spc="15" dirty="0">
                <a:latin typeface="Times New Roman"/>
                <a:cs typeface="Times New Roman"/>
              </a:rPr>
              <a:t>of  </a:t>
            </a:r>
            <a:r>
              <a:rPr sz="1350" spc="10" dirty="0">
                <a:latin typeface="Times New Roman"/>
                <a:cs typeface="Times New Roman"/>
              </a:rPr>
              <a:t>the</a:t>
            </a:r>
            <a:r>
              <a:rPr sz="1350" spc="-10" dirty="0">
                <a:latin typeface="Times New Roman"/>
                <a:cs typeface="Times New Roman"/>
              </a:rPr>
              <a:t> </a:t>
            </a:r>
            <a:r>
              <a:rPr sz="1350" spc="10" dirty="0">
                <a:latin typeface="Times New Roman"/>
                <a:cs typeface="Times New Roman"/>
              </a:rPr>
              <a:t>person.</a:t>
            </a:r>
            <a:endParaRPr sz="1350">
              <a:latin typeface="Times New Roman"/>
              <a:cs typeface="Times New Roman"/>
            </a:endParaRPr>
          </a:p>
        </p:txBody>
      </p:sp>
      <p:sp>
        <p:nvSpPr>
          <p:cNvPr id="7" name="object 7"/>
          <p:cNvSpPr txBox="1"/>
          <p:nvPr/>
        </p:nvSpPr>
        <p:spPr>
          <a:xfrm>
            <a:off x="4603545" y="4017621"/>
            <a:ext cx="1376680" cy="638810"/>
          </a:xfrm>
          <a:prstGeom prst="rect">
            <a:avLst/>
          </a:prstGeom>
        </p:spPr>
        <p:txBody>
          <a:bodyPr vert="horz" wrap="square" lIns="0" tIns="27305" rIns="0" bIns="0" rtlCol="0">
            <a:spAutoFit/>
          </a:bodyPr>
          <a:lstStyle/>
          <a:p>
            <a:pPr marL="12700" marR="5080" indent="146050">
              <a:lnSpc>
                <a:spcPts val="1580"/>
              </a:lnSpc>
              <a:spcBef>
                <a:spcPts val="215"/>
              </a:spcBef>
            </a:pPr>
            <a:r>
              <a:rPr sz="1350" spc="15" dirty="0">
                <a:latin typeface="Times New Roman"/>
                <a:cs typeface="Times New Roman"/>
              </a:rPr>
              <a:t>(b) </a:t>
            </a:r>
            <a:r>
              <a:rPr sz="1350" spc="10" dirty="0">
                <a:latin typeface="Times New Roman"/>
                <a:cs typeface="Times New Roman"/>
              </a:rPr>
              <a:t>the same</a:t>
            </a:r>
            <a:r>
              <a:rPr sz="1350" spc="-100" dirty="0">
                <a:latin typeface="Times New Roman"/>
                <a:cs typeface="Times New Roman"/>
              </a:rPr>
              <a:t> </a:t>
            </a:r>
            <a:r>
              <a:rPr sz="1350" spc="15" dirty="0">
                <a:latin typeface="Times New Roman"/>
                <a:cs typeface="Times New Roman"/>
              </a:rPr>
              <a:t>data  as </a:t>
            </a:r>
            <a:r>
              <a:rPr sz="1350" spc="5" dirty="0">
                <a:latin typeface="Times New Roman"/>
                <a:cs typeface="Times New Roman"/>
              </a:rPr>
              <a:t>in </a:t>
            </a:r>
            <a:r>
              <a:rPr sz="1350" spc="10" dirty="0">
                <a:latin typeface="Times New Roman"/>
                <a:cs typeface="Times New Roman"/>
              </a:rPr>
              <a:t>(a) </a:t>
            </a:r>
            <a:r>
              <a:rPr sz="1350" spc="15" dirty="0">
                <a:latin typeface="Times New Roman"/>
                <a:cs typeface="Times New Roman"/>
              </a:rPr>
              <a:t>in</a:t>
            </a:r>
            <a:r>
              <a:rPr sz="1350" spc="-40" dirty="0">
                <a:latin typeface="Times New Roman"/>
                <a:cs typeface="Times New Roman"/>
              </a:rPr>
              <a:t> </a:t>
            </a:r>
            <a:r>
              <a:rPr sz="1350" spc="5" dirty="0">
                <a:latin typeface="Times New Roman"/>
                <a:cs typeface="Times New Roman"/>
              </a:rPr>
              <a:t>Parallel</a:t>
            </a:r>
            <a:endParaRPr sz="1350">
              <a:latin typeface="Times New Roman"/>
              <a:cs typeface="Times New Roman"/>
            </a:endParaRPr>
          </a:p>
          <a:p>
            <a:pPr marL="231140">
              <a:lnSpc>
                <a:spcPts val="1540"/>
              </a:lnSpc>
            </a:pPr>
            <a:r>
              <a:rPr sz="1350" spc="10" dirty="0">
                <a:latin typeface="Times New Roman"/>
                <a:cs typeface="Times New Roman"/>
              </a:rPr>
              <a:t>Coordinates.</a:t>
            </a:r>
            <a:endParaRPr sz="1350">
              <a:latin typeface="Times New Roman"/>
              <a:cs typeface="Times New Roman"/>
            </a:endParaRPr>
          </a:p>
        </p:txBody>
      </p:sp>
      <p:sp>
        <p:nvSpPr>
          <p:cNvPr id="8" name="object 8"/>
          <p:cNvSpPr txBox="1"/>
          <p:nvPr/>
        </p:nvSpPr>
        <p:spPr>
          <a:xfrm>
            <a:off x="2172206" y="5427332"/>
            <a:ext cx="3745865" cy="236220"/>
          </a:xfrm>
          <a:prstGeom prst="rect">
            <a:avLst/>
          </a:prstGeom>
        </p:spPr>
        <p:txBody>
          <a:bodyPr vert="horz" wrap="square" lIns="0" tIns="16510" rIns="0" bIns="0" rtlCol="0">
            <a:spAutoFit/>
          </a:bodyPr>
          <a:lstStyle/>
          <a:p>
            <a:pPr marL="12700">
              <a:lnSpc>
                <a:spcPct val="100000"/>
              </a:lnSpc>
              <a:spcBef>
                <a:spcPts val="130"/>
              </a:spcBef>
            </a:pPr>
            <a:r>
              <a:rPr sz="1350" spc="20" dirty="0">
                <a:latin typeface="Times New Roman"/>
                <a:cs typeface="Times New Roman"/>
              </a:rPr>
              <a:t>4-D </a:t>
            </a:r>
            <a:r>
              <a:rPr sz="1350" spc="10" dirty="0">
                <a:latin typeface="Times New Roman"/>
                <a:cs typeface="Times New Roman"/>
              </a:rPr>
              <a:t>Health monitoring </a:t>
            </a:r>
            <a:r>
              <a:rPr sz="1350" spc="5" dirty="0">
                <a:latin typeface="Times New Roman"/>
                <a:cs typeface="Times New Roman"/>
              </a:rPr>
              <a:t>visualization in </a:t>
            </a:r>
            <a:r>
              <a:rPr sz="1350" spc="15" dirty="0">
                <a:latin typeface="Times New Roman"/>
                <a:cs typeface="Times New Roman"/>
              </a:rPr>
              <a:t>PSPC </a:t>
            </a:r>
            <a:r>
              <a:rPr sz="1350" spc="10" dirty="0">
                <a:latin typeface="Times New Roman"/>
                <a:cs typeface="Times New Roman"/>
              </a:rPr>
              <a:t>(a)</a:t>
            </a:r>
            <a:r>
              <a:rPr sz="1350" spc="-25" dirty="0">
                <a:latin typeface="Times New Roman"/>
                <a:cs typeface="Times New Roman"/>
              </a:rPr>
              <a:t> </a:t>
            </a:r>
            <a:r>
              <a:rPr sz="1350" spc="10" dirty="0">
                <a:latin typeface="Times New Roman"/>
                <a:cs typeface="Times New Roman"/>
              </a:rPr>
              <a:t>and</a:t>
            </a:r>
            <a:endParaRPr sz="1350">
              <a:latin typeface="Times New Roman"/>
              <a:cs typeface="Times New Roman"/>
            </a:endParaRPr>
          </a:p>
        </p:txBody>
      </p:sp>
      <p:sp>
        <p:nvSpPr>
          <p:cNvPr id="9" name="object 9"/>
          <p:cNvSpPr txBox="1"/>
          <p:nvPr/>
        </p:nvSpPr>
        <p:spPr>
          <a:xfrm>
            <a:off x="1967210" y="5628428"/>
            <a:ext cx="3946525" cy="236220"/>
          </a:xfrm>
          <a:prstGeom prst="rect">
            <a:avLst/>
          </a:prstGeom>
        </p:spPr>
        <p:txBody>
          <a:bodyPr vert="horz" wrap="square" lIns="0" tIns="16510" rIns="0" bIns="0" rtlCol="0">
            <a:spAutoFit/>
          </a:bodyPr>
          <a:lstStyle/>
          <a:p>
            <a:pPr marL="12700">
              <a:lnSpc>
                <a:spcPct val="100000"/>
              </a:lnSpc>
              <a:spcBef>
                <a:spcPts val="130"/>
              </a:spcBef>
            </a:pPr>
            <a:r>
              <a:rPr sz="1350" spc="10" dirty="0">
                <a:latin typeface="Times New Roman"/>
                <a:cs typeface="Times New Roman"/>
              </a:rPr>
              <a:t>Parallel Coordinates </a:t>
            </a:r>
            <a:r>
              <a:rPr sz="1350" spc="5" dirty="0">
                <a:latin typeface="Times New Roman"/>
                <a:cs typeface="Times New Roman"/>
              </a:rPr>
              <a:t>(b) </a:t>
            </a:r>
            <a:r>
              <a:rPr sz="1350" spc="10" dirty="0">
                <a:latin typeface="Times New Roman"/>
                <a:cs typeface="Times New Roman"/>
              </a:rPr>
              <a:t>with parameters: </a:t>
            </a:r>
            <a:r>
              <a:rPr sz="1350" spc="5" dirty="0">
                <a:latin typeface="Times New Roman"/>
                <a:cs typeface="Times New Roman"/>
              </a:rPr>
              <a:t>systolic</a:t>
            </a:r>
            <a:r>
              <a:rPr sz="1350" spc="-5" dirty="0">
                <a:latin typeface="Times New Roman"/>
                <a:cs typeface="Times New Roman"/>
              </a:rPr>
              <a:t> </a:t>
            </a:r>
            <a:r>
              <a:rPr sz="1350" spc="10" dirty="0">
                <a:latin typeface="Times New Roman"/>
                <a:cs typeface="Times New Roman"/>
              </a:rPr>
              <a:t>blood</a:t>
            </a:r>
            <a:endParaRPr sz="1350">
              <a:latin typeface="Times New Roman"/>
              <a:cs typeface="Times New Roman"/>
            </a:endParaRPr>
          </a:p>
        </p:txBody>
      </p:sp>
      <p:sp>
        <p:nvSpPr>
          <p:cNvPr id="10" name="object 10"/>
          <p:cNvSpPr txBox="1"/>
          <p:nvPr/>
        </p:nvSpPr>
        <p:spPr>
          <a:xfrm>
            <a:off x="1903995" y="5831013"/>
            <a:ext cx="4077970" cy="437515"/>
          </a:xfrm>
          <a:prstGeom prst="rect">
            <a:avLst/>
          </a:prstGeom>
        </p:spPr>
        <p:txBody>
          <a:bodyPr vert="horz" wrap="square" lIns="0" tIns="27305" rIns="0" bIns="0" rtlCol="0">
            <a:spAutoFit/>
          </a:bodyPr>
          <a:lstStyle/>
          <a:p>
            <a:pPr marL="1078230" marR="5080" indent="-1066165">
              <a:lnSpc>
                <a:spcPts val="1580"/>
              </a:lnSpc>
              <a:spcBef>
                <a:spcPts val="215"/>
              </a:spcBef>
            </a:pPr>
            <a:r>
              <a:rPr sz="1350" spc="10" dirty="0">
                <a:latin typeface="Times New Roman"/>
                <a:cs typeface="Times New Roman"/>
              </a:rPr>
              <a:t>pressure, </a:t>
            </a:r>
            <a:r>
              <a:rPr sz="1350" spc="5" dirty="0">
                <a:latin typeface="Times New Roman"/>
                <a:cs typeface="Times New Roman"/>
              </a:rPr>
              <a:t>diastolic </a:t>
            </a:r>
            <a:r>
              <a:rPr sz="1350" spc="10" dirty="0">
                <a:latin typeface="Times New Roman"/>
                <a:cs typeface="Times New Roman"/>
              </a:rPr>
              <a:t>blood pressure, pulse, and </a:t>
            </a:r>
            <a:r>
              <a:rPr sz="1350" spc="5" dirty="0">
                <a:latin typeface="Times New Roman"/>
                <a:cs typeface="Times New Roman"/>
              </a:rPr>
              <a:t>total </a:t>
            </a:r>
            <a:r>
              <a:rPr sz="1350" spc="15" dirty="0">
                <a:latin typeface="Times New Roman"/>
                <a:cs typeface="Times New Roman"/>
              </a:rPr>
              <a:t>choles-  </a:t>
            </a:r>
            <a:r>
              <a:rPr sz="1350" spc="10" dirty="0">
                <a:latin typeface="Times New Roman"/>
                <a:cs typeface="Times New Roman"/>
              </a:rPr>
              <a:t>terol </a:t>
            </a:r>
            <a:r>
              <a:rPr sz="1350" spc="5" dirty="0">
                <a:latin typeface="Times New Roman"/>
                <a:cs typeface="Times New Roman"/>
              </a:rPr>
              <a:t>at </a:t>
            </a:r>
            <a:r>
              <a:rPr sz="1350" spc="10" dirty="0">
                <a:latin typeface="Times New Roman"/>
                <a:cs typeface="Times New Roman"/>
              </a:rPr>
              <a:t>four time</a:t>
            </a:r>
            <a:r>
              <a:rPr sz="1350" spc="-5" dirty="0">
                <a:latin typeface="Times New Roman"/>
                <a:cs typeface="Times New Roman"/>
              </a:rPr>
              <a:t> </a:t>
            </a:r>
            <a:r>
              <a:rPr sz="1350" spc="15" dirty="0">
                <a:latin typeface="Times New Roman"/>
                <a:cs typeface="Times New Roman"/>
              </a:rPr>
              <a:t>moments.</a:t>
            </a:r>
            <a:endParaRPr sz="1350">
              <a:latin typeface="Times New Roman"/>
              <a:cs typeface="Times New Roman"/>
            </a:endParaRPr>
          </a:p>
        </p:txBody>
      </p:sp>
      <p:sp>
        <p:nvSpPr>
          <p:cNvPr id="11" name="object 11"/>
          <p:cNvSpPr/>
          <p:nvPr/>
        </p:nvSpPr>
        <p:spPr>
          <a:xfrm>
            <a:off x="2037434" y="3674903"/>
            <a:ext cx="1840294" cy="23071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069039" y="3731767"/>
            <a:ext cx="1693545" cy="87630"/>
          </a:xfrm>
          <a:custGeom>
            <a:avLst/>
            <a:gdLst/>
            <a:ahLst/>
            <a:cxnLst/>
            <a:rect l="l" t="t" r="r" b="b"/>
            <a:pathLst>
              <a:path w="1693545" h="87629">
                <a:moveTo>
                  <a:pt x="1655828" y="43531"/>
                </a:moveTo>
                <a:lnTo>
                  <a:pt x="1608796" y="70866"/>
                </a:lnTo>
                <a:lnTo>
                  <a:pt x="1607194" y="76615"/>
                </a:lnTo>
                <a:lnTo>
                  <a:pt x="1612472" y="85563"/>
                </a:lnTo>
                <a:lnTo>
                  <a:pt x="1618222" y="87073"/>
                </a:lnTo>
                <a:lnTo>
                  <a:pt x="1677088" y="52915"/>
                </a:lnTo>
                <a:lnTo>
                  <a:pt x="1674588" y="52915"/>
                </a:lnTo>
                <a:lnTo>
                  <a:pt x="1674588" y="51630"/>
                </a:lnTo>
                <a:lnTo>
                  <a:pt x="1669781" y="51630"/>
                </a:lnTo>
                <a:lnTo>
                  <a:pt x="1655828" y="43531"/>
                </a:lnTo>
                <a:close/>
              </a:path>
              <a:path w="1693545" h="87629">
                <a:moveTo>
                  <a:pt x="1639678" y="34157"/>
                </a:moveTo>
                <a:lnTo>
                  <a:pt x="0" y="34157"/>
                </a:lnTo>
                <a:lnTo>
                  <a:pt x="0" y="52915"/>
                </a:lnTo>
                <a:lnTo>
                  <a:pt x="1639662" y="52915"/>
                </a:lnTo>
                <a:lnTo>
                  <a:pt x="1655828" y="43531"/>
                </a:lnTo>
                <a:lnTo>
                  <a:pt x="1639678" y="34157"/>
                </a:lnTo>
                <a:close/>
              </a:path>
              <a:path w="1693545" h="87629">
                <a:moveTo>
                  <a:pt x="1677095" y="34157"/>
                </a:moveTo>
                <a:lnTo>
                  <a:pt x="1674588" y="34157"/>
                </a:lnTo>
                <a:lnTo>
                  <a:pt x="1674588" y="52915"/>
                </a:lnTo>
                <a:lnTo>
                  <a:pt x="1677088" y="52915"/>
                </a:lnTo>
                <a:lnTo>
                  <a:pt x="1693252" y="43536"/>
                </a:lnTo>
                <a:lnTo>
                  <a:pt x="1677095" y="34157"/>
                </a:lnTo>
                <a:close/>
              </a:path>
              <a:path w="1693545" h="87629">
                <a:moveTo>
                  <a:pt x="1669781" y="35433"/>
                </a:moveTo>
                <a:lnTo>
                  <a:pt x="1655828" y="43531"/>
                </a:lnTo>
                <a:lnTo>
                  <a:pt x="1669781" y="51630"/>
                </a:lnTo>
                <a:lnTo>
                  <a:pt x="1669781" y="35433"/>
                </a:lnTo>
                <a:close/>
              </a:path>
              <a:path w="1693545" h="87629">
                <a:moveTo>
                  <a:pt x="1674588" y="35433"/>
                </a:moveTo>
                <a:lnTo>
                  <a:pt x="1669781" y="35433"/>
                </a:lnTo>
                <a:lnTo>
                  <a:pt x="1669781" y="51630"/>
                </a:lnTo>
                <a:lnTo>
                  <a:pt x="1674588" y="51630"/>
                </a:lnTo>
                <a:lnTo>
                  <a:pt x="1674588" y="35433"/>
                </a:lnTo>
                <a:close/>
              </a:path>
              <a:path w="1693545" h="87629">
                <a:moveTo>
                  <a:pt x="1618222" y="0"/>
                </a:moveTo>
                <a:lnTo>
                  <a:pt x="1612472" y="1509"/>
                </a:lnTo>
                <a:lnTo>
                  <a:pt x="1607194" y="10457"/>
                </a:lnTo>
                <a:lnTo>
                  <a:pt x="1608796" y="16197"/>
                </a:lnTo>
                <a:lnTo>
                  <a:pt x="1655828" y="43531"/>
                </a:lnTo>
                <a:lnTo>
                  <a:pt x="1669781" y="35433"/>
                </a:lnTo>
                <a:lnTo>
                  <a:pt x="1674588" y="35433"/>
                </a:lnTo>
                <a:lnTo>
                  <a:pt x="1674588" y="34157"/>
                </a:lnTo>
                <a:lnTo>
                  <a:pt x="1677095" y="34157"/>
                </a:lnTo>
                <a:lnTo>
                  <a:pt x="1618222" y="0"/>
                </a:lnTo>
                <a:close/>
              </a:path>
            </a:pathLst>
          </a:custGeom>
          <a:solidFill>
            <a:srgbClr val="000000"/>
          </a:solidFill>
        </p:spPr>
        <p:txBody>
          <a:bodyPr wrap="square" lIns="0" tIns="0" rIns="0" bIns="0" rtlCol="0"/>
          <a:lstStyle/>
          <a:p>
            <a:endParaRPr/>
          </a:p>
        </p:txBody>
      </p:sp>
      <p:sp>
        <p:nvSpPr>
          <p:cNvPr id="13" name="object 13"/>
          <p:cNvSpPr/>
          <p:nvPr/>
        </p:nvSpPr>
        <p:spPr>
          <a:xfrm>
            <a:off x="2204837" y="2001344"/>
            <a:ext cx="230743" cy="148223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276548" y="2101407"/>
            <a:ext cx="87630" cy="1336040"/>
          </a:xfrm>
          <a:custGeom>
            <a:avLst/>
            <a:gdLst/>
            <a:ahLst/>
            <a:cxnLst/>
            <a:rect l="l" t="t" r="r" b="b"/>
            <a:pathLst>
              <a:path w="87630" h="1336039">
                <a:moveTo>
                  <a:pt x="43754" y="37244"/>
                </a:moveTo>
                <a:lnTo>
                  <a:pt x="34328" y="53322"/>
                </a:lnTo>
                <a:lnTo>
                  <a:pt x="34328" y="1335855"/>
                </a:lnTo>
                <a:lnTo>
                  <a:pt x="53180" y="1335855"/>
                </a:lnTo>
                <a:lnTo>
                  <a:pt x="53180" y="53322"/>
                </a:lnTo>
                <a:lnTo>
                  <a:pt x="43754" y="37244"/>
                </a:lnTo>
                <a:close/>
              </a:path>
              <a:path w="87630" h="1336039">
                <a:moveTo>
                  <a:pt x="43754" y="0"/>
                </a:moveTo>
                <a:lnTo>
                  <a:pt x="2620" y="70153"/>
                </a:lnTo>
                <a:lnTo>
                  <a:pt x="0" y="74655"/>
                </a:lnTo>
                <a:lnTo>
                  <a:pt x="1517" y="80376"/>
                </a:lnTo>
                <a:lnTo>
                  <a:pt x="10509" y="85628"/>
                </a:lnTo>
                <a:lnTo>
                  <a:pt x="16287" y="84034"/>
                </a:lnTo>
                <a:lnTo>
                  <a:pt x="18908" y="79626"/>
                </a:lnTo>
                <a:lnTo>
                  <a:pt x="34328" y="53322"/>
                </a:lnTo>
                <a:lnTo>
                  <a:pt x="34328" y="18570"/>
                </a:lnTo>
                <a:lnTo>
                  <a:pt x="54643" y="18570"/>
                </a:lnTo>
                <a:lnTo>
                  <a:pt x="43754" y="0"/>
                </a:lnTo>
                <a:close/>
              </a:path>
              <a:path w="87630" h="1336039">
                <a:moveTo>
                  <a:pt x="54643" y="18570"/>
                </a:moveTo>
                <a:lnTo>
                  <a:pt x="53180" y="18570"/>
                </a:lnTo>
                <a:lnTo>
                  <a:pt x="53180" y="53322"/>
                </a:lnTo>
                <a:lnTo>
                  <a:pt x="68601" y="79626"/>
                </a:lnTo>
                <a:lnTo>
                  <a:pt x="71230" y="84034"/>
                </a:lnTo>
                <a:lnTo>
                  <a:pt x="76999" y="85628"/>
                </a:lnTo>
                <a:lnTo>
                  <a:pt x="85991" y="80376"/>
                </a:lnTo>
                <a:lnTo>
                  <a:pt x="87509" y="74655"/>
                </a:lnTo>
                <a:lnTo>
                  <a:pt x="84888" y="70153"/>
                </a:lnTo>
                <a:lnTo>
                  <a:pt x="54643" y="18570"/>
                </a:lnTo>
                <a:close/>
              </a:path>
              <a:path w="87630" h="1336039">
                <a:moveTo>
                  <a:pt x="53180" y="18570"/>
                </a:moveTo>
                <a:lnTo>
                  <a:pt x="34328" y="18570"/>
                </a:lnTo>
                <a:lnTo>
                  <a:pt x="34328" y="53322"/>
                </a:lnTo>
                <a:lnTo>
                  <a:pt x="43754" y="37244"/>
                </a:lnTo>
                <a:lnTo>
                  <a:pt x="35610" y="23353"/>
                </a:lnTo>
                <a:lnTo>
                  <a:pt x="53180" y="23353"/>
                </a:lnTo>
                <a:lnTo>
                  <a:pt x="53180" y="18570"/>
                </a:lnTo>
                <a:close/>
              </a:path>
              <a:path w="87630" h="1336039">
                <a:moveTo>
                  <a:pt x="53180" y="23353"/>
                </a:moveTo>
                <a:lnTo>
                  <a:pt x="51898" y="23353"/>
                </a:lnTo>
                <a:lnTo>
                  <a:pt x="43754" y="37244"/>
                </a:lnTo>
                <a:lnTo>
                  <a:pt x="53180" y="53322"/>
                </a:lnTo>
                <a:lnTo>
                  <a:pt x="53180" y="23353"/>
                </a:lnTo>
                <a:close/>
              </a:path>
              <a:path w="87630" h="1336039">
                <a:moveTo>
                  <a:pt x="51898" y="23353"/>
                </a:moveTo>
                <a:lnTo>
                  <a:pt x="35610" y="23353"/>
                </a:lnTo>
                <a:lnTo>
                  <a:pt x="43754" y="37244"/>
                </a:lnTo>
                <a:lnTo>
                  <a:pt x="51898" y="23353"/>
                </a:lnTo>
                <a:close/>
              </a:path>
            </a:pathLst>
          </a:custGeom>
          <a:solidFill>
            <a:srgbClr val="000000"/>
          </a:solidFill>
        </p:spPr>
        <p:txBody>
          <a:bodyPr wrap="square" lIns="0" tIns="0" rIns="0" bIns="0" rtlCol="0"/>
          <a:lstStyle/>
          <a:p>
            <a:endParaRPr/>
          </a:p>
        </p:txBody>
      </p:sp>
      <p:sp>
        <p:nvSpPr>
          <p:cNvPr id="15" name="object 15"/>
          <p:cNvSpPr/>
          <p:nvPr/>
        </p:nvSpPr>
        <p:spPr>
          <a:xfrm>
            <a:off x="2295324" y="3342893"/>
            <a:ext cx="1468163" cy="23071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2327278" y="3400113"/>
            <a:ext cx="1320800" cy="87630"/>
          </a:xfrm>
          <a:custGeom>
            <a:avLst/>
            <a:gdLst/>
            <a:ahLst/>
            <a:cxnLst/>
            <a:rect l="l" t="t" r="r" b="b"/>
            <a:pathLst>
              <a:path w="1320800" h="87629">
                <a:moveTo>
                  <a:pt x="1283152" y="43536"/>
                </a:moveTo>
                <a:lnTo>
                  <a:pt x="1240558" y="68259"/>
                </a:lnTo>
                <a:lnTo>
                  <a:pt x="1236128" y="70875"/>
                </a:lnTo>
                <a:lnTo>
                  <a:pt x="1234526" y="76615"/>
                </a:lnTo>
                <a:lnTo>
                  <a:pt x="1239804" y="85563"/>
                </a:lnTo>
                <a:lnTo>
                  <a:pt x="1245554" y="87073"/>
                </a:lnTo>
                <a:lnTo>
                  <a:pt x="1304427" y="52915"/>
                </a:lnTo>
                <a:lnTo>
                  <a:pt x="1301920" y="52915"/>
                </a:lnTo>
                <a:lnTo>
                  <a:pt x="1301920" y="51639"/>
                </a:lnTo>
                <a:lnTo>
                  <a:pt x="1297113" y="51639"/>
                </a:lnTo>
                <a:lnTo>
                  <a:pt x="1283152" y="43536"/>
                </a:lnTo>
                <a:close/>
              </a:path>
              <a:path w="1320800" h="87629">
                <a:moveTo>
                  <a:pt x="1266994" y="34157"/>
                </a:moveTo>
                <a:lnTo>
                  <a:pt x="0" y="34157"/>
                </a:lnTo>
                <a:lnTo>
                  <a:pt x="0" y="52915"/>
                </a:lnTo>
                <a:lnTo>
                  <a:pt x="1266994" y="52915"/>
                </a:lnTo>
                <a:lnTo>
                  <a:pt x="1283152" y="43536"/>
                </a:lnTo>
                <a:lnTo>
                  <a:pt x="1266994" y="34157"/>
                </a:lnTo>
                <a:close/>
              </a:path>
              <a:path w="1320800" h="87629">
                <a:moveTo>
                  <a:pt x="1304427" y="34157"/>
                </a:moveTo>
                <a:lnTo>
                  <a:pt x="1301920" y="34157"/>
                </a:lnTo>
                <a:lnTo>
                  <a:pt x="1301920" y="52915"/>
                </a:lnTo>
                <a:lnTo>
                  <a:pt x="1304427" y="52915"/>
                </a:lnTo>
                <a:lnTo>
                  <a:pt x="1320583" y="43536"/>
                </a:lnTo>
                <a:lnTo>
                  <a:pt x="1304427" y="34157"/>
                </a:lnTo>
                <a:close/>
              </a:path>
              <a:path w="1320800" h="87629">
                <a:moveTo>
                  <a:pt x="1297113" y="35433"/>
                </a:moveTo>
                <a:lnTo>
                  <a:pt x="1283152" y="43536"/>
                </a:lnTo>
                <a:lnTo>
                  <a:pt x="1297113" y="51639"/>
                </a:lnTo>
                <a:lnTo>
                  <a:pt x="1297113" y="35433"/>
                </a:lnTo>
                <a:close/>
              </a:path>
              <a:path w="1320800" h="87629">
                <a:moveTo>
                  <a:pt x="1301920" y="35433"/>
                </a:moveTo>
                <a:lnTo>
                  <a:pt x="1297113" y="35433"/>
                </a:lnTo>
                <a:lnTo>
                  <a:pt x="1297113" y="51639"/>
                </a:lnTo>
                <a:lnTo>
                  <a:pt x="1301920" y="51639"/>
                </a:lnTo>
                <a:lnTo>
                  <a:pt x="1301920" y="35433"/>
                </a:lnTo>
                <a:close/>
              </a:path>
              <a:path w="1320800" h="87629">
                <a:moveTo>
                  <a:pt x="1245554" y="0"/>
                </a:moveTo>
                <a:lnTo>
                  <a:pt x="1239804" y="1509"/>
                </a:lnTo>
                <a:lnTo>
                  <a:pt x="1234526" y="10457"/>
                </a:lnTo>
                <a:lnTo>
                  <a:pt x="1236128" y="16206"/>
                </a:lnTo>
                <a:lnTo>
                  <a:pt x="1283152" y="43536"/>
                </a:lnTo>
                <a:lnTo>
                  <a:pt x="1297113" y="35433"/>
                </a:lnTo>
                <a:lnTo>
                  <a:pt x="1301920" y="35433"/>
                </a:lnTo>
                <a:lnTo>
                  <a:pt x="1301920" y="34157"/>
                </a:lnTo>
                <a:lnTo>
                  <a:pt x="1304427" y="34157"/>
                </a:lnTo>
                <a:lnTo>
                  <a:pt x="1245554" y="0"/>
                </a:lnTo>
                <a:close/>
              </a:path>
            </a:pathLst>
          </a:custGeom>
          <a:solidFill>
            <a:srgbClr val="000000"/>
          </a:solidFill>
        </p:spPr>
        <p:txBody>
          <a:bodyPr wrap="square" lIns="0" tIns="0" rIns="0" bIns="0" rtlCol="0"/>
          <a:lstStyle/>
          <a:p>
            <a:endParaRPr/>
          </a:p>
        </p:txBody>
      </p:sp>
      <p:sp>
        <p:nvSpPr>
          <p:cNvPr id="17" name="object 17"/>
          <p:cNvSpPr/>
          <p:nvPr/>
        </p:nvSpPr>
        <p:spPr>
          <a:xfrm>
            <a:off x="1958261" y="1803262"/>
            <a:ext cx="230743" cy="2019076"/>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029950" y="1903419"/>
            <a:ext cx="87630" cy="1873250"/>
          </a:xfrm>
          <a:custGeom>
            <a:avLst/>
            <a:gdLst/>
            <a:ahLst/>
            <a:cxnLst/>
            <a:rect l="l" t="t" r="r" b="b"/>
            <a:pathLst>
              <a:path w="87630" h="1873250">
                <a:moveTo>
                  <a:pt x="43821" y="37225"/>
                </a:moveTo>
                <a:lnTo>
                  <a:pt x="34368" y="53270"/>
                </a:lnTo>
                <a:lnTo>
                  <a:pt x="31039" y="1872681"/>
                </a:lnTo>
                <a:lnTo>
                  <a:pt x="49890" y="1872710"/>
                </a:lnTo>
                <a:lnTo>
                  <a:pt x="53161" y="85628"/>
                </a:lnTo>
                <a:lnTo>
                  <a:pt x="53198" y="53270"/>
                </a:lnTo>
                <a:lnTo>
                  <a:pt x="43821" y="37225"/>
                </a:lnTo>
                <a:close/>
              </a:path>
              <a:path w="87630" h="1873250">
                <a:moveTo>
                  <a:pt x="54735" y="18570"/>
                </a:moveTo>
                <a:lnTo>
                  <a:pt x="53284" y="18570"/>
                </a:lnTo>
                <a:lnTo>
                  <a:pt x="53220" y="53308"/>
                </a:lnTo>
                <a:lnTo>
                  <a:pt x="71211" y="84128"/>
                </a:lnTo>
                <a:lnTo>
                  <a:pt x="76980" y="85628"/>
                </a:lnTo>
                <a:lnTo>
                  <a:pt x="81486" y="83002"/>
                </a:lnTo>
                <a:lnTo>
                  <a:pt x="85982" y="80470"/>
                </a:lnTo>
                <a:lnTo>
                  <a:pt x="87509" y="74749"/>
                </a:lnTo>
                <a:lnTo>
                  <a:pt x="54735" y="18570"/>
                </a:lnTo>
                <a:close/>
              </a:path>
              <a:path w="87630" h="1873250">
                <a:moveTo>
                  <a:pt x="43895" y="0"/>
                </a:moveTo>
                <a:lnTo>
                  <a:pt x="0" y="74561"/>
                </a:lnTo>
                <a:lnTo>
                  <a:pt x="1508" y="80282"/>
                </a:lnTo>
                <a:lnTo>
                  <a:pt x="10490" y="85534"/>
                </a:lnTo>
                <a:lnTo>
                  <a:pt x="16268" y="84034"/>
                </a:lnTo>
                <a:lnTo>
                  <a:pt x="21826" y="74561"/>
                </a:lnTo>
                <a:lnTo>
                  <a:pt x="34346" y="53308"/>
                </a:lnTo>
                <a:lnTo>
                  <a:pt x="34432" y="18570"/>
                </a:lnTo>
                <a:lnTo>
                  <a:pt x="54735" y="18570"/>
                </a:lnTo>
                <a:lnTo>
                  <a:pt x="43895" y="0"/>
                </a:lnTo>
                <a:close/>
              </a:path>
              <a:path w="87630" h="1873250">
                <a:moveTo>
                  <a:pt x="53275" y="23353"/>
                </a:moveTo>
                <a:lnTo>
                  <a:pt x="51992" y="23353"/>
                </a:lnTo>
                <a:lnTo>
                  <a:pt x="43821" y="37225"/>
                </a:lnTo>
                <a:lnTo>
                  <a:pt x="53220" y="53308"/>
                </a:lnTo>
                <a:lnTo>
                  <a:pt x="53275" y="23353"/>
                </a:lnTo>
                <a:close/>
              </a:path>
              <a:path w="87630" h="1873250">
                <a:moveTo>
                  <a:pt x="53284" y="18570"/>
                </a:moveTo>
                <a:lnTo>
                  <a:pt x="34432" y="18570"/>
                </a:lnTo>
                <a:lnTo>
                  <a:pt x="34368" y="53270"/>
                </a:lnTo>
                <a:lnTo>
                  <a:pt x="43821" y="37225"/>
                </a:lnTo>
                <a:lnTo>
                  <a:pt x="35714" y="23353"/>
                </a:lnTo>
                <a:lnTo>
                  <a:pt x="53275" y="23353"/>
                </a:lnTo>
                <a:lnTo>
                  <a:pt x="53284" y="18570"/>
                </a:lnTo>
                <a:close/>
              </a:path>
              <a:path w="87630" h="1873250">
                <a:moveTo>
                  <a:pt x="51992" y="23353"/>
                </a:moveTo>
                <a:lnTo>
                  <a:pt x="35714" y="23353"/>
                </a:lnTo>
                <a:lnTo>
                  <a:pt x="43821" y="37225"/>
                </a:lnTo>
                <a:lnTo>
                  <a:pt x="51992" y="23353"/>
                </a:lnTo>
                <a:close/>
              </a:path>
            </a:pathLst>
          </a:custGeom>
          <a:solidFill>
            <a:srgbClr val="000000"/>
          </a:solidFill>
        </p:spPr>
        <p:txBody>
          <a:bodyPr wrap="square" lIns="0" tIns="0" rIns="0" bIns="0" rtlCol="0"/>
          <a:lstStyle/>
          <a:p>
            <a:endParaRPr/>
          </a:p>
        </p:txBody>
      </p:sp>
      <p:sp>
        <p:nvSpPr>
          <p:cNvPr id="19" name="object 19"/>
          <p:cNvSpPr/>
          <p:nvPr/>
        </p:nvSpPr>
        <p:spPr>
          <a:xfrm>
            <a:off x="2815591" y="2737198"/>
            <a:ext cx="34290" cy="34290"/>
          </a:xfrm>
          <a:custGeom>
            <a:avLst/>
            <a:gdLst/>
            <a:ahLst/>
            <a:cxnLst/>
            <a:rect l="l" t="t" r="r" b="b"/>
            <a:pathLst>
              <a:path w="34289" h="34289">
                <a:moveTo>
                  <a:pt x="26363" y="0"/>
                </a:moveTo>
                <a:lnTo>
                  <a:pt x="7587" y="0"/>
                </a:lnTo>
                <a:lnTo>
                  <a:pt x="0" y="7596"/>
                </a:lnTo>
                <a:lnTo>
                  <a:pt x="0" y="26260"/>
                </a:lnTo>
                <a:lnTo>
                  <a:pt x="7587" y="33763"/>
                </a:lnTo>
                <a:lnTo>
                  <a:pt x="26363" y="33763"/>
                </a:lnTo>
                <a:lnTo>
                  <a:pt x="33904" y="26260"/>
                </a:lnTo>
                <a:lnTo>
                  <a:pt x="33904" y="7596"/>
                </a:lnTo>
                <a:lnTo>
                  <a:pt x="26363" y="0"/>
                </a:lnTo>
                <a:close/>
              </a:path>
            </a:pathLst>
          </a:custGeom>
          <a:solidFill>
            <a:srgbClr val="00AF50"/>
          </a:solidFill>
        </p:spPr>
        <p:txBody>
          <a:bodyPr wrap="square" lIns="0" tIns="0" rIns="0" bIns="0" rtlCol="0"/>
          <a:lstStyle/>
          <a:p>
            <a:endParaRPr/>
          </a:p>
        </p:txBody>
      </p:sp>
      <p:sp>
        <p:nvSpPr>
          <p:cNvPr id="20" name="object 20"/>
          <p:cNvSpPr/>
          <p:nvPr/>
        </p:nvSpPr>
        <p:spPr>
          <a:xfrm>
            <a:off x="2815591" y="2737198"/>
            <a:ext cx="34290" cy="34290"/>
          </a:xfrm>
          <a:custGeom>
            <a:avLst/>
            <a:gdLst/>
            <a:ahLst/>
            <a:cxnLst/>
            <a:rect l="l" t="t" r="r" b="b"/>
            <a:pathLst>
              <a:path w="34289" h="34289">
                <a:moveTo>
                  <a:pt x="0" y="16881"/>
                </a:moveTo>
                <a:lnTo>
                  <a:pt x="0" y="7596"/>
                </a:lnTo>
                <a:lnTo>
                  <a:pt x="7587" y="0"/>
                </a:lnTo>
                <a:lnTo>
                  <a:pt x="16938" y="0"/>
                </a:lnTo>
                <a:lnTo>
                  <a:pt x="26363" y="0"/>
                </a:lnTo>
                <a:lnTo>
                  <a:pt x="33904" y="7596"/>
                </a:lnTo>
                <a:lnTo>
                  <a:pt x="33904" y="16881"/>
                </a:lnTo>
                <a:lnTo>
                  <a:pt x="33904" y="26260"/>
                </a:lnTo>
                <a:lnTo>
                  <a:pt x="26363" y="33763"/>
                </a:lnTo>
                <a:lnTo>
                  <a:pt x="16938" y="33763"/>
                </a:lnTo>
                <a:lnTo>
                  <a:pt x="7587" y="33763"/>
                </a:lnTo>
                <a:lnTo>
                  <a:pt x="0" y="26260"/>
                </a:lnTo>
                <a:lnTo>
                  <a:pt x="0" y="16881"/>
                </a:lnTo>
                <a:close/>
              </a:path>
            </a:pathLst>
          </a:custGeom>
          <a:ln w="18804">
            <a:solidFill>
              <a:srgbClr val="00AF50"/>
            </a:solidFill>
          </a:ln>
        </p:spPr>
        <p:txBody>
          <a:bodyPr wrap="square" lIns="0" tIns="0" rIns="0" bIns="0" rtlCol="0"/>
          <a:lstStyle/>
          <a:p>
            <a:endParaRPr/>
          </a:p>
        </p:txBody>
      </p:sp>
      <p:sp>
        <p:nvSpPr>
          <p:cNvPr id="21" name="object 21"/>
          <p:cNvSpPr/>
          <p:nvPr/>
        </p:nvSpPr>
        <p:spPr>
          <a:xfrm>
            <a:off x="2823547" y="2087995"/>
            <a:ext cx="538402" cy="389409"/>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918776" y="2166027"/>
            <a:ext cx="411480" cy="262890"/>
          </a:xfrm>
          <a:custGeom>
            <a:avLst/>
            <a:gdLst/>
            <a:ahLst/>
            <a:cxnLst/>
            <a:rect l="l" t="t" r="r" b="b"/>
            <a:pathLst>
              <a:path w="411479" h="262889">
                <a:moveTo>
                  <a:pt x="59527" y="24667"/>
                </a:moveTo>
                <a:lnTo>
                  <a:pt x="48210" y="42577"/>
                </a:lnTo>
                <a:lnTo>
                  <a:pt x="399937" y="262419"/>
                </a:lnTo>
                <a:lnTo>
                  <a:pt x="411247" y="244506"/>
                </a:lnTo>
                <a:lnTo>
                  <a:pt x="59527" y="24667"/>
                </a:lnTo>
                <a:close/>
              </a:path>
              <a:path w="411479" h="262889">
                <a:moveTo>
                  <a:pt x="0" y="0"/>
                </a:moveTo>
                <a:lnTo>
                  <a:pt x="36949" y="60399"/>
                </a:lnTo>
                <a:lnTo>
                  <a:pt x="48210" y="42577"/>
                </a:lnTo>
                <a:lnTo>
                  <a:pt x="39211" y="36952"/>
                </a:lnTo>
                <a:lnTo>
                  <a:pt x="50522" y="19039"/>
                </a:lnTo>
                <a:lnTo>
                  <a:pt x="63083" y="19039"/>
                </a:lnTo>
                <a:lnTo>
                  <a:pt x="70787" y="6846"/>
                </a:lnTo>
                <a:lnTo>
                  <a:pt x="0" y="0"/>
                </a:lnTo>
                <a:close/>
              </a:path>
              <a:path w="411479" h="262889">
                <a:moveTo>
                  <a:pt x="50522" y="19039"/>
                </a:moveTo>
                <a:lnTo>
                  <a:pt x="39211" y="36952"/>
                </a:lnTo>
                <a:lnTo>
                  <a:pt x="48210" y="42577"/>
                </a:lnTo>
                <a:lnTo>
                  <a:pt x="59527" y="24667"/>
                </a:lnTo>
                <a:lnTo>
                  <a:pt x="50522" y="19039"/>
                </a:lnTo>
                <a:close/>
              </a:path>
              <a:path w="411479" h="262889">
                <a:moveTo>
                  <a:pt x="63083" y="19039"/>
                </a:moveTo>
                <a:lnTo>
                  <a:pt x="50522" y="19039"/>
                </a:lnTo>
                <a:lnTo>
                  <a:pt x="59527" y="24667"/>
                </a:lnTo>
                <a:lnTo>
                  <a:pt x="63083" y="19039"/>
                </a:lnTo>
                <a:close/>
              </a:path>
            </a:pathLst>
          </a:custGeom>
          <a:solidFill>
            <a:srgbClr val="C0504D"/>
          </a:solidFill>
        </p:spPr>
        <p:txBody>
          <a:bodyPr wrap="square" lIns="0" tIns="0" rIns="0" bIns="0" rtlCol="0"/>
          <a:lstStyle/>
          <a:p>
            <a:endParaRPr/>
          </a:p>
        </p:txBody>
      </p:sp>
      <p:sp>
        <p:nvSpPr>
          <p:cNvPr id="23" name="object 23"/>
          <p:cNvSpPr/>
          <p:nvPr/>
        </p:nvSpPr>
        <p:spPr>
          <a:xfrm>
            <a:off x="2800925" y="2340098"/>
            <a:ext cx="370999" cy="30499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2897096" y="2417942"/>
            <a:ext cx="243374" cy="17894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2712699" y="2604581"/>
            <a:ext cx="274856" cy="17557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2801236" y="2660292"/>
            <a:ext cx="155575" cy="56515"/>
          </a:xfrm>
          <a:custGeom>
            <a:avLst/>
            <a:gdLst/>
            <a:ahLst/>
            <a:cxnLst/>
            <a:rect l="l" t="t" r="r" b="b"/>
            <a:pathLst>
              <a:path w="155575" h="56514">
                <a:moveTo>
                  <a:pt x="56721" y="20617"/>
                </a:moveTo>
                <a:lnTo>
                  <a:pt x="53643" y="34296"/>
                </a:lnTo>
                <a:lnTo>
                  <a:pt x="152132" y="56179"/>
                </a:lnTo>
                <a:lnTo>
                  <a:pt x="155148" y="42486"/>
                </a:lnTo>
                <a:lnTo>
                  <a:pt x="56721" y="20617"/>
                </a:lnTo>
                <a:close/>
              </a:path>
              <a:path w="155575" h="56514">
                <a:moveTo>
                  <a:pt x="61362" y="0"/>
                </a:moveTo>
                <a:lnTo>
                  <a:pt x="0" y="15193"/>
                </a:lnTo>
                <a:lnTo>
                  <a:pt x="49014" y="54866"/>
                </a:lnTo>
                <a:lnTo>
                  <a:pt x="53643" y="34296"/>
                </a:lnTo>
                <a:lnTo>
                  <a:pt x="44489" y="32263"/>
                </a:lnTo>
                <a:lnTo>
                  <a:pt x="47506" y="18570"/>
                </a:lnTo>
                <a:lnTo>
                  <a:pt x="57182" y="18570"/>
                </a:lnTo>
                <a:lnTo>
                  <a:pt x="61362" y="0"/>
                </a:lnTo>
                <a:close/>
              </a:path>
              <a:path w="155575" h="56514">
                <a:moveTo>
                  <a:pt x="47506" y="18570"/>
                </a:moveTo>
                <a:lnTo>
                  <a:pt x="44489" y="32263"/>
                </a:lnTo>
                <a:lnTo>
                  <a:pt x="53643" y="34296"/>
                </a:lnTo>
                <a:lnTo>
                  <a:pt x="56721" y="20617"/>
                </a:lnTo>
                <a:lnTo>
                  <a:pt x="47506" y="18570"/>
                </a:lnTo>
                <a:close/>
              </a:path>
              <a:path w="155575" h="56514">
                <a:moveTo>
                  <a:pt x="57182" y="18570"/>
                </a:moveTo>
                <a:lnTo>
                  <a:pt x="47506" y="18570"/>
                </a:lnTo>
                <a:lnTo>
                  <a:pt x="56721" y="20617"/>
                </a:lnTo>
                <a:lnTo>
                  <a:pt x="57182" y="18570"/>
                </a:lnTo>
                <a:close/>
              </a:path>
            </a:pathLst>
          </a:custGeom>
          <a:solidFill>
            <a:srgbClr val="92D050"/>
          </a:solidFill>
        </p:spPr>
        <p:txBody>
          <a:bodyPr wrap="square" lIns="0" tIns="0" rIns="0" bIns="0" rtlCol="0"/>
          <a:lstStyle/>
          <a:p>
            <a:endParaRPr/>
          </a:p>
        </p:txBody>
      </p:sp>
      <p:sp>
        <p:nvSpPr>
          <p:cNvPr id="27" name="object 27"/>
          <p:cNvSpPr txBox="1"/>
          <p:nvPr/>
        </p:nvSpPr>
        <p:spPr>
          <a:xfrm>
            <a:off x="3404229" y="2191180"/>
            <a:ext cx="903605" cy="150495"/>
          </a:xfrm>
          <a:prstGeom prst="rect">
            <a:avLst/>
          </a:prstGeom>
        </p:spPr>
        <p:txBody>
          <a:bodyPr vert="horz" wrap="square" lIns="0" tIns="14604" rIns="0" bIns="0" rtlCol="0">
            <a:spAutoFit/>
          </a:bodyPr>
          <a:lstStyle/>
          <a:p>
            <a:pPr marL="12700">
              <a:lnSpc>
                <a:spcPct val="100000"/>
              </a:lnSpc>
              <a:spcBef>
                <a:spcPts val="114"/>
              </a:spcBef>
            </a:pPr>
            <a:r>
              <a:rPr sz="800" b="1" spc="5" dirty="0">
                <a:solidFill>
                  <a:srgbClr val="FF0000"/>
                </a:solidFill>
                <a:latin typeface="Arial"/>
                <a:cs typeface="Arial"/>
              </a:rPr>
              <a:t>(100, 150, 95,</a:t>
            </a:r>
            <a:r>
              <a:rPr sz="800" b="1" spc="-45" dirty="0">
                <a:solidFill>
                  <a:srgbClr val="FF0000"/>
                </a:solidFill>
                <a:latin typeface="Arial"/>
                <a:cs typeface="Arial"/>
              </a:rPr>
              <a:t> </a:t>
            </a:r>
            <a:r>
              <a:rPr sz="800" b="1" spc="5" dirty="0">
                <a:solidFill>
                  <a:srgbClr val="FF0000"/>
                </a:solidFill>
                <a:latin typeface="Arial"/>
                <a:cs typeface="Arial"/>
              </a:rPr>
              <a:t>250)</a:t>
            </a:r>
            <a:endParaRPr sz="800">
              <a:latin typeface="Arial"/>
              <a:cs typeface="Arial"/>
            </a:endParaRPr>
          </a:p>
        </p:txBody>
      </p:sp>
      <p:sp>
        <p:nvSpPr>
          <p:cNvPr id="28" name="object 28"/>
          <p:cNvSpPr txBox="1"/>
          <p:nvPr/>
        </p:nvSpPr>
        <p:spPr>
          <a:xfrm>
            <a:off x="3378214" y="2420418"/>
            <a:ext cx="901065" cy="570865"/>
          </a:xfrm>
          <a:prstGeom prst="rect">
            <a:avLst/>
          </a:prstGeom>
        </p:spPr>
        <p:txBody>
          <a:bodyPr vert="horz" wrap="square" lIns="0" tIns="60325" rIns="0" bIns="0" rtlCol="0">
            <a:spAutoFit/>
          </a:bodyPr>
          <a:lstStyle/>
          <a:p>
            <a:pPr marL="27305">
              <a:lnSpc>
                <a:spcPct val="100000"/>
              </a:lnSpc>
              <a:spcBef>
                <a:spcPts val="475"/>
              </a:spcBef>
            </a:pPr>
            <a:r>
              <a:rPr sz="800" b="1" spc="5" dirty="0">
                <a:solidFill>
                  <a:srgbClr val="F79546"/>
                </a:solidFill>
                <a:latin typeface="Arial"/>
                <a:cs typeface="Arial"/>
              </a:rPr>
              <a:t>( </a:t>
            </a:r>
            <a:r>
              <a:rPr sz="800" b="1" dirty="0">
                <a:solidFill>
                  <a:srgbClr val="F79546"/>
                </a:solidFill>
                <a:latin typeface="Arial"/>
                <a:cs typeface="Arial"/>
              </a:rPr>
              <a:t>93, 147, 95,</a:t>
            </a:r>
            <a:r>
              <a:rPr sz="800" b="1" spc="-5" dirty="0">
                <a:solidFill>
                  <a:srgbClr val="F79546"/>
                </a:solidFill>
                <a:latin typeface="Arial"/>
                <a:cs typeface="Arial"/>
              </a:rPr>
              <a:t> 230)</a:t>
            </a:r>
            <a:endParaRPr sz="800">
              <a:latin typeface="Arial"/>
              <a:cs typeface="Arial"/>
            </a:endParaRPr>
          </a:p>
          <a:p>
            <a:pPr marL="39370">
              <a:lnSpc>
                <a:spcPct val="100000"/>
              </a:lnSpc>
              <a:spcBef>
                <a:spcPts val="380"/>
              </a:spcBef>
            </a:pPr>
            <a:r>
              <a:rPr sz="800" b="1" spc="5" dirty="0">
                <a:solidFill>
                  <a:srgbClr val="92D050"/>
                </a:solidFill>
                <a:latin typeface="Arial"/>
                <a:cs typeface="Arial"/>
              </a:rPr>
              <a:t>( 80, 127, 68,</a:t>
            </a:r>
            <a:r>
              <a:rPr sz="800" b="1" spc="-85" dirty="0">
                <a:solidFill>
                  <a:srgbClr val="92D050"/>
                </a:solidFill>
                <a:latin typeface="Arial"/>
                <a:cs typeface="Arial"/>
              </a:rPr>
              <a:t> </a:t>
            </a:r>
            <a:r>
              <a:rPr sz="800" b="1" spc="5" dirty="0">
                <a:solidFill>
                  <a:srgbClr val="92D050"/>
                </a:solidFill>
                <a:latin typeface="Arial"/>
                <a:cs typeface="Arial"/>
              </a:rPr>
              <a:t>200</a:t>
            </a:r>
            <a:r>
              <a:rPr sz="800" spc="5" dirty="0">
                <a:solidFill>
                  <a:srgbClr val="92D050"/>
                </a:solidFill>
                <a:latin typeface="Arial"/>
                <a:cs typeface="Arial"/>
              </a:rPr>
              <a:t>)</a:t>
            </a:r>
            <a:endParaRPr sz="800">
              <a:latin typeface="Arial"/>
              <a:cs typeface="Arial"/>
            </a:endParaRPr>
          </a:p>
          <a:p>
            <a:pPr marL="12700">
              <a:lnSpc>
                <a:spcPct val="100000"/>
              </a:lnSpc>
              <a:spcBef>
                <a:spcPts val="655"/>
              </a:spcBef>
            </a:pPr>
            <a:r>
              <a:rPr sz="800" b="1" spc="5" dirty="0">
                <a:solidFill>
                  <a:srgbClr val="00AF50"/>
                </a:solidFill>
                <a:latin typeface="Arial"/>
                <a:cs typeface="Arial"/>
              </a:rPr>
              <a:t>(70, </a:t>
            </a:r>
            <a:r>
              <a:rPr sz="800" b="1" dirty="0">
                <a:solidFill>
                  <a:srgbClr val="00AF50"/>
                </a:solidFill>
                <a:latin typeface="Arial"/>
                <a:cs typeface="Arial"/>
              </a:rPr>
              <a:t>120, 60,</a:t>
            </a:r>
            <a:r>
              <a:rPr sz="800" b="1" spc="-15" dirty="0">
                <a:solidFill>
                  <a:srgbClr val="00AF50"/>
                </a:solidFill>
                <a:latin typeface="Arial"/>
                <a:cs typeface="Arial"/>
              </a:rPr>
              <a:t> </a:t>
            </a:r>
            <a:r>
              <a:rPr sz="800" b="1" dirty="0">
                <a:solidFill>
                  <a:srgbClr val="00AF50"/>
                </a:solidFill>
                <a:latin typeface="Arial"/>
                <a:cs typeface="Arial"/>
              </a:rPr>
              <a:t>190)</a:t>
            </a:r>
            <a:endParaRPr sz="800">
              <a:latin typeface="Arial"/>
              <a:cs typeface="Arial"/>
            </a:endParaRPr>
          </a:p>
        </p:txBody>
      </p:sp>
      <p:sp>
        <p:nvSpPr>
          <p:cNvPr id="29" name="object 29"/>
          <p:cNvSpPr txBox="1"/>
          <p:nvPr/>
        </p:nvSpPr>
        <p:spPr>
          <a:xfrm>
            <a:off x="2459518" y="3779251"/>
            <a:ext cx="1266190" cy="149860"/>
          </a:xfrm>
          <a:prstGeom prst="rect">
            <a:avLst/>
          </a:prstGeom>
        </p:spPr>
        <p:txBody>
          <a:bodyPr vert="horz" wrap="square" lIns="0" tIns="14604" rIns="0" bIns="0" rtlCol="0">
            <a:spAutoFit/>
          </a:bodyPr>
          <a:lstStyle/>
          <a:p>
            <a:pPr marL="12700">
              <a:lnSpc>
                <a:spcPct val="100000"/>
              </a:lnSpc>
              <a:spcBef>
                <a:spcPts val="114"/>
              </a:spcBef>
            </a:pPr>
            <a:r>
              <a:rPr sz="800" spc="10" dirty="0">
                <a:latin typeface="Arial"/>
                <a:cs typeface="Arial"/>
              </a:rPr>
              <a:t>40 50 </a:t>
            </a:r>
            <a:r>
              <a:rPr sz="800" spc="10" dirty="0">
                <a:solidFill>
                  <a:srgbClr val="00AF50"/>
                </a:solidFill>
                <a:latin typeface="Arial"/>
                <a:cs typeface="Arial"/>
              </a:rPr>
              <a:t>60 70 80 90 </a:t>
            </a:r>
            <a:r>
              <a:rPr sz="800" spc="5" dirty="0">
                <a:solidFill>
                  <a:srgbClr val="00AF50"/>
                </a:solidFill>
                <a:latin typeface="Arial"/>
                <a:cs typeface="Arial"/>
              </a:rPr>
              <a:t>100</a:t>
            </a:r>
            <a:r>
              <a:rPr sz="800" spc="-125" dirty="0">
                <a:solidFill>
                  <a:srgbClr val="00AF50"/>
                </a:solidFill>
                <a:latin typeface="Arial"/>
                <a:cs typeface="Arial"/>
              </a:rPr>
              <a:t> </a:t>
            </a:r>
            <a:r>
              <a:rPr sz="800" spc="5" dirty="0">
                <a:latin typeface="Arial"/>
                <a:cs typeface="Arial"/>
              </a:rPr>
              <a:t>110</a:t>
            </a:r>
            <a:endParaRPr sz="800">
              <a:latin typeface="Arial"/>
              <a:cs typeface="Arial"/>
            </a:endParaRPr>
          </a:p>
        </p:txBody>
      </p:sp>
      <p:sp>
        <p:nvSpPr>
          <p:cNvPr id="30" name="object 30"/>
          <p:cNvSpPr/>
          <p:nvPr/>
        </p:nvSpPr>
        <p:spPr>
          <a:xfrm>
            <a:off x="2830135" y="2766085"/>
            <a:ext cx="5715" cy="996950"/>
          </a:xfrm>
          <a:custGeom>
            <a:avLst/>
            <a:gdLst/>
            <a:ahLst/>
            <a:cxnLst/>
            <a:rect l="l" t="t" r="r" b="b"/>
            <a:pathLst>
              <a:path w="5714" h="996950">
                <a:moveTo>
                  <a:pt x="5127" y="0"/>
                </a:moveTo>
                <a:lnTo>
                  <a:pt x="0" y="996726"/>
                </a:lnTo>
              </a:path>
            </a:pathLst>
          </a:custGeom>
          <a:ln w="7069">
            <a:solidFill>
              <a:srgbClr val="497DBA"/>
            </a:solidFill>
            <a:prstDash val="sysDash"/>
          </a:ln>
        </p:spPr>
        <p:txBody>
          <a:bodyPr wrap="square" lIns="0" tIns="0" rIns="0" bIns="0" rtlCol="0"/>
          <a:lstStyle/>
          <a:p>
            <a:endParaRPr/>
          </a:p>
        </p:txBody>
      </p:sp>
      <p:sp>
        <p:nvSpPr>
          <p:cNvPr id="31" name="object 31"/>
          <p:cNvSpPr/>
          <p:nvPr/>
        </p:nvSpPr>
        <p:spPr>
          <a:xfrm>
            <a:off x="2069020" y="2758957"/>
            <a:ext cx="751840" cy="5715"/>
          </a:xfrm>
          <a:custGeom>
            <a:avLst/>
            <a:gdLst/>
            <a:ahLst/>
            <a:cxnLst/>
            <a:rect l="l" t="t" r="r" b="b"/>
            <a:pathLst>
              <a:path w="751839" h="5714">
                <a:moveTo>
                  <a:pt x="751538" y="5158"/>
                </a:moveTo>
                <a:lnTo>
                  <a:pt x="0" y="0"/>
                </a:lnTo>
              </a:path>
            </a:pathLst>
          </a:custGeom>
          <a:ln w="7034">
            <a:solidFill>
              <a:srgbClr val="497DBA"/>
            </a:solidFill>
            <a:prstDash val="sysDash"/>
          </a:ln>
        </p:spPr>
        <p:txBody>
          <a:bodyPr wrap="square" lIns="0" tIns="0" rIns="0" bIns="0" rtlCol="0"/>
          <a:lstStyle/>
          <a:p>
            <a:endParaRPr/>
          </a:p>
        </p:txBody>
      </p:sp>
      <p:sp>
        <p:nvSpPr>
          <p:cNvPr id="32" name="object 32"/>
          <p:cNvSpPr txBox="1"/>
          <p:nvPr/>
        </p:nvSpPr>
        <p:spPr>
          <a:xfrm>
            <a:off x="2348575" y="1780218"/>
            <a:ext cx="340360" cy="1541780"/>
          </a:xfrm>
          <a:prstGeom prst="rect">
            <a:avLst/>
          </a:prstGeom>
        </p:spPr>
        <p:txBody>
          <a:bodyPr vert="vert270" wrap="square" lIns="0" tIns="5080" rIns="0" bIns="0" rtlCol="0">
            <a:spAutoFit/>
          </a:bodyPr>
          <a:lstStyle/>
          <a:p>
            <a:pPr marL="12700">
              <a:lnSpc>
                <a:spcPct val="100000"/>
              </a:lnSpc>
              <a:spcBef>
                <a:spcPts val="40"/>
              </a:spcBef>
            </a:pPr>
            <a:r>
              <a:rPr sz="800" spc="5" dirty="0">
                <a:latin typeface="Arial"/>
                <a:cs typeface="Arial"/>
              </a:rPr>
              <a:t>60 80 </a:t>
            </a:r>
            <a:r>
              <a:rPr sz="800" spc="5" dirty="0">
                <a:solidFill>
                  <a:srgbClr val="00AF50"/>
                </a:solidFill>
                <a:latin typeface="Arial"/>
                <a:cs typeface="Arial"/>
              </a:rPr>
              <a:t>100 120 </a:t>
            </a:r>
            <a:r>
              <a:rPr sz="800" spc="5" dirty="0">
                <a:latin typeface="Arial"/>
                <a:cs typeface="Arial"/>
              </a:rPr>
              <a:t>140 160</a:t>
            </a:r>
            <a:r>
              <a:rPr sz="800" spc="-50" dirty="0">
                <a:latin typeface="Arial"/>
                <a:cs typeface="Arial"/>
              </a:rPr>
              <a:t> </a:t>
            </a:r>
            <a:r>
              <a:rPr sz="800" spc="5" dirty="0">
                <a:latin typeface="Arial"/>
                <a:cs typeface="Arial"/>
              </a:rPr>
              <a:t>180</a:t>
            </a:r>
            <a:endParaRPr sz="800">
              <a:latin typeface="Arial"/>
              <a:cs typeface="Arial"/>
            </a:endParaRPr>
          </a:p>
          <a:p>
            <a:pPr marL="1120775">
              <a:lnSpc>
                <a:spcPct val="100000"/>
              </a:lnSpc>
              <a:spcBef>
                <a:spcPts val="489"/>
              </a:spcBef>
            </a:pPr>
            <a:r>
              <a:rPr sz="900" spc="-10" dirty="0">
                <a:latin typeface="Arial"/>
                <a:cs typeface="Arial"/>
              </a:rPr>
              <a:t>diastolic</a:t>
            </a:r>
            <a:endParaRPr sz="900">
              <a:latin typeface="Arial"/>
              <a:cs typeface="Arial"/>
            </a:endParaRPr>
          </a:p>
        </p:txBody>
      </p:sp>
      <p:sp>
        <p:nvSpPr>
          <p:cNvPr id="33" name="object 33"/>
          <p:cNvSpPr txBox="1"/>
          <p:nvPr/>
        </p:nvSpPr>
        <p:spPr>
          <a:xfrm>
            <a:off x="3722256" y="3255687"/>
            <a:ext cx="365125" cy="149860"/>
          </a:xfrm>
          <a:prstGeom prst="rect">
            <a:avLst/>
          </a:prstGeom>
        </p:spPr>
        <p:txBody>
          <a:bodyPr vert="horz" wrap="square" lIns="0" tIns="14604" rIns="0" bIns="0" rtlCol="0">
            <a:spAutoFit/>
          </a:bodyPr>
          <a:lstStyle/>
          <a:p>
            <a:pPr marL="12700">
              <a:lnSpc>
                <a:spcPct val="100000"/>
              </a:lnSpc>
              <a:spcBef>
                <a:spcPts val="114"/>
              </a:spcBef>
            </a:pPr>
            <a:r>
              <a:rPr sz="800" spc="5" dirty="0">
                <a:latin typeface="Arial"/>
                <a:cs typeface="Arial"/>
              </a:rPr>
              <a:t>s</a:t>
            </a:r>
            <a:r>
              <a:rPr sz="800" spc="-5" dirty="0">
                <a:latin typeface="Arial"/>
                <a:cs typeface="Arial"/>
              </a:rPr>
              <a:t>y</a:t>
            </a:r>
            <a:r>
              <a:rPr sz="800" spc="5" dirty="0">
                <a:latin typeface="Arial"/>
                <a:cs typeface="Arial"/>
              </a:rPr>
              <a:t>st</a:t>
            </a:r>
            <a:r>
              <a:rPr sz="800" spc="10" dirty="0">
                <a:latin typeface="Arial"/>
                <a:cs typeface="Arial"/>
              </a:rPr>
              <a:t>o</a:t>
            </a:r>
            <a:r>
              <a:rPr sz="800" spc="-5" dirty="0">
                <a:latin typeface="Arial"/>
                <a:cs typeface="Arial"/>
              </a:rPr>
              <a:t>li</a:t>
            </a:r>
            <a:r>
              <a:rPr sz="800" spc="5" dirty="0">
                <a:latin typeface="Arial"/>
                <a:cs typeface="Arial"/>
              </a:rPr>
              <a:t>c</a:t>
            </a:r>
            <a:endParaRPr sz="800">
              <a:latin typeface="Arial"/>
              <a:cs typeface="Arial"/>
            </a:endParaRPr>
          </a:p>
        </p:txBody>
      </p:sp>
      <p:sp>
        <p:nvSpPr>
          <p:cNvPr id="34" name="object 34"/>
          <p:cNvSpPr txBox="1"/>
          <p:nvPr/>
        </p:nvSpPr>
        <p:spPr>
          <a:xfrm>
            <a:off x="3722256" y="3625064"/>
            <a:ext cx="273685" cy="149860"/>
          </a:xfrm>
          <a:prstGeom prst="rect">
            <a:avLst/>
          </a:prstGeom>
        </p:spPr>
        <p:txBody>
          <a:bodyPr vert="horz" wrap="square" lIns="0" tIns="14604" rIns="0" bIns="0" rtlCol="0">
            <a:spAutoFit/>
          </a:bodyPr>
          <a:lstStyle/>
          <a:p>
            <a:pPr marL="12700">
              <a:lnSpc>
                <a:spcPct val="100000"/>
              </a:lnSpc>
              <a:spcBef>
                <a:spcPts val="114"/>
              </a:spcBef>
            </a:pPr>
            <a:r>
              <a:rPr sz="800" spc="10" dirty="0">
                <a:latin typeface="Arial"/>
                <a:cs typeface="Arial"/>
              </a:rPr>
              <a:t>p</a:t>
            </a:r>
            <a:r>
              <a:rPr sz="800" spc="5" dirty="0">
                <a:latin typeface="Arial"/>
                <a:cs typeface="Arial"/>
              </a:rPr>
              <a:t>u</a:t>
            </a:r>
            <a:r>
              <a:rPr sz="800" spc="-5" dirty="0">
                <a:latin typeface="Arial"/>
                <a:cs typeface="Arial"/>
              </a:rPr>
              <a:t>l</a:t>
            </a:r>
            <a:r>
              <a:rPr sz="800" spc="10" dirty="0">
                <a:latin typeface="Arial"/>
                <a:cs typeface="Arial"/>
              </a:rPr>
              <a:t>se</a:t>
            </a:r>
            <a:endParaRPr sz="800">
              <a:latin typeface="Arial"/>
              <a:cs typeface="Arial"/>
            </a:endParaRPr>
          </a:p>
        </p:txBody>
      </p:sp>
      <p:sp>
        <p:nvSpPr>
          <p:cNvPr id="35" name="object 35"/>
          <p:cNvSpPr txBox="1"/>
          <p:nvPr/>
        </p:nvSpPr>
        <p:spPr>
          <a:xfrm>
            <a:off x="1881158" y="1885730"/>
            <a:ext cx="369570" cy="1788795"/>
          </a:xfrm>
          <a:prstGeom prst="rect">
            <a:avLst/>
          </a:prstGeom>
        </p:spPr>
        <p:txBody>
          <a:bodyPr vert="vert270" wrap="square" lIns="0" tIns="635" rIns="0" bIns="0" rtlCol="0">
            <a:spAutoFit/>
          </a:bodyPr>
          <a:lstStyle/>
          <a:p>
            <a:pPr marL="948690">
              <a:lnSpc>
                <a:spcPct val="100000"/>
              </a:lnSpc>
              <a:spcBef>
                <a:spcPts val="5"/>
              </a:spcBef>
            </a:pPr>
            <a:r>
              <a:rPr sz="900" spc="-10" dirty="0">
                <a:latin typeface="Arial"/>
                <a:cs typeface="Arial"/>
              </a:rPr>
              <a:t>Total</a:t>
            </a:r>
            <a:r>
              <a:rPr sz="900" spc="-40" dirty="0">
                <a:latin typeface="Arial"/>
                <a:cs typeface="Arial"/>
              </a:rPr>
              <a:t> </a:t>
            </a:r>
            <a:r>
              <a:rPr sz="900" spc="-10" dirty="0">
                <a:latin typeface="Arial"/>
                <a:cs typeface="Arial"/>
              </a:rPr>
              <a:t>cholesterol</a:t>
            </a:r>
            <a:endParaRPr sz="900">
              <a:latin typeface="Arial"/>
              <a:cs typeface="Arial"/>
            </a:endParaRPr>
          </a:p>
          <a:p>
            <a:pPr marL="12700">
              <a:lnSpc>
                <a:spcPct val="100000"/>
              </a:lnSpc>
              <a:spcBef>
                <a:spcPts val="745"/>
              </a:spcBef>
            </a:pPr>
            <a:r>
              <a:rPr sz="800" spc="5" dirty="0">
                <a:latin typeface="Arial"/>
                <a:cs typeface="Arial"/>
              </a:rPr>
              <a:t>120 140 160 180 200 220 240</a:t>
            </a:r>
            <a:r>
              <a:rPr sz="800" spc="-85" dirty="0">
                <a:latin typeface="Arial"/>
                <a:cs typeface="Arial"/>
              </a:rPr>
              <a:t> </a:t>
            </a:r>
            <a:r>
              <a:rPr sz="800" spc="5" dirty="0">
                <a:latin typeface="Arial"/>
                <a:cs typeface="Arial"/>
              </a:rPr>
              <a:t>260</a:t>
            </a:r>
            <a:endParaRPr sz="800">
              <a:latin typeface="Arial"/>
              <a:cs typeface="Arial"/>
            </a:endParaRPr>
          </a:p>
        </p:txBody>
      </p:sp>
      <p:sp>
        <p:nvSpPr>
          <p:cNvPr id="36" name="object 36"/>
          <p:cNvSpPr/>
          <p:nvPr/>
        </p:nvSpPr>
        <p:spPr>
          <a:xfrm>
            <a:off x="2839599" y="2771525"/>
            <a:ext cx="1523365" cy="212090"/>
          </a:xfrm>
          <a:custGeom>
            <a:avLst/>
            <a:gdLst/>
            <a:ahLst/>
            <a:cxnLst/>
            <a:rect l="l" t="t" r="r" b="b"/>
            <a:pathLst>
              <a:path w="1523364" h="212089">
                <a:moveTo>
                  <a:pt x="466483" y="90974"/>
                </a:moveTo>
                <a:lnTo>
                  <a:pt x="468386" y="81590"/>
                </a:lnTo>
                <a:lnTo>
                  <a:pt x="473576" y="73928"/>
                </a:lnTo>
                <a:lnTo>
                  <a:pt x="481275" y="68764"/>
                </a:lnTo>
                <a:lnTo>
                  <a:pt x="490707" y="66871"/>
                </a:lnTo>
                <a:lnTo>
                  <a:pt x="642651" y="66871"/>
                </a:lnTo>
                <a:lnTo>
                  <a:pt x="0" y="0"/>
                </a:lnTo>
                <a:lnTo>
                  <a:pt x="906856" y="66871"/>
                </a:lnTo>
                <a:lnTo>
                  <a:pt x="1499080" y="66871"/>
                </a:lnTo>
                <a:lnTo>
                  <a:pt x="1508512" y="68764"/>
                </a:lnTo>
                <a:lnTo>
                  <a:pt x="1516211" y="73928"/>
                </a:lnTo>
                <a:lnTo>
                  <a:pt x="1521401" y="81590"/>
                </a:lnTo>
                <a:lnTo>
                  <a:pt x="1523304" y="90974"/>
                </a:lnTo>
                <a:lnTo>
                  <a:pt x="1523304" y="127177"/>
                </a:lnTo>
                <a:lnTo>
                  <a:pt x="1523304" y="187482"/>
                </a:lnTo>
                <a:lnTo>
                  <a:pt x="1521401" y="196867"/>
                </a:lnTo>
                <a:lnTo>
                  <a:pt x="1516211" y="204529"/>
                </a:lnTo>
                <a:lnTo>
                  <a:pt x="1508512" y="209693"/>
                </a:lnTo>
                <a:lnTo>
                  <a:pt x="1499080" y="211586"/>
                </a:lnTo>
                <a:lnTo>
                  <a:pt x="906856" y="211586"/>
                </a:lnTo>
                <a:lnTo>
                  <a:pt x="642651" y="211586"/>
                </a:lnTo>
                <a:lnTo>
                  <a:pt x="490707" y="211586"/>
                </a:lnTo>
                <a:lnTo>
                  <a:pt x="481275" y="209693"/>
                </a:lnTo>
                <a:lnTo>
                  <a:pt x="473576" y="204529"/>
                </a:lnTo>
                <a:lnTo>
                  <a:pt x="468386" y="196867"/>
                </a:lnTo>
                <a:lnTo>
                  <a:pt x="466483" y="187482"/>
                </a:lnTo>
                <a:lnTo>
                  <a:pt x="466483" y="127177"/>
                </a:lnTo>
                <a:lnTo>
                  <a:pt x="466483" y="90974"/>
                </a:lnTo>
                <a:close/>
              </a:path>
            </a:pathLst>
          </a:custGeom>
          <a:ln w="4689">
            <a:solidFill>
              <a:srgbClr val="385D89"/>
            </a:solidFill>
          </a:ln>
        </p:spPr>
        <p:txBody>
          <a:bodyPr wrap="square" lIns="0" tIns="0" rIns="0" bIns="0" rtlCol="0"/>
          <a:lstStyle/>
          <a:p>
            <a:endParaRPr/>
          </a:p>
        </p:txBody>
      </p:sp>
      <p:sp>
        <p:nvSpPr>
          <p:cNvPr id="37" name="object 37"/>
          <p:cNvSpPr/>
          <p:nvPr/>
        </p:nvSpPr>
        <p:spPr>
          <a:xfrm>
            <a:off x="4438265" y="1822185"/>
            <a:ext cx="1569867" cy="2135230"/>
          </a:xfrm>
          <a:prstGeom prst="rect">
            <a:avLst/>
          </a:prstGeom>
          <a:blipFill>
            <a:blip r:embed="rId10" cstate="print"/>
            <a:stretch>
              <a:fillRect/>
            </a:stretch>
          </a:blipFill>
        </p:spPr>
        <p:txBody>
          <a:bodyPr wrap="square" lIns="0" tIns="0" rIns="0" bIns="0" rtlCol="0"/>
          <a:lstStyle/>
          <a:p>
            <a:endParaRPr/>
          </a:p>
        </p:txBody>
      </p:sp>
      <p:sp>
        <p:nvSpPr>
          <p:cNvPr id="40" name="Title 39">
            <a:extLst>
              <a:ext uri="{FF2B5EF4-FFF2-40B4-BE49-F238E27FC236}">
                <a16:creationId xmlns:a16="http://schemas.microsoft.com/office/drawing/2014/main" id="{77F7AC26-06C7-6E43-BFE9-66D972FB206E}"/>
              </a:ext>
            </a:extLst>
          </p:cNvPr>
          <p:cNvSpPr>
            <a:spLocks noGrp="1"/>
          </p:cNvSpPr>
          <p:nvPr>
            <p:ph type="title"/>
          </p:nvPr>
        </p:nvSpPr>
        <p:spPr/>
        <p:txBody>
          <a:bodyPr>
            <a:normAutofit/>
          </a:bodyPr>
          <a:lstStyle/>
          <a:p>
            <a:r>
              <a:rPr lang="en-US" dirty="0">
                <a:latin typeface="Franklin Gothic Book"/>
                <a:cs typeface="Franklin Gothic Book"/>
              </a:rPr>
              <a:t>Case Studies: Health </a:t>
            </a:r>
            <a:r>
              <a:rPr lang="en-US" spc="-15" dirty="0">
                <a:latin typeface="Franklin Gothic Book"/>
                <a:cs typeface="Franklin Gothic Book"/>
              </a:rPr>
              <a:t>Monitoring </a:t>
            </a:r>
            <a:r>
              <a:rPr lang="en-US" spc="-5" dirty="0">
                <a:latin typeface="Franklin Gothic Book"/>
                <a:cs typeface="Franklin Gothic Book"/>
              </a:rPr>
              <a:t>with PC </a:t>
            </a:r>
            <a:r>
              <a:rPr lang="en-US" dirty="0">
                <a:latin typeface="Franklin Gothic Book"/>
                <a:cs typeface="Franklin Gothic Book"/>
              </a:rPr>
              <a:t>and</a:t>
            </a:r>
            <a:r>
              <a:rPr lang="en-US" spc="-60" dirty="0">
                <a:latin typeface="Franklin Gothic Book"/>
                <a:cs typeface="Franklin Gothic Book"/>
              </a:rPr>
              <a:t> </a:t>
            </a:r>
            <a:r>
              <a:rPr lang="en-US" spc="-5" dirty="0">
                <a:latin typeface="Franklin Gothic Book"/>
                <a:cs typeface="Franklin Gothic Book"/>
              </a:rPr>
              <a:t>CPC</a:t>
            </a:r>
            <a:endParaRPr lang="en-US" dirty="0"/>
          </a:p>
        </p:txBody>
      </p:sp>
      <p:sp>
        <p:nvSpPr>
          <p:cNvPr id="51" name="object 5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622D61"/>
                </a:solidFill>
                <a:latin typeface="Franklin Gothic Book"/>
                <a:ea typeface="+mn-ea"/>
                <a:cs typeface="Franklin Gothic 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ct val="100000"/>
              </a:lnSpc>
            </a:pPr>
            <a:fld id="{81D60167-4931-47E6-BA6A-407CBD079E47}" type="slidenum">
              <a:rPr lang="en-US" smtClean="0"/>
              <a:pPr marL="38100">
                <a:lnSpc>
                  <a:spcPct val="100000"/>
                </a:lnSpc>
              </a:pPr>
              <a:t>54</a:t>
            </a:fld>
            <a:endParaRPr dirty="0"/>
          </a:p>
        </p:txBody>
      </p:sp>
    </p:spTree>
    <p:extLst>
      <p:ext uri="{BB962C8B-B14F-4D97-AF65-F5344CB8AC3E}">
        <p14:creationId xmlns:p14="http://schemas.microsoft.com/office/powerpoint/2010/main" val="1190671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D2B1BE-0C2E-E049-AEC8-AF610797AE9F}"/>
              </a:ext>
            </a:extLst>
          </p:cNvPr>
          <p:cNvSpPr>
            <a:spLocks noGrp="1"/>
          </p:cNvSpPr>
          <p:nvPr>
            <p:ph type="title"/>
          </p:nvPr>
        </p:nvSpPr>
        <p:spPr/>
        <p:txBody>
          <a:bodyPr>
            <a:normAutofit/>
          </a:bodyPr>
          <a:lstStyle/>
          <a:p>
            <a:r>
              <a:rPr lang="en-US" dirty="0"/>
              <a:t>Lossless Visualization of 48-D and 96-D data</a:t>
            </a:r>
            <a:br>
              <a:rPr lang="en-US" dirty="0"/>
            </a:br>
            <a:endParaRPr lang="en-US" dirty="0"/>
          </a:p>
        </p:txBody>
      </p:sp>
      <p:sp>
        <p:nvSpPr>
          <p:cNvPr id="6" name="object 4">
            <a:extLst>
              <a:ext uri="{FF2B5EF4-FFF2-40B4-BE49-F238E27FC236}">
                <a16:creationId xmlns:a16="http://schemas.microsoft.com/office/drawing/2014/main" id="{080EC910-182D-1B49-B65F-D99B255F9A9D}"/>
              </a:ext>
            </a:extLst>
          </p:cNvPr>
          <p:cNvSpPr/>
          <p:nvPr/>
        </p:nvSpPr>
        <p:spPr>
          <a:xfrm>
            <a:off x="768565" y="1518087"/>
            <a:ext cx="6128131" cy="4606526"/>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1C89D531-F90E-6649-BB6F-EEE363019958}"/>
              </a:ext>
            </a:extLst>
          </p:cNvPr>
          <p:cNvSpPr/>
          <p:nvPr/>
        </p:nvSpPr>
        <p:spPr>
          <a:xfrm>
            <a:off x="755924" y="1505483"/>
            <a:ext cx="12700" cy="0"/>
          </a:xfrm>
          <a:custGeom>
            <a:avLst/>
            <a:gdLst/>
            <a:ahLst/>
            <a:cxnLst/>
            <a:rect l="l" t="t" r="r" b="b"/>
            <a:pathLst>
              <a:path w="12700">
                <a:moveTo>
                  <a:pt x="0" y="0"/>
                </a:moveTo>
                <a:lnTo>
                  <a:pt x="12452" y="0"/>
                </a:lnTo>
              </a:path>
            </a:pathLst>
          </a:custGeom>
          <a:ln w="3175">
            <a:solidFill>
              <a:srgbClr val="000000"/>
            </a:solidFill>
          </a:ln>
        </p:spPr>
        <p:txBody>
          <a:bodyPr wrap="square" lIns="0" tIns="0" rIns="0" bIns="0" rtlCol="0"/>
          <a:lstStyle/>
          <a:p>
            <a:endParaRPr/>
          </a:p>
        </p:txBody>
      </p:sp>
      <p:sp>
        <p:nvSpPr>
          <p:cNvPr id="8" name="object 6">
            <a:extLst>
              <a:ext uri="{FF2B5EF4-FFF2-40B4-BE49-F238E27FC236}">
                <a16:creationId xmlns:a16="http://schemas.microsoft.com/office/drawing/2014/main" id="{8D3D6FA2-E4EC-E447-B570-312743323935}"/>
              </a:ext>
            </a:extLst>
          </p:cNvPr>
          <p:cNvSpPr/>
          <p:nvPr/>
        </p:nvSpPr>
        <p:spPr>
          <a:xfrm>
            <a:off x="755924" y="1505483"/>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C7AA820B-9774-6B4E-8660-CC5F3D796195}"/>
              </a:ext>
            </a:extLst>
          </p:cNvPr>
          <p:cNvSpPr/>
          <p:nvPr/>
        </p:nvSpPr>
        <p:spPr>
          <a:xfrm>
            <a:off x="755924" y="1505483"/>
            <a:ext cx="12700" cy="0"/>
          </a:xfrm>
          <a:custGeom>
            <a:avLst/>
            <a:gdLst/>
            <a:ahLst/>
            <a:cxnLst/>
            <a:rect l="l" t="t" r="r" b="b"/>
            <a:pathLst>
              <a:path w="12700">
                <a:moveTo>
                  <a:pt x="0" y="0"/>
                </a:moveTo>
                <a:lnTo>
                  <a:pt x="12452" y="0"/>
                </a:lnTo>
              </a:path>
            </a:pathLst>
          </a:custGeom>
          <a:ln w="3175">
            <a:solidFill>
              <a:srgbClr val="00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17D6F7CC-4A18-A842-949A-1A05D4705198}"/>
              </a:ext>
            </a:extLst>
          </p:cNvPr>
          <p:cNvSpPr/>
          <p:nvPr/>
        </p:nvSpPr>
        <p:spPr>
          <a:xfrm>
            <a:off x="755924" y="1505483"/>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11" name="object 9">
            <a:extLst>
              <a:ext uri="{FF2B5EF4-FFF2-40B4-BE49-F238E27FC236}">
                <a16:creationId xmlns:a16="http://schemas.microsoft.com/office/drawing/2014/main" id="{6FE96A76-B1EC-DA4C-84F7-1F6EB289DE9E}"/>
              </a:ext>
            </a:extLst>
          </p:cNvPr>
          <p:cNvSpPr/>
          <p:nvPr/>
        </p:nvSpPr>
        <p:spPr>
          <a:xfrm>
            <a:off x="768943" y="1511700"/>
            <a:ext cx="6129020" cy="0"/>
          </a:xfrm>
          <a:custGeom>
            <a:avLst/>
            <a:gdLst/>
            <a:ahLst/>
            <a:cxnLst/>
            <a:rect l="l" t="t" r="r" b="b"/>
            <a:pathLst>
              <a:path w="6129020">
                <a:moveTo>
                  <a:pt x="0" y="0"/>
                </a:moveTo>
                <a:lnTo>
                  <a:pt x="6128886" y="0"/>
                </a:lnTo>
              </a:path>
            </a:pathLst>
          </a:custGeom>
          <a:ln w="13565">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D6F2C0E5-0433-3942-AEDA-EAC57134D7FC}"/>
              </a:ext>
            </a:extLst>
          </p:cNvPr>
          <p:cNvSpPr/>
          <p:nvPr/>
        </p:nvSpPr>
        <p:spPr>
          <a:xfrm>
            <a:off x="769509" y="1505483"/>
            <a:ext cx="6127750" cy="0"/>
          </a:xfrm>
          <a:custGeom>
            <a:avLst/>
            <a:gdLst/>
            <a:ahLst/>
            <a:cxnLst/>
            <a:rect l="l" t="t" r="r" b="b"/>
            <a:pathLst>
              <a:path w="6127750">
                <a:moveTo>
                  <a:pt x="0" y="0"/>
                </a:moveTo>
                <a:lnTo>
                  <a:pt x="6127754" y="0"/>
                </a:lnTo>
              </a:path>
            </a:pathLst>
          </a:custGeom>
          <a:ln w="3175">
            <a:solidFill>
              <a:srgbClr val="000000"/>
            </a:solidFill>
          </a:ln>
        </p:spPr>
        <p:txBody>
          <a:bodyPr wrap="square" lIns="0" tIns="0" rIns="0" bIns="0" rtlCol="0"/>
          <a:lstStyle/>
          <a:p>
            <a:endParaRPr/>
          </a:p>
        </p:txBody>
      </p:sp>
      <p:sp>
        <p:nvSpPr>
          <p:cNvPr id="13" name="object 11">
            <a:extLst>
              <a:ext uri="{FF2B5EF4-FFF2-40B4-BE49-F238E27FC236}">
                <a16:creationId xmlns:a16="http://schemas.microsoft.com/office/drawing/2014/main" id="{B39C5B12-D8BF-CA45-B8C5-D0756615E5AF}"/>
              </a:ext>
            </a:extLst>
          </p:cNvPr>
          <p:cNvSpPr/>
          <p:nvPr/>
        </p:nvSpPr>
        <p:spPr>
          <a:xfrm>
            <a:off x="6898395" y="1505483"/>
            <a:ext cx="12700" cy="0"/>
          </a:xfrm>
          <a:custGeom>
            <a:avLst/>
            <a:gdLst/>
            <a:ahLst/>
            <a:cxnLst/>
            <a:rect l="l" t="t" r="r" b="b"/>
            <a:pathLst>
              <a:path w="12700">
                <a:moveTo>
                  <a:pt x="0" y="0"/>
                </a:moveTo>
                <a:lnTo>
                  <a:pt x="12452" y="0"/>
                </a:lnTo>
              </a:path>
            </a:pathLst>
          </a:custGeom>
          <a:ln w="3175">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7ADBF279-8D63-4E49-96F2-4FC281637A0E}"/>
              </a:ext>
            </a:extLst>
          </p:cNvPr>
          <p:cNvSpPr/>
          <p:nvPr/>
        </p:nvSpPr>
        <p:spPr>
          <a:xfrm>
            <a:off x="6898395" y="1505483"/>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15" name="object 13">
            <a:extLst>
              <a:ext uri="{FF2B5EF4-FFF2-40B4-BE49-F238E27FC236}">
                <a16:creationId xmlns:a16="http://schemas.microsoft.com/office/drawing/2014/main" id="{3CB34D6D-22F2-3D43-9CB7-5FAD5CE203A1}"/>
              </a:ext>
            </a:extLst>
          </p:cNvPr>
          <p:cNvSpPr/>
          <p:nvPr/>
        </p:nvSpPr>
        <p:spPr>
          <a:xfrm>
            <a:off x="6898395" y="1505483"/>
            <a:ext cx="12700" cy="0"/>
          </a:xfrm>
          <a:custGeom>
            <a:avLst/>
            <a:gdLst/>
            <a:ahLst/>
            <a:cxnLst/>
            <a:rect l="l" t="t" r="r" b="b"/>
            <a:pathLst>
              <a:path w="12700">
                <a:moveTo>
                  <a:pt x="0" y="0"/>
                </a:moveTo>
                <a:lnTo>
                  <a:pt x="12452" y="0"/>
                </a:lnTo>
              </a:path>
            </a:pathLst>
          </a:custGeom>
          <a:ln w="3175">
            <a:solidFill>
              <a:srgbClr val="000000"/>
            </a:solidFill>
          </a:ln>
        </p:spPr>
        <p:txBody>
          <a:bodyPr wrap="square" lIns="0" tIns="0" rIns="0" bIns="0" rtlCol="0"/>
          <a:lstStyle/>
          <a:p>
            <a:endParaRPr/>
          </a:p>
        </p:txBody>
      </p:sp>
      <p:sp>
        <p:nvSpPr>
          <p:cNvPr id="16" name="object 14">
            <a:extLst>
              <a:ext uri="{FF2B5EF4-FFF2-40B4-BE49-F238E27FC236}">
                <a16:creationId xmlns:a16="http://schemas.microsoft.com/office/drawing/2014/main" id="{25556220-7306-6E49-B1EE-8EEEA8C05BBE}"/>
              </a:ext>
            </a:extLst>
          </p:cNvPr>
          <p:cNvSpPr/>
          <p:nvPr/>
        </p:nvSpPr>
        <p:spPr>
          <a:xfrm>
            <a:off x="6898395" y="1505483"/>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17" name="object 15">
            <a:extLst>
              <a:ext uri="{FF2B5EF4-FFF2-40B4-BE49-F238E27FC236}">
                <a16:creationId xmlns:a16="http://schemas.microsoft.com/office/drawing/2014/main" id="{9B51AF81-7461-B140-9EBC-4BCD1750BC33}"/>
              </a:ext>
            </a:extLst>
          </p:cNvPr>
          <p:cNvSpPr/>
          <p:nvPr/>
        </p:nvSpPr>
        <p:spPr>
          <a:xfrm>
            <a:off x="762150" y="1504917"/>
            <a:ext cx="0" cy="4634865"/>
          </a:xfrm>
          <a:custGeom>
            <a:avLst/>
            <a:gdLst/>
            <a:ahLst/>
            <a:cxnLst/>
            <a:rect l="l" t="t" r="r" b="b"/>
            <a:pathLst>
              <a:path h="4634865">
                <a:moveTo>
                  <a:pt x="0" y="0"/>
                </a:moveTo>
                <a:lnTo>
                  <a:pt x="0" y="4634391"/>
                </a:lnTo>
              </a:path>
            </a:pathLst>
          </a:custGeom>
          <a:ln w="13584">
            <a:solidFill>
              <a:srgbClr val="000000"/>
            </a:solidFill>
          </a:ln>
        </p:spPr>
        <p:txBody>
          <a:bodyPr wrap="square" lIns="0" tIns="0" rIns="0" bIns="0" rtlCol="0"/>
          <a:lstStyle/>
          <a:p>
            <a:endParaRPr/>
          </a:p>
        </p:txBody>
      </p:sp>
      <p:sp>
        <p:nvSpPr>
          <p:cNvPr id="18" name="object 16">
            <a:extLst>
              <a:ext uri="{FF2B5EF4-FFF2-40B4-BE49-F238E27FC236}">
                <a16:creationId xmlns:a16="http://schemas.microsoft.com/office/drawing/2014/main" id="{70342285-5D87-9D41-8DFE-956E9CF42BE5}"/>
              </a:ext>
            </a:extLst>
          </p:cNvPr>
          <p:cNvSpPr/>
          <p:nvPr/>
        </p:nvSpPr>
        <p:spPr>
          <a:xfrm>
            <a:off x="755924" y="1519048"/>
            <a:ext cx="0" cy="4606290"/>
          </a:xfrm>
          <a:custGeom>
            <a:avLst/>
            <a:gdLst/>
            <a:ahLst/>
            <a:cxnLst/>
            <a:rect l="l" t="t" r="r" b="b"/>
            <a:pathLst>
              <a:path h="4606290">
                <a:moveTo>
                  <a:pt x="0" y="0"/>
                </a:moveTo>
                <a:lnTo>
                  <a:pt x="0" y="4606130"/>
                </a:lnTo>
              </a:path>
            </a:pathLst>
          </a:custGeom>
          <a:ln w="3175">
            <a:solidFill>
              <a:srgbClr val="000000"/>
            </a:solidFill>
          </a:ln>
        </p:spPr>
        <p:txBody>
          <a:bodyPr wrap="square" lIns="0" tIns="0" rIns="0" bIns="0" rtlCol="0"/>
          <a:lstStyle/>
          <a:p>
            <a:endParaRPr/>
          </a:p>
        </p:txBody>
      </p:sp>
      <p:sp>
        <p:nvSpPr>
          <p:cNvPr id="19" name="object 17">
            <a:extLst>
              <a:ext uri="{FF2B5EF4-FFF2-40B4-BE49-F238E27FC236}">
                <a16:creationId xmlns:a16="http://schemas.microsoft.com/office/drawing/2014/main" id="{A8E7B9A7-FF46-2049-BFA0-262E0EB3E077}"/>
              </a:ext>
            </a:extLst>
          </p:cNvPr>
          <p:cNvSpPr/>
          <p:nvPr/>
        </p:nvSpPr>
        <p:spPr>
          <a:xfrm>
            <a:off x="6904621" y="1504917"/>
            <a:ext cx="0" cy="4634865"/>
          </a:xfrm>
          <a:custGeom>
            <a:avLst/>
            <a:gdLst/>
            <a:ahLst/>
            <a:cxnLst/>
            <a:rect l="l" t="t" r="r" b="b"/>
            <a:pathLst>
              <a:path h="4634865">
                <a:moveTo>
                  <a:pt x="0" y="0"/>
                </a:moveTo>
                <a:lnTo>
                  <a:pt x="0" y="4634391"/>
                </a:lnTo>
              </a:path>
            </a:pathLst>
          </a:custGeom>
          <a:ln w="13584">
            <a:solidFill>
              <a:srgbClr val="000000"/>
            </a:solidFill>
          </a:ln>
        </p:spPr>
        <p:txBody>
          <a:bodyPr wrap="square" lIns="0" tIns="0" rIns="0" bIns="0" rtlCol="0"/>
          <a:lstStyle/>
          <a:p>
            <a:endParaRPr/>
          </a:p>
        </p:txBody>
      </p:sp>
      <p:sp>
        <p:nvSpPr>
          <p:cNvPr id="20" name="object 18">
            <a:extLst>
              <a:ext uri="{FF2B5EF4-FFF2-40B4-BE49-F238E27FC236}">
                <a16:creationId xmlns:a16="http://schemas.microsoft.com/office/drawing/2014/main" id="{F935518E-ED0F-D640-A079-1335651E253F}"/>
              </a:ext>
            </a:extLst>
          </p:cNvPr>
          <p:cNvSpPr/>
          <p:nvPr/>
        </p:nvSpPr>
        <p:spPr>
          <a:xfrm>
            <a:off x="6898395" y="1519048"/>
            <a:ext cx="0" cy="4606290"/>
          </a:xfrm>
          <a:custGeom>
            <a:avLst/>
            <a:gdLst/>
            <a:ahLst/>
            <a:cxnLst/>
            <a:rect l="l" t="t" r="r" b="b"/>
            <a:pathLst>
              <a:path h="4606290">
                <a:moveTo>
                  <a:pt x="0" y="0"/>
                </a:moveTo>
                <a:lnTo>
                  <a:pt x="0" y="4606130"/>
                </a:lnTo>
              </a:path>
            </a:pathLst>
          </a:custGeom>
          <a:ln w="3175">
            <a:solidFill>
              <a:srgbClr val="000000"/>
            </a:solidFill>
          </a:ln>
        </p:spPr>
        <p:txBody>
          <a:bodyPr wrap="square" lIns="0" tIns="0" rIns="0" bIns="0" rtlCol="0"/>
          <a:lstStyle/>
          <a:p>
            <a:endParaRPr/>
          </a:p>
        </p:txBody>
      </p:sp>
      <p:sp>
        <p:nvSpPr>
          <p:cNvPr id="21" name="object 19">
            <a:extLst>
              <a:ext uri="{FF2B5EF4-FFF2-40B4-BE49-F238E27FC236}">
                <a16:creationId xmlns:a16="http://schemas.microsoft.com/office/drawing/2014/main" id="{77072701-00A4-2C48-9B3B-C95288D8AFC5}"/>
              </a:ext>
            </a:extLst>
          </p:cNvPr>
          <p:cNvSpPr/>
          <p:nvPr/>
        </p:nvSpPr>
        <p:spPr>
          <a:xfrm>
            <a:off x="755924" y="6126309"/>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22" name="object 20">
            <a:extLst>
              <a:ext uri="{FF2B5EF4-FFF2-40B4-BE49-F238E27FC236}">
                <a16:creationId xmlns:a16="http://schemas.microsoft.com/office/drawing/2014/main" id="{AB7DC6A1-E54C-0545-AA3A-B08757897B25}"/>
              </a:ext>
            </a:extLst>
          </p:cNvPr>
          <p:cNvSpPr/>
          <p:nvPr/>
        </p:nvSpPr>
        <p:spPr>
          <a:xfrm>
            <a:off x="755924" y="6126309"/>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23" name="object 21">
            <a:extLst>
              <a:ext uri="{FF2B5EF4-FFF2-40B4-BE49-F238E27FC236}">
                <a16:creationId xmlns:a16="http://schemas.microsoft.com/office/drawing/2014/main" id="{6F56E465-55F9-DD40-8183-0FCDBB2C2C9B}"/>
              </a:ext>
            </a:extLst>
          </p:cNvPr>
          <p:cNvSpPr/>
          <p:nvPr/>
        </p:nvSpPr>
        <p:spPr>
          <a:xfrm>
            <a:off x="768943" y="6132526"/>
            <a:ext cx="6129020" cy="0"/>
          </a:xfrm>
          <a:custGeom>
            <a:avLst/>
            <a:gdLst/>
            <a:ahLst/>
            <a:cxnLst/>
            <a:rect l="l" t="t" r="r" b="b"/>
            <a:pathLst>
              <a:path w="6129020">
                <a:moveTo>
                  <a:pt x="0" y="0"/>
                </a:moveTo>
                <a:lnTo>
                  <a:pt x="6128886" y="0"/>
                </a:lnTo>
              </a:path>
            </a:pathLst>
          </a:custGeom>
          <a:ln w="13565">
            <a:solidFill>
              <a:srgbClr val="000000"/>
            </a:solidFill>
          </a:ln>
        </p:spPr>
        <p:txBody>
          <a:bodyPr wrap="square" lIns="0" tIns="0" rIns="0" bIns="0" rtlCol="0"/>
          <a:lstStyle/>
          <a:p>
            <a:endParaRPr/>
          </a:p>
        </p:txBody>
      </p:sp>
      <p:sp>
        <p:nvSpPr>
          <p:cNvPr id="24" name="object 22">
            <a:extLst>
              <a:ext uri="{FF2B5EF4-FFF2-40B4-BE49-F238E27FC236}">
                <a16:creationId xmlns:a16="http://schemas.microsoft.com/office/drawing/2014/main" id="{146253F5-A22D-C34A-953E-23823F07F63C}"/>
              </a:ext>
            </a:extLst>
          </p:cNvPr>
          <p:cNvSpPr/>
          <p:nvPr/>
        </p:nvSpPr>
        <p:spPr>
          <a:xfrm>
            <a:off x="769509" y="6126309"/>
            <a:ext cx="6127750" cy="0"/>
          </a:xfrm>
          <a:custGeom>
            <a:avLst/>
            <a:gdLst/>
            <a:ahLst/>
            <a:cxnLst/>
            <a:rect l="l" t="t" r="r" b="b"/>
            <a:pathLst>
              <a:path w="6127750">
                <a:moveTo>
                  <a:pt x="0" y="0"/>
                </a:moveTo>
                <a:lnTo>
                  <a:pt x="6127754" y="0"/>
                </a:lnTo>
              </a:path>
            </a:pathLst>
          </a:custGeom>
          <a:ln w="3175">
            <a:solidFill>
              <a:srgbClr val="000000"/>
            </a:solidFill>
          </a:ln>
        </p:spPr>
        <p:txBody>
          <a:bodyPr wrap="square" lIns="0" tIns="0" rIns="0" bIns="0" rtlCol="0"/>
          <a:lstStyle/>
          <a:p>
            <a:endParaRPr/>
          </a:p>
        </p:txBody>
      </p:sp>
      <p:sp>
        <p:nvSpPr>
          <p:cNvPr id="25" name="object 23">
            <a:extLst>
              <a:ext uri="{FF2B5EF4-FFF2-40B4-BE49-F238E27FC236}">
                <a16:creationId xmlns:a16="http://schemas.microsoft.com/office/drawing/2014/main" id="{3020137D-AF43-1F42-88F1-672EF1027C5E}"/>
              </a:ext>
            </a:extLst>
          </p:cNvPr>
          <p:cNvSpPr/>
          <p:nvPr/>
        </p:nvSpPr>
        <p:spPr>
          <a:xfrm>
            <a:off x="6898395" y="6126309"/>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14A9C3DF-18FE-0943-8BE7-FC2EA2FBC1C4}"/>
              </a:ext>
            </a:extLst>
          </p:cNvPr>
          <p:cNvSpPr/>
          <p:nvPr/>
        </p:nvSpPr>
        <p:spPr>
          <a:xfrm>
            <a:off x="6898395" y="6126309"/>
            <a:ext cx="0" cy="12700"/>
          </a:xfrm>
          <a:custGeom>
            <a:avLst/>
            <a:gdLst/>
            <a:ahLst/>
            <a:cxnLst/>
            <a:rect l="l" t="t" r="r" b="b"/>
            <a:pathLst>
              <a:path h="12700">
                <a:moveTo>
                  <a:pt x="0" y="0"/>
                </a:moveTo>
                <a:lnTo>
                  <a:pt x="0" y="12434"/>
                </a:lnTo>
              </a:path>
            </a:pathLst>
          </a:custGeom>
          <a:ln w="3175">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68C1510A-9E97-6448-8F5B-9016B114B46A}"/>
              </a:ext>
            </a:extLst>
          </p:cNvPr>
          <p:cNvSpPr/>
          <p:nvPr/>
        </p:nvSpPr>
        <p:spPr>
          <a:xfrm>
            <a:off x="7167371" y="1504999"/>
            <a:ext cx="4602549" cy="1408175"/>
          </a:xfrm>
          <a:prstGeom prst="rect">
            <a:avLst/>
          </a:prstGeom>
          <a:blipFill>
            <a:blip r:embed="rId4"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622A9346-1D5F-9746-88CF-484235987927}"/>
              </a:ext>
            </a:extLst>
          </p:cNvPr>
          <p:cNvSpPr txBox="1"/>
          <p:nvPr/>
        </p:nvSpPr>
        <p:spPr>
          <a:xfrm>
            <a:off x="7284645" y="2973094"/>
            <a:ext cx="4221681" cy="399468"/>
          </a:xfrm>
          <a:prstGeom prst="rect">
            <a:avLst/>
          </a:prstGeom>
        </p:spPr>
        <p:txBody>
          <a:bodyPr vert="horz" wrap="square" lIns="0" tIns="24130" rIns="0" bIns="0" rtlCol="0">
            <a:spAutoFit/>
          </a:bodyPr>
          <a:lstStyle/>
          <a:p>
            <a:pPr marL="262255" marR="5080" indent="-250190">
              <a:lnSpc>
                <a:spcPts val="1380"/>
              </a:lnSpc>
              <a:spcBef>
                <a:spcPts val="190"/>
              </a:spcBef>
            </a:pPr>
            <a:r>
              <a:rPr dirty="0">
                <a:cs typeface="Times New Roman"/>
              </a:rPr>
              <a:t>Two stars with identical shape fragments on intervals </a:t>
            </a:r>
            <a:r>
              <a:rPr spc="-5" dirty="0">
                <a:cs typeface="Times New Roman"/>
              </a:rPr>
              <a:t>[a,b] </a:t>
            </a:r>
            <a:r>
              <a:rPr dirty="0">
                <a:cs typeface="Times New Roman"/>
              </a:rPr>
              <a:t>and </a:t>
            </a:r>
            <a:r>
              <a:rPr spc="-5" dirty="0">
                <a:cs typeface="Times New Roman"/>
              </a:rPr>
              <a:t>[d,c] </a:t>
            </a:r>
            <a:r>
              <a:rPr dirty="0">
                <a:cs typeface="Times New Roman"/>
              </a:rPr>
              <a:t>of  </a:t>
            </a:r>
            <a:r>
              <a:rPr spc="-5" dirty="0">
                <a:cs typeface="Times New Roman"/>
              </a:rPr>
              <a:t>coordinates.</a:t>
            </a:r>
            <a:endParaRPr dirty="0">
              <a:cs typeface="Times New Roman"/>
            </a:endParaRPr>
          </a:p>
        </p:txBody>
      </p:sp>
      <p:sp>
        <p:nvSpPr>
          <p:cNvPr id="30" name="object 29">
            <a:extLst>
              <a:ext uri="{FF2B5EF4-FFF2-40B4-BE49-F238E27FC236}">
                <a16:creationId xmlns:a16="http://schemas.microsoft.com/office/drawing/2014/main" id="{74135A6A-E6B9-4C49-B73A-86EF8854FFF4}"/>
              </a:ext>
            </a:extLst>
          </p:cNvPr>
          <p:cNvSpPr/>
          <p:nvPr/>
        </p:nvSpPr>
        <p:spPr>
          <a:xfrm>
            <a:off x="8364651" y="1558842"/>
            <a:ext cx="140970" cy="6350"/>
          </a:xfrm>
          <a:custGeom>
            <a:avLst/>
            <a:gdLst/>
            <a:ahLst/>
            <a:cxnLst/>
            <a:rect l="l" t="t" r="r" b="b"/>
            <a:pathLst>
              <a:path w="140970" h="6350">
                <a:moveTo>
                  <a:pt x="-5177" y="3106"/>
                </a:moveTo>
                <a:lnTo>
                  <a:pt x="146074" y="3106"/>
                </a:lnTo>
              </a:path>
            </a:pathLst>
          </a:custGeom>
          <a:ln w="16567">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6610B8B0-583B-3D49-A7DB-C67BDB15F7A2}"/>
              </a:ext>
            </a:extLst>
          </p:cNvPr>
          <p:cNvSpPr/>
          <p:nvPr/>
        </p:nvSpPr>
        <p:spPr>
          <a:xfrm>
            <a:off x="7440514" y="3528768"/>
            <a:ext cx="3336496" cy="513017"/>
          </a:xfrm>
          <a:prstGeom prst="rect">
            <a:avLst/>
          </a:prstGeom>
          <a:blipFill>
            <a:blip r:embed="rId5"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37B6AC46-F328-0D42-9500-5B5A07ED713B}"/>
              </a:ext>
            </a:extLst>
          </p:cNvPr>
          <p:cNvSpPr txBox="1"/>
          <p:nvPr/>
        </p:nvSpPr>
        <p:spPr>
          <a:xfrm>
            <a:off x="7284645" y="4053048"/>
            <a:ext cx="4602549" cy="571310"/>
          </a:xfrm>
          <a:prstGeom prst="rect">
            <a:avLst/>
          </a:prstGeom>
        </p:spPr>
        <p:txBody>
          <a:bodyPr vert="horz" wrap="square" lIns="0" tIns="17145" rIns="0" bIns="0" rtlCol="0">
            <a:spAutoFit/>
          </a:bodyPr>
          <a:lstStyle/>
          <a:p>
            <a:pPr marL="12700">
              <a:lnSpc>
                <a:spcPct val="100000"/>
              </a:lnSpc>
              <a:spcBef>
                <a:spcPts val="135"/>
              </a:spcBef>
            </a:pPr>
            <a:r>
              <a:rPr spc="15" dirty="0">
                <a:cs typeface="Times New Roman"/>
              </a:rPr>
              <a:t>Samples of </a:t>
            </a:r>
            <a:r>
              <a:rPr spc="20" dirty="0">
                <a:cs typeface="Times New Roman"/>
              </a:rPr>
              <a:t>some </a:t>
            </a:r>
            <a:r>
              <a:rPr spc="15" dirty="0">
                <a:cs typeface="Times New Roman"/>
              </a:rPr>
              <a:t>class features </a:t>
            </a:r>
            <a:r>
              <a:rPr spc="20" dirty="0">
                <a:cs typeface="Times New Roman"/>
              </a:rPr>
              <a:t>on </a:t>
            </a:r>
            <a:r>
              <a:rPr spc="15" dirty="0">
                <a:cs typeface="Times New Roman"/>
              </a:rPr>
              <a:t>Stars for</a:t>
            </a:r>
            <a:r>
              <a:rPr spc="-65" dirty="0">
                <a:cs typeface="Times New Roman"/>
              </a:rPr>
              <a:t> </a:t>
            </a:r>
            <a:r>
              <a:rPr spc="15" dirty="0">
                <a:cs typeface="Times New Roman"/>
              </a:rPr>
              <a:t>n=48.</a:t>
            </a:r>
            <a:endParaRPr dirty="0">
              <a:cs typeface="Times New Roman"/>
            </a:endParaRPr>
          </a:p>
        </p:txBody>
      </p:sp>
      <p:sp>
        <p:nvSpPr>
          <p:cNvPr id="33" name="object 32">
            <a:extLst>
              <a:ext uri="{FF2B5EF4-FFF2-40B4-BE49-F238E27FC236}">
                <a16:creationId xmlns:a16="http://schemas.microsoft.com/office/drawing/2014/main" id="{C4C0B22C-6A20-8B4F-9B1C-AC8E846B77BF}"/>
              </a:ext>
            </a:extLst>
          </p:cNvPr>
          <p:cNvSpPr/>
          <p:nvPr/>
        </p:nvSpPr>
        <p:spPr>
          <a:xfrm>
            <a:off x="7768118" y="4409192"/>
            <a:ext cx="3372316" cy="754709"/>
          </a:xfrm>
          <a:prstGeom prst="rect">
            <a:avLst/>
          </a:prstGeom>
          <a:blipFill>
            <a:blip r:embed="rId6" cstate="print"/>
            <a:stretch>
              <a:fillRect/>
            </a:stretch>
          </a:blipFill>
        </p:spPr>
        <p:txBody>
          <a:bodyPr wrap="square" lIns="0" tIns="0" rIns="0" bIns="0" rtlCol="0"/>
          <a:lstStyle/>
          <a:p>
            <a:endParaRPr/>
          </a:p>
        </p:txBody>
      </p:sp>
      <p:sp>
        <p:nvSpPr>
          <p:cNvPr id="34" name="object 46">
            <a:extLst>
              <a:ext uri="{FF2B5EF4-FFF2-40B4-BE49-F238E27FC236}">
                <a16:creationId xmlns:a16="http://schemas.microsoft.com/office/drawing/2014/main" id="{34999201-0E3C-D94F-BBA1-BC3792D1BB73}"/>
              </a:ext>
            </a:extLst>
          </p:cNvPr>
          <p:cNvSpPr txBox="1"/>
          <p:nvPr/>
        </p:nvSpPr>
        <p:spPr>
          <a:xfrm>
            <a:off x="755362" y="5129565"/>
            <a:ext cx="11131831" cy="1643399"/>
          </a:xfrm>
          <a:prstGeom prst="rect">
            <a:avLst/>
          </a:prstGeom>
        </p:spPr>
        <p:txBody>
          <a:bodyPr vert="horz" wrap="square" lIns="0" tIns="116205" rIns="0" bIns="0" rtlCol="0">
            <a:spAutoFit/>
          </a:bodyPr>
          <a:lstStyle/>
          <a:p>
            <a:pPr marL="6383655" algn="ctr">
              <a:lnSpc>
                <a:spcPct val="100000"/>
              </a:lnSpc>
              <a:spcBef>
                <a:spcPts val="915"/>
              </a:spcBef>
            </a:pPr>
            <a:r>
              <a:rPr spc="15" dirty="0">
                <a:cs typeface="Times New Roman"/>
              </a:rPr>
              <a:t>Samples of </a:t>
            </a:r>
            <a:r>
              <a:rPr spc="20" dirty="0">
                <a:cs typeface="Times New Roman"/>
              </a:rPr>
              <a:t>some </a:t>
            </a:r>
            <a:r>
              <a:rPr spc="15" dirty="0">
                <a:cs typeface="Times New Roman"/>
              </a:rPr>
              <a:t>class features </a:t>
            </a:r>
            <a:r>
              <a:rPr spc="20" dirty="0">
                <a:cs typeface="Times New Roman"/>
              </a:rPr>
              <a:t>on PCs </a:t>
            </a:r>
            <a:r>
              <a:rPr spc="15" dirty="0">
                <a:cs typeface="Times New Roman"/>
              </a:rPr>
              <a:t>for</a:t>
            </a:r>
            <a:r>
              <a:rPr spc="-50" dirty="0">
                <a:cs typeface="Times New Roman"/>
              </a:rPr>
              <a:t> </a:t>
            </a:r>
            <a:r>
              <a:rPr spc="15" dirty="0">
                <a:cs typeface="Times New Roman"/>
              </a:rPr>
              <a:t>n=48</a:t>
            </a:r>
            <a:br>
              <a:rPr lang="en-US" spc="15" dirty="0">
                <a:cs typeface="Times New Roman"/>
              </a:rPr>
            </a:br>
            <a:endParaRPr dirty="0">
              <a:cs typeface="Times New Roman"/>
            </a:endParaRPr>
          </a:p>
          <a:p>
            <a:pPr marL="6443345" algn="ctr">
              <a:lnSpc>
                <a:spcPct val="100000"/>
              </a:lnSpc>
              <a:spcBef>
                <a:spcPts val="1100"/>
              </a:spcBef>
            </a:pPr>
            <a:r>
              <a:rPr sz="1800" dirty="0">
                <a:cs typeface="Franklin Gothic Book"/>
              </a:rPr>
              <a:t>Visual </a:t>
            </a:r>
            <a:r>
              <a:rPr sz="1800" spc="-10" dirty="0">
                <a:cs typeface="Franklin Gothic Book"/>
              </a:rPr>
              <a:t>Patterns-- </a:t>
            </a:r>
            <a:r>
              <a:rPr sz="1800" dirty="0">
                <a:cs typeface="Franklin Gothic Book"/>
              </a:rPr>
              <a:t>combinations of</a:t>
            </a:r>
            <a:r>
              <a:rPr sz="1800" spc="-80" dirty="0">
                <a:cs typeface="Franklin Gothic Book"/>
              </a:rPr>
              <a:t> </a:t>
            </a:r>
            <a:r>
              <a:rPr sz="1800" spc="-5" dirty="0">
                <a:cs typeface="Franklin Gothic Book"/>
              </a:rPr>
              <a:t>attributes</a:t>
            </a:r>
            <a:endParaRPr sz="1900" dirty="0">
              <a:cs typeface="Franklin Gothic Book"/>
            </a:endParaRPr>
          </a:p>
          <a:p>
            <a:pPr marL="12700">
              <a:lnSpc>
                <a:spcPct val="100000"/>
              </a:lnSpc>
              <a:spcBef>
                <a:spcPts val="5"/>
              </a:spcBef>
            </a:pPr>
            <a:r>
              <a:rPr spc="10" dirty="0">
                <a:cs typeface="Times New Roman"/>
              </a:rPr>
              <a:t>Examples of corresponding figures: stars (row 1) </a:t>
            </a:r>
            <a:r>
              <a:rPr spc="15" dirty="0">
                <a:cs typeface="Times New Roman"/>
              </a:rPr>
              <a:t>and PCs </a:t>
            </a:r>
            <a:r>
              <a:rPr spc="10" dirty="0">
                <a:cs typeface="Times New Roman"/>
              </a:rPr>
              <a:t>lines</a:t>
            </a:r>
            <a:r>
              <a:rPr spc="-30" dirty="0">
                <a:cs typeface="Times New Roman"/>
              </a:rPr>
              <a:t> </a:t>
            </a:r>
            <a:endParaRPr lang="en-US" spc="-30" dirty="0">
              <a:cs typeface="Times New Roman"/>
            </a:endParaRPr>
          </a:p>
          <a:p>
            <a:pPr marL="12700">
              <a:spcBef>
                <a:spcPts val="5"/>
              </a:spcBef>
            </a:pPr>
            <a:r>
              <a:rPr lang="en-US" spc="10" dirty="0">
                <a:cs typeface="Times New Roman"/>
              </a:rPr>
              <a:t>(row 2) for</a:t>
            </a:r>
            <a:r>
              <a:rPr lang="en-US" spc="-65" dirty="0">
                <a:cs typeface="Times New Roman"/>
              </a:rPr>
              <a:t> </a:t>
            </a:r>
            <a:r>
              <a:rPr lang="en-US" spc="10" dirty="0">
                <a:cs typeface="Times New Roman"/>
              </a:rPr>
              <a:t>five</a:t>
            </a:r>
            <a:endParaRPr lang="en-US" dirty="0">
              <a:cs typeface="Times New Roman"/>
            </a:endParaRPr>
          </a:p>
        </p:txBody>
      </p:sp>
    </p:spTree>
    <p:extLst>
      <p:ext uri="{BB962C8B-B14F-4D97-AF65-F5344CB8AC3E}">
        <p14:creationId xmlns:p14="http://schemas.microsoft.com/office/powerpoint/2010/main" val="4072230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BECAF5E-DE2B-D045-9CD5-CD80C26C633C}"/>
              </a:ext>
            </a:extLst>
          </p:cNvPr>
          <p:cNvSpPr/>
          <p:nvPr/>
        </p:nvSpPr>
        <p:spPr>
          <a:xfrm>
            <a:off x="853591" y="661210"/>
            <a:ext cx="4062327" cy="2889288"/>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3E907B1F-0ED4-FC48-90FE-E7CB2EC1D534}"/>
              </a:ext>
            </a:extLst>
          </p:cNvPr>
          <p:cNvSpPr/>
          <p:nvPr/>
        </p:nvSpPr>
        <p:spPr>
          <a:xfrm>
            <a:off x="847427" y="654852"/>
            <a:ext cx="0" cy="5715"/>
          </a:xfrm>
          <a:custGeom>
            <a:avLst/>
            <a:gdLst/>
            <a:ahLst/>
            <a:cxnLst/>
            <a:rect l="l" t="t" r="r" b="b"/>
            <a:pathLst>
              <a:path h="5715">
                <a:moveTo>
                  <a:pt x="0" y="0"/>
                </a:moveTo>
                <a:lnTo>
                  <a:pt x="0" y="5270"/>
                </a:lnTo>
              </a:path>
            </a:pathLst>
          </a:custGeom>
          <a:ln w="3175">
            <a:solidFill>
              <a:srgbClr val="000000"/>
            </a:solidFill>
          </a:ln>
        </p:spPr>
        <p:txBody>
          <a:bodyPr wrap="square" lIns="0" tIns="0" rIns="0" bIns="0" rtlCol="0"/>
          <a:lstStyle/>
          <a:p>
            <a:endParaRPr/>
          </a:p>
        </p:txBody>
      </p:sp>
      <p:sp>
        <p:nvSpPr>
          <p:cNvPr id="6" name="object 5">
            <a:extLst>
              <a:ext uri="{FF2B5EF4-FFF2-40B4-BE49-F238E27FC236}">
                <a16:creationId xmlns:a16="http://schemas.microsoft.com/office/drawing/2014/main" id="{872AC640-C1AD-C04E-8383-305196FFE655}"/>
              </a:ext>
            </a:extLst>
          </p:cNvPr>
          <p:cNvSpPr/>
          <p:nvPr/>
        </p:nvSpPr>
        <p:spPr>
          <a:xfrm>
            <a:off x="847427" y="654852"/>
            <a:ext cx="0" cy="5715"/>
          </a:xfrm>
          <a:custGeom>
            <a:avLst/>
            <a:gdLst/>
            <a:ahLst/>
            <a:cxnLst/>
            <a:rect l="l" t="t" r="r" b="b"/>
            <a:pathLst>
              <a:path h="5715">
                <a:moveTo>
                  <a:pt x="0" y="0"/>
                </a:moveTo>
                <a:lnTo>
                  <a:pt x="0" y="5270"/>
                </a:lnTo>
              </a:path>
            </a:pathLst>
          </a:custGeom>
          <a:ln w="3175">
            <a:solidFill>
              <a:srgbClr val="000000"/>
            </a:solidFill>
          </a:ln>
        </p:spPr>
        <p:txBody>
          <a:bodyPr wrap="square" lIns="0" tIns="0" rIns="0" bIns="0" rtlCol="0"/>
          <a:lstStyle/>
          <a:p>
            <a:endParaRPr/>
          </a:p>
        </p:txBody>
      </p:sp>
      <p:sp>
        <p:nvSpPr>
          <p:cNvPr id="7" name="object 6">
            <a:extLst>
              <a:ext uri="{FF2B5EF4-FFF2-40B4-BE49-F238E27FC236}">
                <a16:creationId xmlns:a16="http://schemas.microsoft.com/office/drawing/2014/main" id="{07956F68-69AF-8C4C-8311-BC96E91A265E}"/>
              </a:ext>
            </a:extLst>
          </p:cNvPr>
          <p:cNvSpPr/>
          <p:nvPr/>
        </p:nvSpPr>
        <p:spPr>
          <a:xfrm>
            <a:off x="853088" y="657488"/>
            <a:ext cx="4063365" cy="0"/>
          </a:xfrm>
          <a:custGeom>
            <a:avLst/>
            <a:gdLst/>
            <a:ahLst/>
            <a:cxnLst/>
            <a:rect l="l" t="t" r="r" b="b"/>
            <a:pathLst>
              <a:path w="4063365">
                <a:moveTo>
                  <a:pt x="0" y="0"/>
                </a:moveTo>
                <a:lnTo>
                  <a:pt x="4063215" y="0"/>
                </a:lnTo>
              </a:path>
            </a:pathLst>
          </a:custGeom>
          <a:ln w="6023">
            <a:solidFill>
              <a:srgbClr val="000000"/>
            </a:solidFill>
          </a:ln>
        </p:spPr>
        <p:txBody>
          <a:bodyPr wrap="square" lIns="0" tIns="0" rIns="0" bIns="0" rtlCol="0"/>
          <a:lstStyle/>
          <a:p>
            <a:endParaRPr/>
          </a:p>
        </p:txBody>
      </p:sp>
      <p:sp>
        <p:nvSpPr>
          <p:cNvPr id="8" name="object 7">
            <a:extLst>
              <a:ext uri="{FF2B5EF4-FFF2-40B4-BE49-F238E27FC236}">
                <a16:creationId xmlns:a16="http://schemas.microsoft.com/office/drawing/2014/main" id="{DEDAF9A9-C2A1-7C4B-82BB-1C1D7B777EE0}"/>
              </a:ext>
            </a:extLst>
          </p:cNvPr>
          <p:cNvSpPr/>
          <p:nvPr/>
        </p:nvSpPr>
        <p:spPr>
          <a:xfrm>
            <a:off x="853465" y="654852"/>
            <a:ext cx="4062729" cy="0"/>
          </a:xfrm>
          <a:custGeom>
            <a:avLst/>
            <a:gdLst/>
            <a:ahLst/>
            <a:cxnLst/>
            <a:rect l="l" t="t" r="r" b="b"/>
            <a:pathLst>
              <a:path w="4062729">
                <a:moveTo>
                  <a:pt x="0" y="0"/>
                </a:moveTo>
                <a:lnTo>
                  <a:pt x="4062460" y="0"/>
                </a:lnTo>
              </a:path>
            </a:pathLst>
          </a:custGeom>
          <a:ln w="3175">
            <a:solidFill>
              <a:srgbClr val="000000"/>
            </a:solidFill>
          </a:ln>
        </p:spPr>
        <p:txBody>
          <a:bodyPr wrap="square" lIns="0" tIns="0" rIns="0" bIns="0" rtlCol="0"/>
          <a:lstStyle/>
          <a:p>
            <a:endParaRPr/>
          </a:p>
        </p:txBody>
      </p:sp>
      <p:sp>
        <p:nvSpPr>
          <p:cNvPr id="9" name="object 8">
            <a:extLst>
              <a:ext uri="{FF2B5EF4-FFF2-40B4-BE49-F238E27FC236}">
                <a16:creationId xmlns:a16="http://schemas.microsoft.com/office/drawing/2014/main" id="{9EFB48E7-9321-8647-B479-8B4FF718A46E}"/>
              </a:ext>
            </a:extLst>
          </p:cNvPr>
          <p:cNvSpPr/>
          <p:nvPr/>
        </p:nvSpPr>
        <p:spPr>
          <a:xfrm>
            <a:off x="4916681" y="654852"/>
            <a:ext cx="0" cy="5715"/>
          </a:xfrm>
          <a:custGeom>
            <a:avLst/>
            <a:gdLst/>
            <a:ahLst/>
            <a:cxnLst/>
            <a:rect l="l" t="t" r="r" b="b"/>
            <a:pathLst>
              <a:path h="5715">
                <a:moveTo>
                  <a:pt x="0" y="0"/>
                </a:moveTo>
                <a:lnTo>
                  <a:pt x="0" y="5270"/>
                </a:lnTo>
              </a:path>
            </a:pathLst>
          </a:custGeom>
          <a:ln w="3175">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0CC7F0CC-7593-144A-9603-FAA8F2E2BF15}"/>
              </a:ext>
            </a:extLst>
          </p:cNvPr>
          <p:cNvSpPr/>
          <p:nvPr/>
        </p:nvSpPr>
        <p:spPr>
          <a:xfrm>
            <a:off x="4916681" y="654852"/>
            <a:ext cx="0" cy="5715"/>
          </a:xfrm>
          <a:custGeom>
            <a:avLst/>
            <a:gdLst/>
            <a:ahLst/>
            <a:cxnLst/>
            <a:rect l="l" t="t" r="r" b="b"/>
            <a:pathLst>
              <a:path h="5715">
                <a:moveTo>
                  <a:pt x="0" y="0"/>
                </a:moveTo>
                <a:lnTo>
                  <a:pt x="0" y="5270"/>
                </a:lnTo>
              </a:path>
            </a:pathLst>
          </a:custGeom>
          <a:ln w="3175">
            <a:solidFill>
              <a:srgbClr val="000000"/>
            </a:solidFill>
          </a:ln>
        </p:spPr>
        <p:txBody>
          <a:bodyPr wrap="square" lIns="0" tIns="0" rIns="0" bIns="0" rtlCol="0"/>
          <a:lstStyle/>
          <a:p>
            <a:endParaRPr/>
          </a:p>
        </p:txBody>
      </p:sp>
      <p:sp>
        <p:nvSpPr>
          <p:cNvPr id="11" name="object 10">
            <a:extLst>
              <a:ext uri="{FF2B5EF4-FFF2-40B4-BE49-F238E27FC236}">
                <a16:creationId xmlns:a16="http://schemas.microsoft.com/office/drawing/2014/main" id="{FBABC8D2-2E37-5549-A1A9-BC33BCFDB5AD}"/>
              </a:ext>
            </a:extLst>
          </p:cNvPr>
          <p:cNvSpPr/>
          <p:nvPr/>
        </p:nvSpPr>
        <p:spPr>
          <a:xfrm>
            <a:off x="850069" y="653974"/>
            <a:ext cx="0" cy="2903220"/>
          </a:xfrm>
          <a:custGeom>
            <a:avLst/>
            <a:gdLst/>
            <a:ahLst/>
            <a:cxnLst/>
            <a:rect l="l" t="t" r="r" b="b"/>
            <a:pathLst>
              <a:path h="2903220">
                <a:moveTo>
                  <a:pt x="0" y="0"/>
                </a:moveTo>
                <a:lnTo>
                  <a:pt x="0" y="2903049"/>
                </a:lnTo>
              </a:path>
            </a:pathLst>
          </a:custGeom>
          <a:ln w="6038">
            <a:solidFill>
              <a:srgbClr val="000000"/>
            </a:solidFill>
          </a:ln>
        </p:spPr>
        <p:txBody>
          <a:bodyPr wrap="square" lIns="0" tIns="0" rIns="0" bIns="0" rtlCol="0"/>
          <a:lstStyle/>
          <a:p>
            <a:endParaRPr/>
          </a:p>
        </p:txBody>
      </p:sp>
      <p:sp>
        <p:nvSpPr>
          <p:cNvPr id="12" name="object 11">
            <a:extLst>
              <a:ext uri="{FF2B5EF4-FFF2-40B4-BE49-F238E27FC236}">
                <a16:creationId xmlns:a16="http://schemas.microsoft.com/office/drawing/2014/main" id="{43CD01CA-9F2E-7D4B-B876-B749E15C765C}"/>
              </a:ext>
            </a:extLst>
          </p:cNvPr>
          <p:cNvSpPr/>
          <p:nvPr/>
        </p:nvSpPr>
        <p:spPr>
          <a:xfrm>
            <a:off x="847427" y="660876"/>
            <a:ext cx="0" cy="2889885"/>
          </a:xfrm>
          <a:custGeom>
            <a:avLst/>
            <a:gdLst/>
            <a:ahLst/>
            <a:cxnLst/>
            <a:rect l="l" t="t" r="r" b="b"/>
            <a:pathLst>
              <a:path h="2889885">
                <a:moveTo>
                  <a:pt x="0" y="0"/>
                </a:moveTo>
                <a:lnTo>
                  <a:pt x="0" y="2889747"/>
                </a:lnTo>
              </a:path>
            </a:pathLst>
          </a:custGeom>
          <a:ln w="3175">
            <a:solidFill>
              <a:srgbClr val="000000"/>
            </a:solidFill>
          </a:ln>
        </p:spPr>
        <p:txBody>
          <a:bodyPr wrap="square" lIns="0" tIns="0" rIns="0" bIns="0" rtlCol="0"/>
          <a:lstStyle/>
          <a:p>
            <a:endParaRPr/>
          </a:p>
        </p:txBody>
      </p:sp>
      <p:sp>
        <p:nvSpPr>
          <p:cNvPr id="13" name="object 12">
            <a:extLst>
              <a:ext uri="{FF2B5EF4-FFF2-40B4-BE49-F238E27FC236}">
                <a16:creationId xmlns:a16="http://schemas.microsoft.com/office/drawing/2014/main" id="{0324BE26-CC06-C441-9FF9-D2F35F7B1599}"/>
              </a:ext>
            </a:extLst>
          </p:cNvPr>
          <p:cNvSpPr/>
          <p:nvPr/>
        </p:nvSpPr>
        <p:spPr>
          <a:xfrm>
            <a:off x="4919323" y="653974"/>
            <a:ext cx="0" cy="2903220"/>
          </a:xfrm>
          <a:custGeom>
            <a:avLst/>
            <a:gdLst/>
            <a:ahLst/>
            <a:cxnLst/>
            <a:rect l="l" t="t" r="r" b="b"/>
            <a:pathLst>
              <a:path h="2903220">
                <a:moveTo>
                  <a:pt x="0" y="0"/>
                </a:moveTo>
                <a:lnTo>
                  <a:pt x="0" y="2903049"/>
                </a:lnTo>
              </a:path>
            </a:pathLst>
          </a:custGeom>
          <a:ln w="6038">
            <a:solidFill>
              <a:srgbClr val="000000"/>
            </a:solidFill>
          </a:ln>
        </p:spPr>
        <p:txBody>
          <a:bodyPr wrap="square" lIns="0" tIns="0" rIns="0" bIns="0" rtlCol="0"/>
          <a:lstStyle/>
          <a:p>
            <a:endParaRPr/>
          </a:p>
        </p:txBody>
      </p:sp>
      <p:sp>
        <p:nvSpPr>
          <p:cNvPr id="14" name="object 13">
            <a:extLst>
              <a:ext uri="{FF2B5EF4-FFF2-40B4-BE49-F238E27FC236}">
                <a16:creationId xmlns:a16="http://schemas.microsoft.com/office/drawing/2014/main" id="{1B515D9F-42BE-8748-BEB3-809809F85D40}"/>
              </a:ext>
            </a:extLst>
          </p:cNvPr>
          <p:cNvSpPr/>
          <p:nvPr/>
        </p:nvSpPr>
        <p:spPr>
          <a:xfrm>
            <a:off x="4916681" y="660876"/>
            <a:ext cx="0" cy="2889885"/>
          </a:xfrm>
          <a:custGeom>
            <a:avLst/>
            <a:gdLst/>
            <a:ahLst/>
            <a:cxnLst/>
            <a:rect l="l" t="t" r="r" b="b"/>
            <a:pathLst>
              <a:path h="2889885">
                <a:moveTo>
                  <a:pt x="0" y="0"/>
                </a:moveTo>
                <a:lnTo>
                  <a:pt x="0" y="2889747"/>
                </a:lnTo>
              </a:path>
            </a:pathLst>
          </a:custGeom>
          <a:ln w="3175">
            <a:solidFill>
              <a:srgbClr val="000000"/>
            </a:solidFill>
          </a:ln>
        </p:spPr>
        <p:txBody>
          <a:bodyPr wrap="square" lIns="0" tIns="0" rIns="0" bIns="0" rtlCol="0"/>
          <a:lstStyle/>
          <a:p>
            <a:endParaRPr/>
          </a:p>
        </p:txBody>
      </p:sp>
      <p:sp>
        <p:nvSpPr>
          <p:cNvPr id="15" name="object 14">
            <a:extLst>
              <a:ext uri="{FF2B5EF4-FFF2-40B4-BE49-F238E27FC236}">
                <a16:creationId xmlns:a16="http://schemas.microsoft.com/office/drawing/2014/main" id="{B1C6B8E5-9BAC-DA4F-97B9-BE07B188080E}"/>
              </a:ext>
            </a:extLst>
          </p:cNvPr>
          <p:cNvSpPr/>
          <p:nvPr/>
        </p:nvSpPr>
        <p:spPr>
          <a:xfrm>
            <a:off x="847427" y="3551376"/>
            <a:ext cx="0" cy="5715"/>
          </a:xfrm>
          <a:custGeom>
            <a:avLst/>
            <a:gdLst/>
            <a:ahLst/>
            <a:cxnLst/>
            <a:rect l="l" t="t" r="r" b="b"/>
            <a:pathLst>
              <a:path h="5714">
                <a:moveTo>
                  <a:pt x="0" y="0"/>
                </a:moveTo>
                <a:lnTo>
                  <a:pt x="0" y="5270"/>
                </a:lnTo>
              </a:path>
            </a:pathLst>
          </a:custGeom>
          <a:ln w="3175">
            <a:solidFill>
              <a:srgbClr val="000000"/>
            </a:solidFill>
          </a:ln>
        </p:spPr>
        <p:txBody>
          <a:bodyPr wrap="square" lIns="0" tIns="0" rIns="0" bIns="0" rtlCol="0"/>
          <a:lstStyle/>
          <a:p>
            <a:endParaRPr/>
          </a:p>
        </p:txBody>
      </p:sp>
      <p:sp>
        <p:nvSpPr>
          <p:cNvPr id="16" name="object 15">
            <a:extLst>
              <a:ext uri="{FF2B5EF4-FFF2-40B4-BE49-F238E27FC236}">
                <a16:creationId xmlns:a16="http://schemas.microsoft.com/office/drawing/2014/main" id="{B5EFFF84-D22A-C546-84F2-B43AFAAF3638}"/>
              </a:ext>
            </a:extLst>
          </p:cNvPr>
          <p:cNvSpPr/>
          <p:nvPr/>
        </p:nvSpPr>
        <p:spPr>
          <a:xfrm>
            <a:off x="847427" y="3551376"/>
            <a:ext cx="0" cy="5715"/>
          </a:xfrm>
          <a:custGeom>
            <a:avLst/>
            <a:gdLst/>
            <a:ahLst/>
            <a:cxnLst/>
            <a:rect l="l" t="t" r="r" b="b"/>
            <a:pathLst>
              <a:path h="5714">
                <a:moveTo>
                  <a:pt x="0" y="0"/>
                </a:moveTo>
                <a:lnTo>
                  <a:pt x="0" y="5270"/>
                </a:lnTo>
              </a:path>
            </a:pathLst>
          </a:custGeom>
          <a:ln w="3175">
            <a:solidFill>
              <a:srgbClr val="000000"/>
            </a:solidFill>
          </a:ln>
        </p:spPr>
        <p:txBody>
          <a:bodyPr wrap="square" lIns="0" tIns="0" rIns="0" bIns="0" rtlCol="0"/>
          <a:lstStyle/>
          <a:p>
            <a:endParaRPr/>
          </a:p>
        </p:txBody>
      </p:sp>
      <p:sp>
        <p:nvSpPr>
          <p:cNvPr id="17" name="object 16">
            <a:extLst>
              <a:ext uri="{FF2B5EF4-FFF2-40B4-BE49-F238E27FC236}">
                <a16:creationId xmlns:a16="http://schemas.microsoft.com/office/drawing/2014/main" id="{6EC9F7D2-6B26-2D4B-924E-C8555B09F2A5}"/>
              </a:ext>
            </a:extLst>
          </p:cNvPr>
          <p:cNvSpPr/>
          <p:nvPr/>
        </p:nvSpPr>
        <p:spPr>
          <a:xfrm>
            <a:off x="853088" y="3554011"/>
            <a:ext cx="4063365" cy="0"/>
          </a:xfrm>
          <a:custGeom>
            <a:avLst/>
            <a:gdLst/>
            <a:ahLst/>
            <a:cxnLst/>
            <a:rect l="l" t="t" r="r" b="b"/>
            <a:pathLst>
              <a:path w="4063365">
                <a:moveTo>
                  <a:pt x="0" y="0"/>
                </a:moveTo>
                <a:lnTo>
                  <a:pt x="4063215" y="0"/>
                </a:lnTo>
              </a:path>
            </a:pathLst>
          </a:custGeom>
          <a:ln w="6023">
            <a:solidFill>
              <a:srgbClr val="000000"/>
            </a:solidFill>
          </a:ln>
        </p:spPr>
        <p:txBody>
          <a:bodyPr wrap="square" lIns="0" tIns="0" rIns="0" bIns="0" rtlCol="0"/>
          <a:lstStyle/>
          <a:p>
            <a:endParaRPr/>
          </a:p>
        </p:txBody>
      </p:sp>
      <p:sp>
        <p:nvSpPr>
          <p:cNvPr id="18" name="object 17">
            <a:extLst>
              <a:ext uri="{FF2B5EF4-FFF2-40B4-BE49-F238E27FC236}">
                <a16:creationId xmlns:a16="http://schemas.microsoft.com/office/drawing/2014/main" id="{3EA21454-7EBB-3D41-8D3D-4BE2E08BA58B}"/>
              </a:ext>
            </a:extLst>
          </p:cNvPr>
          <p:cNvSpPr/>
          <p:nvPr/>
        </p:nvSpPr>
        <p:spPr>
          <a:xfrm>
            <a:off x="853465" y="3551376"/>
            <a:ext cx="4062729" cy="0"/>
          </a:xfrm>
          <a:custGeom>
            <a:avLst/>
            <a:gdLst/>
            <a:ahLst/>
            <a:cxnLst/>
            <a:rect l="l" t="t" r="r" b="b"/>
            <a:pathLst>
              <a:path w="4062729">
                <a:moveTo>
                  <a:pt x="0" y="0"/>
                </a:moveTo>
                <a:lnTo>
                  <a:pt x="4062460" y="0"/>
                </a:lnTo>
              </a:path>
            </a:pathLst>
          </a:custGeom>
          <a:ln w="3175">
            <a:solidFill>
              <a:srgbClr val="000000"/>
            </a:solidFill>
          </a:ln>
        </p:spPr>
        <p:txBody>
          <a:bodyPr wrap="square" lIns="0" tIns="0" rIns="0" bIns="0" rtlCol="0"/>
          <a:lstStyle/>
          <a:p>
            <a:endParaRPr/>
          </a:p>
        </p:txBody>
      </p:sp>
      <p:sp>
        <p:nvSpPr>
          <p:cNvPr id="19" name="object 18">
            <a:extLst>
              <a:ext uri="{FF2B5EF4-FFF2-40B4-BE49-F238E27FC236}">
                <a16:creationId xmlns:a16="http://schemas.microsoft.com/office/drawing/2014/main" id="{89931DB8-6EE8-DF42-BA23-E82B21CDE910}"/>
              </a:ext>
            </a:extLst>
          </p:cNvPr>
          <p:cNvSpPr/>
          <p:nvPr/>
        </p:nvSpPr>
        <p:spPr>
          <a:xfrm>
            <a:off x="4916681" y="3551376"/>
            <a:ext cx="0" cy="5715"/>
          </a:xfrm>
          <a:custGeom>
            <a:avLst/>
            <a:gdLst/>
            <a:ahLst/>
            <a:cxnLst/>
            <a:rect l="l" t="t" r="r" b="b"/>
            <a:pathLst>
              <a:path h="5714">
                <a:moveTo>
                  <a:pt x="0" y="0"/>
                </a:moveTo>
                <a:lnTo>
                  <a:pt x="0" y="5270"/>
                </a:lnTo>
              </a:path>
            </a:pathLst>
          </a:custGeom>
          <a:ln w="3175">
            <a:solidFill>
              <a:srgbClr val="000000"/>
            </a:solidFill>
          </a:ln>
        </p:spPr>
        <p:txBody>
          <a:bodyPr wrap="square" lIns="0" tIns="0" rIns="0" bIns="0" rtlCol="0"/>
          <a:lstStyle/>
          <a:p>
            <a:endParaRPr/>
          </a:p>
        </p:txBody>
      </p:sp>
      <p:sp>
        <p:nvSpPr>
          <p:cNvPr id="20" name="object 19">
            <a:extLst>
              <a:ext uri="{FF2B5EF4-FFF2-40B4-BE49-F238E27FC236}">
                <a16:creationId xmlns:a16="http://schemas.microsoft.com/office/drawing/2014/main" id="{597FB101-D161-4E47-B0A6-73F6A16B1A2B}"/>
              </a:ext>
            </a:extLst>
          </p:cNvPr>
          <p:cNvSpPr/>
          <p:nvPr/>
        </p:nvSpPr>
        <p:spPr>
          <a:xfrm>
            <a:off x="4916681" y="3551376"/>
            <a:ext cx="0" cy="5715"/>
          </a:xfrm>
          <a:custGeom>
            <a:avLst/>
            <a:gdLst/>
            <a:ahLst/>
            <a:cxnLst/>
            <a:rect l="l" t="t" r="r" b="b"/>
            <a:pathLst>
              <a:path h="5714">
                <a:moveTo>
                  <a:pt x="0" y="0"/>
                </a:moveTo>
                <a:lnTo>
                  <a:pt x="0" y="5270"/>
                </a:lnTo>
              </a:path>
            </a:pathLst>
          </a:custGeom>
          <a:ln w="3175">
            <a:solidFill>
              <a:srgbClr val="000000"/>
            </a:solidFill>
          </a:ln>
        </p:spPr>
        <p:txBody>
          <a:bodyPr wrap="square" lIns="0" tIns="0" rIns="0" bIns="0" rtlCol="0"/>
          <a:lstStyle/>
          <a:p>
            <a:endParaRPr/>
          </a:p>
        </p:txBody>
      </p:sp>
      <p:sp>
        <p:nvSpPr>
          <p:cNvPr id="21" name="object 20">
            <a:extLst>
              <a:ext uri="{FF2B5EF4-FFF2-40B4-BE49-F238E27FC236}">
                <a16:creationId xmlns:a16="http://schemas.microsoft.com/office/drawing/2014/main" id="{017ABEC5-0BED-F348-BE43-96B7D3F79552}"/>
              </a:ext>
            </a:extLst>
          </p:cNvPr>
          <p:cNvSpPr txBox="1"/>
          <p:nvPr/>
        </p:nvSpPr>
        <p:spPr>
          <a:xfrm>
            <a:off x="868316" y="3572181"/>
            <a:ext cx="4074795" cy="508634"/>
          </a:xfrm>
          <a:prstGeom prst="rect">
            <a:avLst/>
          </a:prstGeom>
        </p:spPr>
        <p:txBody>
          <a:bodyPr vert="horz" wrap="square" lIns="0" tIns="17145" rIns="0" bIns="0" rtlCol="0">
            <a:spAutoFit/>
          </a:bodyPr>
          <a:lstStyle/>
          <a:p>
            <a:pPr marL="12700" marR="5080" algn="just">
              <a:lnSpc>
                <a:spcPct val="100000"/>
              </a:lnSpc>
              <a:spcBef>
                <a:spcPts val="135"/>
              </a:spcBef>
            </a:pPr>
            <a:r>
              <a:rPr sz="1050" spc="15" dirty="0">
                <a:cs typeface="Times New Roman"/>
              </a:rPr>
              <a:t>Twenty 160-D points of 2 </a:t>
            </a:r>
            <a:r>
              <a:rPr sz="1050" spc="10" dirty="0">
                <a:cs typeface="Times New Roman"/>
              </a:rPr>
              <a:t>classes </a:t>
            </a:r>
            <a:r>
              <a:rPr sz="1050" spc="15" dirty="0">
                <a:cs typeface="Times New Roman"/>
              </a:rPr>
              <a:t>represented </a:t>
            </a:r>
            <a:r>
              <a:rPr sz="1050" spc="10" dirty="0">
                <a:cs typeface="Times New Roman"/>
              </a:rPr>
              <a:t>in star </a:t>
            </a:r>
            <a:r>
              <a:rPr sz="1050" spc="20" dirty="0">
                <a:cs typeface="Times New Roman"/>
              </a:rPr>
              <a:t>CPC </a:t>
            </a:r>
            <a:r>
              <a:rPr sz="1050" spc="15" dirty="0">
                <a:cs typeface="Times New Roman"/>
              </a:rPr>
              <a:t>with noise  </a:t>
            </a:r>
            <a:r>
              <a:rPr sz="1050" spc="20" dirty="0">
                <a:cs typeface="Times New Roman"/>
              </a:rPr>
              <a:t>10% </a:t>
            </a:r>
            <a:r>
              <a:rPr sz="1050" spc="15" dirty="0">
                <a:cs typeface="Times New Roman"/>
              </a:rPr>
              <a:t>of max value of normalized coordinates (max=1) and with standard  deviation 20% of each normalized</a:t>
            </a:r>
            <a:r>
              <a:rPr sz="1050" spc="-30" dirty="0">
                <a:cs typeface="Times New Roman"/>
              </a:rPr>
              <a:t> </a:t>
            </a:r>
            <a:r>
              <a:rPr sz="1050" spc="15" dirty="0">
                <a:cs typeface="Times New Roman"/>
              </a:rPr>
              <a:t>coordinate.</a:t>
            </a:r>
            <a:endParaRPr sz="1050">
              <a:cs typeface="Times New Roman"/>
            </a:endParaRPr>
          </a:p>
        </p:txBody>
      </p:sp>
      <p:sp>
        <p:nvSpPr>
          <p:cNvPr id="22" name="object 21">
            <a:extLst>
              <a:ext uri="{FF2B5EF4-FFF2-40B4-BE49-F238E27FC236}">
                <a16:creationId xmlns:a16="http://schemas.microsoft.com/office/drawing/2014/main" id="{316AB160-A65F-9A4E-86C1-21A5A1F610A5}"/>
              </a:ext>
            </a:extLst>
          </p:cNvPr>
          <p:cNvSpPr/>
          <p:nvPr/>
        </p:nvSpPr>
        <p:spPr>
          <a:xfrm>
            <a:off x="7635094" y="477801"/>
            <a:ext cx="3717801" cy="2620661"/>
          </a:xfrm>
          <a:prstGeom prst="rect">
            <a:avLst/>
          </a:prstGeom>
          <a:blipFill>
            <a:blip r:embed="rId3"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18799883-90BC-7A4F-B242-55068DDF03EA}"/>
              </a:ext>
            </a:extLst>
          </p:cNvPr>
          <p:cNvSpPr/>
          <p:nvPr/>
        </p:nvSpPr>
        <p:spPr>
          <a:xfrm>
            <a:off x="7629631" y="472024"/>
            <a:ext cx="0" cy="5080"/>
          </a:xfrm>
          <a:custGeom>
            <a:avLst/>
            <a:gdLst/>
            <a:ahLst/>
            <a:cxnLst/>
            <a:rect l="l" t="t" r="r" b="b"/>
            <a:pathLst>
              <a:path h="5079">
                <a:moveTo>
                  <a:pt x="0" y="0"/>
                </a:moveTo>
                <a:lnTo>
                  <a:pt x="0" y="4780"/>
                </a:lnTo>
              </a:path>
            </a:pathLst>
          </a:custGeom>
          <a:ln w="3175">
            <a:solidFill>
              <a:srgbClr val="000000"/>
            </a:solidFill>
          </a:ln>
        </p:spPr>
        <p:txBody>
          <a:bodyPr wrap="square" lIns="0" tIns="0" rIns="0" bIns="0" rtlCol="0"/>
          <a:lstStyle/>
          <a:p>
            <a:endParaRPr/>
          </a:p>
        </p:txBody>
      </p:sp>
      <p:sp>
        <p:nvSpPr>
          <p:cNvPr id="24" name="object 23">
            <a:extLst>
              <a:ext uri="{FF2B5EF4-FFF2-40B4-BE49-F238E27FC236}">
                <a16:creationId xmlns:a16="http://schemas.microsoft.com/office/drawing/2014/main" id="{25A5792C-0EDE-0045-AB09-51707307D8B7}"/>
              </a:ext>
            </a:extLst>
          </p:cNvPr>
          <p:cNvSpPr/>
          <p:nvPr/>
        </p:nvSpPr>
        <p:spPr>
          <a:xfrm>
            <a:off x="7629631" y="472024"/>
            <a:ext cx="0" cy="5080"/>
          </a:xfrm>
          <a:custGeom>
            <a:avLst/>
            <a:gdLst/>
            <a:ahLst/>
            <a:cxnLst/>
            <a:rect l="l" t="t" r="r" b="b"/>
            <a:pathLst>
              <a:path h="5079">
                <a:moveTo>
                  <a:pt x="0" y="0"/>
                </a:moveTo>
                <a:lnTo>
                  <a:pt x="0" y="4780"/>
                </a:lnTo>
              </a:path>
            </a:pathLst>
          </a:custGeom>
          <a:ln w="3175">
            <a:solidFill>
              <a:srgbClr val="000000"/>
            </a:solidFill>
          </a:ln>
        </p:spPr>
        <p:txBody>
          <a:bodyPr wrap="square" lIns="0" tIns="0" rIns="0" bIns="0" rtlCol="0"/>
          <a:lstStyle/>
          <a:p>
            <a:endParaRPr/>
          </a:p>
        </p:txBody>
      </p:sp>
      <p:sp>
        <p:nvSpPr>
          <p:cNvPr id="25" name="object 24">
            <a:extLst>
              <a:ext uri="{FF2B5EF4-FFF2-40B4-BE49-F238E27FC236}">
                <a16:creationId xmlns:a16="http://schemas.microsoft.com/office/drawing/2014/main" id="{B6E67C16-FC66-1544-A6A5-ED30DC5B42BF}"/>
              </a:ext>
            </a:extLst>
          </p:cNvPr>
          <p:cNvSpPr/>
          <p:nvPr/>
        </p:nvSpPr>
        <p:spPr>
          <a:xfrm>
            <a:off x="7634752" y="474414"/>
            <a:ext cx="3718560" cy="0"/>
          </a:xfrm>
          <a:custGeom>
            <a:avLst/>
            <a:gdLst/>
            <a:ahLst/>
            <a:cxnLst/>
            <a:rect l="l" t="t" r="r" b="b"/>
            <a:pathLst>
              <a:path w="3718559">
                <a:moveTo>
                  <a:pt x="0" y="0"/>
                </a:moveTo>
                <a:lnTo>
                  <a:pt x="3718357" y="0"/>
                </a:lnTo>
              </a:path>
            </a:pathLst>
          </a:custGeom>
          <a:ln w="5463">
            <a:solidFill>
              <a:srgbClr val="000000"/>
            </a:solidFill>
          </a:ln>
        </p:spPr>
        <p:txBody>
          <a:bodyPr wrap="square" lIns="0" tIns="0" rIns="0" bIns="0" rtlCol="0"/>
          <a:lstStyle/>
          <a:p>
            <a:endParaRPr/>
          </a:p>
        </p:txBody>
      </p:sp>
      <p:sp>
        <p:nvSpPr>
          <p:cNvPr id="26" name="object 25">
            <a:extLst>
              <a:ext uri="{FF2B5EF4-FFF2-40B4-BE49-F238E27FC236}">
                <a16:creationId xmlns:a16="http://schemas.microsoft.com/office/drawing/2014/main" id="{3CAA4FF8-CD4E-7448-92BC-77C36B0131DF}"/>
              </a:ext>
            </a:extLst>
          </p:cNvPr>
          <p:cNvSpPr/>
          <p:nvPr/>
        </p:nvSpPr>
        <p:spPr>
          <a:xfrm>
            <a:off x="7635094" y="472024"/>
            <a:ext cx="3717925" cy="0"/>
          </a:xfrm>
          <a:custGeom>
            <a:avLst/>
            <a:gdLst/>
            <a:ahLst/>
            <a:cxnLst/>
            <a:rect l="l" t="t" r="r" b="b"/>
            <a:pathLst>
              <a:path w="3717925">
                <a:moveTo>
                  <a:pt x="0" y="0"/>
                </a:moveTo>
                <a:lnTo>
                  <a:pt x="3717674" y="0"/>
                </a:lnTo>
              </a:path>
            </a:pathLst>
          </a:custGeom>
          <a:ln w="3175">
            <a:solidFill>
              <a:srgbClr val="000000"/>
            </a:solidFill>
          </a:ln>
        </p:spPr>
        <p:txBody>
          <a:bodyPr wrap="square" lIns="0" tIns="0" rIns="0" bIns="0" rtlCol="0"/>
          <a:lstStyle/>
          <a:p>
            <a:endParaRPr/>
          </a:p>
        </p:txBody>
      </p:sp>
      <p:sp>
        <p:nvSpPr>
          <p:cNvPr id="27" name="object 26">
            <a:extLst>
              <a:ext uri="{FF2B5EF4-FFF2-40B4-BE49-F238E27FC236}">
                <a16:creationId xmlns:a16="http://schemas.microsoft.com/office/drawing/2014/main" id="{AED52540-2F2B-C949-B538-6C0860A4C8C2}"/>
              </a:ext>
            </a:extLst>
          </p:cNvPr>
          <p:cNvSpPr/>
          <p:nvPr/>
        </p:nvSpPr>
        <p:spPr>
          <a:xfrm>
            <a:off x="11353451" y="472024"/>
            <a:ext cx="0" cy="5080"/>
          </a:xfrm>
          <a:custGeom>
            <a:avLst/>
            <a:gdLst/>
            <a:ahLst/>
            <a:cxnLst/>
            <a:rect l="l" t="t" r="r" b="b"/>
            <a:pathLst>
              <a:path h="5079">
                <a:moveTo>
                  <a:pt x="0" y="0"/>
                </a:moveTo>
                <a:lnTo>
                  <a:pt x="0" y="4780"/>
                </a:lnTo>
              </a:path>
            </a:pathLst>
          </a:custGeom>
          <a:ln w="3175">
            <a:solidFill>
              <a:srgbClr val="000000"/>
            </a:solidFill>
          </a:ln>
        </p:spPr>
        <p:txBody>
          <a:bodyPr wrap="square" lIns="0" tIns="0" rIns="0" bIns="0" rtlCol="0"/>
          <a:lstStyle/>
          <a:p>
            <a:endParaRPr/>
          </a:p>
        </p:txBody>
      </p:sp>
      <p:sp>
        <p:nvSpPr>
          <p:cNvPr id="28" name="object 27">
            <a:extLst>
              <a:ext uri="{FF2B5EF4-FFF2-40B4-BE49-F238E27FC236}">
                <a16:creationId xmlns:a16="http://schemas.microsoft.com/office/drawing/2014/main" id="{A5E4D471-D105-AB41-A1BB-DFF5793653C2}"/>
              </a:ext>
            </a:extLst>
          </p:cNvPr>
          <p:cNvSpPr/>
          <p:nvPr/>
        </p:nvSpPr>
        <p:spPr>
          <a:xfrm>
            <a:off x="11353451" y="472024"/>
            <a:ext cx="0" cy="5080"/>
          </a:xfrm>
          <a:custGeom>
            <a:avLst/>
            <a:gdLst/>
            <a:ahLst/>
            <a:cxnLst/>
            <a:rect l="l" t="t" r="r" b="b"/>
            <a:pathLst>
              <a:path h="5079">
                <a:moveTo>
                  <a:pt x="0" y="0"/>
                </a:moveTo>
                <a:lnTo>
                  <a:pt x="0" y="4780"/>
                </a:lnTo>
              </a:path>
            </a:pathLst>
          </a:custGeom>
          <a:ln w="3175">
            <a:solidFill>
              <a:srgbClr val="000000"/>
            </a:solidFill>
          </a:ln>
        </p:spPr>
        <p:txBody>
          <a:bodyPr wrap="square" lIns="0" tIns="0" rIns="0" bIns="0" rtlCol="0"/>
          <a:lstStyle/>
          <a:p>
            <a:endParaRPr/>
          </a:p>
        </p:txBody>
      </p:sp>
      <p:sp>
        <p:nvSpPr>
          <p:cNvPr id="29" name="object 28">
            <a:extLst>
              <a:ext uri="{FF2B5EF4-FFF2-40B4-BE49-F238E27FC236}">
                <a16:creationId xmlns:a16="http://schemas.microsoft.com/office/drawing/2014/main" id="{C42CC6E9-AE0F-7040-9B01-AB9B77BC27B9}"/>
              </a:ext>
            </a:extLst>
          </p:cNvPr>
          <p:cNvSpPr/>
          <p:nvPr/>
        </p:nvSpPr>
        <p:spPr>
          <a:xfrm>
            <a:off x="7632021" y="471227"/>
            <a:ext cx="0" cy="2633345"/>
          </a:xfrm>
          <a:custGeom>
            <a:avLst/>
            <a:gdLst/>
            <a:ahLst/>
            <a:cxnLst/>
            <a:rect l="l" t="t" r="r" b="b"/>
            <a:pathLst>
              <a:path h="2633345">
                <a:moveTo>
                  <a:pt x="0" y="0"/>
                </a:moveTo>
                <a:lnTo>
                  <a:pt x="0" y="2633154"/>
                </a:lnTo>
              </a:path>
            </a:pathLst>
          </a:custGeom>
          <a:ln w="5462">
            <a:solidFill>
              <a:srgbClr val="000000"/>
            </a:solidFill>
          </a:ln>
        </p:spPr>
        <p:txBody>
          <a:bodyPr wrap="square" lIns="0" tIns="0" rIns="0" bIns="0" rtlCol="0"/>
          <a:lstStyle/>
          <a:p>
            <a:endParaRPr/>
          </a:p>
        </p:txBody>
      </p:sp>
      <p:sp>
        <p:nvSpPr>
          <p:cNvPr id="30" name="object 29">
            <a:extLst>
              <a:ext uri="{FF2B5EF4-FFF2-40B4-BE49-F238E27FC236}">
                <a16:creationId xmlns:a16="http://schemas.microsoft.com/office/drawing/2014/main" id="{40D4BA23-C6E8-7242-A542-91321D82D362}"/>
              </a:ext>
            </a:extLst>
          </p:cNvPr>
          <p:cNvSpPr/>
          <p:nvPr/>
        </p:nvSpPr>
        <p:spPr>
          <a:xfrm>
            <a:off x="7629631" y="477487"/>
            <a:ext cx="0" cy="2621280"/>
          </a:xfrm>
          <a:custGeom>
            <a:avLst/>
            <a:gdLst/>
            <a:ahLst/>
            <a:cxnLst/>
            <a:rect l="l" t="t" r="r" b="b"/>
            <a:pathLst>
              <a:path h="2621280">
                <a:moveTo>
                  <a:pt x="0" y="0"/>
                </a:moveTo>
                <a:lnTo>
                  <a:pt x="0" y="2621089"/>
                </a:lnTo>
              </a:path>
            </a:pathLst>
          </a:custGeom>
          <a:ln w="3175">
            <a:solidFill>
              <a:srgbClr val="000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632BBA39-AA09-E645-A4B6-36AFEB6C6A72}"/>
              </a:ext>
            </a:extLst>
          </p:cNvPr>
          <p:cNvSpPr/>
          <p:nvPr/>
        </p:nvSpPr>
        <p:spPr>
          <a:xfrm>
            <a:off x="11355840" y="471227"/>
            <a:ext cx="0" cy="2633345"/>
          </a:xfrm>
          <a:custGeom>
            <a:avLst/>
            <a:gdLst/>
            <a:ahLst/>
            <a:cxnLst/>
            <a:rect l="l" t="t" r="r" b="b"/>
            <a:pathLst>
              <a:path h="2633345">
                <a:moveTo>
                  <a:pt x="0" y="0"/>
                </a:moveTo>
                <a:lnTo>
                  <a:pt x="0" y="2633154"/>
                </a:lnTo>
              </a:path>
            </a:pathLst>
          </a:custGeom>
          <a:ln w="5462">
            <a:solidFill>
              <a:srgbClr val="000000"/>
            </a:solidFill>
          </a:ln>
        </p:spPr>
        <p:txBody>
          <a:bodyPr wrap="square" lIns="0" tIns="0" rIns="0" bIns="0" rtlCol="0"/>
          <a:lstStyle/>
          <a:p>
            <a:endParaRPr/>
          </a:p>
        </p:txBody>
      </p:sp>
      <p:sp>
        <p:nvSpPr>
          <p:cNvPr id="32" name="object 31">
            <a:extLst>
              <a:ext uri="{FF2B5EF4-FFF2-40B4-BE49-F238E27FC236}">
                <a16:creationId xmlns:a16="http://schemas.microsoft.com/office/drawing/2014/main" id="{B68F7092-8695-5148-9958-83EAA86EBCAD}"/>
              </a:ext>
            </a:extLst>
          </p:cNvPr>
          <p:cNvSpPr/>
          <p:nvPr/>
        </p:nvSpPr>
        <p:spPr>
          <a:xfrm>
            <a:off x="11353451" y="477487"/>
            <a:ext cx="0" cy="2621280"/>
          </a:xfrm>
          <a:custGeom>
            <a:avLst/>
            <a:gdLst/>
            <a:ahLst/>
            <a:cxnLst/>
            <a:rect l="l" t="t" r="r" b="b"/>
            <a:pathLst>
              <a:path h="2621280">
                <a:moveTo>
                  <a:pt x="0" y="0"/>
                </a:moveTo>
                <a:lnTo>
                  <a:pt x="0" y="2621089"/>
                </a:lnTo>
              </a:path>
            </a:pathLst>
          </a:custGeom>
          <a:ln w="3175">
            <a:solidFill>
              <a:srgbClr val="000000"/>
            </a:solidFill>
          </a:ln>
        </p:spPr>
        <p:txBody>
          <a:bodyPr wrap="square" lIns="0" tIns="0" rIns="0" bIns="0" rtlCol="0"/>
          <a:lstStyle/>
          <a:p>
            <a:endParaRPr/>
          </a:p>
        </p:txBody>
      </p:sp>
      <p:sp>
        <p:nvSpPr>
          <p:cNvPr id="33" name="object 32">
            <a:extLst>
              <a:ext uri="{FF2B5EF4-FFF2-40B4-BE49-F238E27FC236}">
                <a16:creationId xmlns:a16="http://schemas.microsoft.com/office/drawing/2014/main" id="{83221AB2-E14C-2F41-8C15-39D98FC0E5FF}"/>
              </a:ext>
            </a:extLst>
          </p:cNvPr>
          <p:cNvSpPr/>
          <p:nvPr/>
        </p:nvSpPr>
        <p:spPr>
          <a:xfrm>
            <a:off x="7629631" y="3099259"/>
            <a:ext cx="0" cy="5080"/>
          </a:xfrm>
          <a:custGeom>
            <a:avLst/>
            <a:gdLst/>
            <a:ahLst/>
            <a:cxnLst/>
            <a:rect l="l" t="t" r="r" b="b"/>
            <a:pathLst>
              <a:path h="5080">
                <a:moveTo>
                  <a:pt x="0" y="0"/>
                </a:moveTo>
                <a:lnTo>
                  <a:pt x="0" y="4780"/>
                </a:lnTo>
              </a:path>
            </a:pathLst>
          </a:custGeom>
          <a:ln w="3175">
            <a:solidFill>
              <a:srgbClr val="000000"/>
            </a:solidFill>
          </a:ln>
        </p:spPr>
        <p:txBody>
          <a:bodyPr wrap="square" lIns="0" tIns="0" rIns="0" bIns="0" rtlCol="0"/>
          <a:lstStyle/>
          <a:p>
            <a:endParaRPr/>
          </a:p>
        </p:txBody>
      </p:sp>
      <p:sp>
        <p:nvSpPr>
          <p:cNvPr id="34" name="object 33">
            <a:extLst>
              <a:ext uri="{FF2B5EF4-FFF2-40B4-BE49-F238E27FC236}">
                <a16:creationId xmlns:a16="http://schemas.microsoft.com/office/drawing/2014/main" id="{8C365888-73D4-3E42-A310-69E46A194F90}"/>
              </a:ext>
            </a:extLst>
          </p:cNvPr>
          <p:cNvSpPr/>
          <p:nvPr/>
        </p:nvSpPr>
        <p:spPr>
          <a:xfrm>
            <a:off x="7629631" y="3099259"/>
            <a:ext cx="0" cy="5080"/>
          </a:xfrm>
          <a:custGeom>
            <a:avLst/>
            <a:gdLst/>
            <a:ahLst/>
            <a:cxnLst/>
            <a:rect l="l" t="t" r="r" b="b"/>
            <a:pathLst>
              <a:path h="5080">
                <a:moveTo>
                  <a:pt x="0" y="0"/>
                </a:moveTo>
                <a:lnTo>
                  <a:pt x="0" y="4780"/>
                </a:lnTo>
              </a:path>
            </a:pathLst>
          </a:custGeom>
          <a:ln w="3175">
            <a:solidFill>
              <a:srgbClr val="000000"/>
            </a:solidFill>
          </a:ln>
        </p:spPr>
        <p:txBody>
          <a:bodyPr wrap="square" lIns="0" tIns="0" rIns="0" bIns="0" rtlCol="0"/>
          <a:lstStyle/>
          <a:p>
            <a:endParaRPr/>
          </a:p>
        </p:txBody>
      </p:sp>
      <p:sp>
        <p:nvSpPr>
          <p:cNvPr id="35" name="object 34">
            <a:extLst>
              <a:ext uri="{FF2B5EF4-FFF2-40B4-BE49-F238E27FC236}">
                <a16:creationId xmlns:a16="http://schemas.microsoft.com/office/drawing/2014/main" id="{35759E85-C677-864C-A2CE-96C4EFAEA5FB}"/>
              </a:ext>
            </a:extLst>
          </p:cNvPr>
          <p:cNvSpPr/>
          <p:nvPr/>
        </p:nvSpPr>
        <p:spPr>
          <a:xfrm>
            <a:off x="7634752" y="3101650"/>
            <a:ext cx="3718560" cy="0"/>
          </a:xfrm>
          <a:custGeom>
            <a:avLst/>
            <a:gdLst/>
            <a:ahLst/>
            <a:cxnLst/>
            <a:rect l="l" t="t" r="r" b="b"/>
            <a:pathLst>
              <a:path w="3718559">
                <a:moveTo>
                  <a:pt x="0" y="0"/>
                </a:moveTo>
                <a:lnTo>
                  <a:pt x="3718357" y="0"/>
                </a:lnTo>
              </a:path>
            </a:pathLst>
          </a:custGeom>
          <a:ln w="5463">
            <a:solidFill>
              <a:srgbClr val="000000"/>
            </a:solidFill>
          </a:ln>
        </p:spPr>
        <p:txBody>
          <a:bodyPr wrap="square" lIns="0" tIns="0" rIns="0" bIns="0" rtlCol="0"/>
          <a:lstStyle/>
          <a:p>
            <a:endParaRPr/>
          </a:p>
        </p:txBody>
      </p:sp>
      <p:sp>
        <p:nvSpPr>
          <p:cNvPr id="36" name="object 35">
            <a:extLst>
              <a:ext uri="{FF2B5EF4-FFF2-40B4-BE49-F238E27FC236}">
                <a16:creationId xmlns:a16="http://schemas.microsoft.com/office/drawing/2014/main" id="{E1B6370A-2E46-4D49-AFD5-E50A2AD430A1}"/>
              </a:ext>
            </a:extLst>
          </p:cNvPr>
          <p:cNvSpPr/>
          <p:nvPr/>
        </p:nvSpPr>
        <p:spPr>
          <a:xfrm>
            <a:off x="7635094" y="3099259"/>
            <a:ext cx="3717925" cy="0"/>
          </a:xfrm>
          <a:custGeom>
            <a:avLst/>
            <a:gdLst/>
            <a:ahLst/>
            <a:cxnLst/>
            <a:rect l="l" t="t" r="r" b="b"/>
            <a:pathLst>
              <a:path w="3717925">
                <a:moveTo>
                  <a:pt x="0" y="0"/>
                </a:moveTo>
                <a:lnTo>
                  <a:pt x="3717674" y="0"/>
                </a:lnTo>
              </a:path>
            </a:pathLst>
          </a:custGeom>
          <a:ln w="3175">
            <a:solidFill>
              <a:srgbClr val="000000"/>
            </a:solidFill>
          </a:ln>
        </p:spPr>
        <p:txBody>
          <a:bodyPr wrap="square" lIns="0" tIns="0" rIns="0" bIns="0" rtlCol="0"/>
          <a:lstStyle/>
          <a:p>
            <a:endParaRPr/>
          </a:p>
        </p:txBody>
      </p:sp>
      <p:sp>
        <p:nvSpPr>
          <p:cNvPr id="37" name="object 36">
            <a:extLst>
              <a:ext uri="{FF2B5EF4-FFF2-40B4-BE49-F238E27FC236}">
                <a16:creationId xmlns:a16="http://schemas.microsoft.com/office/drawing/2014/main" id="{C486C819-6863-414A-8848-6E434EAA3D03}"/>
              </a:ext>
            </a:extLst>
          </p:cNvPr>
          <p:cNvSpPr/>
          <p:nvPr/>
        </p:nvSpPr>
        <p:spPr>
          <a:xfrm>
            <a:off x="11353451" y="3099259"/>
            <a:ext cx="0" cy="5080"/>
          </a:xfrm>
          <a:custGeom>
            <a:avLst/>
            <a:gdLst/>
            <a:ahLst/>
            <a:cxnLst/>
            <a:rect l="l" t="t" r="r" b="b"/>
            <a:pathLst>
              <a:path h="5080">
                <a:moveTo>
                  <a:pt x="0" y="0"/>
                </a:moveTo>
                <a:lnTo>
                  <a:pt x="0" y="4780"/>
                </a:lnTo>
              </a:path>
            </a:pathLst>
          </a:custGeom>
          <a:ln w="3175">
            <a:solidFill>
              <a:srgbClr val="000000"/>
            </a:solidFill>
          </a:ln>
        </p:spPr>
        <p:txBody>
          <a:bodyPr wrap="square" lIns="0" tIns="0" rIns="0" bIns="0" rtlCol="0"/>
          <a:lstStyle/>
          <a:p>
            <a:endParaRPr/>
          </a:p>
        </p:txBody>
      </p:sp>
      <p:sp>
        <p:nvSpPr>
          <p:cNvPr id="38" name="object 37">
            <a:extLst>
              <a:ext uri="{FF2B5EF4-FFF2-40B4-BE49-F238E27FC236}">
                <a16:creationId xmlns:a16="http://schemas.microsoft.com/office/drawing/2014/main" id="{0164B67E-4254-304D-A853-E590B4F2FD6F}"/>
              </a:ext>
            </a:extLst>
          </p:cNvPr>
          <p:cNvSpPr/>
          <p:nvPr/>
        </p:nvSpPr>
        <p:spPr>
          <a:xfrm>
            <a:off x="11353451" y="3099259"/>
            <a:ext cx="0" cy="5080"/>
          </a:xfrm>
          <a:custGeom>
            <a:avLst/>
            <a:gdLst/>
            <a:ahLst/>
            <a:cxnLst/>
            <a:rect l="l" t="t" r="r" b="b"/>
            <a:pathLst>
              <a:path h="5080">
                <a:moveTo>
                  <a:pt x="0" y="0"/>
                </a:moveTo>
                <a:lnTo>
                  <a:pt x="0" y="4780"/>
                </a:lnTo>
              </a:path>
            </a:pathLst>
          </a:custGeom>
          <a:ln w="3175">
            <a:solidFill>
              <a:srgbClr val="000000"/>
            </a:solidFill>
          </a:ln>
        </p:spPr>
        <p:txBody>
          <a:bodyPr wrap="square" lIns="0" tIns="0" rIns="0" bIns="0" rtlCol="0"/>
          <a:lstStyle/>
          <a:p>
            <a:endParaRPr/>
          </a:p>
        </p:txBody>
      </p:sp>
      <p:sp>
        <p:nvSpPr>
          <p:cNvPr id="39" name="object 38">
            <a:extLst>
              <a:ext uri="{FF2B5EF4-FFF2-40B4-BE49-F238E27FC236}">
                <a16:creationId xmlns:a16="http://schemas.microsoft.com/office/drawing/2014/main" id="{5E87BE8C-A84E-2841-9561-FF8F1EB94868}"/>
              </a:ext>
            </a:extLst>
          </p:cNvPr>
          <p:cNvSpPr txBox="1"/>
          <p:nvPr/>
        </p:nvSpPr>
        <p:spPr>
          <a:xfrm>
            <a:off x="7757924" y="3219387"/>
            <a:ext cx="3547745" cy="462915"/>
          </a:xfrm>
          <a:prstGeom prst="rect">
            <a:avLst/>
          </a:prstGeom>
        </p:spPr>
        <p:txBody>
          <a:bodyPr vert="horz" wrap="square" lIns="0" tIns="17145" rIns="0" bIns="0" rtlCol="0">
            <a:spAutoFit/>
          </a:bodyPr>
          <a:lstStyle/>
          <a:p>
            <a:pPr marL="12700" marR="5080" indent="111760">
              <a:lnSpc>
                <a:spcPct val="100000"/>
              </a:lnSpc>
              <a:spcBef>
                <a:spcPts val="135"/>
              </a:spcBef>
            </a:pPr>
            <a:r>
              <a:rPr sz="950" spc="15" dirty="0">
                <a:cs typeface="Times New Roman"/>
              </a:rPr>
              <a:t>Twenty 160-D </a:t>
            </a:r>
            <a:r>
              <a:rPr sz="950" spc="10" dirty="0">
                <a:cs typeface="Times New Roman"/>
              </a:rPr>
              <a:t>points of </a:t>
            </a:r>
            <a:r>
              <a:rPr sz="950" spc="15" dirty="0">
                <a:cs typeface="Times New Roman"/>
              </a:rPr>
              <a:t>2 </a:t>
            </a:r>
            <a:r>
              <a:rPr sz="950" spc="10" dirty="0">
                <a:cs typeface="Times New Roman"/>
              </a:rPr>
              <a:t>classes represented in Radial Coordinates  </a:t>
            </a:r>
            <a:r>
              <a:rPr sz="950" spc="15" dirty="0">
                <a:cs typeface="Times New Roman"/>
              </a:rPr>
              <a:t>with </a:t>
            </a:r>
            <a:r>
              <a:rPr sz="950" spc="10" dirty="0">
                <a:cs typeface="Times New Roman"/>
              </a:rPr>
              <a:t>noise </a:t>
            </a:r>
            <a:r>
              <a:rPr sz="950" spc="20" dirty="0">
                <a:cs typeface="Times New Roman"/>
              </a:rPr>
              <a:t>10% </a:t>
            </a:r>
            <a:r>
              <a:rPr sz="950" spc="10" dirty="0">
                <a:cs typeface="Times New Roman"/>
              </a:rPr>
              <a:t>of </a:t>
            </a:r>
            <a:r>
              <a:rPr sz="950" spc="15" dirty="0">
                <a:cs typeface="Times New Roman"/>
              </a:rPr>
              <a:t>max </a:t>
            </a:r>
            <a:r>
              <a:rPr sz="950" spc="10" dirty="0">
                <a:cs typeface="Times New Roman"/>
              </a:rPr>
              <a:t>value of normalized coordinates </a:t>
            </a:r>
            <a:r>
              <a:rPr sz="950" spc="15" dirty="0">
                <a:cs typeface="Times New Roman"/>
              </a:rPr>
              <a:t>(max=1)</a:t>
            </a:r>
            <a:r>
              <a:rPr sz="950" spc="10" dirty="0">
                <a:cs typeface="Times New Roman"/>
              </a:rPr>
              <a:t> </a:t>
            </a:r>
            <a:r>
              <a:rPr sz="950" spc="15" dirty="0">
                <a:cs typeface="Times New Roman"/>
              </a:rPr>
              <a:t>and</a:t>
            </a:r>
            <a:endParaRPr sz="950" dirty="0">
              <a:cs typeface="Times New Roman"/>
            </a:endParaRPr>
          </a:p>
          <a:p>
            <a:pPr marL="243204">
              <a:lnSpc>
                <a:spcPts val="1125"/>
              </a:lnSpc>
            </a:pPr>
            <a:r>
              <a:rPr sz="950" spc="15" dirty="0">
                <a:cs typeface="Times New Roman"/>
              </a:rPr>
              <a:t>with </a:t>
            </a:r>
            <a:r>
              <a:rPr sz="950" spc="10" dirty="0">
                <a:cs typeface="Times New Roman"/>
              </a:rPr>
              <a:t>standard deviation </a:t>
            </a:r>
            <a:r>
              <a:rPr sz="950" spc="15" dirty="0">
                <a:cs typeface="Times New Roman"/>
              </a:rPr>
              <a:t>20% </a:t>
            </a:r>
            <a:r>
              <a:rPr sz="950" spc="10" dirty="0">
                <a:cs typeface="Times New Roman"/>
              </a:rPr>
              <a:t>of each normalized</a:t>
            </a:r>
            <a:r>
              <a:rPr sz="950" spc="30" dirty="0">
                <a:cs typeface="Times New Roman"/>
              </a:rPr>
              <a:t> </a:t>
            </a:r>
            <a:r>
              <a:rPr sz="950" spc="10" dirty="0">
                <a:cs typeface="Times New Roman"/>
              </a:rPr>
              <a:t>coordinate.</a:t>
            </a:r>
            <a:endParaRPr sz="950" dirty="0">
              <a:cs typeface="Times New Roman"/>
            </a:endParaRPr>
          </a:p>
        </p:txBody>
      </p:sp>
      <p:sp>
        <p:nvSpPr>
          <p:cNvPr id="40" name="object 39">
            <a:extLst>
              <a:ext uri="{FF2B5EF4-FFF2-40B4-BE49-F238E27FC236}">
                <a16:creationId xmlns:a16="http://schemas.microsoft.com/office/drawing/2014/main" id="{6ADF223D-FD48-9B44-990C-A15782C295C3}"/>
              </a:ext>
            </a:extLst>
          </p:cNvPr>
          <p:cNvSpPr/>
          <p:nvPr/>
        </p:nvSpPr>
        <p:spPr>
          <a:xfrm>
            <a:off x="5257266" y="3729428"/>
            <a:ext cx="4368546" cy="3068666"/>
          </a:xfrm>
          <a:prstGeom prst="rect">
            <a:avLst/>
          </a:prstGeom>
          <a:blipFill>
            <a:blip r:embed="rId4"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7C7392E1-07DC-B34F-8F84-410045C4A0D0}"/>
              </a:ext>
            </a:extLst>
          </p:cNvPr>
          <p:cNvSpPr/>
          <p:nvPr/>
        </p:nvSpPr>
        <p:spPr>
          <a:xfrm>
            <a:off x="5250581" y="3722690"/>
            <a:ext cx="0" cy="5715"/>
          </a:xfrm>
          <a:custGeom>
            <a:avLst/>
            <a:gdLst/>
            <a:ahLst/>
            <a:cxnLst/>
            <a:rect l="l" t="t" r="r" b="b"/>
            <a:pathLst>
              <a:path h="5714">
                <a:moveTo>
                  <a:pt x="0" y="0"/>
                </a:moveTo>
                <a:lnTo>
                  <a:pt x="0" y="5597"/>
                </a:lnTo>
              </a:path>
            </a:pathLst>
          </a:custGeom>
          <a:ln w="3175">
            <a:solidFill>
              <a:srgbClr val="000000"/>
            </a:solidFill>
          </a:ln>
        </p:spPr>
        <p:txBody>
          <a:bodyPr wrap="square" lIns="0" tIns="0" rIns="0" bIns="0" rtlCol="0"/>
          <a:lstStyle/>
          <a:p>
            <a:endParaRPr/>
          </a:p>
        </p:txBody>
      </p:sp>
      <p:sp>
        <p:nvSpPr>
          <p:cNvPr id="42" name="object 41">
            <a:extLst>
              <a:ext uri="{FF2B5EF4-FFF2-40B4-BE49-F238E27FC236}">
                <a16:creationId xmlns:a16="http://schemas.microsoft.com/office/drawing/2014/main" id="{C9778D7E-FAD3-C440-82CF-4C5E326137D2}"/>
              </a:ext>
            </a:extLst>
          </p:cNvPr>
          <p:cNvSpPr/>
          <p:nvPr/>
        </p:nvSpPr>
        <p:spPr>
          <a:xfrm>
            <a:off x="5250581" y="3722690"/>
            <a:ext cx="0" cy="5715"/>
          </a:xfrm>
          <a:custGeom>
            <a:avLst/>
            <a:gdLst/>
            <a:ahLst/>
            <a:cxnLst/>
            <a:rect l="l" t="t" r="r" b="b"/>
            <a:pathLst>
              <a:path h="5714">
                <a:moveTo>
                  <a:pt x="0" y="0"/>
                </a:moveTo>
                <a:lnTo>
                  <a:pt x="0" y="5597"/>
                </a:lnTo>
              </a:path>
            </a:pathLst>
          </a:custGeom>
          <a:ln w="3175">
            <a:solidFill>
              <a:srgbClr val="000000"/>
            </a:solidFill>
          </a:ln>
        </p:spPr>
        <p:txBody>
          <a:bodyPr wrap="square" lIns="0" tIns="0" rIns="0" bIns="0" rtlCol="0"/>
          <a:lstStyle/>
          <a:p>
            <a:endParaRPr/>
          </a:p>
        </p:txBody>
      </p:sp>
      <p:sp>
        <p:nvSpPr>
          <p:cNvPr id="43" name="object 42">
            <a:extLst>
              <a:ext uri="{FF2B5EF4-FFF2-40B4-BE49-F238E27FC236}">
                <a16:creationId xmlns:a16="http://schemas.microsoft.com/office/drawing/2014/main" id="{E1069B64-BD42-FD4C-96E1-A350B77246A8}"/>
              </a:ext>
            </a:extLst>
          </p:cNvPr>
          <p:cNvSpPr/>
          <p:nvPr/>
        </p:nvSpPr>
        <p:spPr>
          <a:xfrm>
            <a:off x="5256598" y="3725489"/>
            <a:ext cx="4369435" cy="0"/>
          </a:xfrm>
          <a:custGeom>
            <a:avLst/>
            <a:gdLst/>
            <a:ahLst/>
            <a:cxnLst/>
            <a:rect l="l" t="t" r="r" b="b"/>
            <a:pathLst>
              <a:path w="4369434">
                <a:moveTo>
                  <a:pt x="0" y="0"/>
                </a:moveTo>
                <a:lnTo>
                  <a:pt x="4369199" y="0"/>
                </a:lnTo>
              </a:path>
            </a:pathLst>
          </a:custGeom>
          <a:ln w="6397">
            <a:solidFill>
              <a:srgbClr val="000000"/>
            </a:solidFill>
          </a:ln>
        </p:spPr>
        <p:txBody>
          <a:bodyPr wrap="square" lIns="0" tIns="0" rIns="0" bIns="0" rtlCol="0"/>
          <a:lstStyle/>
          <a:p>
            <a:endParaRPr/>
          </a:p>
        </p:txBody>
      </p:sp>
      <p:sp>
        <p:nvSpPr>
          <p:cNvPr id="44" name="object 43">
            <a:extLst>
              <a:ext uri="{FF2B5EF4-FFF2-40B4-BE49-F238E27FC236}">
                <a16:creationId xmlns:a16="http://schemas.microsoft.com/office/drawing/2014/main" id="{6E099C0C-68E1-EB47-BC3F-4736AE60ED86}"/>
              </a:ext>
            </a:extLst>
          </p:cNvPr>
          <p:cNvSpPr/>
          <p:nvPr/>
        </p:nvSpPr>
        <p:spPr>
          <a:xfrm>
            <a:off x="5256999" y="3722690"/>
            <a:ext cx="4368800" cy="0"/>
          </a:xfrm>
          <a:custGeom>
            <a:avLst/>
            <a:gdLst/>
            <a:ahLst/>
            <a:cxnLst/>
            <a:rect l="l" t="t" r="r" b="b"/>
            <a:pathLst>
              <a:path w="4368800">
                <a:moveTo>
                  <a:pt x="0" y="0"/>
                </a:moveTo>
                <a:lnTo>
                  <a:pt x="4368397" y="0"/>
                </a:lnTo>
              </a:path>
            </a:pathLst>
          </a:custGeom>
          <a:ln w="3175">
            <a:solidFill>
              <a:srgbClr val="000000"/>
            </a:solidFill>
          </a:ln>
        </p:spPr>
        <p:txBody>
          <a:bodyPr wrap="square" lIns="0" tIns="0" rIns="0" bIns="0" rtlCol="0"/>
          <a:lstStyle/>
          <a:p>
            <a:endParaRPr/>
          </a:p>
        </p:txBody>
      </p:sp>
      <p:sp>
        <p:nvSpPr>
          <p:cNvPr id="45" name="object 44">
            <a:extLst>
              <a:ext uri="{FF2B5EF4-FFF2-40B4-BE49-F238E27FC236}">
                <a16:creationId xmlns:a16="http://schemas.microsoft.com/office/drawing/2014/main" id="{A32CA2C4-7D54-B244-828B-69604EC91FAA}"/>
              </a:ext>
            </a:extLst>
          </p:cNvPr>
          <p:cNvSpPr/>
          <p:nvPr/>
        </p:nvSpPr>
        <p:spPr>
          <a:xfrm>
            <a:off x="9626199" y="3722690"/>
            <a:ext cx="0" cy="5715"/>
          </a:xfrm>
          <a:custGeom>
            <a:avLst/>
            <a:gdLst/>
            <a:ahLst/>
            <a:cxnLst/>
            <a:rect l="l" t="t" r="r" b="b"/>
            <a:pathLst>
              <a:path h="5714">
                <a:moveTo>
                  <a:pt x="0" y="0"/>
                </a:moveTo>
                <a:lnTo>
                  <a:pt x="0" y="5597"/>
                </a:lnTo>
              </a:path>
            </a:pathLst>
          </a:custGeom>
          <a:ln w="3175">
            <a:solidFill>
              <a:srgbClr val="000000"/>
            </a:solidFill>
          </a:ln>
        </p:spPr>
        <p:txBody>
          <a:bodyPr wrap="square" lIns="0" tIns="0" rIns="0" bIns="0" rtlCol="0"/>
          <a:lstStyle/>
          <a:p>
            <a:endParaRPr/>
          </a:p>
        </p:txBody>
      </p:sp>
      <p:sp>
        <p:nvSpPr>
          <p:cNvPr id="46" name="object 45">
            <a:extLst>
              <a:ext uri="{FF2B5EF4-FFF2-40B4-BE49-F238E27FC236}">
                <a16:creationId xmlns:a16="http://schemas.microsoft.com/office/drawing/2014/main" id="{63405789-2B59-E14F-BB1C-8FBC03848478}"/>
              </a:ext>
            </a:extLst>
          </p:cNvPr>
          <p:cNvSpPr/>
          <p:nvPr/>
        </p:nvSpPr>
        <p:spPr>
          <a:xfrm>
            <a:off x="9626199" y="3722690"/>
            <a:ext cx="0" cy="5715"/>
          </a:xfrm>
          <a:custGeom>
            <a:avLst/>
            <a:gdLst/>
            <a:ahLst/>
            <a:cxnLst/>
            <a:rect l="l" t="t" r="r" b="b"/>
            <a:pathLst>
              <a:path h="5714">
                <a:moveTo>
                  <a:pt x="0" y="0"/>
                </a:moveTo>
                <a:lnTo>
                  <a:pt x="0" y="5597"/>
                </a:lnTo>
              </a:path>
            </a:pathLst>
          </a:custGeom>
          <a:ln w="3175">
            <a:solidFill>
              <a:srgbClr val="000000"/>
            </a:solidFill>
          </a:ln>
        </p:spPr>
        <p:txBody>
          <a:bodyPr wrap="square" lIns="0" tIns="0" rIns="0" bIns="0" rtlCol="0"/>
          <a:lstStyle/>
          <a:p>
            <a:endParaRPr/>
          </a:p>
        </p:txBody>
      </p:sp>
      <p:sp>
        <p:nvSpPr>
          <p:cNvPr id="47" name="object 46">
            <a:extLst>
              <a:ext uri="{FF2B5EF4-FFF2-40B4-BE49-F238E27FC236}">
                <a16:creationId xmlns:a16="http://schemas.microsoft.com/office/drawing/2014/main" id="{A97B36E8-9E0E-3447-B1E4-9CBA7DE903F1}"/>
              </a:ext>
            </a:extLst>
          </p:cNvPr>
          <p:cNvSpPr/>
          <p:nvPr/>
        </p:nvSpPr>
        <p:spPr>
          <a:xfrm>
            <a:off x="5253389" y="3721757"/>
            <a:ext cx="0" cy="3083560"/>
          </a:xfrm>
          <a:custGeom>
            <a:avLst/>
            <a:gdLst/>
            <a:ahLst/>
            <a:cxnLst/>
            <a:rect l="l" t="t" r="r" b="b"/>
            <a:pathLst>
              <a:path h="3083559">
                <a:moveTo>
                  <a:pt x="0" y="0"/>
                </a:moveTo>
                <a:lnTo>
                  <a:pt x="0" y="3083001"/>
                </a:lnTo>
              </a:path>
            </a:pathLst>
          </a:custGeom>
          <a:ln w="6418">
            <a:solidFill>
              <a:srgbClr val="000000"/>
            </a:solidFill>
          </a:ln>
        </p:spPr>
        <p:txBody>
          <a:bodyPr wrap="square" lIns="0" tIns="0" rIns="0" bIns="0" rtlCol="0"/>
          <a:lstStyle/>
          <a:p>
            <a:endParaRPr/>
          </a:p>
        </p:txBody>
      </p:sp>
      <p:sp>
        <p:nvSpPr>
          <p:cNvPr id="48" name="object 47">
            <a:extLst>
              <a:ext uri="{FF2B5EF4-FFF2-40B4-BE49-F238E27FC236}">
                <a16:creationId xmlns:a16="http://schemas.microsoft.com/office/drawing/2014/main" id="{124275C9-AA6B-4349-8024-005F0C6D5977}"/>
              </a:ext>
            </a:extLst>
          </p:cNvPr>
          <p:cNvSpPr/>
          <p:nvPr/>
        </p:nvSpPr>
        <p:spPr>
          <a:xfrm>
            <a:off x="5250581" y="3729087"/>
            <a:ext cx="0" cy="3068955"/>
          </a:xfrm>
          <a:custGeom>
            <a:avLst/>
            <a:gdLst/>
            <a:ahLst/>
            <a:cxnLst/>
            <a:rect l="l" t="t" r="r" b="b"/>
            <a:pathLst>
              <a:path h="3068954">
                <a:moveTo>
                  <a:pt x="0" y="0"/>
                </a:moveTo>
                <a:lnTo>
                  <a:pt x="0" y="3068874"/>
                </a:lnTo>
              </a:path>
            </a:pathLst>
          </a:custGeom>
          <a:ln w="3175">
            <a:solidFill>
              <a:srgbClr val="000000"/>
            </a:solidFill>
          </a:ln>
        </p:spPr>
        <p:txBody>
          <a:bodyPr wrap="square" lIns="0" tIns="0" rIns="0" bIns="0" rtlCol="0"/>
          <a:lstStyle/>
          <a:p>
            <a:endParaRPr/>
          </a:p>
        </p:txBody>
      </p:sp>
      <p:sp>
        <p:nvSpPr>
          <p:cNvPr id="49" name="object 48">
            <a:extLst>
              <a:ext uri="{FF2B5EF4-FFF2-40B4-BE49-F238E27FC236}">
                <a16:creationId xmlns:a16="http://schemas.microsoft.com/office/drawing/2014/main" id="{984FFEF2-406B-9F43-A5B9-1C6C41DA1525}"/>
              </a:ext>
            </a:extLst>
          </p:cNvPr>
          <p:cNvSpPr/>
          <p:nvPr/>
        </p:nvSpPr>
        <p:spPr>
          <a:xfrm>
            <a:off x="9629007" y="3721757"/>
            <a:ext cx="0" cy="3083560"/>
          </a:xfrm>
          <a:custGeom>
            <a:avLst/>
            <a:gdLst/>
            <a:ahLst/>
            <a:cxnLst/>
            <a:rect l="l" t="t" r="r" b="b"/>
            <a:pathLst>
              <a:path h="3083559">
                <a:moveTo>
                  <a:pt x="0" y="0"/>
                </a:moveTo>
                <a:lnTo>
                  <a:pt x="0" y="3083001"/>
                </a:lnTo>
              </a:path>
            </a:pathLst>
          </a:custGeom>
          <a:ln w="6418">
            <a:solidFill>
              <a:srgbClr val="000000"/>
            </a:solidFill>
          </a:ln>
        </p:spPr>
        <p:txBody>
          <a:bodyPr wrap="square" lIns="0" tIns="0" rIns="0" bIns="0" rtlCol="0"/>
          <a:lstStyle/>
          <a:p>
            <a:endParaRPr/>
          </a:p>
        </p:txBody>
      </p:sp>
      <p:sp>
        <p:nvSpPr>
          <p:cNvPr id="50" name="object 49">
            <a:extLst>
              <a:ext uri="{FF2B5EF4-FFF2-40B4-BE49-F238E27FC236}">
                <a16:creationId xmlns:a16="http://schemas.microsoft.com/office/drawing/2014/main" id="{7DF368ED-DC96-8B4B-B737-C62A3A58952D}"/>
              </a:ext>
            </a:extLst>
          </p:cNvPr>
          <p:cNvSpPr/>
          <p:nvPr/>
        </p:nvSpPr>
        <p:spPr>
          <a:xfrm>
            <a:off x="9626199" y="3729087"/>
            <a:ext cx="0" cy="3068955"/>
          </a:xfrm>
          <a:custGeom>
            <a:avLst/>
            <a:gdLst/>
            <a:ahLst/>
            <a:cxnLst/>
            <a:rect l="l" t="t" r="r" b="b"/>
            <a:pathLst>
              <a:path h="3068954">
                <a:moveTo>
                  <a:pt x="0" y="0"/>
                </a:moveTo>
                <a:lnTo>
                  <a:pt x="0" y="3068874"/>
                </a:lnTo>
              </a:path>
            </a:pathLst>
          </a:custGeom>
          <a:ln w="3175">
            <a:solidFill>
              <a:srgbClr val="000000"/>
            </a:solidFill>
          </a:ln>
        </p:spPr>
        <p:txBody>
          <a:bodyPr wrap="square" lIns="0" tIns="0" rIns="0" bIns="0" rtlCol="0"/>
          <a:lstStyle/>
          <a:p>
            <a:endParaRPr/>
          </a:p>
        </p:txBody>
      </p:sp>
      <p:sp>
        <p:nvSpPr>
          <p:cNvPr id="51" name="object 50">
            <a:extLst>
              <a:ext uri="{FF2B5EF4-FFF2-40B4-BE49-F238E27FC236}">
                <a16:creationId xmlns:a16="http://schemas.microsoft.com/office/drawing/2014/main" id="{7F51E611-A433-7A46-B277-3BA82DA6C3EE}"/>
              </a:ext>
            </a:extLst>
          </p:cNvPr>
          <p:cNvSpPr/>
          <p:nvPr/>
        </p:nvSpPr>
        <p:spPr>
          <a:xfrm>
            <a:off x="5250581" y="6798761"/>
            <a:ext cx="0" cy="5715"/>
          </a:xfrm>
          <a:custGeom>
            <a:avLst/>
            <a:gdLst/>
            <a:ahLst/>
            <a:cxnLst/>
            <a:rect l="l" t="t" r="r" b="b"/>
            <a:pathLst>
              <a:path h="5715">
                <a:moveTo>
                  <a:pt x="0" y="0"/>
                </a:moveTo>
                <a:lnTo>
                  <a:pt x="0" y="5597"/>
                </a:lnTo>
              </a:path>
            </a:pathLst>
          </a:custGeom>
          <a:ln w="3175">
            <a:solidFill>
              <a:srgbClr val="000000"/>
            </a:solidFill>
          </a:ln>
        </p:spPr>
        <p:txBody>
          <a:bodyPr wrap="square" lIns="0" tIns="0" rIns="0" bIns="0" rtlCol="0"/>
          <a:lstStyle/>
          <a:p>
            <a:endParaRPr/>
          </a:p>
        </p:txBody>
      </p:sp>
      <p:sp>
        <p:nvSpPr>
          <p:cNvPr id="52" name="object 51">
            <a:extLst>
              <a:ext uri="{FF2B5EF4-FFF2-40B4-BE49-F238E27FC236}">
                <a16:creationId xmlns:a16="http://schemas.microsoft.com/office/drawing/2014/main" id="{D66EAE23-9D32-9246-B585-E33E96D00E4B}"/>
              </a:ext>
            </a:extLst>
          </p:cNvPr>
          <p:cNvSpPr/>
          <p:nvPr/>
        </p:nvSpPr>
        <p:spPr>
          <a:xfrm>
            <a:off x="5250581" y="6798761"/>
            <a:ext cx="0" cy="5715"/>
          </a:xfrm>
          <a:custGeom>
            <a:avLst/>
            <a:gdLst/>
            <a:ahLst/>
            <a:cxnLst/>
            <a:rect l="l" t="t" r="r" b="b"/>
            <a:pathLst>
              <a:path h="5715">
                <a:moveTo>
                  <a:pt x="0" y="0"/>
                </a:moveTo>
                <a:lnTo>
                  <a:pt x="0" y="5597"/>
                </a:lnTo>
              </a:path>
            </a:pathLst>
          </a:custGeom>
          <a:ln w="3175">
            <a:solidFill>
              <a:srgbClr val="000000"/>
            </a:solidFill>
          </a:ln>
        </p:spPr>
        <p:txBody>
          <a:bodyPr wrap="square" lIns="0" tIns="0" rIns="0" bIns="0" rtlCol="0"/>
          <a:lstStyle/>
          <a:p>
            <a:endParaRPr/>
          </a:p>
        </p:txBody>
      </p:sp>
      <p:sp>
        <p:nvSpPr>
          <p:cNvPr id="53" name="object 52">
            <a:extLst>
              <a:ext uri="{FF2B5EF4-FFF2-40B4-BE49-F238E27FC236}">
                <a16:creationId xmlns:a16="http://schemas.microsoft.com/office/drawing/2014/main" id="{7536ACF1-713F-9649-AB41-8B722E24F2FB}"/>
              </a:ext>
            </a:extLst>
          </p:cNvPr>
          <p:cNvSpPr/>
          <p:nvPr/>
        </p:nvSpPr>
        <p:spPr>
          <a:xfrm>
            <a:off x="5256598" y="6801560"/>
            <a:ext cx="4369435" cy="0"/>
          </a:xfrm>
          <a:custGeom>
            <a:avLst/>
            <a:gdLst/>
            <a:ahLst/>
            <a:cxnLst/>
            <a:rect l="l" t="t" r="r" b="b"/>
            <a:pathLst>
              <a:path w="4369434">
                <a:moveTo>
                  <a:pt x="0" y="0"/>
                </a:moveTo>
                <a:lnTo>
                  <a:pt x="4369199" y="0"/>
                </a:lnTo>
              </a:path>
            </a:pathLst>
          </a:custGeom>
          <a:ln w="6397">
            <a:solidFill>
              <a:srgbClr val="000000"/>
            </a:solidFill>
          </a:ln>
        </p:spPr>
        <p:txBody>
          <a:bodyPr wrap="square" lIns="0" tIns="0" rIns="0" bIns="0" rtlCol="0"/>
          <a:lstStyle/>
          <a:p>
            <a:endParaRPr/>
          </a:p>
        </p:txBody>
      </p:sp>
      <p:sp>
        <p:nvSpPr>
          <p:cNvPr id="54" name="object 53">
            <a:extLst>
              <a:ext uri="{FF2B5EF4-FFF2-40B4-BE49-F238E27FC236}">
                <a16:creationId xmlns:a16="http://schemas.microsoft.com/office/drawing/2014/main" id="{BFC9DF35-E980-584C-A221-124911800E9D}"/>
              </a:ext>
            </a:extLst>
          </p:cNvPr>
          <p:cNvSpPr/>
          <p:nvPr/>
        </p:nvSpPr>
        <p:spPr>
          <a:xfrm>
            <a:off x="5256999" y="6798761"/>
            <a:ext cx="4368800" cy="0"/>
          </a:xfrm>
          <a:custGeom>
            <a:avLst/>
            <a:gdLst/>
            <a:ahLst/>
            <a:cxnLst/>
            <a:rect l="l" t="t" r="r" b="b"/>
            <a:pathLst>
              <a:path w="4368800">
                <a:moveTo>
                  <a:pt x="0" y="0"/>
                </a:moveTo>
                <a:lnTo>
                  <a:pt x="4368397" y="0"/>
                </a:lnTo>
              </a:path>
            </a:pathLst>
          </a:custGeom>
          <a:ln w="3175">
            <a:solidFill>
              <a:srgbClr val="000000"/>
            </a:solidFill>
          </a:ln>
        </p:spPr>
        <p:txBody>
          <a:bodyPr wrap="square" lIns="0" tIns="0" rIns="0" bIns="0" rtlCol="0"/>
          <a:lstStyle/>
          <a:p>
            <a:endParaRPr/>
          </a:p>
        </p:txBody>
      </p:sp>
      <p:sp>
        <p:nvSpPr>
          <p:cNvPr id="55" name="object 54">
            <a:extLst>
              <a:ext uri="{FF2B5EF4-FFF2-40B4-BE49-F238E27FC236}">
                <a16:creationId xmlns:a16="http://schemas.microsoft.com/office/drawing/2014/main" id="{3754460C-1CAF-3D46-9F6B-02274375AA3A}"/>
              </a:ext>
            </a:extLst>
          </p:cNvPr>
          <p:cNvSpPr/>
          <p:nvPr/>
        </p:nvSpPr>
        <p:spPr>
          <a:xfrm>
            <a:off x="9626199" y="6798761"/>
            <a:ext cx="0" cy="5715"/>
          </a:xfrm>
          <a:custGeom>
            <a:avLst/>
            <a:gdLst/>
            <a:ahLst/>
            <a:cxnLst/>
            <a:rect l="l" t="t" r="r" b="b"/>
            <a:pathLst>
              <a:path h="5715">
                <a:moveTo>
                  <a:pt x="0" y="0"/>
                </a:moveTo>
                <a:lnTo>
                  <a:pt x="0" y="5597"/>
                </a:lnTo>
              </a:path>
            </a:pathLst>
          </a:custGeom>
          <a:ln w="3175">
            <a:solidFill>
              <a:srgbClr val="000000"/>
            </a:solidFill>
          </a:ln>
        </p:spPr>
        <p:txBody>
          <a:bodyPr wrap="square" lIns="0" tIns="0" rIns="0" bIns="0" rtlCol="0"/>
          <a:lstStyle/>
          <a:p>
            <a:endParaRPr/>
          </a:p>
        </p:txBody>
      </p:sp>
      <p:sp>
        <p:nvSpPr>
          <p:cNvPr id="56" name="object 55">
            <a:extLst>
              <a:ext uri="{FF2B5EF4-FFF2-40B4-BE49-F238E27FC236}">
                <a16:creationId xmlns:a16="http://schemas.microsoft.com/office/drawing/2014/main" id="{D51C7249-4977-004E-82DD-14C11B1A7986}"/>
              </a:ext>
            </a:extLst>
          </p:cNvPr>
          <p:cNvSpPr/>
          <p:nvPr/>
        </p:nvSpPr>
        <p:spPr>
          <a:xfrm>
            <a:off x="9626199" y="6798761"/>
            <a:ext cx="0" cy="5715"/>
          </a:xfrm>
          <a:custGeom>
            <a:avLst/>
            <a:gdLst/>
            <a:ahLst/>
            <a:cxnLst/>
            <a:rect l="l" t="t" r="r" b="b"/>
            <a:pathLst>
              <a:path h="5715">
                <a:moveTo>
                  <a:pt x="0" y="0"/>
                </a:moveTo>
                <a:lnTo>
                  <a:pt x="0" y="5597"/>
                </a:lnTo>
              </a:path>
            </a:pathLst>
          </a:custGeom>
          <a:ln w="3175">
            <a:solidFill>
              <a:srgbClr val="000000"/>
            </a:solidFill>
          </a:ln>
        </p:spPr>
        <p:txBody>
          <a:bodyPr wrap="square" lIns="0" tIns="0" rIns="0" bIns="0" rtlCol="0"/>
          <a:lstStyle/>
          <a:p>
            <a:endParaRPr/>
          </a:p>
        </p:txBody>
      </p:sp>
      <p:sp>
        <p:nvSpPr>
          <p:cNvPr id="57" name="object 56">
            <a:extLst>
              <a:ext uri="{FF2B5EF4-FFF2-40B4-BE49-F238E27FC236}">
                <a16:creationId xmlns:a16="http://schemas.microsoft.com/office/drawing/2014/main" id="{45D056E4-8A66-1E4F-A660-51AFF0E72412}"/>
              </a:ext>
            </a:extLst>
          </p:cNvPr>
          <p:cNvSpPr txBox="1"/>
          <p:nvPr/>
        </p:nvSpPr>
        <p:spPr>
          <a:xfrm>
            <a:off x="1042624" y="5130539"/>
            <a:ext cx="3804285" cy="135935"/>
          </a:xfrm>
          <a:prstGeom prst="rect">
            <a:avLst/>
          </a:prstGeom>
        </p:spPr>
        <p:txBody>
          <a:bodyPr vert="horz" wrap="square" lIns="0" tIns="12700" rIns="0" bIns="0" rtlCol="0">
            <a:spAutoFit/>
          </a:bodyPr>
          <a:lstStyle/>
          <a:p>
            <a:pPr marL="12700">
              <a:lnSpc>
                <a:spcPct val="100000"/>
              </a:lnSpc>
              <a:spcBef>
                <a:spcPts val="100"/>
              </a:spcBef>
            </a:pPr>
            <a:r>
              <a:rPr sz="800" spc="-5" dirty="0">
                <a:cs typeface="Times New Roman"/>
              </a:rPr>
              <a:t>(a) Initial </a:t>
            </a:r>
            <a:r>
              <a:rPr sz="800" dirty="0">
                <a:cs typeface="Times New Roman"/>
              </a:rPr>
              <a:t>100-D </a:t>
            </a:r>
            <a:r>
              <a:rPr sz="800" spc="-5" dirty="0">
                <a:cs typeface="Times New Roman"/>
              </a:rPr>
              <a:t>points without noise for Class (Hyper-tube) #1 and Class (Hyper-tube)</a:t>
            </a:r>
            <a:r>
              <a:rPr sz="800" spc="10" dirty="0">
                <a:cs typeface="Times New Roman"/>
              </a:rPr>
              <a:t> </a:t>
            </a:r>
            <a:r>
              <a:rPr sz="800" spc="-5" dirty="0">
                <a:cs typeface="Times New Roman"/>
              </a:rPr>
              <a:t>#2</a:t>
            </a:r>
            <a:endParaRPr sz="800">
              <a:cs typeface="Times New Roman"/>
            </a:endParaRPr>
          </a:p>
        </p:txBody>
      </p:sp>
      <p:sp>
        <p:nvSpPr>
          <p:cNvPr id="58" name="object 57">
            <a:extLst>
              <a:ext uri="{FF2B5EF4-FFF2-40B4-BE49-F238E27FC236}">
                <a16:creationId xmlns:a16="http://schemas.microsoft.com/office/drawing/2014/main" id="{2C9AED01-1FCA-1D42-825A-FECEC4943A4C}"/>
              </a:ext>
            </a:extLst>
          </p:cNvPr>
          <p:cNvSpPr/>
          <p:nvPr/>
        </p:nvSpPr>
        <p:spPr>
          <a:xfrm>
            <a:off x="903080" y="5430428"/>
            <a:ext cx="4019413" cy="876234"/>
          </a:xfrm>
          <a:prstGeom prst="rect">
            <a:avLst/>
          </a:prstGeom>
          <a:blipFill>
            <a:blip r:embed="rId5" cstate="print"/>
            <a:stretch>
              <a:fillRect/>
            </a:stretch>
          </a:blipFill>
        </p:spPr>
        <p:txBody>
          <a:bodyPr wrap="square" lIns="0" tIns="0" rIns="0" bIns="0" rtlCol="0"/>
          <a:lstStyle/>
          <a:p>
            <a:endParaRPr/>
          </a:p>
        </p:txBody>
      </p:sp>
      <p:sp>
        <p:nvSpPr>
          <p:cNvPr id="59" name="object 58">
            <a:extLst>
              <a:ext uri="{FF2B5EF4-FFF2-40B4-BE49-F238E27FC236}">
                <a16:creationId xmlns:a16="http://schemas.microsoft.com/office/drawing/2014/main" id="{FAD30464-FCAE-C34F-81A9-03C6FB7A7EAB}"/>
              </a:ext>
            </a:extLst>
          </p:cNvPr>
          <p:cNvSpPr/>
          <p:nvPr/>
        </p:nvSpPr>
        <p:spPr>
          <a:xfrm>
            <a:off x="902953" y="5426682"/>
            <a:ext cx="4020820" cy="0"/>
          </a:xfrm>
          <a:custGeom>
            <a:avLst/>
            <a:gdLst/>
            <a:ahLst/>
            <a:cxnLst/>
            <a:rect l="l" t="t" r="r" b="b"/>
            <a:pathLst>
              <a:path w="4020820">
                <a:moveTo>
                  <a:pt x="0" y="0"/>
                </a:moveTo>
                <a:lnTo>
                  <a:pt x="4020810" y="0"/>
                </a:lnTo>
              </a:path>
            </a:pathLst>
          </a:custGeom>
          <a:ln w="9143">
            <a:solidFill>
              <a:srgbClr val="000000"/>
            </a:solidFill>
          </a:ln>
        </p:spPr>
        <p:txBody>
          <a:bodyPr wrap="square" lIns="0" tIns="0" rIns="0" bIns="0" rtlCol="0"/>
          <a:lstStyle/>
          <a:p>
            <a:endParaRPr/>
          </a:p>
        </p:txBody>
      </p:sp>
      <p:sp>
        <p:nvSpPr>
          <p:cNvPr id="60" name="object 59">
            <a:extLst>
              <a:ext uri="{FF2B5EF4-FFF2-40B4-BE49-F238E27FC236}">
                <a16:creationId xmlns:a16="http://schemas.microsoft.com/office/drawing/2014/main" id="{80678EA1-5095-6E4B-AB84-8D25FFACABDA}"/>
              </a:ext>
            </a:extLst>
          </p:cNvPr>
          <p:cNvSpPr/>
          <p:nvPr/>
        </p:nvSpPr>
        <p:spPr>
          <a:xfrm>
            <a:off x="898382" y="5422110"/>
            <a:ext cx="0" cy="895350"/>
          </a:xfrm>
          <a:custGeom>
            <a:avLst/>
            <a:gdLst/>
            <a:ahLst/>
            <a:cxnLst/>
            <a:rect l="l" t="t" r="r" b="b"/>
            <a:pathLst>
              <a:path h="895350">
                <a:moveTo>
                  <a:pt x="0" y="0"/>
                </a:moveTo>
                <a:lnTo>
                  <a:pt x="0" y="895169"/>
                </a:lnTo>
              </a:path>
            </a:pathLst>
          </a:custGeom>
          <a:ln w="9142">
            <a:solidFill>
              <a:srgbClr val="000000"/>
            </a:solidFill>
          </a:ln>
        </p:spPr>
        <p:txBody>
          <a:bodyPr wrap="square" lIns="0" tIns="0" rIns="0" bIns="0" rtlCol="0"/>
          <a:lstStyle/>
          <a:p>
            <a:endParaRPr/>
          </a:p>
        </p:txBody>
      </p:sp>
      <p:sp>
        <p:nvSpPr>
          <p:cNvPr id="61" name="object 60">
            <a:extLst>
              <a:ext uri="{FF2B5EF4-FFF2-40B4-BE49-F238E27FC236}">
                <a16:creationId xmlns:a16="http://schemas.microsoft.com/office/drawing/2014/main" id="{2A3C78A3-A717-494B-A488-306E92E29FF3}"/>
              </a:ext>
            </a:extLst>
          </p:cNvPr>
          <p:cNvSpPr/>
          <p:nvPr/>
        </p:nvSpPr>
        <p:spPr>
          <a:xfrm>
            <a:off x="4928334" y="5422110"/>
            <a:ext cx="0" cy="895350"/>
          </a:xfrm>
          <a:custGeom>
            <a:avLst/>
            <a:gdLst/>
            <a:ahLst/>
            <a:cxnLst/>
            <a:rect l="l" t="t" r="r" b="b"/>
            <a:pathLst>
              <a:path h="895350">
                <a:moveTo>
                  <a:pt x="0" y="0"/>
                </a:moveTo>
                <a:lnTo>
                  <a:pt x="0" y="895169"/>
                </a:lnTo>
              </a:path>
            </a:pathLst>
          </a:custGeom>
          <a:ln w="9142">
            <a:solidFill>
              <a:srgbClr val="000000"/>
            </a:solidFill>
          </a:ln>
        </p:spPr>
        <p:txBody>
          <a:bodyPr wrap="square" lIns="0" tIns="0" rIns="0" bIns="0" rtlCol="0"/>
          <a:lstStyle/>
          <a:p>
            <a:endParaRPr/>
          </a:p>
        </p:txBody>
      </p:sp>
      <p:sp>
        <p:nvSpPr>
          <p:cNvPr id="62" name="object 61">
            <a:extLst>
              <a:ext uri="{FF2B5EF4-FFF2-40B4-BE49-F238E27FC236}">
                <a16:creationId xmlns:a16="http://schemas.microsoft.com/office/drawing/2014/main" id="{08BC8A01-CB8F-774E-B90E-9ABAE8E2F7E4}"/>
              </a:ext>
            </a:extLst>
          </p:cNvPr>
          <p:cNvSpPr/>
          <p:nvPr/>
        </p:nvSpPr>
        <p:spPr>
          <a:xfrm>
            <a:off x="902953" y="6312708"/>
            <a:ext cx="4020820" cy="0"/>
          </a:xfrm>
          <a:custGeom>
            <a:avLst/>
            <a:gdLst/>
            <a:ahLst/>
            <a:cxnLst/>
            <a:rect l="l" t="t" r="r" b="b"/>
            <a:pathLst>
              <a:path w="4020820">
                <a:moveTo>
                  <a:pt x="0" y="0"/>
                </a:moveTo>
                <a:lnTo>
                  <a:pt x="4020810" y="0"/>
                </a:lnTo>
              </a:path>
            </a:pathLst>
          </a:custGeom>
          <a:ln w="9143">
            <a:solidFill>
              <a:srgbClr val="000000"/>
            </a:solidFill>
          </a:ln>
        </p:spPr>
        <p:txBody>
          <a:bodyPr wrap="square" lIns="0" tIns="0" rIns="0" bIns="0" rtlCol="0"/>
          <a:lstStyle/>
          <a:p>
            <a:endParaRPr/>
          </a:p>
        </p:txBody>
      </p:sp>
      <p:sp>
        <p:nvSpPr>
          <p:cNvPr id="63" name="object 62">
            <a:extLst>
              <a:ext uri="{FF2B5EF4-FFF2-40B4-BE49-F238E27FC236}">
                <a16:creationId xmlns:a16="http://schemas.microsoft.com/office/drawing/2014/main" id="{087FD1E9-03A0-0945-9018-26CD0B70C4E5}"/>
              </a:ext>
            </a:extLst>
          </p:cNvPr>
          <p:cNvSpPr txBox="1"/>
          <p:nvPr/>
        </p:nvSpPr>
        <p:spPr>
          <a:xfrm>
            <a:off x="1042624" y="6332009"/>
            <a:ext cx="3587115" cy="135935"/>
          </a:xfrm>
          <a:prstGeom prst="rect">
            <a:avLst/>
          </a:prstGeom>
        </p:spPr>
        <p:txBody>
          <a:bodyPr vert="horz" wrap="square" lIns="0" tIns="12700" rIns="0" bIns="0" rtlCol="0">
            <a:spAutoFit/>
          </a:bodyPr>
          <a:lstStyle/>
          <a:p>
            <a:pPr marL="12700">
              <a:lnSpc>
                <a:spcPct val="100000"/>
              </a:lnSpc>
              <a:spcBef>
                <a:spcPts val="100"/>
              </a:spcBef>
            </a:pPr>
            <a:r>
              <a:rPr sz="800" spc="-5" dirty="0">
                <a:cs typeface="Times New Roman"/>
              </a:rPr>
              <a:t>(b) 100-D points with multiplicative noise: circled areas are the </a:t>
            </a:r>
            <a:r>
              <a:rPr sz="800" dirty="0">
                <a:cs typeface="Times New Roman"/>
              </a:rPr>
              <a:t>same as </a:t>
            </a:r>
            <a:r>
              <a:rPr sz="800" spc="-5" dirty="0">
                <a:cs typeface="Times New Roman"/>
              </a:rPr>
              <a:t>in upper</a:t>
            </a:r>
            <a:r>
              <a:rPr sz="800" spc="-70" dirty="0">
                <a:cs typeface="Times New Roman"/>
              </a:rPr>
              <a:t> </a:t>
            </a:r>
            <a:r>
              <a:rPr sz="800" dirty="0">
                <a:cs typeface="Times New Roman"/>
              </a:rPr>
              <a:t>star.</a:t>
            </a:r>
            <a:endParaRPr sz="800">
              <a:cs typeface="Times New Roman"/>
            </a:endParaRPr>
          </a:p>
        </p:txBody>
      </p:sp>
      <p:sp>
        <p:nvSpPr>
          <p:cNvPr id="64" name="object 63">
            <a:extLst>
              <a:ext uri="{FF2B5EF4-FFF2-40B4-BE49-F238E27FC236}">
                <a16:creationId xmlns:a16="http://schemas.microsoft.com/office/drawing/2014/main" id="{66A56C81-0A57-3241-9A02-86BEB764B60B}"/>
              </a:ext>
            </a:extLst>
          </p:cNvPr>
          <p:cNvSpPr txBox="1"/>
          <p:nvPr/>
        </p:nvSpPr>
        <p:spPr>
          <a:xfrm>
            <a:off x="1044147" y="6636781"/>
            <a:ext cx="3966210" cy="135935"/>
          </a:xfrm>
          <a:prstGeom prst="rect">
            <a:avLst/>
          </a:prstGeom>
        </p:spPr>
        <p:txBody>
          <a:bodyPr vert="horz" wrap="square" lIns="0" tIns="12700" rIns="0" bIns="0" rtlCol="0">
            <a:spAutoFit/>
          </a:bodyPr>
          <a:lstStyle/>
          <a:p>
            <a:pPr marL="12700">
              <a:lnSpc>
                <a:spcPct val="100000"/>
              </a:lnSpc>
              <a:spcBef>
                <a:spcPts val="100"/>
              </a:spcBef>
            </a:pPr>
            <a:r>
              <a:rPr sz="800" spc="-5" dirty="0">
                <a:cs typeface="Times New Roman"/>
              </a:rPr>
              <a:t>Figure </a:t>
            </a:r>
            <a:r>
              <a:rPr sz="800" dirty="0">
                <a:cs typeface="Times New Roman"/>
              </a:rPr>
              <a:t>6.10. </a:t>
            </a:r>
            <a:r>
              <a:rPr sz="800" spc="-5" dirty="0">
                <a:cs typeface="Times New Roman"/>
              </a:rPr>
              <a:t>Samples of 100-D data in </a:t>
            </a:r>
            <a:r>
              <a:rPr sz="800" dirty="0">
                <a:cs typeface="Times New Roman"/>
              </a:rPr>
              <a:t>Star CPC </a:t>
            </a:r>
            <a:r>
              <a:rPr sz="800" spc="-5" dirty="0">
                <a:cs typeface="Times New Roman"/>
              </a:rPr>
              <a:t>used </a:t>
            </a:r>
            <a:r>
              <a:rPr sz="800" dirty="0">
                <a:cs typeface="Times New Roman"/>
              </a:rPr>
              <a:t>to </a:t>
            </a:r>
            <a:r>
              <a:rPr sz="800" spc="-5" dirty="0">
                <a:cs typeface="Times New Roman"/>
              </a:rPr>
              <a:t>make participants familiar with </a:t>
            </a:r>
            <a:r>
              <a:rPr sz="800" dirty="0">
                <a:cs typeface="Times New Roman"/>
              </a:rPr>
              <a:t>the</a:t>
            </a:r>
            <a:r>
              <a:rPr sz="800" spc="10" dirty="0">
                <a:cs typeface="Times New Roman"/>
              </a:rPr>
              <a:t> </a:t>
            </a:r>
            <a:r>
              <a:rPr sz="800" spc="-5" dirty="0">
                <a:cs typeface="Times New Roman"/>
              </a:rPr>
              <a:t>task.</a:t>
            </a:r>
            <a:endParaRPr sz="800">
              <a:cs typeface="Times New Roman"/>
            </a:endParaRPr>
          </a:p>
        </p:txBody>
      </p:sp>
      <p:sp>
        <p:nvSpPr>
          <p:cNvPr id="65" name="object 64">
            <a:extLst>
              <a:ext uri="{FF2B5EF4-FFF2-40B4-BE49-F238E27FC236}">
                <a16:creationId xmlns:a16="http://schemas.microsoft.com/office/drawing/2014/main" id="{3E54C75B-7922-2949-B9D4-FEB207562694}"/>
              </a:ext>
            </a:extLst>
          </p:cNvPr>
          <p:cNvSpPr/>
          <p:nvPr/>
        </p:nvSpPr>
        <p:spPr>
          <a:xfrm>
            <a:off x="836418" y="4228398"/>
            <a:ext cx="4152103" cy="876234"/>
          </a:xfrm>
          <a:prstGeom prst="rect">
            <a:avLst/>
          </a:prstGeom>
          <a:blipFill>
            <a:blip r:embed="rId6" cstate="print"/>
            <a:stretch>
              <a:fillRect/>
            </a:stretch>
          </a:blipFill>
        </p:spPr>
        <p:txBody>
          <a:bodyPr wrap="square" lIns="0" tIns="0" rIns="0" bIns="0" rtlCol="0"/>
          <a:lstStyle/>
          <a:p>
            <a:endParaRPr/>
          </a:p>
        </p:txBody>
      </p:sp>
      <p:sp>
        <p:nvSpPr>
          <p:cNvPr id="66" name="object 65">
            <a:extLst>
              <a:ext uri="{FF2B5EF4-FFF2-40B4-BE49-F238E27FC236}">
                <a16:creationId xmlns:a16="http://schemas.microsoft.com/office/drawing/2014/main" id="{4DAFBCD6-639E-5E4A-9590-21CD743CF07A}"/>
              </a:ext>
            </a:extLst>
          </p:cNvPr>
          <p:cNvSpPr/>
          <p:nvPr/>
        </p:nvSpPr>
        <p:spPr>
          <a:xfrm>
            <a:off x="830267" y="4222430"/>
            <a:ext cx="4163060" cy="887094"/>
          </a:xfrm>
          <a:custGeom>
            <a:avLst/>
            <a:gdLst/>
            <a:ahLst/>
            <a:cxnLst/>
            <a:rect l="l" t="t" r="r" b="b"/>
            <a:pathLst>
              <a:path w="4163060" h="887095">
                <a:moveTo>
                  <a:pt x="0" y="886902"/>
                </a:moveTo>
                <a:lnTo>
                  <a:pt x="4162895" y="886902"/>
                </a:lnTo>
                <a:lnTo>
                  <a:pt x="4162895" y="0"/>
                </a:lnTo>
                <a:lnTo>
                  <a:pt x="0" y="0"/>
                </a:lnTo>
                <a:lnTo>
                  <a:pt x="0" y="886902"/>
                </a:lnTo>
                <a:close/>
              </a:path>
            </a:pathLst>
          </a:custGeom>
          <a:ln w="9524">
            <a:solidFill>
              <a:srgbClr val="000000"/>
            </a:solidFill>
          </a:ln>
        </p:spPr>
        <p:txBody>
          <a:bodyPr wrap="square" lIns="0" tIns="0" rIns="0" bIns="0" rtlCol="0"/>
          <a:lstStyle/>
          <a:p>
            <a:endParaRPr/>
          </a:p>
        </p:txBody>
      </p:sp>
      <p:sp>
        <p:nvSpPr>
          <p:cNvPr id="67" name="object 83">
            <a:extLst>
              <a:ext uri="{FF2B5EF4-FFF2-40B4-BE49-F238E27FC236}">
                <a16:creationId xmlns:a16="http://schemas.microsoft.com/office/drawing/2014/main" id="{C4B30309-12AB-C342-A93C-3FA7C3EF3BED}"/>
              </a:ext>
            </a:extLst>
          </p:cNvPr>
          <p:cNvSpPr txBox="1"/>
          <p:nvPr/>
        </p:nvSpPr>
        <p:spPr>
          <a:xfrm>
            <a:off x="9763252" y="4554982"/>
            <a:ext cx="1675764" cy="1488440"/>
          </a:xfrm>
          <a:prstGeom prst="rect">
            <a:avLst/>
          </a:prstGeom>
        </p:spPr>
        <p:txBody>
          <a:bodyPr vert="horz" wrap="square" lIns="0" tIns="12700" rIns="0" bIns="0" rtlCol="0">
            <a:spAutoFit/>
          </a:bodyPr>
          <a:lstStyle/>
          <a:p>
            <a:pPr marL="12700" marR="5080">
              <a:lnSpc>
                <a:spcPct val="100000"/>
              </a:lnSpc>
              <a:spcBef>
                <a:spcPts val="100"/>
              </a:spcBef>
            </a:pPr>
            <a:r>
              <a:rPr sz="1200" spc="-15" dirty="0">
                <a:cs typeface="Times New Roman"/>
              </a:rPr>
              <a:t>Twenty </a:t>
            </a:r>
            <a:r>
              <a:rPr sz="1200" dirty="0">
                <a:cs typeface="Times New Roman"/>
              </a:rPr>
              <a:t>160-D points of 2  </a:t>
            </a:r>
            <a:r>
              <a:rPr sz="1200" spc="-5" dirty="0">
                <a:cs typeface="Times New Roman"/>
              </a:rPr>
              <a:t>classes </a:t>
            </a:r>
            <a:r>
              <a:rPr sz="1200" dirty="0">
                <a:cs typeface="Times New Roman"/>
              </a:rPr>
              <a:t>represented in  Parallel Coordinates with  noise 10% of </a:t>
            </a:r>
            <a:r>
              <a:rPr sz="1200" spc="-5" dirty="0">
                <a:cs typeface="Times New Roman"/>
              </a:rPr>
              <a:t>max </a:t>
            </a:r>
            <a:r>
              <a:rPr sz="1200" dirty="0">
                <a:cs typeface="Times New Roman"/>
              </a:rPr>
              <a:t>value of  </a:t>
            </a:r>
            <a:r>
              <a:rPr sz="1200" spc="-5" dirty="0">
                <a:cs typeface="Times New Roman"/>
              </a:rPr>
              <a:t>normalized </a:t>
            </a:r>
            <a:r>
              <a:rPr sz="1200" dirty="0">
                <a:cs typeface="Times New Roman"/>
              </a:rPr>
              <a:t>coordinates  </a:t>
            </a:r>
            <a:r>
              <a:rPr sz="1200" spc="-5" dirty="0">
                <a:cs typeface="Times New Roman"/>
              </a:rPr>
              <a:t>(max=1) </a:t>
            </a:r>
            <a:r>
              <a:rPr sz="1200" dirty="0">
                <a:cs typeface="Times New Roman"/>
              </a:rPr>
              <a:t>and with</a:t>
            </a:r>
            <a:r>
              <a:rPr sz="1200" spc="-60" dirty="0">
                <a:cs typeface="Times New Roman"/>
              </a:rPr>
              <a:t> </a:t>
            </a:r>
            <a:r>
              <a:rPr sz="1200" dirty="0">
                <a:cs typeface="Times New Roman"/>
              </a:rPr>
              <a:t>standard  deviation 20% of each  </a:t>
            </a:r>
            <a:r>
              <a:rPr sz="1200" spc="-5" dirty="0">
                <a:cs typeface="Times New Roman"/>
              </a:rPr>
              <a:t>normalized</a:t>
            </a:r>
            <a:r>
              <a:rPr sz="1200" spc="15" dirty="0">
                <a:cs typeface="Times New Roman"/>
              </a:rPr>
              <a:t> </a:t>
            </a:r>
            <a:r>
              <a:rPr sz="1200" dirty="0">
                <a:cs typeface="Times New Roman"/>
              </a:rPr>
              <a:t>coordinate</a:t>
            </a:r>
          </a:p>
        </p:txBody>
      </p:sp>
      <p:sp>
        <p:nvSpPr>
          <p:cNvPr id="68" name="object 76">
            <a:extLst>
              <a:ext uri="{FF2B5EF4-FFF2-40B4-BE49-F238E27FC236}">
                <a16:creationId xmlns:a16="http://schemas.microsoft.com/office/drawing/2014/main" id="{D1E9CCE8-882F-3C40-B191-03CFE169E637}"/>
              </a:ext>
            </a:extLst>
          </p:cNvPr>
          <p:cNvSpPr txBox="1"/>
          <p:nvPr/>
        </p:nvSpPr>
        <p:spPr>
          <a:xfrm>
            <a:off x="5053076" y="0"/>
            <a:ext cx="2573144" cy="2662908"/>
          </a:xfrm>
          <a:prstGeom prst="rect">
            <a:avLst/>
          </a:prstGeom>
        </p:spPr>
        <p:txBody>
          <a:bodyPr vert="horz" wrap="square" lIns="0" tIns="12065" rIns="0" bIns="0" rtlCol="0">
            <a:spAutoFit/>
          </a:bodyPr>
          <a:lstStyle/>
          <a:p>
            <a:pPr marL="12700">
              <a:lnSpc>
                <a:spcPct val="100000"/>
              </a:lnSpc>
              <a:spcBef>
                <a:spcPts val="95"/>
              </a:spcBef>
              <a:tabLst>
                <a:tab pos="1962785" algn="l"/>
              </a:tabLst>
            </a:pPr>
            <a:r>
              <a:rPr sz="2300" spc="-5" dirty="0">
                <a:cs typeface="Franklin Gothic Book"/>
              </a:rPr>
              <a:t>	</a:t>
            </a:r>
            <a:endParaRPr sz="2300" dirty="0">
              <a:cs typeface="Franklin Gothic Book"/>
            </a:endParaRPr>
          </a:p>
          <a:p>
            <a:pPr>
              <a:lnSpc>
                <a:spcPct val="100000"/>
              </a:lnSpc>
              <a:spcBef>
                <a:spcPts val="20"/>
              </a:spcBef>
            </a:pPr>
            <a:endParaRPr sz="3750" dirty="0">
              <a:cs typeface="Franklin Gothic Book"/>
            </a:endParaRPr>
          </a:p>
          <a:p>
            <a:pPr marL="41910" marR="5080">
              <a:lnSpc>
                <a:spcPts val="2670"/>
              </a:lnSpc>
            </a:pPr>
            <a:r>
              <a:rPr lang="en-US" sz="2500" dirty="0">
                <a:cs typeface="Franklin Gothic Book"/>
              </a:rPr>
              <a:t>Discovering </a:t>
            </a:r>
            <a:r>
              <a:rPr sz="2500" spc="-5" dirty="0">
                <a:cs typeface="Franklin Gothic Book"/>
              </a:rPr>
              <a:t>high-  </a:t>
            </a:r>
            <a:r>
              <a:rPr sz="2500" dirty="0">
                <a:cs typeface="Franklin Gothic Book"/>
              </a:rPr>
              <a:t>dimensional  </a:t>
            </a:r>
            <a:r>
              <a:rPr sz="2500" spc="-10" dirty="0">
                <a:cs typeface="Franklin Gothic Book"/>
              </a:rPr>
              <a:t>interpretable  patterns </a:t>
            </a:r>
            <a:r>
              <a:rPr sz="2500" dirty="0">
                <a:cs typeface="Franklin Gothic Book"/>
              </a:rPr>
              <a:t>in</a:t>
            </a:r>
          </a:p>
          <a:p>
            <a:pPr marL="41910">
              <a:lnSpc>
                <a:spcPts val="2640"/>
              </a:lnSpc>
            </a:pPr>
            <a:r>
              <a:rPr sz="2500" spc="-20" dirty="0">
                <a:cs typeface="Franklin Gothic Book"/>
              </a:rPr>
              <a:t>160-D</a:t>
            </a:r>
            <a:r>
              <a:rPr lang="en-US" sz="2500" spc="-20" dirty="0">
                <a:cs typeface="Franklin Gothic Book"/>
              </a:rPr>
              <a:t>imensions!</a:t>
            </a:r>
            <a:endParaRPr sz="2500" dirty="0">
              <a:cs typeface="Franklin Gothic Book"/>
            </a:endParaRPr>
          </a:p>
        </p:txBody>
      </p:sp>
    </p:spTree>
    <p:extLst>
      <p:ext uri="{BB962C8B-B14F-4D97-AF65-F5344CB8AC3E}">
        <p14:creationId xmlns:p14="http://schemas.microsoft.com/office/powerpoint/2010/main" val="775001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72C738F7-58E9-094C-BB07-55BFD51BE5B3}"/>
              </a:ext>
            </a:extLst>
          </p:cNvPr>
          <p:cNvSpPr txBox="1">
            <a:spLocks/>
          </p:cNvSpPr>
          <p:nvPr/>
        </p:nvSpPr>
        <p:spPr>
          <a:xfrm>
            <a:off x="720598" y="34036"/>
            <a:ext cx="10828020" cy="63563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4000">
                <a:latin typeface="+mn-lt"/>
              </a:rPr>
              <a:t>Human abilities </a:t>
            </a:r>
            <a:r>
              <a:rPr lang="en-US" sz="4000" spc="-35">
                <a:latin typeface="+mn-lt"/>
              </a:rPr>
              <a:t>to </a:t>
            </a:r>
            <a:r>
              <a:rPr lang="en-US" sz="4000" spc="-25">
                <a:latin typeface="+mn-lt"/>
              </a:rPr>
              <a:t>discover </a:t>
            </a:r>
            <a:r>
              <a:rPr lang="en-US" sz="4000" spc="-15">
                <a:latin typeface="+mn-lt"/>
              </a:rPr>
              <a:t>patterns </a:t>
            </a:r>
            <a:r>
              <a:rPr lang="en-US" sz="4000" spc="-5">
                <a:latin typeface="+mn-lt"/>
              </a:rPr>
              <a:t>in high-D</a:t>
            </a:r>
            <a:r>
              <a:rPr lang="en-US" sz="4000" spc="-50">
                <a:latin typeface="+mn-lt"/>
              </a:rPr>
              <a:t> </a:t>
            </a:r>
            <a:r>
              <a:rPr lang="en-US" sz="4000">
                <a:latin typeface="+mn-lt"/>
              </a:rPr>
              <a:t>data</a:t>
            </a:r>
            <a:endParaRPr lang="en-US" sz="4000" dirty="0">
              <a:latin typeface="+mn-lt"/>
            </a:endParaRPr>
          </a:p>
        </p:txBody>
      </p:sp>
      <p:sp>
        <p:nvSpPr>
          <p:cNvPr id="13" name="object 5">
            <a:extLst>
              <a:ext uri="{FF2B5EF4-FFF2-40B4-BE49-F238E27FC236}">
                <a16:creationId xmlns:a16="http://schemas.microsoft.com/office/drawing/2014/main" id="{1CF3B7B9-D3DC-AB4A-B73C-F61E205C1FD8}"/>
              </a:ext>
            </a:extLst>
          </p:cNvPr>
          <p:cNvSpPr/>
          <p:nvPr/>
        </p:nvSpPr>
        <p:spPr>
          <a:xfrm>
            <a:off x="600520" y="939927"/>
            <a:ext cx="5880187" cy="4542737"/>
          </a:xfrm>
          <a:prstGeom prst="rect">
            <a:avLst/>
          </a:prstGeom>
          <a:blipFill>
            <a:blip r:embed="rId3"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CCBB35C3-D701-E64A-88DD-254BEDBD6614}"/>
              </a:ext>
            </a:extLst>
          </p:cNvPr>
          <p:cNvSpPr txBox="1"/>
          <p:nvPr/>
        </p:nvSpPr>
        <p:spPr>
          <a:xfrm>
            <a:off x="914792" y="6575857"/>
            <a:ext cx="4751070" cy="223779"/>
          </a:xfrm>
          <a:prstGeom prst="rect">
            <a:avLst/>
          </a:prstGeom>
        </p:spPr>
        <p:txBody>
          <a:bodyPr vert="horz" wrap="square" lIns="0" tIns="15875" rIns="0" bIns="0" rtlCol="0">
            <a:spAutoFit/>
          </a:bodyPr>
          <a:lstStyle/>
          <a:p>
            <a:pPr marL="12700">
              <a:lnSpc>
                <a:spcPct val="100000"/>
              </a:lnSpc>
              <a:spcBef>
                <a:spcPts val="125"/>
              </a:spcBef>
            </a:pPr>
            <a:r>
              <a:rPr sz="1350" spc="10" dirty="0">
                <a:cs typeface="Times New Roman"/>
              </a:rPr>
              <a:t>Nine 170-dimensional points of </a:t>
            </a:r>
            <a:r>
              <a:rPr sz="1350" spc="15" dirty="0">
                <a:cs typeface="Times New Roman"/>
              </a:rPr>
              <a:t>two </a:t>
            </a:r>
            <a:r>
              <a:rPr sz="1350" spc="10" dirty="0">
                <a:cs typeface="Times New Roman"/>
              </a:rPr>
              <a:t>classes in </a:t>
            </a:r>
            <a:r>
              <a:rPr sz="1350" spc="5" dirty="0">
                <a:cs typeface="Times New Roman"/>
              </a:rPr>
              <a:t>Parallel</a:t>
            </a:r>
            <a:r>
              <a:rPr sz="1350" spc="65" dirty="0">
                <a:cs typeface="Times New Roman"/>
              </a:rPr>
              <a:t> </a:t>
            </a:r>
            <a:r>
              <a:rPr sz="1350" spc="10" dirty="0">
                <a:cs typeface="Times New Roman"/>
              </a:rPr>
              <a:t>Coordinates</a:t>
            </a:r>
            <a:endParaRPr sz="1350">
              <a:cs typeface="Times New Roman"/>
            </a:endParaRPr>
          </a:p>
        </p:txBody>
      </p:sp>
      <p:sp>
        <p:nvSpPr>
          <p:cNvPr id="15" name="object 7">
            <a:extLst>
              <a:ext uri="{FF2B5EF4-FFF2-40B4-BE49-F238E27FC236}">
                <a16:creationId xmlns:a16="http://schemas.microsoft.com/office/drawing/2014/main" id="{BD3D06B1-D902-924C-BB65-6AA981B684ED}"/>
              </a:ext>
            </a:extLst>
          </p:cNvPr>
          <p:cNvSpPr/>
          <p:nvPr/>
        </p:nvSpPr>
        <p:spPr>
          <a:xfrm>
            <a:off x="720598" y="5752921"/>
            <a:ext cx="5200986" cy="857058"/>
          </a:xfrm>
          <a:prstGeom prst="rect">
            <a:avLst/>
          </a:prstGeom>
          <a:blipFill>
            <a:blip r:embed="rId4" cstate="print"/>
            <a:stretch>
              <a:fillRect/>
            </a:stretch>
          </a:blipFill>
        </p:spPr>
        <p:txBody>
          <a:bodyPr wrap="square" lIns="0" tIns="0" rIns="0" bIns="0" rtlCol="0"/>
          <a:lstStyle/>
          <a:p>
            <a:endParaRPr/>
          </a:p>
        </p:txBody>
      </p:sp>
      <p:sp>
        <p:nvSpPr>
          <p:cNvPr id="16" name="Rectangle 15">
            <a:extLst>
              <a:ext uri="{FF2B5EF4-FFF2-40B4-BE49-F238E27FC236}">
                <a16:creationId xmlns:a16="http://schemas.microsoft.com/office/drawing/2014/main" id="{CC37008F-A5F2-3045-BEBD-3DF1B9F867E4}"/>
              </a:ext>
            </a:extLst>
          </p:cNvPr>
          <p:cNvSpPr/>
          <p:nvPr/>
        </p:nvSpPr>
        <p:spPr>
          <a:xfrm>
            <a:off x="6713777" y="939927"/>
            <a:ext cx="4877703" cy="5632311"/>
          </a:xfrm>
          <a:prstGeom prst="rect">
            <a:avLst/>
          </a:prstGeom>
        </p:spPr>
        <p:txBody>
          <a:bodyPr wrap="square">
            <a:spAutoFit/>
          </a:bodyPr>
          <a:lstStyle/>
          <a:p>
            <a:pPr marL="342900" indent="-342900">
              <a:buFont typeface="Arial" panose="020B0604020202020204" pitchFamily="34" charset="0"/>
              <a:buChar char="•"/>
            </a:pPr>
            <a:r>
              <a:rPr lang="en-US" sz="2000" dirty="0"/>
              <a:t>The expected classifiable dimensions are in [160,192] interval for the Radial Coordinates</a:t>
            </a:r>
          </a:p>
          <a:p>
            <a:pPr marL="342900" indent="-342900">
              <a:buFont typeface="Arial" panose="020B0604020202020204" pitchFamily="34" charset="0"/>
              <a:buChar char="•"/>
            </a:pPr>
            <a:r>
              <a:rPr lang="en-US" sz="2000" dirty="0"/>
              <a:t>Due to advantages of Star CPC over Radial Coordinates, these limits must be higher for Star CPC and lower for Parallel  Coordinates</a:t>
            </a:r>
          </a:p>
          <a:p>
            <a:pPr marL="342900" indent="-342900">
              <a:buFont typeface="Arial" panose="020B0604020202020204" pitchFamily="34" charset="0"/>
              <a:buChar char="•"/>
            </a:pPr>
            <a:r>
              <a:rPr lang="en-US" sz="2000" dirty="0"/>
              <a:t>Finding bounds for linear-hyper-tubes  most likely will be also limits for non-linear hyper-tubes due to  their higher complexity</a:t>
            </a:r>
          </a:p>
          <a:p>
            <a:pPr marL="342900" indent="-342900">
              <a:buFont typeface="Arial" panose="020B0604020202020204" pitchFamily="34" charset="0"/>
              <a:buChar char="•"/>
            </a:pPr>
            <a:r>
              <a:rPr lang="en-US" sz="2000" dirty="0"/>
              <a:t>Traditional 170-D stars: class “musk” (first row) and class “non-musk  chemicals” (second row). CPC 170-D stars from the same dataset: class  “musk” (third row) and class “non-musk chemicals” (forth row).</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056382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99C8-57FE-8146-8441-6AAE09DA5E87}"/>
              </a:ext>
            </a:extLst>
          </p:cNvPr>
          <p:cNvSpPr>
            <a:spLocks noGrp="1"/>
          </p:cNvSpPr>
          <p:nvPr>
            <p:ph type="title"/>
          </p:nvPr>
        </p:nvSpPr>
        <p:spPr/>
        <p:txBody>
          <a:bodyPr/>
          <a:lstStyle/>
          <a:p>
            <a:r>
              <a:rPr lang="en-US" dirty="0"/>
              <a:t>Lossy &amp; Traditional Methods &amp; Case Studies</a:t>
            </a:r>
          </a:p>
        </p:txBody>
      </p:sp>
      <p:sp>
        <p:nvSpPr>
          <p:cNvPr id="3" name="Text Placeholder 2">
            <a:extLst>
              <a:ext uri="{FF2B5EF4-FFF2-40B4-BE49-F238E27FC236}">
                <a16:creationId xmlns:a16="http://schemas.microsoft.com/office/drawing/2014/main" id="{5A2A5E81-AB4F-1F45-A6F8-94ABC91C99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046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1619-0768-D44B-B8DB-B59B2D0C82A4}"/>
              </a:ext>
            </a:extLst>
          </p:cNvPr>
          <p:cNvSpPr>
            <a:spLocks noGrp="1"/>
          </p:cNvSpPr>
          <p:nvPr>
            <p:ph type="title"/>
          </p:nvPr>
        </p:nvSpPr>
        <p:spPr/>
        <p:txBody>
          <a:bodyPr/>
          <a:lstStyle/>
          <a:p>
            <a:r>
              <a:rPr lang="en-US"/>
              <a:t>Lossy Methods Revisited: PCA</a:t>
            </a:r>
            <a:endParaRPr lang="en-US" dirty="0"/>
          </a:p>
        </p:txBody>
      </p:sp>
      <p:sp>
        <p:nvSpPr>
          <p:cNvPr id="3" name="Content Placeholder 2">
            <a:extLst>
              <a:ext uri="{FF2B5EF4-FFF2-40B4-BE49-F238E27FC236}">
                <a16:creationId xmlns:a16="http://schemas.microsoft.com/office/drawing/2014/main" id="{57CD4ECB-352C-9141-9DB2-BD5C0E95BF19}"/>
              </a:ext>
            </a:extLst>
          </p:cNvPr>
          <p:cNvSpPr>
            <a:spLocks noGrp="1"/>
          </p:cNvSpPr>
          <p:nvPr>
            <p:ph idx="1"/>
          </p:nvPr>
        </p:nvSpPr>
        <p:spPr>
          <a:xfrm>
            <a:off x="838200" y="1825625"/>
            <a:ext cx="5868209" cy="4351338"/>
          </a:xfrm>
        </p:spPr>
        <p:txBody>
          <a:bodyPr/>
          <a:lstStyle/>
          <a:p>
            <a:r>
              <a:rPr lang="en-US" dirty="0"/>
              <a:t>Account for variance of data in as few dimensions as possible (using linear projection)</a:t>
            </a:r>
          </a:p>
          <a:p>
            <a:r>
              <a:rPr lang="en-US" dirty="0"/>
              <a:t>First PC is the projection direction that maximizes the variance of the projected data</a:t>
            </a:r>
          </a:p>
          <a:p>
            <a:r>
              <a:rPr lang="en-US" dirty="0"/>
              <a:t>Second PC is the projection direction that is orthogonal to the first PC and maximizes variance of the projected data</a:t>
            </a:r>
          </a:p>
          <a:p>
            <a:endParaRPr lang="en-US" dirty="0"/>
          </a:p>
        </p:txBody>
      </p:sp>
      <p:pic>
        <p:nvPicPr>
          <p:cNvPr id="4" name="Content Placeholder 4" descr="A screenshot of a video game&#10;&#10;Description automatically generated">
            <a:extLst>
              <a:ext uri="{FF2B5EF4-FFF2-40B4-BE49-F238E27FC236}">
                <a16:creationId xmlns:a16="http://schemas.microsoft.com/office/drawing/2014/main" id="{991C3B1C-5E8C-674F-B127-B5B8F972DB1A}"/>
              </a:ext>
            </a:extLst>
          </p:cNvPr>
          <p:cNvPicPr>
            <a:picLocks noChangeAspect="1"/>
          </p:cNvPicPr>
          <p:nvPr/>
        </p:nvPicPr>
        <p:blipFill>
          <a:blip r:embed="rId2"/>
          <a:stretch>
            <a:fillRect/>
          </a:stretch>
        </p:blipFill>
        <p:spPr>
          <a:xfrm>
            <a:off x="6706409" y="2011363"/>
            <a:ext cx="5333190" cy="3481388"/>
          </a:xfrm>
          <a:prstGeom prst="rect">
            <a:avLst/>
          </a:prstGeom>
        </p:spPr>
      </p:pic>
    </p:spTree>
    <p:extLst>
      <p:ext uri="{BB962C8B-B14F-4D97-AF65-F5344CB8AC3E}">
        <p14:creationId xmlns:p14="http://schemas.microsoft.com/office/powerpoint/2010/main" val="101692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What is Interpretability?</a:t>
            </a:r>
            <a:endParaRPr lang="en-US" b="0" dirty="0">
              <a:latin typeface="Museo Sans 100" panose="02000000000000000000" pitchFamily="2" charset="77"/>
            </a:endParaRPr>
          </a:p>
        </p:txBody>
      </p:sp>
      <p:sp>
        <p:nvSpPr>
          <p:cNvPr id="8" name="Content Placeholder 14">
            <a:extLst>
              <a:ext uri="{FF2B5EF4-FFF2-40B4-BE49-F238E27FC236}">
                <a16:creationId xmlns:a16="http://schemas.microsoft.com/office/drawing/2014/main" id="{60184E57-F469-4249-B515-7A6DCBF9A704}"/>
              </a:ext>
            </a:extLst>
          </p:cNvPr>
          <p:cNvSpPr txBox="1">
            <a:spLocks/>
          </p:cNvSpPr>
          <p:nvPr/>
        </p:nvSpPr>
        <p:spPr>
          <a:xfrm>
            <a:off x="838199"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sz="2000" dirty="0"/>
          </a:p>
        </p:txBody>
      </p:sp>
      <p:pic>
        <p:nvPicPr>
          <p:cNvPr id="9" name="Picture 8">
            <a:extLst>
              <a:ext uri="{FF2B5EF4-FFF2-40B4-BE49-F238E27FC236}">
                <a16:creationId xmlns:a16="http://schemas.microsoft.com/office/drawing/2014/main" id="{7A34D0B2-5506-FC4C-A307-FEBEDADE6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690688"/>
            <a:ext cx="3684993" cy="2439835"/>
          </a:xfrm>
          <a:prstGeom prst="rect">
            <a:avLst/>
          </a:prstGeom>
        </p:spPr>
      </p:pic>
      <p:pic>
        <p:nvPicPr>
          <p:cNvPr id="11" name="Picture 10">
            <a:extLst>
              <a:ext uri="{FF2B5EF4-FFF2-40B4-BE49-F238E27FC236}">
                <a16:creationId xmlns:a16="http://schemas.microsoft.com/office/drawing/2014/main" id="{77E5E9A0-DFFA-9E4D-B609-B60D1EE9F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12" y="4989096"/>
            <a:ext cx="3962401" cy="520124"/>
          </a:xfrm>
          <a:prstGeom prst="rect">
            <a:avLst/>
          </a:prstGeom>
        </p:spPr>
      </p:pic>
      <p:cxnSp>
        <p:nvCxnSpPr>
          <p:cNvPr id="4" name="Straight Connector 3">
            <a:extLst>
              <a:ext uri="{FF2B5EF4-FFF2-40B4-BE49-F238E27FC236}">
                <a16:creationId xmlns:a16="http://schemas.microsoft.com/office/drawing/2014/main" id="{D7DF301F-EBB7-DD44-8D70-D28CD284B405}"/>
              </a:ext>
            </a:extLst>
          </p:cNvPr>
          <p:cNvCxnSpPr/>
          <p:nvPr/>
        </p:nvCxnSpPr>
        <p:spPr>
          <a:xfrm>
            <a:off x="5409190" y="1438031"/>
            <a:ext cx="0" cy="4311850"/>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0241196F-E6E3-C844-8B93-8124AD1CD0A0}"/>
              </a:ext>
            </a:extLst>
          </p:cNvPr>
          <p:cNvPicPr>
            <a:picLocks noChangeAspect="1"/>
          </p:cNvPicPr>
          <p:nvPr/>
        </p:nvPicPr>
        <p:blipFill>
          <a:blip r:embed="rId5"/>
          <a:stretch>
            <a:fillRect/>
          </a:stretch>
        </p:blipFill>
        <p:spPr>
          <a:xfrm>
            <a:off x="5685237" y="1983442"/>
            <a:ext cx="6196362" cy="1866086"/>
          </a:xfrm>
          <a:prstGeom prst="rect">
            <a:avLst/>
          </a:prstGeom>
        </p:spPr>
      </p:pic>
      <p:sp>
        <p:nvSpPr>
          <p:cNvPr id="10" name="Rectangle 9">
            <a:extLst>
              <a:ext uri="{FF2B5EF4-FFF2-40B4-BE49-F238E27FC236}">
                <a16:creationId xmlns:a16="http://schemas.microsoft.com/office/drawing/2014/main" id="{34DFFBA1-FD0F-7243-A841-662E2CD5E115}"/>
              </a:ext>
            </a:extLst>
          </p:cNvPr>
          <p:cNvSpPr/>
          <p:nvPr/>
        </p:nvSpPr>
        <p:spPr>
          <a:xfrm>
            <a:off x="5685237" y="4826551"/>
            <a:ext cx="6096000" cy="923330"/>
          </a:xfrm>
          <a:prstGeom prst="rect">
            <a:avLst/>
          </a:prstGeom>
        </p:spPr>
        <p:txBody>
          <a:bodyPr>
            <a:spAutoFit/>
          </a:bodyPr>
          <a:lstStyle/>
          <a:p>
            <a:r>
              <a:rPr lang="en-US" dirty="0">
                <a:solidFill>
                  <a:srgbClr val="000000"/>
                </a:solidFill>
                <a:ea typeface="Times New Roman" panose="02020603050405020304" pitchFamily="18" charset="0"/>
                <a:cs typeface="Times New Roman" panose="02020603050405020304" pitchFamily="18" charset="0"/>
              </a:rPr>
              <a:t>W</a:t>
            </a:r>
            <a:r>
              <a:rPr lang="en-US" dirty="0">
                <a:ea typeface="Times New Roman" panose="02020603050405020304" pitchFamily="18" charset="0"/>
                <a:cs typeface="Times New Roman" panose="02020603050405020304" pitchFamily="18" charset="0"/>
              </a:rPr>
              <a:t>e can solve the problem of interpretation of a linear model by interpolating it by a set of </a:t>
            </a:r>
            <a:r>
              <a:rPr lang="en-US" i="1" dirty="0">
                <a:ea typeface="Times New Roman" panose="02020603050405020304" pitchFamily="18" charset="0"/>
                <a:cs typeface="Times New Roman" panose="02020603050405020304" pitchFamily="18" charset="0"/>
              </a:rPr>
              <a:t>logical rules</a:t>
            </a:r>
            <a:r>
              <a:rPr lang="en-US" dirty="0">
                <a:ea typeface="Times New Roman" panose="02020603050405020304" pitchFamily="18" charset="0"/>
                <a:cs typeface="Times New Roman" panose="02020603050405020304" pitchFamily="18" charset="0"/>
              </a:rPr>
              <a:t>. In this way, a quasi-explainable model is converted to an explainable one</a:t>
            </a:r>
            <a:r>
              <a:rPr lang="en-US" dirty="0"/>
              <a:t> </a:t>
            </a:r>
          </a:p>
        </p:txBody>
      </p:sp>
      <p:sp>
        <p:nvSpPr>
          <p:cNvPr id="26" name="Rectangle 25">
            <a:extLst>
              <a:ext uri="{FF2B5EF4-FFF2-40B4-BE49-F238E27FC236}">
                <a16:creationId xmlns:a16="http://schemas.microsoft.com/office/drawing/2014/main" id="{42A12811-10F4-8D43-B4AA-2C98BB074B67}"/>
              </a:ext>
            </a:extLst>
          </p:cNvPr>
          <p:cNvSpPr/>
          <p:nvPr/>
        </p:nvSpPr>
        <p:spPr>
          <a:xfrm>
            <a:off x="838199" y="6348862"/>
            <a:ext cx="3346622" cy="369332"/>
          </a:xfrm>
          <a:prstGeom prst="rect">
            <a:avLst/>
          </a:prstGeom>
        </p:spPr>
        <p:txBody>
          <a:bodyPr wrap="none">
            <a:spAutoFit/>
          </a:bodyPr>
          <a:lstStyle/>
          <a:p>
            <a:r>
              <a:rPr lang="en-US" dirty="0">
                <a:latin typeface="Calibri" panose="020F0502020204030204" pitchFamily="34" charset="0"/>
              </a:rPr>
              <a:t>[Ahmad 2018; </a:t>
            </a:r>
            <a:r>
              <a:rPr lang="en-US" dirty="0" err="1"/>
              <a:t>Kovalerchuk</a:t>
            </a:r>
            <a:r>
              <a:rPr lang="en-US" dirty="0"/>
              <a:t> 2019</a:t>
            </a:r>
            <a:r>
              <a:rPr lang="en-US" dirty="0">
                <a:latin typeface="Calibri" panose="020F0502020204030204" pitchFamily="34" charset="0"/>
              </a:rPr>
              <a:t>] </a:t>
            </a:r>
          </a:p>
        </p:txBody>
      </p:sp>
    </p:spTree>
    <p:extLst>
      <p:ext uri="{BB962C8B-B14F-4D97-AF65-F5344CB8AC3E}">
        <p14:creationId xmlns:p14="http://schemas.microsoft.com/office/powerpoint/2010/main" val="36267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A104-713B-2043-9E99-CA76E8A5F026}"/>
              </a:ext>
            </a:extLst>
          </p:cNvPr>
          <p:cNvSpPr>
            <a:spLocks noGrp="1"/>
          </p:cNvSpPr>
          <p:nvPr>
            <p:ph type="title"/>
          </p:nvPr>
        </p:nvSpPr>
        <p:spPr/>
        <p:txBody>
          <a:bodyPr/>
          <a:lstStyle/>
          <a:p>
            <a:r>
              <a:rPr lang="en-US" dirty="0"/>
              <a:t>PCA can occasionally fail</a:t>
            </a:r>
          </a:p>
        </p:txBody>
      </p:sp>
      <p:sp>
        <p:nvSpPr>
          <p:cNvPr id="3" name="Content Placeholder 2">
            <a:extLst>
              <a:ext uri="{FF2B5EF4-FFF2-40B4-BE49-F238E27FC236}">
                <a16:creationId xmlns:a16="http://schemas.microsoft.com/office/drawing/2014/main" id="{FC0E1C44-5767-EE45-9912-F7CC75045D56}"/>
              </a:ext>
            </a:extLst>
          </p:cNvPr>
          <p:cNvSpPr>
            <a:spLocks noGrp="1"/>
          </p:cNvSpPr>
          <p:nvPr>
            <p:ph idx="1"/>
          </p:nvPr>
        </p:nvSpPr>
        <p:spPr/>
        <p:txBody>
          <a:bodyPr/>
          <a:lstStyle/>
          <a:p>
            <a:r>
              <a:rPr lang="en-US" dirty="0"/>
              <a:t>Angle has the most information but this is not captured by the basis</a:t>
            </a:r>
          </a:p>
          <a:p>
            <a:r>
              <a:rPr lang="en-US" dirty="0"/>
              <a:t>Sometimes most important information is not orthogonal</a:t>
            </a:r>
          </a:p>
        </p:txBody>
      </p:sp>
      <p:pic>
        <p:nvPicPr>
          <p:cNvPr id="5" name="Picture 4" descr="A close up of a map&#10;&#10;Description automatically generated">
            <a:extLst>
              <a:ext uri="{FF2B5EF4-FFF2-40B4-BE49-F238E27FC236}">
                <a16:creationId xmlns:a16="http://schemas.microsoft.com/office/drawing/2014/main" id="{37A2A283-FC99-B344-AF3D-C38512422ADB}"/>
              </a:ext>
            </a:extLst>
          </p:cNvPr>
          <p:cNvPicPr>
            <a:picLocks noChangeAspect="1"/>
          </p:cNvPicPr>
          <p:nvPr/>
        </p:nvPicPr>
        <p:blipFill>
          <a:blip r:embed="rId2"/>
          <a:stretch>
            <a:fillRect/>
          </a:stretch>
        </p:blipFill>
        <p:spPr>
          <a:xfrm>
            <a:off x="2000250" y="2771775"/>
            <a:ext cx="3695700" cy="3721100"/>
          </a:xfrm>
          <a:prstGeom prst="rect">
            <a:avLst/>
          </a:prstGeom>
        </p:spPr>
      </p:pic>
      <p:pic>
        <p:nvPicPr>
          <p:cNvPr id="7" name="Picture 6" descr="A close up of a logo&#10;&#10;Description automatically generated">
            <a:extLst>
              <a:ext uri="{FF2B5EF4-FFF2-40B4-BE49-F238E27FC236}">
                <a16:creationId xmlns:a16="http://schemas.microsoft.com/office/drawing/2014/main" id="{F78FE2D8-194C-0F40-A692-B59833E2E6C1}"/>
              </a:ext>
            </a:extLst>
          </p:cNvPr>
          <p:cNvPicPr>
            <a:picLocks noChangeAspect="1"/>
          </p:cNvPicPr>
          <p:nvPr/>
        </p:nvPicPr>
        <p:blipFill>
          <a:blip r:embed="rId3"/>
          <a:stretch>
            <a:fillRect/>
          </a:stretch>
        </p:blipFill>
        <p:spPr>
          <a:xfrm>
            <a:off x="6096000" y="2860675"/>
            <a:ext cx="4178300" cy="3632200"/>
          </a:xfrm>
          <a:prstGeom prst="rect">
            <a:avLst/>
          </a:prstGeom>
        </p:spPr>
      </p:pic>
    </p:spTree>
    <p:extLst>
      <p:ext uri="{BB962C8B-B14F-4D97-AF65-F5344CB8AC3E}">
        <p14:creationId xmlns:p14="http://schemas.microsoft.com/office/powerpoint/2010/main" val="3827380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1619-0768-D44B-B8DB-B59B2D0C82A4}"/>
              </a:ext>
            </a:extLst>
          </p:cNvPr>
          <p:cNvSpPr>
            <a:spLocks noGrp="1"/>
          </p:cNvSpPr>
          <p:nvPr>
            <p:ph type="title"/>
          </p:nvPr>
        </p:nvSpPr>
        <p:spPr/>
        <p:txBody>
          <a:bodyPr/>
          <a:lstStyle/>
          <a:p>
            <a:r>
              <a:rPr lang="en-US" dirty="0"/>
              <a:t>Lossy Methods Revisited: t-SNE</a:t>
            </a:r>
          </a:p>
        </p:txBody>
      </p:sp>
      <p:sp>
        <p:nvSpPr>
          <p:cNvPr id="3" name="Content Placeholder 2">
            <a:extLst>
              <a:ext uri="{FF2B5EF4-FFF2-40B4-BE49-F238E27FC236}">
                <a16:creationId xmlns:a16="http://schemas.microsoft.com/office/drawing/2014/main" id="{57CD4ECB-352C-9141-9DB2-BD5C0E95BF19}"/>
              </a:ext>
            </a:extLst>
          </p:cNvPr>
          <p:cNvSpPr>
            <a:spLocks noGrp="1"/>
          </p:cNvSpPr>
          <p:nvPr>
            <p:ph idx="1"/>
          </p:nvPr>
        </p:nvSpPr>
        <p:spPr>
          <a:xfrm>
            <a:off x="838200" y="1825625"/>
            <a:ext cx="6634163" cy="4351338"/>
          </a:xfrm>
        </p:spPr>
        <p:txBody>
          <a:bodyPr>
            <a:normAutofit/>
          </a:bodyPr>
          <a:lstStyle/>
          <a:p>
            <a:r>
              <a:rPr lang="en-US" altLang="en-US" dirty="0"/>
              <a:t>Visualizes high-dimensional data in a 2- or 3-dimensional map</a:t>
            </a:r>
          </a:p>
          <a:p>
            <a:r>
              <a:rPr lang="en-US" altLang="en-US" dirty="0"/>
              <a:t>Better than most techniques at creating a single map that reveals structure at many different scales</a:t>
            </a:r>
          </a:p>
          <a:p>
            <a:r>
              <a:rPr lang="en-US" altLang="en-US" dirty="0"/>
              <a:t>Particularly good for high-dimensional data that lie on several different, but related, low-dimensional manifolds.</a:t>
            </a:r>
          </a:p>
          <a:p>
            <a:pPr marL="457200" lvl="1" indent="0">
              <a:buNone/>
            </a:pPr>
            <a:r>
              <a:rPr lang="en-US" altLang="en-US" dirty="0"/>
              <a:t>Example: images of objects from multiple classes seen from multiple viewpoints.</a:t>
            </a:r>
          </a:p>
        </p:txBody>
      </p:sp>
      <p:pic>
        <p:nvPicPr>
          <p:cNvPr id="6" name="Picture 5" descr="A drawing of a person&#10;&#10;Description automatically generated">
            <a:extLst>
              <a:ext uri="{FF2B5EF4-FFF2-40B4-BE49-F238E27FC236}">
                <a16:creationId xmlns:a16="http://schemas.microsoft.com/office/drawing/2014/main" id="{93640238-0B9F-4C4F-8888-B2A6EB4D4A8D}"/>
              </a:ext>
            </a:extLst>
          </p:cNvPr>
          <p:cNvPicPr>
            <a:picLocks noChangeAspect="1"/>
          </p:cNvPicPr>
          <p:nvPr/>
        </p:nvPicPr>
        <p:blipFill>
          <a:blip r:embed="rId2"/>
          <a:stretch>
            <a:fillRect/>
          </a:stretch>
        </p:blipFill>
        <p:spPr>
          <a:xfrm>
            <a:off x="7994681" y="1690688"/>
            <a:ext cx="2908300" cy="2235200"/>
          </a:xfrm>
          <a:prstGeom prst="rect">
            <a:avLst/>
          </a:prstGeom>
        </p:spPr>
      </p:pic>
      <p:pic>
        <p:nvPicPr>
          <p:cNvPr id="7" name="Picture 2">
            <a:extLst>
              <a:ext uri="{FF2B5EF4-FFF2-40B4-BE49-F238E27FC236}">
                <a16:creationId xmlns:a16="http://schemas.microsoft.com/office/drawing/2014/main" id="{A21DBF3B-A282-4746-BF45-1D6E3F516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799" y="4001294"/>
            <a:ext cx="3348038" cy="260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2028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8D2E-0B07-D54F-BEAE-47A8E9AED2DE}"/>
              </a:ext>
            </a:extLst>
          </p:cNvPr>
          <p:cNvSpPr>
            <a:spLocks noGrp="1"/>
          </p:cNvSpPr>
          <p:nvPr>
            <p:ph type="title"/>
          </p:nvPr>
        </p:nvSpPr>
        <p:spPr/>
        <p:txBody>
          <a:bodyPr/>
          <a:lstStyle/>
          <a:p>
            <a:r>
              <a:rPr lang="en-US" dirty="0"/>
              <a:t>Lossy Visualization</a:t>
            </a:r>
          </a:p>
        </p:txBody>
      </p:sp>
      <p:sp>
        <p:nvSpPr>
          <p:cNvPr id="3" name="Content Placeholder 2">
            <a:extLst>
              <a:ext uri="{FF2B5EF4-FFF2-40B4-BE49-F238E27FC236}">
                <a16:creationId xmlns:a16="http://schemas.microsoft.com/office/drawing/2014/main" id="{BF3AF89A-DB46-054E-A02B-553B578E719C}"/>
              </a:ext>
            </a:extLst>
          </p:cNvPr>
          <p:cNvSpPr>
            <a:spLocks noGrp="1"/>
          </p:cNvSpPr>
          <p:nvPr>
            <p:ph idx="1"/>
          </p:nvPr>
        </p:nvSpPr>
        <p:spPr>
          <a:xfrm>
            <a:off x="838200" y="1825625"/>
            <a:ext cx="6108192" cy="4351338"/>
          </a:xfrm>
        </p:spPr>
        <p:txBody>
          <a:bodyPr>
            <a:normAutofit/>
          </a:bodyPr>
          <a:lstStyle/>
          <a:p>
            <a:pPr marL="0" indent="0">
              <a:buNone/>
            </a:pPr>
            <a:r>
              <a:rPr lang="en-US" dirty="0"/>
              <a:t>(a) PCA, first two principal components</a:t>
            </a:r>
          </a:p>
          <a:p>
            <a:pPr marL="0" indent="0">
              <a:buNone/>
            </a:pPr>
            <a:r>
              <a:rPr lang="en-US" dirty="0"/>
              <a:t>(b) first three principal components, 3D PCA.</a:t>
            </a:r>
          </a:p>
          <a:p>
            <a:pPr marL="0" indent="0">
              <a:buNone/>
            </a:pPr>
            <a:r>
              <a:rPr lang="en-US" dirty="0"/>
              <a:t>(c) 2D and (d) 3D visualization of the nonlinear reduction mapping using t-SNE</a:t>
            </a:r>
          </a:p>
          <a:p>
            <a:pPr marL="0" indent="0">
              <a:buNone/>
            </a:pPr>
            <a:r>
              <a:rPr lang="en-US" dirty="0"/>
              <a:t>(e) 2D and (f) 3D visualization of the nonlinear mapping using Laplacian eigenmaps</a:t>
            </a:r>
          </a:p>
        </p:txBody>
      </p:sp>
      <p:sp>
        <p:nvSpPr>
          <p:cNvPr id="4" name="object 6">
            <a:extLst>
              <a:ext uri="{FF2B5EF4-FFF2-40B4-BE49-F238E27FC236}">
                <a16:creationId xmlns:a16="http://schemas.microsoft.com/office/drawing/2014/main" id="{A3F9404D-AA5B-D84E-8B26-13E0F63B595B}"/>
              </a:ext>
            </a:extLst>
          </p:cNvPr>
          <p:cNvSpPr/>
          <p:nvPr/>
        </p:nvSpPr>
        <p:spPr>
          <a:xfrm>
            <a:off x="7058025" y="365124"/>
            <a:ext cx="4829176" cy="6492871"/>
          </a:xfrm>
          <a:prstGeom prst="rect">
            <a:avLst/>
          </a:prstGeom>
          <a:blipFill>
            <a:blip r:embed="rId2" cstate="print"/>
            <a:stretch>
              <a:fillRect l="-2312" t="-2560" r="-2319"/>
            </a:stretch>
          </a:blipFill>
        </p:spPr>
        <p:txBody>
          <a:bodyPr wrap="square" lIns="0" tIns="0" rIns="0" bIns="0" rtlCol="0"/>
          <a:lstStyle/>
          <a:p>
            <a:endParaRPr/>
          </a:p>
        </p:txBody>
      </p:sp>
    </p:spTree>
    <p:extLst>
      <p:ext uri="{BB962C8B-B14F-4D97-AF65-F5344CB8AC3E}">
        <p14:creationId xmlns:p14="http://schemas.microsoft.com/office/powerpoint/2010/main" val="1293338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B04B-C2D3-6544-8477-9FA40F621BD2}"/>
              </a:ext>
            </a:extLst>
          </p:cNvPr>
          <p:cNvSpPr>
            <a:spLocks noGrp="1"/>
          </p:cNvSpPr>
          <p:nvPr>
            <p:ph type="title"/>
          </p:nvPr>
        </p:nvSpPr>
        <p:spPr/>
        <p:txBody>
          <a:bodyPr/>
          <a:lstStyle/>
          <a:p>
            <a:r>
              <a:rPr lang="en-US" dirty="0"/>
              <a:t>Lossy Visualization in ML Models</a:t>
            </a:r>
          </a:p>
        </p:txBody>
      </p:sp>
      <p:sp>
        <p:nvSpPr>
          <p:cNvPr id="3" name="Content Placeholder 2">
            <a:extLst>
              <a:ext uri="{FF2B5EF4-FFF2-40B4-BE49-F238E27FC236}">
                <a16:creationId xmlns:a16="http://schemas.microsoft.com/office/drawing/2014/main" id="{74B1FDAA-877C-E24C-B43E-7884A25A7605}"/>
              </a:ext>
            </a:extLst>
          </p:cNvPr>
          <p:cNvSpPr>
            <a:spLocks noGrp="1"/>
          </p:cNvSpPr>
          <p:nvPr>
            <p:ph idx="1"/>
          </p:nvPr>
        </p:nvSpPr>
        <p:spPr/>
        <p:txBody>
          <a:bodyPr/>
          <a:lstStyle/>
          <a:p>
            <a:r>
              <a:rPr lang="en-US" dirty="0"/>
              <a:t>Methods like T-SNE, PCA and others do not preserve all information of initial features (they are lossy visualizations of </a:t>
            </a:r>
            <a:r>
              <a:rPr lang="en-US" i="1" dirty="0"/>
              <a:t>n-</a:t>
            </a:r>
            <a:r>
              <a:rPr lang="en-US" dirty="0"/>
              <a:t>D data)</a:t>
            </a:r>
          </a:p>
          <a:p>
            <a:r>
              <a:rPr lang="en-US" dirty="0"/>
              <a:t>They convert </a:t>
            </a:r>
            <a:r>
              <a:rPr lang="en-US" i="1" dirty="0"/>
              <a:t>n</a:t>
            </a:r>
            <a:r>
              <a:rPr lang="en-US" dirty="0"/>
              <a:t> interpretable features to 2-3 artificial features that have no direct interpretation</a:t>
            </a:r>
          </a:p>
          <a:p>
            <a:r>
              <a:rPr lang="en-US" dirty="0"/>
              <a:t>General Line Coordinates is an alternative that preserves all n-D  information when occlusion/clutter in visualization is suppressed that was successfully done in [</a:t>
            </a:r>
            <a:r>
              <a:rPr lang="en-US" dirty="0" err="1"/>
              <a:t>Kovalerchuk</a:t>
            </a:r>
            <a:r>
              <a:rPr lang="en-US" dirty="0"/>
              <a:t> 2014-2019]</a:t>
            </a:r>
          </a:p>
          <a:p>
            <a:endParaRPr lang="en-US" dirty="0"/>
          </a:p>
        </p:txBody>
      </p:sp>
    </p:spTree>
    <p:extLst>
      <p:ext uri="{BB962C8B-B14F-4D97-AF65-F5344CB8AC3E}">
        <p14:creationId xmlns:p14="http://schemas.microsoft.com/office/powerpoint/2010/main" val="2790689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1CA9-FD6D-1E40-986D-A0EDFCDCF290}"/>
              </a:ext>
            </a:extLst>
          </p:cNvPr>
          <p:cNvSpPr>
            <a:spLocks noGrp="1"/>
          </p:cNvSpPr>
          <p:nvPr>
            <p:ph type="title"/>
          </p:nvPr>
        </p:nvSpPr>
        <p:spPr/>
        <p:txBody>
          <a:bodyPr/>
          <a:lstStyle/>
          <a:p>
            <a:r>
              <a:rPr lang="en-US" dirty="0"/>
              <a:t>Do PCA and t-SNE </a:t>
            </a:r>
            <a:r>
              <a:rPr lang="en-US" i="1" dirty="0"/>
              <a:t>actually</a:t>
            </a:r>
            <a:r>
              <a:rPr lang="en-US" dirty="0"/>
              <a:t> </a:t>
            </a:r>
            <a:r>
              <a:rPr lang="en-US" i="1" dirty="0"/>
              <a:t>reveal</a:t>
            </a:r>
            <a:r>
              <a:rPr lang="en-US" dirty="0"/>
              <a:t> multi-dimensional relationships?</a:t>
            </a:r>
          </a:p>
        </p:txBody>
      </p:sp>
      <p:sp>
        <p:nvSpPr>
          <p:cNvPr id="3" name="Content Placeholder 2">
            <a:extLst>
              <a:ext uri="{FF2B5EF4-FFF2-40B4-BE49-F238E27FC236}">
                <a16:creationId xmlns:a16="http://schemas.microsoft.com/office/drawing/2014/main" id="{635A0A3D-0BA2-4244-97A8-BF9DE6C60DA6}"/>
              </a:ext>
            </a:extLst>
          </p:cNvPr>
          <p:cNvSpPr>
            <a:spLocks noGrp="1"/>
          </p:cNvSpPr>
          <p:nvPr>
            <p:ph idx="1"/>
          </p:nvPr>
        </p:nvSpPr>
        <p:spPr>
          <a:xfrm>
            <a:off x="838200" y="1825625"/>
            <a:ext cx="7591425" cy="4351338"/>
          </a:xfrm>
        </p:spPr>
        <p:txBody>
          <a:bodyPr>
            <a:normAutofit fontScale="92500" lnSpcReduction="10000"/>
          </a:bodyPr>
          <a:lstStyle/>
          <a:p>
            <a:r>
              <a:rPr lang="en-US" dirty="0"/>
              <a:t>MNIST is visualized in t-SNE as clusters colored by their associated digit labels so that “those images with high similarity in their original feature space are placed close to each other in the 2D/3D space</a:t>
            </a:r>
          </a:p>
          <a:p>
            <a:r>
              <a:rPr lang="en-US" dirty="0"/>
              <a:t>“one can easily identify and which digit images are outliers (and thus confusing as another digit)”</a:t>
            </a:r>
          </a:p>
          <a:p>
            <a:r>
              <a:rPr lang="en-US" dirty="0"/>
              <a:t>t-SNE author </a:t>
            </a:r>
            <a:r>
              <a:rPr lang="en-US" dirty="0" err="1"/>
              <a:t>Maaten</a:t>
            </a:r>
            <a:r>
              <a:rPr lang="en-US" dirty="0"/>
              <a:t> warned about such statements-- t-SNE may not assign meaning, to point densities, in  clusters. The outlier and dense areas, visible in t-SNE, may not be them, in the original n-D space</a:t>
            </a:r>
          </a:p>
          <a:p>
            <a:r>
              <a:rPr lang="en-US" dirty="0"/>
              <a:t>In addition, the 2–D attributes, generated by t-SNE, do not have direct domain interpretation</a:t>
            </a:r>
          </a:p>
          <a:p>
            <a:endParaRPr lang="en-US" dirty="0"/>
          </a:p>
        </p:txBody>
      </p:sp>
      <p:pic>
        <p:nvPicPr>
          <p:cNvPr id="4" name="Picture 3" descr="A drawing of a person&#10;&#10;Description automatically generated">
            <a:extLst>
              <a:ext uri="{FF2B5EF4-FFF2-40B4-BE49-F238E27FC236}">
                <a16:creationId xmlns:a16="http://schemas.microsoft.com/office/drawing/2014/main" id="{22B95819-897A-A64B-91F6-43E83A40C34D}"/>
              </a:ext>
            </a:extLst>
          </p:cNvPr>
          <p:cNvPicPr>
            <a:picLocks noChangeAspect="1"/>
          </p:cNvPicPr>
          <p:nvPr/>
        </p:nvPicPr>
        <p:blipFill>
          <a:blip r:embed="rId2"/>
          <a:stretch>
            <a:fillRect/>
          </a:stretch>
        </p:blipFill>
        <p:spPr>
          <a:xfrm>
            <a:off x="8907081" y="1536011"/>
            <a:ext cx="2463037" cy="1892989"/>
          </a:xfrm>
          <a:prstGeom prst="rect">
            <a:avLst/>
          </a:prstGeom>
        </p:spPr>
      </p:pic>
      <p:sp>
        <p:nvSpPr>
          <p:cNvPr id="6" name="object 2">
            <a:extLst>
              <a:ext uri="{FF2B5EF4-FFF2-40B4-BE49-F238E27FC236}">
                <a16:creationId xmlns:a16="http://schemas.microsoft.com/office/drawing/2014/main" id="{F0623514-CA04-7B43-B69C-B7BA7E161BC4}"/>
              </a:ext>
            </a:extLst>
          </p:cNvPr>
          <p:cNvSpPr/>
          <p:nvPr/>
        </p:nvSpPr>
        <p:spPr>
          <a:xfrm>
            <a:off x="8684450" y="3429000"/>
            <a:ext cx="2908300" cy="3115469"/>
          </a:xfrm>
          <a:prstGeom prst="rect">
            <a:avLst/>
          </a:prstGeom>
          <a:blipFill>
            <a:blip r:embed="rId3" cstate="print"/>
            <a:stretch>
              <a:fillRect l="-37704" t="-5682" r="-28534"/>
            </a:stretch>
          </a:blipFill>
        </p:spPr>
        <p:txBody>
          <a:bodyPr wrap="square" lIns="0" tIns="0" rIns="0" bIns="0" rtlCol="0"/>
          <a:lstStyle/>
          <a:p>
            <a:endParaRPr/>
          </a:p>
        </p:txBody>
      </p:sp>
    </p:spTree>
    <p:extLst>
      <p:ext uri="{BB962C8B-B14F-4D97-AF65-F5344CB8AC3E}">
        <p14:creationId xmlns:p14="http://schemas.microsoft.com/office/powerpoint/2010/main" val="4292152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28EE-3B90-5A45-91F8-9FA991FB11B4}"/>
              </a:ext>
            </a:extLst>
          </p:cNvPr>
          <p:cNvSpPr>
            <a:spLocks noGrp="1"/>
          </p:cNvSpPr>
          <p:nvPr>
            <p:ph type="title"/>
          </p:nvPr>
        </p:nvSpPr>
        <p:spPr/>
        <p:txBody>
          <a:bodyPr/>
          <a:lstStyle/>
          <a:p>
            <a:pPr lvl="0"/>
            <a:r>
              <a:rPr lang="en-US" dirty="0"/>
              <a:t>Interpreting Time Series via Reversible Methods</a:t>
            </a:r>
          </a:p>
        </p:txBody>
      </p:sp>
      <p:sp>
        <p:nvSpPr>
          <p:cNvPr id="3" name="Content Placeholder 2">
            <a:extLst>
              <a:ext uri="{FF2B5EF4-FFF2-40B4-BE49-F238E27FC236}">
                <a16:creationId xmlns:a16="http://schemas.microsoft.com/office/drawing/2014/main" id="{0DB720A4-5135-654E-AAB8-77DA9045A621}"/>
              </a:ext>
            </a:extLst>
          </p:cNvPr>
          <p:cNvSpPr>
            <a:spLocks noGrp="1"/>
          </p:cNvSpPr>
          <p:nvPr>
            <p:ph idx="1"/>
          </p:nvPr>
        </p:nvSpPr>
        <p:spPr>
          <a:xfrm>
            <a:off x="838200" y="1825625"/>
            <a:ext cx="4976813" cy="4351338"/>
          </a:xfrm>
        </p:spPr>
        <p:txBody>
          <a:bodyPr/>
          <a:lstStyle/>
          <a:p>
            <a:r>
              <a:rPr lang="en-US" dirty="0"/>
              <a:t>Trends in retrospective time series data are relatively straightforward to understand</a:t>
            </a:r>
          </a:p>
          <a:p>
            <a:r>
              <a:rPr lang="en-US" dirty="0"/>
              <a:t>How do we understand predictions of time series in data?</a:t>
            </a:r>
          </a:p>
        </p:txBody>
      </p:sp>
      <p:pic>
        <p:nvPicPr>
          <p:cNvPr id="5" name="Picture 4" descr="A close up of a map&#10;&#10;Description automatically generated">
            <a:extLst>
              <a:ext uri="{FF2B5EF4-FFF2-40B4-BE49-F238E27FC236}">
                <a16:creationId xmlns:a16="http://schemas.microsoft.com/office/drawing/2014/main" id="{80C35FFF-6979-7F4E-A924-497FE14B3DC9}"/>
              </a:ext>
            </a:extLst>
          </p:cNvPr>
          <p:cNvPicPr>
            <a:picLocks noChangeAspect="1"/>
          </p:cNvPicPr>
          <p:nvPr/>
        </p:nvPicPr>
        <p:blipFill>
          <a:blip r:embed="rId2"/>
          <a:stretch>
            <a:fillRect/>
          </a:stretch>
        </p:blipFill>
        <p:spPr>
          <a:xfrm>
            <a:off x="6376989" y="1690688"/>
            <a:ext cx="5146145" cy="4871244"/>
          </a:xfrm>
          <a:prstGeom prst="rect">
            <a:avLst/>
          </a:prstGeom>
        </p:spPr>
      </p:pic>
    </p:spTree>
    <p:extLst>
      <p:ext uri="{BB962C8B-B14F-4D97-AF65-F5344CB8AC3E}">
        <p14:creationId xmlns:p14="http://schemas.microsoft.com/office/powerpoint/2010/main" val="3358365900"/>
      </p:ext>
    </p:extLst>
  </p:cSld>
  <p:clrMapOvr>
    <a:masterClrMapping/>
  </p:clrMapOvr>
  <mc:AlternateContent xmlns:mc="http://schemas.openxmlformats.org/markup-compatibility/2006" xmlns:p14="http://schemas.microsoft.com/office/powerpoint/2010/main">
    <mc:Choice Requires="p14">
      <p:transition spd="slow" p14:dur="2000" advTm="14956"/>
    </mc:Choice>
    <mc:Fallback xmlns="">
      <p:transition spd="slow" advTm="1495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65FEA3-0173-694A-B1BF-DBC6CB1F371B}"/>
              </a:ext>
            </a:extLst>
          </p:cNvPr>
          <p:cNvSpPr>
            <a:spLocks noGrp="1"/>
          </p:cNvSpPr>
          <p:nvPr>
            <p:ph type="title"/>
          </p:nvPr>
        </p:nvSpPr>
        <p:spPr/>
        <p:txBody>
          <a:bodyPr/>
          <a:lstStyle/>
          <a:p>
            <a:r>
              <a:rPr lang="en-US" dirty="0"/>
              <a:t>Interpreting Time Series via Reversible Methods</a:t>
            </a:r>
          </a:p>
        </p:txBody>
      </p:sp>
      <p:sp>
        <p:nvSpPr>
          <p:cNvPr id="3" name="Content Placeholder 2">
            <a:extLst>
              <a:ext uri="{FF2B5EF4-FFF2-40B4-BE49-F238E27FC236}">
                <a16:creationId xmlns:a16="http://schemas.microsoft.com/office/drawing/2014/main" id="{579155F2-DBFD-CA4B-8681-07FF36BE8103}"/>
              </a:ext>
            </a:extLst>
          </p:cNvPr>
          <p:cNvSpPr>
            <a:spLocks noGrp="1"/>
          </p:cNvSpPr>
          <p:nvPr>
            <p:ph idx="1"/>
          </p:nvPr>
        </p:nvSpPr>
        <p:spPr/>
        <p:txBody>
          <a:bodyPr/>
          <a:lstStyle/>
          <a:p>
            <a:r>
              <a:rPr lang="en-US" dirty="0"/>
              <a:t>Similar to the saliency masks on images, a heatmap can be created based on the relevance produced by XAI methods</a:t>
            </a:r>
          </a:p>
          <a:p>
            <a:r>
              <a:rPr lang="en-US" dirty="0"/>
              <a:t>Create a visualization with this heatmap enriching a line plot of the original time series. Together with domain knowledge, an expert can inspect the produced explanation visualizations</a:t>
            </a:r>
          </a:p>
        </p:txBody>
      </p:sp>
      <p:pic>
        <p:nvPicPr>
          <p:cNvPr id="1026" name="Picture 2" descr="Low &#10;Saliency &#10;100 &#10;100 &#10;DeepLlFT &#10;100 &#10;LIME &#10;100 &#10;SHAP &#10;Il lill h, &#10;100 &#10;Importance &#10;High &#10;200 &#10;200 &#10;200 &#10;Il I Il, &#10;200 &#10;200 &#10;Data: FordA Model: Paper &#10;30d &#10;30Ci &#10;30d &#10;30 &#10;400 &#10;400 &#10;400 &#10;400 &#10;400 &#10;500 &#10;500 &#10;500 &#10;500 &#10;500 &#10;Figure l. Relevance Heatmaps on an exemplary time series of the FordA dataset using a ResNet paper model. XAI methods shown with &#10;their relevance heatmaps are Saliency Maps, LRP, DeepLIFT, LIME, and SHAP. The blue rectangles display controversial parts of the time &#10;series for the XAI methods with red marking high importance for the classification which are, e.g., set to zero by verification methods. ">
            <a:extLst>
              <a:ext uri="{FF2B5EF4-FFF2-40B4-BE49-F238E27FC236}">
                <a16:creationId xmlns:a16="http://schemas.microsoft.com/office/drawing/2014/main" id="{5A6910FF-5BE9-684B-AD32-C4844D26E4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45"/>
          <a:stretch/>
        </p:blipFill>
        <p:spPr bwMode="auto">
          <a:xfrm>
            <a:off x="1524000" y="4001294"/>
            <a:ext cx="9144000" cy="2570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3E302A4-F7AA-3D4B-9880-9CCB68CA0BEF}"/>
              </a:ext>
            </a:extLst>
          </p:cNvPr>
          <p:cNvSpPr/>
          <p:nvPr/>
        </p:nvSpPr>
        <p:spPr>
          <a:xfrm>
            <a:off x="8934831" y="3646250"/>
            <a:ext cx="1620636" cy="369332"/>
          </a:xfrm>
          <a:prstGeom prst="rect">
            <a:avLst/>
          </a:prstGeom>
        </p:spPr>
        <p:txBody>
          <a:bodyPr wrap="none">
            <a:spAutoFit/>
          </a:bodyPr>
          <a:lstStyle/>
          <a:p>
            <a:r>
              <a:rPr lang="en-US" dirty="0">
                <a:highlight>
                  <a:srgbClr val="D3D3D3"/>
                </a:highlight>
                <a:ea typeface="Calibri" panose="020F0502020204030204" pitchFamily="34" charset="0"/>
              </a:rPr>
              <a:t>[Schlegel 2019]</a:t>
            </a:r>
            <a:endParaRPr lang="en-US" dirty="0"/>
          </a:p>
        </p:txBody>
      </p:sp>
    </p:spTree>
    <p:extLst>
      <p:ext uri="{BB962C8B-B14F-4D97-AF65-F5344CB8AC3E}">
        <p14:creationId xmlns:p14="http://schemas.microsoft.com/office/powerpoint/2010/main" val="2182906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Association Rules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7778" y="1864519"/>
            <a:ext cx="3510256" cy="391620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034" y="1776151"/>
            <a:ext cx="3554692" cy="28803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936" y="1776151"/>
            <a:ext cx="3320465" cy="2633472"/>
          </a:xfrm>
          <a:prstGeom prst="rect">
            <a:avLst/>
          </a:prstGeom>
        </p:spPr>
      </p:pic>
      <p:sp>
        <p:nvSpPr>
          <p:cNvPr id="3" name="TextBox 2">
            <a:extLst>
              <a:ext uri="{FF2B5EF4-FFF2-40B4-BE49-F238E27FC236}">
                <a16:creationId xmlns:a16="http://schemas.microsoft.com/office/drawing/2014/main" id="{04C8C97C-D30C-0F42-AA37-8D57CFE56F5E}"/>
              </a:ext>
            </a:extLst>
          </p:cNvPr>
          <p:cNvSpPr txBox="1"/>
          <p:nvPr/>
        </p:nvSpPr>
        <p:spPr>
          <a:xfrm>
            <a:off x="9922169" y="6539142"/>
            <a:ext cx="1273105" cy="240066"/>
          </a:xfrm>
          <a:prstGeom prst="rect">
            <a:avLst/>
          </a:prstGeom>
          <a:noFill/>
        </p:spPr>
        <p:txBody>
          <a:bodyPr wrap="none" rtlCol="0">
            <a:spAutoFit/>
          </a:bodyPr>
          <a:lstStyle/>
          <a:p>
            <a:r>
              <a:rPr lang="en-US" sz="960" dirty="0"/>
              <a:t>Image source: </a:t>
            </a:r>
            <a:r>
              <a:rPr lang="en-US" sz="960" dirty="0" err="1"/>
              <a:t>sklearn</a:t>
            </a:r>
            <a:endParaRPr lang="en-US" sz="960" dirty="0"/>
          </a:p>
        </p:txBody>
      </p:sp>
      <p:sp>
        <p:nvSpPr>
          <p:cNvPr id="7" name="Rectangle 6">
            <a:extLst>
              <a:ext uri="{FF2B5EF4-FFF2-40B4-BE49-F238E27FC236}">
                <a16:creationId xmlns:a16="http://schemas.microsoft.com/office/drawing/2014/main" id="{26D9765C-F905-6042-84A0-AFCCAC66C81D}"/>
              </a:ext>
            </a:extLst>
          </p:cNvPr>
          <p:cNvSpPr/>
          <p:nvPr/>
        </p:nvSpPr>
        <p:spPr>
          <a:xfrm>
            <a:off x="4848224" y="4656511"/>
            <a:ext cx="6784757" cy="1323439"/>
          </a:xfrm>
          <a:prstGeom prst="rect">
            <a:avLst/>
          </a:prstGeom>
        </p:spPr>
        <p:txBody>
          <a:bodyPr wrap="square">
            <a:spAutoFit/>
          </a:bodyPr>
          <a:lstStyle/>
          <a:p>
            <a:pPr marL="285750" indent="-285750">
              <a:buFont typeface="Arial" panose="020B0604020202020204" pitchFamily="34" charset="0"/>
              <a:buChar char="•"/>
            </a:pPr>
            <a:r>
              <a:rPr lang="en-US" sz="2000" dirty="0"/>
              <a:t>Matrix with rows as Left Hand Side, LHS  </a:t>
            </a:r>
            <a:r>
              <a:rPr lang="en-US" sz="2000" dirty="0" err="1"/>
              <a:t>itemsets</a:t>
            </a:r>
            <a:r>
              <a:rPr lang="en-US" sz="2000" dirty="0"/>
              <a:t> of rules and columns as Right Hand  side (RHS) </a:t>
            </a:r>
            <a:r>
              <a:rPr lang="en-US" sz="2000" dirty="0" err="1"/>
              <a:t>itemsets</a:t>
            </a:r>
            <a:r>
              <a:rPr lang="en-US" sz="2000" dirty="0"/>
              <a:t> of rules</a:t>
            </a:r>
          </a:p>
          <a:p>
            <a:pPr marL="285750" indent="-285750">
              <a:buFont typeface="Arial" panose="020B0604020202020204" pitchFamily="34" charset="0"/>
              <a:buChar char="•"/>
            </a:pPr>
            <a:r>
              <a:rPr lang="en-US" sz="2000" dirty="0"/>
              <a:t>Scalability for many LHS and RHS</a:t>
            </a:r>
          </a:p>
          <a:p>
            <a:pPr marL="285750" indent="-285750">
              <a:buFont typeface="Arial" panose="020B0604020202020204" pitchFamily="34" charset="0"/>
              <a:buChar char="•"/>
            </a:pPr>
            <a:r>
              <a:rPr lang="en-US" sz="2000" dirty="0"/>
              <a:t>Readability of small cells having many items</a:t>
            </a:r>
          </a:p>
        </p:txBody>
      </p:sp>
    </p:spTree>
    <p:extLst>
      <p:ext uri="{BB962C8B-B14F-4D97-AF65-F5344CB8AC3E}">
        <p14:creationId xmlns:p14="http://schemas.microsoft.com/office/powerpoint/2010/main" val="2885766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81" y="342901"/>
            <a:ext cx="7117080" cy="5943935"/>
          </a:xfrm>
          <a:prstGeom prst="rect">
            <a:avLst/>
          </a:prstGeom>
        </p:spPr>
      </p:pic>
      <p:sp>
        <p:nvSpPr>
          <p:cNvPr id="2" name="TextBox 1">
            <a:extLst>
              <a:ext uri="{FF2B5EF4-FFF2-40B4-BE49-F238E27FC236}">
                <a16:creationId xmlns:a16="http://schemas.microsoft.com/office/drawing/2014/main" id="{71CBF8E8-296F-3D43-985D-CD3043F410F7}"/>
              </a:ext>
            </a:extLst>
          </p:cNvPr>
          <p:cNvSpPr txBox="1"/>
          <p:nvPr/>
        </p:nvSpPr>
        <p:spPr>
          <a:xfrm>
            <a:off x="777241" y="6414802"/>
            <a:ext cx="1775358" cy="338554"/>
          </a:xfrm>
          <a:prstGeom prst="rect">
            <a:avLst/>
          </a:prstGeom>
          <a:noFill/>
        </p:spPr>
        <p:txBody>
          <a:bodyPr wrap="none" rtlCol="0">
            <a:spAutoFit/>
          </a:bodyPr>
          <a:lstStyle/>
          <a:p>
            <a:r>
              <a:rPr lang="en-US" sz="1600" dirty="0"/>
              <a:t>(Ahmad et al 2018)</a:t>
            </a:r>
          </a:p>
        </p:txBody>
      </p:sp>
    </p:spTree>
    <p:extLst>
      <p:ext uri="{BB962C8B-B14F-4D97-AF65-F5344CB8AC3E}">
        <p14:creationId xmlns:p14="http://schemas.microsoft.com/office/powerpoint/2010/main" val="3515141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E3D6-DB87-3345-A9A7-CEE9A6E397B4}"/>
              </a:ext>
            </a:extLst>
          </p:cNvPr>
          <p:cNvSpPr>
            <a:spLocks noGrp="1"/>
          </p:cNvSpPr>
          <p:nvPr>
            <p:ph type="title"/>
          </p:nvPr>
        </p:nvSpPr>
        <p:spPr/>
        <p:txBody>
          <a:bodyPr/>
          <a:lstStyle/>
          <a:p>
            <a:r>
              <a:rPr lang="en-US" dirty="0"/>
              <a:t>Visualizing </a:t>
            </a:r>
            <a:r>
              <a:rPr lang="en-US" dirty="0" err="1"/>
              <a:t>ARules</a:t>
            </a:r>
            <a:r>
              <a:rPr lang="en-US" dirty="0"/>
              <a:t> using Parallel Sets</a:t>
            </a:r>
          </a:p>
        </p:txBody>
      </p:sp>
      <p:sp>
        <p:nvSpPr>
          <p:cNvPr id="3" name="Content Placeholder 2">
            <a:extLst>
              <a:ext uri="{FF2B5EF4-FFF2-40B4-BE49-F238E27FC236}">
                <a16:creationId xmlns:a16="http://schemas.microsoft.com/office/drawing/2014/main" id="{6996620B-D086-264D-AFAD-8A72BC11C855}"/>
              </a:ext>
            </a:extLst>
          </p:cNvPr>
          <p:cNvSpPr>
            <a:spLocks noGrp="1"/>
          </p:cNvSpPr>
          <p:nvPr>
            <p:ph idx="1"/>
          </p:nvPr>
        </p:nvSpPr>
        <p:spPr>
          <a:xfrm>
            <a:off x="838200" y="1825625"/>
            <a:ext cx="7977188" cy="4351338"/>
          </a:xfrm>
        </p:spPr>
        <p:txBody>
          <a:bodyPr>
            <a:normAutofit fontScale="92500"/>
          </a:bodyPr>
          <a:lstStyle/>
          <a:p>
            <a:r>
              <a:rPr lang="en-US" dirty="0"/>
              <a:t>Approach:</a:t>
            </a:r>
          </a:p>
          <a:p>
            <a:pPr lvl="1"/>
            <a:r>
              <a:rPr lang="en-US" dirty="0"/>
              <a:t>Discovering Association Rules</a:t>
            </a:r>
          </a:p>
          <a:p>
            <a:pPr lvl="1"/>
            <a:r>
              <a:rPr lang="en-US" dirty="0"/>
              <a:t>Deleting dimensions irrelevant to AR</a:t>
            </a:r>
          </a:p>
          <a:p>
            <a:pPr lvl="1"/>
            <a:r>
              <a:rPr lang="en-US" dirty="0"/>
              <a:t>Feeding rules to two coordinated rule visualizations (called  </a:t>
            </a:r>
            <a:r>
              <a:rPr lang="en-US" dirty="0" err="1"/>
              <a:t>ARTable</a:t>
            </a:r>
            <a:r>
              <a:rPr lang="en-US" dirty="0"/>
              <a:t> and </a:t>
            </a:r>
            <a:r>
              <a:rPr lang="en-US" dirty="0" err="1"/>
              <a:t>ParSets</a:t>
            </a:r>
            <a:r>
              <a:rPr lang="en-US" dirty="0"/>
              <a:t>)</a:t>
            </a:r>
          </a:p>
          <a:p>
            <a:r>
              <a:rPr lang="en-US" dirty="0"/>
              <a:t>User interactions</a:t>
            </a:r>
          </a:p>
          <a:p>
            <a:pPr lvl="1"/>
            <a:r>
              <a:rPr lang="en-US" dirty="0"/>
              <a:t>Visually explore rules in </a:t>
            </a:r>
            <a:r>
              <a:rPr lang="en-US" dirty="0" err="1"/>
              <a:t>ARTable</a:t>
            </a:r>
            <a:endParaRPr lang="en-US" dirty="0"/>
          </a:p>
          <a:p>
            <a:pPr lvl="1"/>
            <a:r>
              <a:rPr lang="en-US" dirty="0"/>
              <a:t>Find interesting rules, dimensions, and categories in </a:t>
            </a:r>
            <a:r>
              <a:rPr lang="en-US" dirty="0" err="1"/>
              <a:t>ARTable</a:t>
            </a:r>
            <a:endParaRPr lang="en-US" dirty="0"/>
          </a:p>
          <a:p>
            <a:pPr lvl="1"/>
            <a:r>
              <a:rPr lang="en-US" dirty="0"/>
              <a:t>Create and optimize the layout of </a:t>
            </a:r>
            <a:r>
              <a:rPr lang="en-US" dirty="0" err="1"/>
              <a:t>ParSets</a:t>
            </a:r>
            <a:endParaRPr lang="en-US" dirty="0"/>
          </a:p>
          <a:p>
            <a:pPr lvl="1"/>
            <a:r>
              <a:rPr lang="en-US" dirty="0"/>
              <a:t>Validate interesting rules</a:t>
            </a:r>
          </a:p>
          <a:p>
            <a:pPr lvl="1"/>
            <a:r>
              <a:rPr lang="en-US" dirty="0"/>
              <a:t>Explore details of rules in </a:t>
            </a:r>
            <a:r>
              <a:rPr lang="en-US" dirty="0" err="1"/>
              <a:t>ParSets</a:t>
            </a:r>
            <a:r>
              <a:rPr lang="en-US" dirty="0"/>
              <a:t> using domain knowledge</a:t>
            </a:r>
          </a:p>
        </p:txBody>
      </p:sp>
      <p:sp>
        <p:nvSpPr>
          <p:cNvPr id="8" name="object 4">
            <a:extLst>
              <a:ext uri="{FF2B5EF4-FFF2-40B4-BE49-F238E27FC236}">
                <a16:creationId xmlns:a16="http://schemas.microsoft.com/office/drawing/2014/main" id="{B5AF1383-192D-4E43-8C6F-1CE7E05AFA35}"/>
              </a:ext>
            </a:extLst>
          </p:cNvPr>
          <p:cNvSpPr txBox="1"/>
          <p:nvPr/>
        </p:nvSpPr>
        <p:spPr>
          <a:xfrm>
            <a:off x="10042995" y="4001294"/>
            <a:ext cx="636270" cy="319318"/>
          </a:xfrm>
          <a:prstGeom prst="rect">
            <a:avLst/>
          </a:prstGeom>
        </p:spPr>
        <p:txBody>
          <a:bodyPr vert="horz" wrap="square" lIns="0" tIns="11430" rIns="0" bIns="0" rtlCol="0">
            <a:spAutoFit/>
          </a:bodyPr>
          <a:lstStyle/>
          <a:p>
            <a:pPr marL="12700">
              <a:lnSpc>
                <a:spcPct val="100000"/>
              </a:lnSpc>
              <a:spcBef>
                <a:spcPts val="90"/>
              </a:spcBef>
            </a:pPr>
            <a:r>
              <a:rPr lang="en-US" sz="2000" spc="-20" dirty="0">
                <a:cs typeface="Franklin Gothic Book"/>
              </a:rPr>
              <a:t>After</a:t>
            </a:r>
            <a:endParaRPr lang="en-US" sz="2000" dirty="0">
              <a:cs typeface="Franklin Gothic Book"/>
            </a:endParaRPr>
          </a:p>
        </p:txBody>
      </p:sp>
      <p:sp>
        <p:nvSpPr>
          <p:cNvPr id="9" name="object 5">
            <a:extLst>
              <a:ext uri="{FF2B5EF4-FFF2-40B4-BE49-F238E27FC236}">
                <a16:creationId xmlns:a16="http://schemas.microsoft.com/office/drawing/2014/main" id="{7C72AE9F-0BA3-6046-8010-84DC527A267E}"/>
              </a:ext>
            </a:extLst>
          </p:cNvPr>
          <p:cNvSpPr/>
          <p:nvPr/>
        </p:nvSpPr>
        <p:spPr>
          <a:xfrm>
            <a:off x="9071124" y="2058701"/>
            <a:ext cx="2580012" cy="1888432"/>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D87E9177-02D9-964B-AABD-AB265D876A6E}"/>
              </a:ext>
            </a:extLst>
          </p:cNvPr>
          <p:cNvSpPr/>
          <p:nvPr/>
        </p:nvSpPr>
        <p:spPr>
          <a:xfrm>
            <a:off x="9082149" y="4373688"/>
            <a:ext cx="2568987" cy="1893953"/>
          </a:xfrm>
          <a:prstGeom prst="rect">
            <a:avLst/>
          </a:prstGeom>
          <a:blipFill>
            <a:blip r:embed="rId4" cstate="print"/>
            <a:stretch>
              <a:fillRect/>
            </a:stretch>
          </a:blipFill>
        </p:spPr>
        <p:txBody>
          <a:bodyPr wrap="square" lIns="0" tIns="0" rIns="0" bIns="0" rtlCol="0"/>
          <a:lstStyle/>
          <a:p>
            <a:endParaRPr/>
          </a:p>
        </p:txBody>
      </p:sp>
      <p:sp>
        <p:nvSpPr>
          <p:cNvPr id="11" name="object 25">
            <a:extLst>
              <a:ext uri="{FF2B5EF4-FFF2-40B4-BE49-F238E27FC236}">
                <a16:creationId xmlns:a16="http://schemas.microsoft.com/office/drawing/2014/main" id="{D2F4FF3C-3FF3-6549-897E-1685B0CED444}"/>
              </a:ext>
            </a:extLst>
          </p:cNvPr>
          <p:cNvSpPr txBox="1"/>
          <p:nvPr/>
        </p:nvSpPr>
        <p:spPr>
          <a:xfrm>
            <a:off x="9772650" y="6267641"/>
            <a:ext cx="1668780"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Franklin Gothic Book"/>
                <a:cs typeface="Franklin Gothic Book"/>
                <a:hlinkClick r:id="rId5"/>
              </a:rPr>
              <a:t>Source Visualization</a:t>
            </a:r>
            <a:endParaRPr sz="1200" dirty="0">
              <a:latin typeface="Franklin Gothic Book"/>
              <a:cs typeface="Franklin Gothic Book"/>
            </a:endParaRPr>
          </a:p>
        </p:txBody>
      </p:sp>
      <p:sp>
        <p:nvSpPr>
          <p:cNvPr id="12" name="object 4">
            <a:extLst>
              <a:ext uri="{FF2B5EF4-FFF2-40B4-BE49-F238E27FC236}">
                <a16:creationId xmlns:a16="http://schemas.microsoft.com/office/drawing/2014/main" id="{E2E3E994-E15A-744B-8D07-9E75B6FCA298}"/>
              </a:ext>
            </a:extLst>
          </p:cNvPr>
          <p:cNvSpPr txBox="1"/>
          <p:nvPr/>
        </p:nvSpPr>
        <p:spPr>
          <a:xfrm>
            <a:off x="10005847" y="1629774"/>
            <a:ext cx="895516" cy="319318"/>
          </a:xfrm>
          <a:prstGeom prst="rect">
            <a:avLst/>
          </a:prstGeom>
        </p:spPr>
        <p:txBody>
          <a:bodyPr vert="horz" wrap="square" lIns="0" tIns="11430" rIns="0" bIns="0" rtlCol="0">
            <a:spAutoFit/>
          </a:bodyPr>
          <a:lstStyle/>
          <a:p>
            <a:pPr marL="12700">
              <a:lnSpc>
                <a:spcPct val="100000"/>
              </a:lnSpc>
              <a:spcBef>
                <a:spcPts val="90"/>
              </a:spcBef>
            </a:pPr>
            <a:r>
              <a:rPr lang="en-US" sz="2000" spc="-20" dirty="0">
                <a:cs typeface="Franklin Gothic Book"/>
              </a:rPr>
              <a:t>Before</a:t>
            </a:r>
            <a:endParaRPr lang="en-US" sz="2000" dirty="0">
              <a:cs typeface="Franklin Gothic Book"/>
            </a:endParaRPr>
          </a:p>
        </p:txBody>
      </p:sp>
    </p:spTree>
    <p:extLst>
      <p:ext uri="{BB962C8B-B14F-4D97-AF65-F5344CB8AC3E}">
        <p14:creationId xmlns:p14="http://schemas.microsoft.com/office/powerpoint/2010/main" val="119848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What is Interpretability?</a:t>
            </a:r>
            <a:endParaRPr lang="en-US" b="0" dirty="0">
              <a:latin typeface="Museo Sans 100" panose="02000000000000000000" pitchFamily="2" charset="77"/>
            </a:endParaRPr>
          </a:p>
        </p:txBody>
      </p:sp>
      <p:sp>
        <p:nvSpPr>
          <p:cNvPr id="8" name="Content Placeholder 14">
            <a:extLst>
              <a:ext uri="{FF2B5EF4-FFF2-40B4-BE49-F238E27FC236}">
                <a16:creationId xmlns:a16="http://schemas.microsoft.com/office/drawing/2014/main" id="{60184E57-F469-4249-B515-7A6DCBF9A704}"/>
              </a:ext>
            </a:extLst>
          </p:cNvPr>
          <p:cNvSpPr txBox="1">
            <a:spLocks/>
          </p:cNvSpPr>
          <p:nvPr/>
        </p:nvSpPr>
        <p:spPr>
          <a:xfrm>
            <a:off x="838199"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endParaRPr lang="en-US" sz="2000" dirty="0"/>
          </a:p>
        </p:txBody>
      </p:sp>
      <p:pic>
        <p:nvPicPr>
          <p:cNvPr id="13" name="Picture 12">
            <a:extLst>
              <a:ext uri="{FF2B5EF4-FFF2-40B4-BE49-F238E27FC236}">
                <a16:creationId xmlns:a16="http://schemas.microsoft.com/office/drawing/2014/main" id="{9626A210-592E-6C40-BCB3-D8C11816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285" y="1690688"/>
            <a:ext cx="1439686" cy="1434263"/>
          </a:xfrm>
          <a:prstGeom prst="rect">
            <a:avLst/>
          </a:prstGeom>
        </p:spPr>
      </p:pic>
      <p:grpSp>
        <p:nvGrpSpPr>
          <p:cNvPr id="14" name="Group 13">
            <a:extLst>
              <a:ext uri="{FF2B5EF4-FFF2-40B4-BE49-F238E27FC236}">
                <a16:creationId xmlns:a16="http://schemas.microsoft.com/office/drawing/2014/main" id="{E0511DEA-7802-3644-AD45-D27CD6968ED2}"/>
              </a:ext>
            </a:extLst>
          </p:cNvPr>
          <p:cNvGrpSpPr/>
          <p:nvPr/>
        </p:nvGrpSpPr>
        <p:grpSpPr>
          <a:xfrm>
            <a:off x="5838342" y="1704402"/>
            <a:ext cx="4248150" cy="3473759"/>
            <a:chOff x="7169150" y="1597365"/>
            <a:chExt cx="4248150" cy="3473759"/>
          </a:xfrm>
        </p:grpSpPr>
        <p:pic>
          <p:nvPicPr>
            <p:cNvPr id="16" name="Picture 15">
              <a:extLst>
                <a:ext uri="{FF2B5EF4-FFF2-40B4-BE49-F238E27FC236}">
                  <a16:creationId xmlns:a16="http://schemas.microsoft.com/office/drawing/2014/main" id="{9FB12CF3-A29D-CA41-9CC9-F39646C34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150" y="1597365"/>
              <a:ext cx="2882900" cy="3334697"/>
            </a:xfrm>
            <a:prstGeom prst="rect">
              <a:avLst/>
            </a:prstGeom>
          </p:spPr>
        </p:pic>
        <p:pic>
          <p:nvPicPr>
            <p:cNvPr id="17" name="Picture 16">
              <a:extLst>
                <a:ext uri="{FF2B5EF4-FFF2-40B4-BE49-F238E27FC236}">
                  <a16:creationId xmlns:a16="http://schemas.microsoft.com/office/drawing/2014/main" id="{195B18FF-EC08-C84F-8975-119C03920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417" y="3150067"/>
              <a:ext cx="1177940" cy="864456"/>
            </a:xfrm>
            <a:prstGeom prst="rect">
              <a:avLst/>
            </a:prstGeom>
          </p:spPr>
        </p:pic>
        <p:pic>
          <p:nvPicPr>
            <p:cNvPr id="18" name="Picture 17">
              <a:extLst>
                <a:ext uri="{FF2B5EF4-FFF2-40B4-BE49-F238E27FC236}">
                  <a16:creationId xmlns:a16="http://schemas.microsoft.com/office/drawing/2014/main" id="{7C8C6592-E3A7-3540-9ECF-03A616E58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9780" y="4014523"/>
              <a:ext cx="1017866" cy="670302"/>
            </a:xfrm>
            <a:prstGeom prst="rect">
              <a:avLst/>
            </a:prstGeom>
          </p:spPr>
        </p:pic>
        <p:pic>
          <p:nvPicPr>
            <p:cNvPr id="19" name="Picture 18">
              <a:extLst>
                <a:ext uri="{FF2B5EF4-FFF2-40B4-BE49-F238E27FC236}">
                  <a16:creationId xmlns:a16="http://schemas.microsoft.com/office/drawing/2014/main" id="{C5F126A4-514D-CC44-A204-1D13E0F67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9360" y="3968657"/>
              <a:ext cx="1177940" cy="864456"/>
            </a:xfrm>
            <a:prstGeom prst="rect">
              <a:avLst/>
            </a:prstGeom>
          </p:spPr>
        </p:pic>
        <p:pic>
          <p:nvPicPr>
            <p:cNvPr id="20" name="Picture 19">
              <a:extLst>
                <a:ext uri="{FF2B5EF4-FFF2-40B4-BE49-F238E27FC236}">
                  <a16:creationId xmlns:a16="http://schemas.microsoft.com/office/drawing/2014/main" id="{DF952828-898D-F74A-B674-918AD8BEDC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9584" y="4060389"/>
              <a:ext cx="188105" cy="133051"/>
            </a:xfrm>
            <a:prstGeom prst="rect">
              <a:avLst/>
            </a:prstGeom>
          </p:spPr>
        </p:pic>
        <p:pic>
          <p:nvPicPr>
            <p:cNvPr id="21" name="Picture 20">
              <a:extLst>
                <a:ext uri="{FF2B5EF4-FFF2-40B4-BE49-F238E27FC236}">
                  <a16:creationId xmlns:a16="http://schemas.microsoft.com/office/drawing/2014/main" id="{77441D02-0776-BE4B-90BA-28856F1F7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7357" y="4692506"/>
              <a:ext cx="656167" cy="281214"/>
            </a:xfrm>
            <a:prstGeom prst="rect">
              <a:avLst/>
            </a:prstGeom>
          </p:spPr>
        </p:pic>
        <p:pic>
          <p:nvPicPr>
            <p:cNvPr id="22" name="Picture 21">
              <a:extLst>
                <a:ext uri="{FF2B5EF4-FFF2-40B4-BE49-F238E27FC236}">
                  <a16:creationId xmlns:a16="http://schemas.microsoft.com/office/drawing/2014/main" id="{CF566C9E-96C0-C24E-B371-26DF2989A4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1883" y="4789910"/>
              <a:ext cx="656167" cy="281214"/>
            </a:xfrm>
            <a:prstGeom prst="rect">
              <a:avLst/>
            </a:prstGeom>
          </p:spPr>
        </p:pic>
      </p:grpSp>
      <p:sp>
        <p:nvSpPr>
          <p:cNvPr id="23" name="TextBox 22">
            <a:extLst>
              <a:ext uri="{FF2B5EF4-FFF2-40B4-BE49-F238E27FC236}">
                <a16:creationId xmlns:a16="http://schemas.microsoft.com/office/drawing/2014/main" id="{0D7BD502-500D-3847-A3BC-9F629E5CB27E}"/>
              </a:ext>
            </a:extLst>
          </p:cNvPr>
          <p:cNvSpPr txBox="1"/>
          <p:nvPr/>
        </p:nvSpPr>
        <p:spPr>
          <a:xfrm flipH="1">
            <a:off x="6845809" y="5276250"/>
            <a:ext cx="1905266" cy="369332"/>
          </a:xfrm>
          <a:prstGeom prst="rect">
            <a:avLst/>
          </a:prstGeom>
          <a:noFill/>
        </p:spPr>
        <p:txBody>
          <a:bodyPr wrap="square" rtlCol="0">
            <a:spAutoFit/>
          </a:bodyPr>
          <a:lstStyle/>
          <a:p>
            <a:r>
              <a:rPr lang="en-US">
                <a:latin typeface="Museo Sans 300" panose="02000000000000000000" pitchFamily="2" charset="77"/>
              </a:rPr>
              <a:t>Decision Tree A</a:t>
            </a:r>
          </a:p>
        </p:txBody>
      </p:sp>
      <p:sp>
        <p:nvSpPr>
          <p:cNvPr id="24" name="TextBox 23">
            <a:extLst>
              <a:ext uri="{FF2B5EF4-FFF2-40B4-BE49-F238E27FC236}">
                <a16:creationId xmlns:a16="http://schemas.microsoft.com/office/drawing/2014/main" id="{8162F285-9DF5-C446-890D-58AADDAD48C6}"/>
              </a:ext>
            </a:extLst>
          </p:cNvPr>
          <p:cNvSpPr txBox="1"/>
          <p:nvPr/>
        </p:nvSpPr>
        <p:spPr>
          <a:xfrm flipH="1">
            <a:off x="9684632" y="3362962"/>
            <a:ext cx="1905266" cy="369332"/>
          </a:xfrm>
          <a:prstGeom prst="rect">
            <a:avLst/>
          </a:prstGeom>
          <a:noFill/>
        </p:spPr>
        <p:txBody>
          <a:bodyPr wrap="square" rtlCol="0">
            <a:spAutoFit/>
          </a:bodyPr>
          <a:lstStyle/>
          <a:p>
            <a:r>
              <a:rPr lang="en-US" dirty="0">
                <a:latin typeface="Museo Sans 300" panose="02000000000000000000" pitchFamily="2" charset="77"/>
              </a:rPr>
              <a:t>Decision Tree B</a:t>
            </a:r>
          </a:p>
        </p:txBody>
      </p:sp>
      <p:cxnSp>
        <p:nvCxnSpPr>
          <p:cNvPr id="4" name="Straight Connector 3">
            <a:extLst>
              <a:ext uri="{FF2B5EF4-FFF2-40B4-BE49-F238E27FC236}">
                <a16:creationId xmlns:a16="http://schemas.microsoft.com/office/drawing/2014/main" id="{D7DF301F-EBB7-DD44-8D70-D28CD284B405}"/>
              </a:ext>
            </a:extLst>
          </p:cNvPr>
          <p:cNvCxnSpPr/>
          <p:nvPr/>
        </p:nvCxnSpPr>
        <p:spPr>
          <a:xfrm>
            <a:off x="5409190" y="1438031"/>
            <a:ext cx="0" cy="431185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9A6B576E-ABBD-C647-9AD6-8CB47EC7B42C}"/>
              </a:ext>
            </a:extLst>
          </p:cNvPr>
          <p:cNvSpPr/>
          <p:nvPr/>
        </p:nvSpPr>
        <p:spPr>
          <a:xfrm>
            <a:off x="838199" y="6348862"/>
            <a:ext cx="1633781" cy="369332"/>
          </a:xfrm>
          <a:prstGeom prst="rect">
            <a:avLst/>
          </a:prstGeom>
        </p:spPr>
        <p:txBody>
          <a:bodyPr wrap="none">
            <a:spAutoFit/>
          </a:bodyPr>
          <a:lstStyle/>
          <a:p>
            <a:r>
              <a:rPr lang="en-US" dirty="0">
                <a:latin typeface="Calibri" panose="020F0502020204030204" pitchFamily="34" charset="0"/>
              </a:rPr>
              <a:t>[Ahmad 2018] </a:t>
            </a:r>
          </a:p>
        </p:txBody>
      </p:sp>
      <p:pic>
        <p:nvPicPr>
          <p:cNvPr id="7" name="Picture 6" descr="A screenshot of a cell phone&#10;&#10;Description automatically generated">
            <a:extLst>
              <a:ext uri="{FF2B5EF4-FFF2-40B4-BE49-F238E27FC236}">
                <a16:creationId xmlns:a16="http://schemas.microsoft.com/office/drawing/2014/main" id="{5B548DD4-B40D-DC4F-98F3-6183D54304B5}"/>
              </a:ext>
            </a:extLst>
          </p:cNvPr>
          <p:cNvPicPr>
            <a:picLocks noChangeAspect="1"/>
          </p:cNvPicPr>
          <p:nvPr/>
        </p:nvPicPr>
        <p:blipFill>
          <a:blip r:embed="rId9"/>
          <a:stretch>
            <a:fillRect/>
          </a:stretch>
        </p:blipFill>
        <p:spPr>
          <a:xfrm>
            <a:off x="622615" y="1986177"/>
            <a:ext cx="4572000" cy="2541854"/>
          </a:xfrm>
          <a:prstGeom prst="rect">
            <a:avLst/>
          </a:prstGeom>
        </p:spPr>
      </p:pic>
    </p:spTree>
    <p:extLst>
      <p:ext uri="{BB962C8B-B14F-4D97-AF65-F5344CB8AC3E}">
        <p14:creationId xmlns:p14="http://schemas.microsoft.com/office/powerpoint/2010/main" val="10526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7C92-7756-364F-B3A4-3A918DC3956B}"/>
              </a:ext>
            </a:extLst>
          </p:cNvPr>
          <p:cNvSpPr>
            <a:spLocks noGrp="1"/>
          </p:cNvSpPr>
          <p:nvPr>
            <p:ph type="title"/>
          </p:nvPr>
        </p:nvSpPr>
        <p:spPr/>
        <p:txBody>
          <a:bodyPr/>
          <a:lstStyle/>
          <a:p>
            <a:r>
              <a:rPr lang="en-US" dirty="0"/>
              <a:t>Folded Coordinate Decision Tree (FC-DT)</a:t>
            </a:r>
          </a:p>
        </p:txBody>
      </p:sp>
      <p:sp>
        <p:nvSpPr>
          <p:cNvPr id="4" name="object 5">
            <a:extLst>
              <a:ext uri="{FF2B5EF4-FFF2-40B4-BE49-F238E27FC236}">
                <a16:creationId xmlns:a16="http://schemas.microsoft.com/office/drawing/2014/main" id="{C337672F-9BD5-D448-A3D4-CABAB7B99BF0}"/>
              </a:ext>
            </a:extLst>
          </p:cNvPr>
          <p:cNvSpPr txBox="1"/>
          <p:nvPr/>
        </p:nvSpPr>
        <p:spPr>
          <a:xfrm>
            <a:off x="1025349" y="5249850"/>
            <a:ext cx="4461661" cy="1095172"/>
          </a:xfrm>
          <a:prstGeom prst="rect">
            <a:avLst/>
          </a:prstGeom>
        </p:spPr>
        <p:txBody>
          <a:bodyPr vert="horz" wrap="square" lIns="0" tIns="20320" rIns="0" bIns="0" rtlCol="0">
            <a:spAutoFit/>
          </a:bodyPr>
          <a:lstStyle/>
          <a:p>
            <a:pPr marL="12700" marR="5080" algn="just">
              <a:lnSpc>
                <a:spcPct val="97300"/>
              </a:lnSpc>
              <a:spcBef>
                <a:spcPts val="160"/>
              </a:spcBef>
            </a:pPr>
            <a:r>
              <a:rPr spc="5" dirty="0">
                <a:cs typeface="Times New Roman"/>
              </a:rPr>
              <a:t>(a) Traditional visualization </a:t>
            </a:r>
            <a:r>
              <a:rPr spc="10" dirty="0">
                <a:cs typeface="Times New Roman"/>
              </a:rPr>
              <a:t>of </a:t>
            </a:r>
            <a:r>
              <a:rPr spc="15" dirty="0">
                <a:cs typeface="Times New Roman"/>
              </a:rPr>
              <a:t>WBC </a:t>
            </a:r>
            <a:r>
              <a:rPr spc="10" dirty="0">
                <a:cs typeface="Times New Roman"/>
              </a:rPr>
              <a:t>data  decision </a:t>
            </a:r>
            <a:r>
              <a:rPr spc="5" dirty="0">
                <a:cs typeface="Times New Roman"/>
              </a:rPr>
              <a:t>tree.</a:t>
            </a:r>
            <a:r>
              <a:rPr spc="320" dirty="0">
                <a:cs typeface="Times New Roman"/>
              </a:rPr>
              <a:t> </a:t>
            </a:r>
            <a:r>
              <a:rPr spc="10" dirty="0">
                <a:cs typeface="Times New Roman"/>
              </a:rPr>
              <a:t>Green edges and nodes </a:t>
            </a:r>
            <a:r>
              <a:rPr spc="5" dirty="0">
                <a:cs typeface="Times New Roman"/>
              </a:rPr>
              <a:t>in-  dicate the benign </a:t>
            </a:r>
            <a:r>
              <a:rPr spc="10" dirty="0">
                <a:cs typeface="Times New Roman"/>
              </a:rPr>
              <a:t>class and red edges and  nodes </a:t>
            </a:r>
            <a:r>
              <a:rPr spc="5" dirty="0">
                <a:cs typeface="Times New Roman"/>
              </a:rPr>
              <a:t>indicate the malignant</a:t>
            </a:r>
            <a:r>
              <a:rPr spc="10" dirty="0">
                <a:cs typeface="Times New Roman"/>
              </a:rPr>
              <a:t> </a:t>
            </a:r>
            <a:r>
              <a:rPr spc="5" dirty="0">
                <a:cs typeface="Times New Roman"/>
              </a:rPr>
              <a:t>class.</a:t>
            </a:r>
            <a:endParaRPr dirty="0">
              <a:cs typeface="Times New Roman"/>
            </a:endParaRPr>
          </a:p>
        </p:txBody>
      </p:sp>
      <p:sp>
        <p:nvSpPr>
          <p:cNvPr id="5" name="object 6">
            <a:extLst>
              <a:ext uri="{FF2B5EF4-FFF2-40B4-BE49-F238E27FC236}">
                <a16:creationId xmlns:a16="http://schemas.microsoft.com/office/drawing/2014/main" id="{D7209FE8-77FE-3A42-9FD5-0CF1A1191F66}"/>
              </a:ext>
            </a:extLst>
          </p:cNvPr>
          <p:cNvSpPr txBox="1"/>
          <p:nvPr/>
        </p:nvSpPr>
        <p:spPr>
          <a:xfrm>
            <a:off x="6732296" y="5255610"/>
            <a:ext cx="4655065" cy="1363194"/>
          </a:xfrm>
          <a:prstGeom prst="rect">
            <a:avLst/>
          </a:prstGeom>
        </p:spPr>
        <p:txBody>
          <a:bodyPr vert="horz" wrap="square" lIns="0" tIns="19685" rIns="0" bIns="0" rtlCol="0">
            <a:spAutoFit/>
          </a:bodyPr>
          <a:lstStyle/>
          <a:p>
            <a:pPr marL="12700" marR="5080" algn="just">
              <a:lnSpc>
                <a:spcPct val="97400"/>
              </a:lnSpc>
              <a:spcBef>
                <a:spcPts val="155"/>
              </a:spcBef>
            </a:pPr>
            <a:r>
              <a:rPr spc="5" dirty="0">
                <a:cs typeface="Times New Roman"/>
              </a:rPr>
              <a:t>(b) </a:t>
            </a:r>
            <a:r>
              <a:rPr spc="10" dirty="0">
                <a:cs typeface="Times New Roman"/>
              </a:rPr>
              <a:t>DT </a:t>
            </a:r>
            <a:r>
              <a:rPr spc="5" dirty="0">
                <a:cs typeface="Times New Roman"/>
              </a:rPr>
              <a:t>with </a:t>
            </a:r>
            <a:r>
              <a:rPr spc="10" dirty="0">
                <a:cs typeface="Times New Roman"/>
              </a:rPr>
              <a:t>edges as </a:t>
            </a:r>
            <a:r>
              <a:rPr spc="5" dirty="0">
                <a:cs typeface="Times New Roman"/>
              </a:rPr>
              <a:t>Folded Coordinates in  </a:t>
            </a:r>
            <a:r>
              <a:rPr spc="10" dirty="0">
                <a:cs typeface="Times New Roman"/>
              </a:rPr>
              <a:t>disproportional </a:t>
            </a:r>
            <a:r>
              <a:rPr spc="5" dirty="0">
                <a:cs typeface="Times New Roman"/>
              </a:rPr>
              <a:t>scales. </a:t>
            </a:r>
            <a:r>
              <a:rPr spc="10" dirty="0">
                <a:cs typeface="Times New Roman"/>
              </a:rPr>
              <a:t>The </a:t>
            </a:r>
            <a:r>
              <a:rPr spc="5" dirty="0">
                <a:cs typeface="Times New Roman"/>
              </a:rPr>
              <a:t>curved lines </a:t>
            </a:r>
            <a:r>
              <a:rPr spc="10" dirty="0">
                <a:cs typeface="Times New Roman"/>
              </a:rPr>
              <a:t>are  </a:t>
            </a:r>
            <a:r>
              <a:rPr spc="5" dirty="0">
                <a:cs typeface="Times New Roman"/>
              </a:rPr>
              <a:t>cases </a:t>
            </a:r>
            <a:r>
              <a:rPr spc="10" dirty="0">
                <a:cs typeface="Times New Roman"/>
              </a:rPr>
              <a:t>that </a:t>
            </a:r>
            <a:r>
              <a:rPr spc="5" dirty="0">
                <a:cs typeface="Times New Roman"/>
              </a:rPr>
              <a:t>reach the </a:t>
            </a:r>
            <a:r>
              <a:rPr spc="10" dirty="0">
                <a:cs typeface="Times New Roman"/>
              </a:rPr>
              <a:t>DT </a:t>
            </a:r>
            <a:r>
              <a:rPr spc="5" dirty="0">
                <a:cs typeface="Times New Roman"/>
              </a:rPr>
              <a:t>malignant </a:t>
            </a:r>
            <a:r>
              <a:rPr spc="10" dirty="0">
                <a:cs typeface="Times New Roman"/>
              </a:rPr>
              <a:t>edge</a:t>
            </a:r>
            <a:r>
              <a:rPr spc="-190" dirty="0">
                <a:cs typeface="Times New Roman"/>
              </a:rPr>
              <a:t> </a:t>
            </a:r>
            <a:r>
              <a:rPr spc="5" dirty="0">
                <a:cs typeface="Times New Roman"/>
              </a:rPr>
              <a:t>with  different certainties due to </a:t>
            </a:r>
            <a:r>
              <a:rPr spc="10" dirty="0">
                <a:cs typeface="Times New Roman"/>
              </a:rPr>
              <a:t>the </a:t>
            </a:r>
            <a:r>
              <a:rPr spc="5" dirty="0">
                <a:cs typeface="Times New Roman"/>
              </a:rPr>
              <a:t>different dis-  tances </a:t>
            </a:r>
            <a:r>
              <a:rPr spc="10" dirty="0">
                <a:cs typeface="Times New Roman"/>
              </a:rPr>
              <a:t>from the </a:t>
            </a:r>
            <a:r>
              <a:rPr spc="5" dirty="0">
                <a:cs typeface="Times New Roman"/>
              </a:rPr>
              <a:t>threshold</a:t>
            </a:r>
            <a:r>
              <a:rPr spc="-10" dirty="0">
                <a:cs typeface="Times New Roman"/>
              </a:rPr>
              <a:t> </a:t>
            </a:r>
            <a:r>
              <a:rPr spc="5" dirty="0">
                <a:cs typeface="Times New Roman"/>
              </a:rPr>
              <a:t>node.</a:t>
            </a:r>
            <a:endParaRPr dirty="0">
              <a:cs typeface="Times New Roman"/>
            </a:endParaRPr>
          </a:p>
        </p:txBody>
      </p:sp>
      <p:grpSp>
        <p:nvGrpSpPr>
          <p:cNvPr id="6" name="Group 5">
            <a:extLst>
              <a:ext uri="{FF2B5EF4-FFF2-40B4-BE49-F238E27FC236}">
                <a16:creationId xmlns:a16="http://schemas.microsoft.com/office/drawing/2014/main" id="{CF4870B0-C04F-2649-9856-E63F6DC00A32}"/>
              </a:ext>
            </a:extLst>
          </p:cNvPr>
          <p:cNvGrpSpPr/>
          <p:nvPr/>
        </p:nvGrpSpPr>
        <p:grpSpPr>
          <a:xfrm>
            <a:off x="7000050" y="1985064"/>
            <a:ext cx="4082652" cy="2603489"/>
            <a:chOff x="9347251" y="1043509"/>
            <a:chExt cx="2813023" cy="1548602"/>
          </a:xfrm>
        </p:grpSpPr>
        <p:sp>
          <p:nvSpPr>
            <p:cNvPr id="7" name="object 8">
              <a:extLst>
                <a:ext uri="{FF2B5EF4-FFF2-40B4-BE49-F238E27FC236}">
                  <a16:creationId xmlns:a16="http://schemas.microsoft.com/office/drawing/2014/main" id="{11449AF2-72C7-E444-968A-346D61747DFF}"/>
                </a:ext>
              </a:extLst>
            </p:cNvPr>
            <p:cNvSpPr/>
            <p:nvPr/>
          </p:nvSpPr>
          <p:spPr>
            <a:xfrm>
              <a:off x="10559301" y="1663252"/>
              <a:ext cx="750202" cy="741317"/>
            </a:xfrm>
            <a:prstGeom prst="rect">
              <a:avLst/>
            </a:prstGeom>
            <a:blipFill>
              <a:blip r:embed="rId3"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9FF6E1FD-2B10-9447-906D-AB85DB821732}"/>
                </a:ext>
              </a:extLst>
            </p:cNvPr>
            <p:cNvSpPr/>
            <p:nvPr/>
          </p:nvSpPr>
          <p:spPr>
            <a:xfrm>
              <a:off x="9347251" y="1391785"/>
              <a:ext cx="577215" cy="280035"/>
            </a:xfrm>
            <a:custGeom>
              <a:avLst/>
              <a:gdLst/>
              <a:ahLst/>
              <a:cxnLst/>
              <a:rect l="l" t="t" r="r" b="b"/>
              <a:pathLst>
                <a:path w="577215" h="280035">
                  <a:moveTo>
                    <a:pt x="572197" y="0"/>
                  </a:moveTo>
                  <a:lnTo>
                    <a:pt x="0" y="269760"/>
                  </a:lnTo>
                  <a:lnTo>
                    <a:pt x="4786" y="279778"/>
                  </a:lnTo>
                  <a:lnTo>
                    <a:pt x="576984" y="10018"/>
                  </a:lnTo>
                  <a:lnTo>
                    <a:pt x="572197" y="0"/>
                  </a:lnTo>
                  <a:close/>
                </a:path>
              </a:pathLst>
            </a:custGeom>
            <a:solidFill>
              <a:srgbClr val="6FAC46"/>
            </a:solidFill>
          </p:spPr>
          <p:txBody>
            <a:bodyPr wrap="square" lIns="0" tIns="0" rIns="0" bIns="0" rtlCol="0"/>
            <a:lstStyle/>
            <a:p>
              <a:endParaRPr/>
            </a:p>
          </p:txBody>
        </p:sp>
        <p:sp>
          <p:nvSpPr>
            <p:cNvPr id="9" name="object 10">
              <a:extLst>
                <a:ext uri="{FF2B5EF4-FFF2-40B4-BE49-F238E27FC236}">
                  <a16:creationId xmlns:a16="http://schemas.microsoft.com/office/drawing/2014/main" id="{939619CD-26E5-2E4D-8007-FEB7D74F160E}"/>
                </a:ext>
              </a:extLst>
            </p:cNvPr>
            <p:cNvSpPr/>
            <p:nvPr/>
          </p:nvSpPr>
          <p:spPr>
            <a:xfrm>
              <a:off x="10477370" y="1083064"/>
              <a:ext cx="538480" cy="270510"/>
            </a:xfrm>
            <a:custGeom>
              <a:avLst/>
              <a:gdLst/>
              <a:ahLst/>
              <a:cxnLst/>
              <a:rect l="l" t="t" r="r" b="b"/>
              <a:pathLst>
                <a:path w="538479" h="270509">
                  <a:moveTo>
                    <a:pt x="496747" y="253962"/>
                  </a:moveTo>
                  <a:lnTo>
                    <a:pt x="488455" y="270502"/>
                  </a:lnTo>
                  <a:lnTo>
                    <a:pt x="538478" y="270502"/>
                  </a:lnTo>
                  <a:lnTo>
                    <a:pt x="528519" y="257292"/>
                  </a:lnTo>
                  <a:lnTo>
                    <a:pt x="503439" y="257292"/>
                  </a:lnTo>
                  <a:lnTo>
                    <a:pt x="496747" y="253962"/>
                  </a:lnTo>
                  <a:close/>
                </a:path>
                <a:path w="538479" h="270509">
                  <a:moveTo>
                    <a:pt x="500142" y="247191"/>
                  </a:moveTo>
                  <a:lnTo>
                    <a:pt x="496747" y="253962"/>
                  </a:lnTo>
                  <a:lnTo>
                    <a:pt x="503439" y="257292"/>
                  </a:lnTo>
                  <a:lnTo>
                    <a:pt x="506869" y="250539"/>
                  </a:lnTo>
                  <a:lnTo>
                    <a:pt x="500142" y="247191"/>
                  </a:lnTo>
                  <a:close/>
                </a:path>
                <a:path w="538479" h="270509">
                  <a:moveTo>
                    <a:pt x="508434" y="230650"/>
                  </a:moveTo>
                  <a:lnTo>
                    <a:pt x="500142" y="247191"/>
                  </a:lnTo>
                  <a:lnTo>
                    <a:pt x="506869" y="250539"/>
                  </a:lnTo>
                  <a:lnTo>
                    <a:pt x="503439" y="257292"/>
                  </a:lnTo>
                  <a:lnTo>
                    <a:pt x="528519" y="257292"/>
                  </a:lnTo>
                  <a:lnTo>
                    <a:pt x="508434" y="230650"/>
                  </a:lnTo>
                  <a:close/>
                </a:path>
                <a:path w="538479" h="270509">
                  <a:moveTo>
                    <a:pt x="3429" y="0"/>
                  </a:moveTo>
                  <a:lnTo>
                    <a:pt x="0" y="6753"/>
                  </a:lnTo>
                  <a:lnTo>
                    <a:pt x="496747" y="253962"/>
                  </a:lnTo>
                  <a:lnTo>
                    <a:pt x="500142" y="247191"/>
                  </a:lnTo>
                  <a:lnTo>
                    <a:pt x="3429" y="0"/>
                  </a:lnTo>
                  <a:close/>
                </a:path>
              </a:pathLst>
            </a:custGeom>
            <a:solidFill>
              <a:srgbClr val="A4A4A4"/>
            </a:solidFill>
          </p:spPr>
          <p:txBody>
            <a:bodyPr wrap="square" lIns="0" tIns="0" rIns="0" bIns="0" rtlCol="0"/>
            <a:lstStyle/>
            <a:p>
              <a:endParaRPr/>
            </a:p>
          </p:txBody>
        </p:sp>
        <p:sp>
          <p:nvSpPr>
            <p:cNvPr id="10" name="object 11">
              <a:extLst>
                <a:ext uri="{FF2B5EF4-FFF2-40B4-BE49-F238E27FC236}">
                  <a16:creationId xmlns:a16="http://schemas.microsoft.com/office/drawing/2014/main" id="{D290D65B-9DB0-ED4A-B48C-6B9E8C7571FA}"/>
                </a:ext>
              </a:extLst>
            </p:cNvPr>
            <p:cNvSpPr/>
            <p:nvPr/>
          </p:nvSpPr>
          <p:spPr>
            <a:xfrm>
              <a:off x="9905366" y="1082990"/>
              <a:ext cx="575945" cy="274320"/>
            </a:xfrm>
            <a:custGeom>
              <a:avLst/>
              <a:gdLst/>
              <a:ahLst/>
              <a:cxnLst/>
              <a:rect l="l" t="t" r="r" b="b"/>
              <a:pathLst>
                <a:path w="575945" h="274319">
                  <a:moveTo>
                    <a:pt x="572227" y="0"/>
                  </a:moveTo>
                  <a:lnTo>
                    <a:pt x="0" y="267162"/>
                  </a:lnTo>
                  <a:lnTo>
                    <a:pt x="3235" y="273990"/>
                  </a:lnTo>
                  <a:lnTo>
                    <a:pt x="575433" y="6901"/>
                  </a:lnTo>
                  <a:lnTo>
                    <a:pt x="572227" y="0"/>
                  </a:lnTo>
                  <a:close/>
                </a:path>
              </a:pathLst>
            </a:custGeom>
            <a:solidFill>
              <a:srgbClr val="A4A4A4"/>
            </a:solidFill>
          </p:spPr>
          <p:txBody>
            <a:bodyPr wrap="square" lIns="0" tIns="0" rIns="0" bIns="0" rtlCol="0"/>
            <a:lstStyle/>
            <a:p>
              <a:endParaRPr/>
            </a:p>
          </p:txBody>
        </p:sp>
        <p:sp>
          <p:nvSpPr>
            <p:cNvPr id="11" name="object 12">
              <a:extLst>
                <a:ext uri="{FF2B5EF4-FFF2-40B4-BE49-F238E27FC236}">
                  <a16:creationId xmlns:a16="http://schemas.microsoft.com/office/drawing/2014/main" id="{D78599D3-A2DD-3541-864D-E4CC9080C37A}"/>
                </a:ext>
              </a:extLst>
            </p:cNvPr>
            <p:cNvSpPr/>
            <p:nvPr/>
          </p:nvSpPr>
          <p:spPr>
            <a:xfrm>
              <a:off x="10379560" y="1098648"/>
              <a:ext cx="209337" cy="131800"/>
            </a:xfrm>
            <a:prstGeom prst="rect">
              <a:avLst/>
            </a:prstGeom>
            <a:blipFill>
              <a:blip r:embed="rId4"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1A4D9C6A-E187-4A46-8B06-3BB162AF3682}"/>
                </a:ext>
              </a:extLst>
            </p:cNvPr>
            <p:cNvSpPr/>
            <p:nvPr/>
          </p:nvSpPr>
          <p:spPr>
            <a:xfrm>
              <a:off x="10379560" y="1186812"/>
              <a:ext cx="182947" cy="131800"/>
            </a:xfrm>
            <a:prstGeom prst="rect">
              <a:avLst/>
            </a:prstGeom>
            <a:blipFill>
              <a:blip r:embed="rId5" cstate="print"/>
              <a:stretch>
                <a:fillRect/>
              </a:stretch>
            </a:blipFill>
          </p:spPr>
          <p:txBody>
            <a:bodyPr wrap="square" lIns="0" tIns="0" rIns="0" bIns="0" rtlCol="0"/>
            <a:lstStyle/>
            <a:p>
              <a:endParaRPr/>
            </a:p>
          </p:txBody>
        </p:sp>
        <p:sp>
          <p:nvSpPr>
            <p:cNvPr id="13" name="object 14">
              <a:extLst>
                <a:ext uri="{FF2B5EF4-FFF2-40B4-BE49-F238E27FC236}">
                  <a16:creationId xmlns:a16="http://schemas.microsoft.com/office/drawing/2014/main" id="{8E7AB07D-F8E1-4647-8569-F40B8E8A3B3C}"/>
                </a:ext>
              </a:extLst>
            </p:cNvPr>
            <p:cNvSpPr/>
            <p:nvPr/>
          </p:nvSpPr>
          <p:spPr>
            <a:xfrm>
              <a:off x="11019129" y="1385997"/>
              <a:ext cx="539750" cy="272415"/>
            </a:xfrm>
            <a:custGeom>
              <a:avLst/>
              <a:gdLst/>
              <a:ahLst/>
              <a:cxnLst/>
              <a:rect l="l" t="t" r="r" b="b"/>
              <a:pathLst>
                <a:path w="539750" h="272414">
                  <a:moveTo>
                    <a:pt x="496759" y="257159"/>
                  </a:moveTo>
                  <a:lnTo>
                    <a:pt x="489275" y="272060"/>
                  </a:lnTo>
                  <a:lnTo>
                    <a:pt x="539298" y="272060"/>
                  </a:lnTo>
                  <a:lnTo>
                    <a:pt x="530554" y="260483"/>
                  </a:lnTo>
                  <a:lnTo>
                    <a:pt x="503439" y="260483"/>
                  </a:lnTo>
                  <a:lnTo>
                    <a:pt x="496759" y="257159"/>
                  </a:lnTo>
                  <a:close/>
                </a:path>
                <a:path w="539750" h="272414">
                  <a:moveTo>
                    <a:pt x="501755" y="247214"/>
                  </a:moveTo>
                  <a:lnTo>
                    <a:pt x="496759" y="257159"/>
                  </a:lnTo>
                  <a:lnTo>
                    <a:pt x="503439" y="260483"/>
                  </a:lnTo>
                  <a:lnTo>
                    <a:pt x="508434" y="250539"/>
                  </a:lnTo>
                  <a:lnTo>
                    <a:pt x="501755" y="247214"/>
                  </a:lnTo>
                  <a:close/>
                </a:path>
                <a:path w="539750" h="272414">
                  <a:moveTo>
                    <a:pt x="509254" y="232283"/>
                  </a:moveTo>
                  <a:lnTo>
                    <a:pt x="501755" y="247214"/>
                  </a:lnTo>
                  <a:lnTo>
                    <a:pt x="508434" y="250539"/>
                  </a:lnTo>
                  <a:lnTo>
                    <a:pt x="503439" y="260483"/>
                  </a:lnTo>
                  <a:lnTo>
                    <a:pt x="530554" y="260483"/>
                  </a:lnTo>
                  <a:lnTo>
                    <a:pt x="509254" y="232283"/>
                  </a:lnTo>
                  <a:close/>
                </a:path>
                <a:path w="539750" h="272414">
                  <a:moveTo>
                    <a:pt x="5069" y="0"/>
                  </a:moveTo>
                  <a:lnTo>
                    <a:pt x="0" y="9944"/>
                  </a:lnTo>
                  <a:lnTo>
                    <a:pt x="496759" y="257159"/>
                  </a:lnTo>
                  <a:lnTo>
                    <a:pt x="501755" y="247214"/>
                  </a:lnTo>
                  <a:lnTo>
                    <a:pt x="5069" y="0"/>
                  </a:lnTo>
                  <a:close/>
                </a:path>
              </a:pathLst>
            </a:custGeom>
            <a:solidFill>
              <a:srgbClr val="A4A4A4"/>
            </a:solidFill>
          </p:spPr>
          <p:txBody>
            <a:bodyPr wrap="square" lIns="0" tIns="0" rIns="0" bIns="0" rtlCol="0"/>
            <a:lstStyle/>
            <a:p>
              <a:endParaRPr/>
            </a:p>
          </p:txBody>
        </p:sp>
        <p:sp>
          <p:nvSpPr>
            <p:cNvPr id="14" name="object 15">
              <a:extLst>
                <a:ext uri="{FF2B5EF4-FFF2-40B4-BE49-F238E27FC236}">
                  <a16:creationId xmlns:a16="http://schemas.microsoft.com/office/drawing/2014/main" id="{2C7B63AD-5F22-D544-B8DB-436A9FC62B06}"/>
                </a:ext>
              </a:extLst>
            </p:cNvPr>
            <p:cNvSpPr/>
            <p:nvPr/>
          </p:nvSpPr>
          <p:spPr>
            <a:xfrm>
              <a:off x="10447177" y="1385922"/>
              <a:ext cx="577215" cy="277495"/>
            </a:xfrm>
            <a:custGeom>
              <a:avLst/>
              <a:gdLst/>
              <a:ahLst/>
              <a:cxnLst/>
              <a:rect l="l" t="t" r="r" b="b"/>
              <a:pathLst>
                <a:path w="577215" h="277494">
                  <a:moveTo>
                    <a:pt x="572175" y="0"/>
                  </a:moveTo>
                  <a:lnTo>
                    <a:pt x="0" y="267088"/>
                  </a:lnTo>
                  <a:lnTo>
                    <a:pt x="4771" y="277181"/>
                  </a:lnTo>
                  <a:lnTo>
                    <a:pt x="576946" y="10092"/>
                  </a:lnTo>
                  <a:lnTo>
                    <a:pt x="572175" y="0"/>
                  </a:lnTo>
                  <a:close/>
                </a:path>
              </a:pathLst>
            </a:custGeom>
            <a:solidFill>
              <a:srgbClr val="6FAC46"/>
            </a:solidFill>
          </p:spPr>
          <p:txBody>
            <a:bodyPr wrap="square" lIns="0" tIns="0" rIns="0" bIns="0" rtlCol="0"/>
            <a:lstStyle/>
            <a:p>
              <a:endParaRPr/>
            </a:p>
          </p:txBody>
        </p:sp>
        <p:sp>
          <p:nvSpPr>
            <p:cNvPr id="15" name="object 16">
              <a:extLst>
                <a:ext uri="{FF2B5EF4-FFF2-40B4-BE49-F238E27FC236}">
                  <a16:creationId xmlns:a16="http://schemas.microsoft.com/office/drawing/2014/main" id="{A6AE63A7-799B-9C42-B01E-247B2C5B19F1}"/>
                </a:ext>
              </a:extLst>
            </p:cNvPr>
            <p:cNvSpPr/>
            <p:nvPr/>
          </p:nvSpPr>
          <p:spPr>
            <a:xfrm>
              <a:off x="9799855" y="1453084"/>
              <a:ext cx="209337" cy="131354"/>
            </a:xfrm>
            <a:prstGeom prst="rect">
              <a:avLst/>
            </a:prstGeom>
            <a:blipFill>
              <a:blip r:embed="rId6"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6D90A1E1-D315-664F-9F8A-B75A5878EA51}"/>
                </a:ext>
              </a:extLst>
            </p:cNvPr>
            <p:cNvSpPr/>
            <p:nvPr/>
          </p:nvSpPr>
          <p:spPr>
            <a:xfrm>
              <a:off x="9799855" y="1534123"/>
              <a:ext cx="192340" cy="131354"/>
            </a:xfrm>
            <a:prstGeom prst="rect">
              <a:avLst/>
            </a:prstGeom>
            <a:blipFill>
              <a:blip r:embed="rId7"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CAFB5640-67B0-0048-BB6A-7231FF304B10}"/>
                </a:ext>
              </a:extLst>
            </p:cNvPr>
            <p:cNvSpPr/>
            <p:nvPr/>
          </p:nvSpPr>
          <p:spPr>
            <a:xfrm>
              <a:off x="11554924" y="1668595"/>
              <a:ext cx="538480" cy="270510"/>
            </a:xfrm>
            <a:custGeom>
              <a:avLst/>
              <a:gdLst/>
              <a:ahLst/>
              <a:cxnLst/>
              <a:rect l="l" t="t" r="r" b="b"/>
              <a:pathLst>
                <a:path w="538479" h="270510">
                  <a:moveTo>
                    <a:pt x="496751" y="253919"/>
                  </a:moveTo>
                  <a:lnTo>
                    <a:pt x="488455" y="270457"/>
                  </a:lnTo>
                  <a:lnTo>
                    <a:pt x="538478" y="270457"/>
                  </a:lnTo>
                  <a:lnTo>
                    <a:pt x="528514" y="257247"/>
                  </a:lnTo>
                  <a:lnTo>
                    <a:pt x="503439" y="257247"/>
                  </a:lnTo>
                  <a:lnTo>
                    <a:pt x="496751" y="253919"/>
                  </a:lnTo>
                  <a:close/>
                </a:path>
                <a:path w="538479" h="270510">
                  <a:moveTo>
                    <a:pt x="500138" y="247167"/>
                  </a:moveTo>
                  <a:lnTo>
                    <a:pt x="496751" y="253919"/>
                  </a:lnTo>
                  <a:lnTo>
                    <a:pt x="503439" y="257247"/>
                  </a:lnTo>
                  <a:lnTo>
                    <a:pt x="506794" y="250479"/>
                  </a:lnTo>
                  <a:lnTo>
                    <a:pt x="500138" y="247167"/>
                  </a:lnTo>
                  <a:close/>
                </a:path>
                <a:path w="538479" h="270510">
                  <a:moveTo>
                    <a:pt x="508434" y="230628"/>
                  </a:moveTo>
                  <a:lnTo>
                    <a:pt x="500138" y="247167"/>
                  </a:lnTo>
                  <a:lnTo>
                    <a:pt x="506794" y="250479"/>
                  </a:lnTo>
                  <a:lnTo>
                    <a:pt x="503439" y="257247"/>
                  </a:lnTo>
                  <a:lnTo>
                    <a:pt x="528514" y="257247"/>
                  </a:lnTo>
                  <a:lnTo>
                    <a:pt x="508434" y="230628"/>
                  </a:lnTo>
                  <a:close/>
                </a:path>
                <a:path w="538479" h="270510">
                  <a:moveTo>
                    <a:pt x="3429" y="0"/>
                  </a:moveTo>
                  <a:lnTo>
                    <a:pt x="0" y="6753"/>
                  </a:lnTo>
                  <a:lnTo>
                    <a:pt x="496751" y="253919"/>
                  </a:lnTo>
                  <a:lnTo>
                    <a:pt x="500138" y="247167"/>
                  </a:lnTo>
                  <a:lnTo>
                    <a:pt x="3429" y="0"/>
                  </a:lnTo>
                  <a:close/>
                </a:path>
              </a:pathLst>
            </a:custGeom>
            <a:solidFill>
              <a:srgbClr val="FF0000"/>
            </a:solidFill>
          </p:spPr>
          <p:txBody>
            <a:bodyPr wrap="square" lIns="0" tIns="0" rIns="0" bIns="0" rtlCol="0"/>
            <a:lstStyle/>
            <a:p>
              <a:endParaRPr/>
            </a:p>
          </p:txBody>
        </p:sp>
        <p:sp>
          <p:nvSpPr>
            <p:cNvPr id="18" name="object 19">
              <a:extLst>
                <a:ext uri="{FF2B5EF4-FFF2-40B4-BE49-F238E27FC236}">
                  <a16:creationId xmlns:a16="http://schemas.microsoft.com/office/drawing/2014/main" id="{C90F387E-0C53-7C41-BE57-1195FD5D5147}"/>
                </a:ext>
              </a:extLst>
            </p:cNvPr>
            <p:cNvSpPr/>
            <p:nvPr/>
          </p:nvSpPr>
          <p:spPr>
            <a:xfrm>
              <a:off x="10982897" y="1668521"/>
              <a:ext cx="575945" cy="274320"/>
            </a:xfrm>
            <a:custGeom>
              <a:avLst/>
              <a:gdLst/>
              <a:ahLst/>
              <a:cxnLst/>
              <a:rect l="l" t="t" r="r" b="b"/>
              <a:pathLst>
                <a:path w="575945" h="274319">
                  <a:moveTo>
                    <a:pt x="572250" y="0"/>
                  </a:moveTo>
                  <a:lnTo>
                    <a:pt x="0" y="267103"/>
                  </a:lnTo>
                  <a:lnTo>
                    <a:pt x="3280" y="273953"/>
                  </a:lnTo>
                  <a:lnTo>
                    <a:pt x="575455" y="6901"/>
                  </a:lnTo>
                  <a:lnTo>
                    <a:pt x="572250" y="0"/>
                  </a:lnTo>
                  <a:close/>
                </a:path>
              </a:pathLst>
            </a:custGeom>
            <a:solidFill>
              <a:srgbClr val="A4A4A4"/>
            </a:solidFill>
          </p:spPr>
          <p:txBody>
            <a:bodyPr wrap="square" lIns="0" tIns="0" rIns="0" bIns="0" rtlCol="0"/>
            <a:lstStyle/>
            <a:p>
              <a:endParaRPr/>
            </a:p>
          </p:txBody>
        </p:sp>
        <p:sp>
          <p:nvSpPr>
            <p:cNvPr id="19" name="object 20">
              <a:extLst>
                <a:ext uri="{FF2B5EF4-FFF2-40B4-BE49-F238E27FC236}">
                  <a16:creationId xmlns:a16="http://schemas.microsoft.com/office/drawing/2014/main" id="{8A99BA9F-6B3C-1B4F-862B-313BDAD060E3}"/>
                </a:ext>
              </a:extLst>
            </p:cNvPr>
            <p:cNvSpPr/>
            <p:nvPr/>
          </p:nvSpPr>
          <p:spPr>
            <a:xfrm>
              <a:off x="11454877" y="1691750"/>
              <a:ext cx="209337" cy="131800"/>
            </a:xfrm>
            <a:prstGeom prst="rect">
              <a:avLst/>
            </a:prstGeom>
            <a:blipFill>
              <a:blip r:embed="rId8" cstate="print"/>
              <a:stretch>
                <a:fillRect/>
              </a:stretch>
            </a:blipFill>
          </p:spPr>
          <p:txBody>
            <a:bodyPr wrap="square" lIns="0" tIns="0" rIns="0" bIns="0" rtlCol="0"/>
            <a:lstStyle/>
            <a:p>
              <a:endParaRPr/>
            </a:p>
          </p:txBody>
        </p:sp>
        <p:sp>
          <p:nvSpPr>
            <p:cNvPr id="20" name="object 21">
              <a:extLst>
                <a:ext uri="{FF2B5EF4-FFF2-40B4-BE49-F238E27FC236}">
                  <a16:creationId xmlns:a16="http://schemas.microsoft.com/office/drawing/2014/main" id="{AE3F5FCC-54DB-8042-B337-03B54F5025DF}"/>
                </a:ext>
              </a:extLst>
            </p:cNvPr>
            <p:cNvSpPr/>
            <p:nvPr/>
          </p:nvSpPr>
          <p:spPr>
            <a:xfrm>
              <a:off x="11478584" y="1771475"/>
              <a:ext cx="158792" cy="131354"/>
            </a:xfrm>
            <a:prstGeom prst="rect">
              <a:avLst/>
            </a:prstGeom>
            <a:blipFill>
              <a:blip r:embed="rId9"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0DC8898A-72FC-9349-A128-F177B9ADC624}"/>
                </a:ext>
              </a:extLst>
            </p:cNvPr>
            <p:cNvSpPr/>
            <p:nvPr/>
          </p:nvSpPr>
          <p:spPr>
            <a:xfrm>
              <a:off x="10290845" y="2277259"/>
              <a:ext cx="538480" cy="270510"/>
            </a:xfrm>
            <a:custGeom>
              <a:avLst/>
              <a:gdLst/>
              <a:ahLst/>
              <a:cxnLst/>
              <a:rect l="l" t="t" r="r" b="b"/>
              <a:pathLst>
                <a:path w="538479" h="270510">
                  <a:moveTo>
                    <a:pt x="496751" y="253942"/>
                  </a:moveTo>
                  <a:lnTo>
                    <a:pt x="488455" y="270482"/>
                  </a:lnTo>
                  <a:lnTo>
                    <a:pt x="538478" y="270477"/>
                  </a:lnTo>
                  <a:lnTo>
                    <a:pt x="528515" y="257270"/>
                  </a:lnTo>
                  <a:lnTo>
                    <a:pt x="503439" y="257270"/>
                  </a:lnTo>
                  <a:lnTo>
                    <a:pt x="496751" y="253942"/>
                  </a:lnTo>
                  <a:close/>
                </a:path>
                <a:path w="538479" h="270510">
                  <a:moveTo>
                    <a:pt x="500138" y="247189"/>
                  </a:moveTo>
                  <a:lnTo>
                    <a:pt x="496751" y="253942"/>
                  </a:lnTo>
                  <a:lnTo>
                    <a:pt x="503439" y="257270"/>
                  </a:lnTo>
                  <a:lnTo>
                    <a:pt x="506794" y="250502"/>
                  </a:lnTo>
                  <a:lnTo>
                    <a:pt x="500138" y="247189"/>
                  </a:lnTo>
                  <a:close/>
                </a:path>
                <a:path w="538479" h="270510">
                  <a:moveTo>
                    <a:pt x="508434" y="230650"/>
                  </a:moveTo>
                  <a:lnTo>
                    <a:pt x="500138" y="247189"/>
                  </a:lnTo>
                  <a:lnTo>
                    <a:pt x="506794" y="250502"/>
                  </a:lnTo>
                  <a:lnTo>
                    <a:pt x="503439" y="257270"/>
                  </a:lnTo>
                  <a:lnTo>
                    <a:pt x="528515" y="257270"/>
                  </a:lnTo>
                  <a:lnTo>
                    <a:pt x="508434" y="230650"/>
                  </a:lnTo>
                  <a:close/>
                </a:path>
                <a:path w="538479" h="270510">
                  <a:moveTo>
                    <a:pt x="3429" y="0"/>
                  </a:moveTo>
                  <a:lnTo>
                    <a:pt x="0" y="6768"/>
                  </a:lnTo>
                  <a:lnTo>
                    <a:pt x="496751" y="253942"/>
                  </a:lnTo>
                  <a:lnTo>
                    <a:pt x="500138" y="247189"/>
                  </a:lnTo>
                  <a:lnTo>
                    <a:pt x="3429" y="0"/>
                  </a:lnTo>
                  <a:close/>
                </a:path>
              </a:pathLst>
            </a:custGeom>
            <a:solidFill>
              <a:srgbClr val="FF0000"/>
            </a:solidFill>
          </p:spPr>
          <p:txBody>
            <a:bodyPr wrap="square" lIns="0" tIns="0" rIns="0" bIns="0" rtlCol="0"/>
            <a:lstStyle/>
            <a:p>
              <a:endParaRPr/>
            </a:p>
          </p:txBody>
        </p:sp>
        <p:sp>
          <p:nvSpPr>
            <p:cNvPr id="22" name="object 23">
              <a:extLst>
                <a:ext uri="{FF2B5EF4-FFF2-40B4-BE49-F238E27FC236}">
                  <a16:creationId xmlns:a16="http://schemas.microsoft.com/office/drawing/2014/main" id="{A8142759-0ED1-5049-BC9A-DDF2311D2762}"/>
                </a:ext>
              </a:extLst>
            </p:cNvPr>
            <p:cNvSpPr/>
            <p:nvPr/>
          </p:nvSpPr>
          <p:spPr>
            <a:xfrm>
              <a:off x="9718840" y="2277222"/>
              <a:ext cx="575945" cy="274320"/>
            </a:xfrm>
            <a:custGeom>
              <a:avLst/>
              <a:gdLst/>
              <a:ahLst/>
              <a:cxnLst/>
              <a:rect l="l" t="t" r="r" b="b"/>
              <a:pathLst>
                <a:path w="575945" h="274319">
                  <a:moveTo>
                    <a:pt x="572227" y="0"/>
                  </a:moveTo>
                  <a:lnTo>
                    <a:pt x="0" y="267088"/>
                  </a:lnTo>
                  <a:lnTo>
                    <a:pt x="3235" y="273941"/>
                  </a:lnTo>
                  <a:lnTo>
                    <a:pt x="575433" y="6849"/>
                  </a:lnTo>
                  <a:lnTo>
                    <a:pt x="572227" y="0"/>
                  </a:lnTo>
                  <a:close/>
                </a:path>
              </a:pathLst>
            </a:custGeom>
            <a:solidFill>
              <a:srgbClr val="6FAC46"/>
            </a:solidFill>
          </p:spPr>
          <p:txBody>
            <a:bodyPr wrap="square" lIns="0" tIns="0" rIns="0" bIns="0" rtlCol="0"/>
            <a:lstStyle/>
            <a:p>
              <a:endParaRPr/>
            </a:p>
          </p:txBody>
        </p:sp>
        <p:sp>
          <p:nvSpPr>
            <p:cNvPr id="23" name="object 24">
              <a:extLst>
                <a:ext uri="{FF2B5EF4-FFF2-40B4-BE49-F238E27FC236}">
                  <a16:creationId xmlns:a16="http://schemas.microsoft.com/office/drawing/2014/main" id="{D2423C33-0EB4-FB44-AB8C-5BAA10369049}"/>
                </a:ext>
              </a:extLst>
            </p:cNvPr>
            <p:cNvSpPr/>
            <p:nvPr/>
          </p:nvSpPr>
          <p:spPr>
            <a:xfrm>
              <a:off x="10195718" y="2315151"/>
              <a:ext cx="205312" cy="131800"/>
            </a:xfrm>
            <a:prstGeom prst="rect">
              <a:avLst/>
            </a:prstGeom>
            <a:blipFill>
              <a:blip r:embed="rId10"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109177EC-6E02-9946-8E1A-3219E0D57FB9}"/>
                </a:ext>
              </a:extLst>
            </p:cNvPr>
            <p:cNvSpPr/>
            <p:nvPr/>
          </p:nvSpPr>
          <p:spPr>
            <a:xfrm>
              <a:off x="10189009" y="2382387"/>
              <a:ext cx="210232" cy="131800"/>
            </a:xfrm>
            <a:prstGeom prst="rect">
              <a:avLst/>
            </a:prstGeom>
            <a:blipFill>
              <a:blip r:embed="rId11"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82981C5C-FE32-E24C-952B-95B97E8495F5}"/>
                </a:ext>
              </a:extLst>
            </p:cNvPr>
            <p:cNvSpPr/>
            <p:nvPr/>
          </p:nvSpPr>
          <p:spPr>
            <a:xfrm>
              <a:off x="10497238" y="2364562"/>
              <a:ext cx="61205" cy="61039"/>
            </a:xfrm>
            <a:prstGeom prst="rect">
              <a:avLst/>
            </a:prstGeom>
            <a:blipFill>
              <a:blip r:embed="rId12"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ED591ABB-35E4-444A-ABD8-F43BAAC246A4}"/>
                </a:ext>
              </a:extLst>
            </p:cNvPr>
            <p:cNvSpPr/>
            <p:nvPr/>
          </p:nvSpPr>
          <p:spPr>
            <a:xfrm>
              <a:off x="9910115" y="1394308"/>
              <a:ext cx="472440" cy="253365"/>
            </a:xfrm>
            <a:custGeom>
              <a:avLst/>
              <a:gdLst/>
              <a:ahLst/>
              <a:cxnLst/>
              <a:rect l="l" t="t" r="r" b="b"/>
              <a:pathLst>
                <a:path w="472440" h="253364">
                  <a:moveTo>
                    <a:pt x="431080" y="235310"/>
                  </a:moveTo>
                  <a:lnTo>
                    <a:pt x="422328" y="251652"/>
                  </a:lnTo>
                  <a:lnTo>
                    <a:pt x="472352" y="252913"/>
                  </a:lnTo>
                  <a:lnTo>
                    <a:pt x="462260" y="238813"/>
                  </a:lnTo>
                  <a:lnTo>
                    <a:pt x="437686" y="238813"/>
                  </a:lnTo>
                  <a:lnTo>
                    <a:pt x="431080" y="235310"/>
                  </a:lnTo>
                  <a:close/>
                </a:path>
                <a:path w="472440" h="253364">
                  <a:moveTo>
                    <a:pt x="434641" y="228660"/>
                  </a:moveTo>
                  <a:lnTo>
                    <a:pt x="431080" y="235310"/>
                  </a:lnTo>
                  <a:lnTo>
                    <a:pt x="437686" y="238813"/>
                  </a:lnTo>
                  <a:lnTo>
                    <a:pt x="441190" y="232134"/>
                  </a:lnTo>
                  <a:lnTo>
                    <a:pt x="434641" y="228660"/>
                  </a:lnTo>
                  <a:close/>
                </a:path>
                <a:path w="472440" h="253364">
                  <a:moveTo>
                    <a:pt x="443352" y="212394"/>
                  </a:moveTo>
                  <a:lnTo>
                    <a:pt x="434641" y="228660"/>
                  </a:lnTo>
                  <a:lnTo>
                    <a:pt x="441190" y="232134"/>
                  </a:lnTo>
                  <a:lnTo>
                    <a:pt x="437686" y="238813"/>
                  </a:lnTo>
                  <a:lnTo>
                    <a:pt x="462260" y="238813"/>
                  </a:lnTo>
                  <a:lnTo>
                    <a:pt x="443352" y="212394"/>
                  </a:lnTo>
                  <a:close/>
                </a:path>
                <a:path w="472440" h="253364">
                  <a:moveTo>
                    <a:pt x="3578" y="0"/>
                  </a:moveTo>
                  <a:lnTo>
                    <a:pt x="0" y="6679"/>
                  </a:lnTo>
                  <a:lnTo>
                    <a:pt x="431080" y="235310"/>
                  </a:lnTo>
                  <a:lnTo>
                    <a:pt x="434641" y="228660"/>
                  </a:lnTo>
                  <a:lnTo>
                    <a:pt x="3578" y="0"/>
                  </a:lnTo>
                  <a:close/>
                </a:path>
              </a:pathLst>
            </a:custGeom>
            <a:solidFill>
              <a:srgbClr val="FF0000"/>
            </a:solidFill>
          </p:spPr>
          <p:txBody>
            <a:bodyPr wrap="square" lIns="0" tIns="0" rIns="0" bIns="0" rtlCol="0"/>
            <a:lstStyle/>
            <a:p>
              <a:endParaRPr/>
            </a:p>
          </p:txBody>
        </p:sp>
        <p:sp>
          <p:nvSpPr>
            <p:cNvPr id="27" name="object 28">
              <a:extLst>
                <a:ext uri="{FF2B5EF4-FFF2-40B4-BE49-F238E27FC236}">
                  <a16:creationId xmlns:a16="http://schemas.microsoft.com/office/drawing/2014/main" id="{48CE0CAD-1D28-3442-ADCC-11D9CBAFE732}"/>
                </a:ext>
              </a:extLst>
            </p:cNvPr>
            <p:cNvSpPr/>
            <p:nvPr/>
          </p:nvSpPr>
          <p:spPr>
            <a:xfrm>
              <a:off x="10939584" y="1415681"/>
              <a:ext cx="209337" cy="131800"/>
            </a:xfrm>
            <a:prstGeom prst="rect">
              <a:avLst/>
            </a:prstGeom>
            <a:blipFill>
              <a:blip r:embed="rId13"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165CEE8A-9B5B-954C-9BE4-5F45080B2894}"/>
                </a:ext>
              </a:extLst>
            </p:cNvPr>
            <p:cNvSpPr/>
            <p:nvPr/>
          </p:nvSpPr>
          <p:spPr>
            <a:xfrm>
              <a:off x="10965080" y="1498502"/>
              <a:ext cx="182947" cy="131354"/>
            </a:xfrm>
            <a:prstGeom prst="rect">
              <a:avLst/>
            </a:prstGeom>
            <a:blipFill>
              <a:blip r:embed="rId14" cstate="print"/>
              <a:stretch>
                <a:fillRect/>
              </a:stretch>
            </a:blipFill>
          </p:spPr>
          <p:txBody>
            <a:bodyPr wrap="square" lIns="0" tIns="0" rIns="0" bIns="0" rtlCol="0"/>
            <a:lstStyle/>
            <a:p>
              <a:endParaRPr/>
            </a:p>
          </p:txBody>
        </p:sp>
        <p:sp>
          <p:nvSpPr>
            <p:cNvPr id="29" name="object 30">
              <a:extLst>
                <a:ext uri="{FF2B5EF4-FFF2-40B4-BE49-F238E27FC236}">
                  <a16:creationId xmlns:a16="http://schemas.microsoft.com/office/drawing/2014/main" id="{A4F518CD-47C1-A24B-A1D2-6F1C0E6D956E}"/>
                </a:ext>
              </a:extLst>
            </p:cNvPr>
            <p:cNvSpPr/>
            <p:nvPr/>
          </p:nvSpPr>
          <p:spPr>
            <a:xfrm>
              <a:off x="10664976" y="1106737"/>
              <a:ext cx="747332" cy="713324"/>
            </a:xfrm>
            <a:prstGeom prst="rect">
              <a:avLst/>
            </a:prstGeom>
            <a:blipFill>
              <a:blip r:embed="rId15" cstate="print"/>
              <a:stretch>
                <a:fillRect/>
              </a:stretch>
            </a:blipFill>
          </p:spPr>
          <p:txBody>
            <a:bodyPr wrap="square" lIns="0" tIns="0" rIns="0" bIns="0" rtlCol="0"/>
            <a:lstStyle/>
            <a:p>
              <a:endParaRPr/>
            </a:p>
          </p:txBody>
        </p:sp>
        <p:sp>
          <p:nvSpPr>
            <p:cNvPr id="30" name="object 31">
              <a:extLst>
                <a:ext uri="{FF2B5EF4-FFF2-40B4-BE49-F238E27FC236}">
                  <a16:creationId xmlns:a16="http://schemas.microsoft.com/office/drawing/2014/main" id="{51068634-6978-4744-BFDA-D4B2229C2095}"/>
                </a:ext>
              </a:extLst>
            </p:cNvPr>
            <p:cNvSpPr/>
            <p:nvPr/>
          </p:nvSpPr>
          <p:spPr>
            <a:xfrm>
              <a:off x="10919902" y="1964389"/>
              <a:ext cx="558165" cy="273050"/>
            </a:xfrm>
            <a:custGeom>
              <a:avLst/>
              <a:gdLst/>
              <a:ahLst/>
              <a:cxnLst/>
              <a:rect l="l" t="t" r="r" b="b"/>
              <a:pathLst>
                <a:path w="558165" h="273050">
                  <a:moveTo>
                    <a:pt x="514974" y="257763"/>
                  </a:moveTo>
                  <a:lnTo>
                    <a:pt x="507689" y="272773"/>
                  </a:lnTo>
                  <a:lnTo>
                    <a:pt x="557638" y="272105"/>
                  </a:lnTo>
                  <a:lnTo>
                    <a:pt x="549022" y="260965"/>
                  </a:lnTo>
                  <a:lnTo>
                    <a:pt x="521630" y="260965"/>
                  </a:lnTo>
                  <a:lnTo>
                    <a:pt x="514974" y="257763"/>
                  </a:lnTo>
                  <a:close/>
                </a:path>
                <a:path w="558165" h="273050">
                  <a:moveTo>
                    <a:pt x="519847" y="247722"/>
                  </a:moveTo>
                  <a:lnTo>
                    <a:pt x="514974" y="257763"/>
                  </a:lnTo>
                  <a:lnTo>
                    <a:pt x="521630" y="260965"/>
                  </a:lnTo>
                  <a:lnTo>
                    <a:pt x="526550" y="250947"/>
                  </a:lnTo>
                  <a:lnTo>
                    <a:pt x="519847" y="247722"/>
                  </a:lnTo>
                  <a:close/>
                </a:path>
                <a:path w="558165" h="273050">
                  <a:moveTo>
                    <a:pt x="527146" y="232683"/>
                  </a:moveTo>
                  <a:lnTo>
                    <a:pt x="519847" y="247722"/>
                  </a:lnTo>
                  <a:lnTo>
                    <a:pt x="526550" y="250947"/>
                  </a:lnTo>
                  <a:lnTo>
                    <a:pt x="521630" y="260965"/>
                  </a:lnTo>
                  <a:lnTo>
                    <a:pt x="549022" y="260965"/>
                  </a:lnTo>
                  <a:lnTo>
                    <a:pt x="527146" y="232683"/>
                  </a:lnTo>
                  <a:close/>
                </a:path>
                <a:path w="558165" h="273050">
                  <a:moveTo>
                    <a:pt x="4920" y="0"/>
                  </a:moveTo>
                  <a:lnTo>
                    <a:pt x="0" y="10026"/>
                  </a:lnTo>
                  <a:lnTo>
                    <a:pt x="514974" y="257763"/>
                  </a:lnTo>
                  <a:lnTo>
                    <a:pt x="519847" y="247722"/>
                  </a:lnTo>
                  <a:lnTo>
                    <a:pt x="4920" y="0"/>
                  </a:lnTo>
                  <a:close/>
                </a:path>
              </a:pathLst>
            </a:custGeom>
            <a:solidFill>
              <a:srgbClr val="FF0000"/>
            </a:solidFill>
          </p:spPr>
          <p:txBody>
            <a:bodyPr wrap="square" lIns="0" tIns="0" rIns="0" bIns="0" rtlCol="0"/>
            <a:lstStyle/>
            <a:p>
              <a:endParaRPr/>
            </a:p>
          </p:txBody>
        </p:sp>
        <p:sp>
          <p:nvSpPr>
            <p:cNvPr id="31" name="object 32">
              <a:extLst>
                <a:ext uri="{FF2B5EF4-FFF2-40B4-BE49-F238E27FC236}">
                  <a16:creationId xmlns:a16="http://schemas.microsoft.com/office/drawing/2014/main" id="{5703994C-0379-D04E-8482-862D610082A4}"/>
                </a:ext>
              </a:extLst>
            </p:cNvPr>
            <p:cNvSpPr/>
            <p:nvPr/>
          </p:nvSpPr>
          <p:spPr>
            <a:xfrm>
              <a:off x="10348696" y="1965955"/>
              <a:ext cx="594995" cy="274320"/>
            </a:xfrm>
            <a:custGeom>
              <a:avLst/>
              <a:gdLst/>
              <a:ahLst/>
              <a:cxnLst/>
              <a:rect l="l" t="t" r="r" b="b"/>
              <a:pathLst>
                <a:path w="594995" h="274319">
                  <a:moveTo>
                    <a:pt x="591856" y="0"/>
                  </a:moveTo>
                  <a:lnTo>
                    <a:pt x="0" y="267088"/>
                  </a:lnTo>
                  <a:lnTo>
                    <a:pt x="3131" y="273982"/>
                  </a:lnTo>
                  <a:lnTo>
                    <a:pt x="594987" y="6894"/>
                  </a:lnTo>
                  <a:lnTo>
                    <a:pt x="591856" y="0"/>
                  </a:lnTo>
                  <a:close/>
                </a:path>
              </a:pathLst>
            </a:custGeom>
            <a:solidFill>
              <a:srgbClr val="A4A4A4"/>
            </a:solidFill>
          </p:spPr>
          <p:txBody>
            <a:bodyPr wrap="square" lIns="0" tIns="0" rIns="0" bIns="0" rtlCol="0"/>
            <a:lstStyle/>
            <a:p>
              <a:endParaRPr/>
            </a:p>
          </p:txBody>
        </p:sp>
        <p:sp>
          <p:nvSpPr>
            <p:cNvPr id="32" name="object 33">
              <a:extLst>
                <a:ext uri="{FF2B5EF4-FFF2-40B4-BE49-F238E27FC236}">
                  <a16:creationId xmlns:a16="http://schemas.microsoft.com/office/drawing/2014/main" id="{1A70E471-771A-8548-8ECA-767FE4B037D8}"/>
                </a:ext>
              </a:extLst>
            </p:cNvPr>
            <p:cNvSpPr/>
            <p:nvPr/>
          </p:nvSpPr>
          <p:spPr>
            <a:xfrm>
              <a:off x="10850571" y="2003907"/>
              <a:ext cx="209337" cy="131800"/>
            </a:xfrm>
            <a:prstGeom prst="rect">
              <a:avLst/>
            </a:prstGeom>
            <a:blipFill>
              <a:blip r:embed="rId16" cstate="print"/>
              <a:stretch>
                <a:fillRect/>
              </a:stretch>
            </a:blipFill>
          </p:spPr>
          <p:txBody>
            <a:bodyPr wrap="square" lIns="0" tIns="0" rIns="0" bIns="0" rtlCol="0"/>
            <a:lstStyle/>
            <a:p>
              <a:endParaRPr/>
            </a:p>
          </p:txBody>
        </p:sp>
        <p:sp>
          <p:nvSpPr>
            <p:cNvPr id="33" name="object 34">
              <a:extLst>
                <a:ext uri="{FF2B5EF4-FFF2-40B4-BE49-F238E27FC236}">
                  <a16:creationId xmlns:a16="http://schemas.microsoft.com/office/drawing/2014/main" id="{95677C78-F497-5041-BB6D-2428FE40652C}"/>
                </a:ext>
              </a:extLst>
            </p:cNvPr>
            <p:cNvSpPr/>
            <p:nvPr/>
          </p:nvSpPr>
          <p:spPr>
            <a:xfrm>
              <a:off x="10924375" y="2069362"/>
              <a:ext cx="192787" cy="131354"/>
            </a:xfrm>
            <a:prstGeom prst="rect">
              <a:avLst/>
            </a:prstGeom>
            <a:blipFill>
              <a:blip r:embed="rId17" cstate="print"/>
              <a:stretch>
                <a:fillRect/>
              </a:stretch>
            </a:blipFill>
          </p:spPr>
          <p:txBody>
            <a:bodyPr wrap="square" lIns="0" tIns="0" rIns="0" bIns="0" rtlCol="0"/>
            <a:lstStyle/>
            <a:p>
              <a:endParaRPr/>
            </a:p>
          </p:txBody>
        </p:sp>
        <p:sp>
          <p:nvSpPr>
            <p:cNvPr id="34" name="object 35">
              <a:extLst>
                <a:ext uri="{FF2B5EF4-FFF2-40B4-BE49-F238E27FC236}">
                  <a16:creationId xmlns:a16="http://schemas.microsoft.com/office/drawing/2014/main" id="{B4CE43B2-D02A-DD4E-979F-514B1822447C}"/>
                </a:ext>
              </a:extLst>
            </p:cNvPr>
            <p:cNvSpPr/>
            <p:nvPr/>
          </p:nvSpPr>
          <p:spPr>
            <a:xfrm>
              <a:off x="10684658" y="2043521"/>
              <a:ext cx="62995" cy="61039"/>
            </a:xfrm>
            <a:prstGeom prst="rect">
              <a:avLst/>
            </a:prstGeom>
            <a:blipFill>
              <a:blip r:embed="rId18" cstate="print"/>
              <a:stretch>
                <a:fillRect/>
              </a:stretch>
            </a:blipFill>
          </p:spPr>
          <p:txBody>
            <a:bodyPr wrap="square" lIns="0" tIns="0" rIns="0" bIns="0" rtlCol="0"/>
            <a:lstStyle/>
            <a:p>
              <a:endParaRPr/>
            </a:p>
          </p:txBody>
        </p:sp>
        <p:sp>
          <p:nvSpPr>
            <p:cNvPr id="35" name="object 36">
              <a:extLst>
                <a:ext uri="{FF2B5EF4-FFF2-40B4-BE49-F238E27FC236}">
                  <a16:creationId xmlns:a16="http://schemas.microsoft.com/office/drawing/2014/main" id="{8C21B06F-C10A-8949-B00C-E08359134660}"/>
                </a:ext>
              </a:extLst>
            </p:cNvPr>
            <p:cNvSpPr/>
            <p:nvPr/>
          </p:nvSpPr>
          <p:spPr>
            <a:xfrm>
              <a:off x="9799855" y="1249150"/>
              <a:ext cx="145820" cy="131354"/>
            </a:xfrm>
            <a:prstGeom prst="rect">
              <a:avLst/>
            </a:prstGeom>
            <a:blipFill>
              <a:blip r:embed="rId19" cstate="print"/>
              <a:stretch>
                <a:fillRect/>
              </a:stretch>
            </a:blipFill>
          </p:spPr>
          <p:txBody>
            <a:bodyPr wrap="square" lIns="0" tIns="0" rIns="0" bIns="0" rtlCol="0"/>
            <a:lstStyle/>
            <a:p>
              <a:endParaRPr/>
            </a:p>
          </p:txBody>
        </p:sp>
        <p:sp>
          <p:nvSpPr>
            <p:cNvPr id="36" name="object 37">
              <a:extLst>
                <a:ext uri="{FF2B5EF4-FFF2-40B4-BE49-F238E27FC236}">
                  <a16:creationId xmlns:a16="http://schemas.microsoft.com/office/drawing/2014/main" id="{432940DD-C0A6-544A-88AB-924308332D29}"/>
                </a:ext>
              </a:extLst>
            </p:cNvPr>
            <p:cNvSpPr/>
            <p:nvPr/>
          </p:nvSpPr>
          <p:spPr>
            <a:xfrm>
              <a:off x="10887696" y="1184140"/>
              <a:ext cx="187420" cy="130909"/>
            </a:xfrm>
            <a:prstGeom prst="rect">
              <a:avLst/>
            </a:prstGeom>
            <a:blipFill>
              <a:blip r:embed="rId20" cstate="print"/>
              <a:stretch>
                <a:fillRect/>
              </a:stretch>
            </a:blipFill>
          </p:spPr>
          <p:txBody>
            <a:bodyPr wrap="square" lIns="0" tIns="0" rIns="0" bIns="0" rtlCol="0"/>
            <a:lstStyle/>
            <a:p>
              <a:endParaRPr/>
            </a:p>
          </p:txBody>
        </p:sp>
        <p:sp>
          <p:nvSpPr>
            <p:cNvPr id="37" name="object 38">
              <a:extLst>
                <a:ext uri="{FF2B5EF4-FFF2-40B4-BE49-F238E27FC236}">
                  <a16:creationId xmlns:a16="http://schemas.microsoft.com/office/drawing/2014/main" id="{36BEB2C2-FA39-F843-97CF-77EB56102CCF}"/>
                </a:ext>
              </a:extLst>
            </p:cNvPr>
            <p:cNvSpPr/>
            <p:nvPr/>
          </p:nvSpPr>
          <p:spPr>
            <a:xfrm>
              <a:off x="10380902" y="1562621"/>
              <a:ext cx="145820" cy="131354"/>
            </a:xfrm>
            <a:prstGeom prst="rect">
              <a:avLst/>
            </a:prstGeom>
            <a:blipFill>
              <a:blip r:embed="rId21" cstate="print"/>
              <a:stretch>
                <a:fillRect/>
              </a:stretch>
            </a:blipFill>
          </p:spPr>
          <p:txBody>
            <a:bodyPr wrap="square" lIns="0" tIns="0" rIns="0" bIns="0" rtlCol="0"/>
            <a:lstStyle/>
            <a:p>
              <a:endParaRPr/>
            </a:p>
          </p:txBody>
        </p:sp>
        <p:sp>
          <p:nvSpPr>
            <p:cNvPr id="38" name="object 39">
              <a:extLst>
                <a:ext uri="{FF2B5EF4-FFF2-40B4-BE49-F238E27FC236}">
                  <a16:creationId xmlns:a16="http://schemas.microsoft.com/office/drawing/2014/main" id="{F0195F23-FEE0-EB4B-BFE1-0E3D8F000A11}"/>
                </a:ext>
              </a:extLst>
            </p:cNvPr>
            <p:cNvSpPr/>
            <p:nvPr/>
          </p:nvSpPr>
          <p:spPr>
            <a:xfrm>
              <a:off x="11468744" y="1498057"/>
              <a:ext cx="187867" cy="130464"/>
            </a:xfrm>
            <a:prstGeom prst="rect">
              <a:avLst/>
            </a:prstGeom>
            <a:blipFill>
              <a:blip r:embed="rId22" cstate="print"/>
              <a:stretch>
                <a:fillRect/>
              </a:stretch>
            </a:blipFill>
          </p:spPr>
          <p:txBody>
            <a:bodyPr wrap="square" lIns="0" tIns="0" rIns="0" bIns="0" rtlCol="0"/>
            <a:lstStyle/>
            <a:p>
              <a:endParaRPr/>
            </a:p>
          </p:txBody>
        </p:sp>
        <p:sp>
          <p:nvSpPr>
            <p:cNvPr id="39" name="object 40">
              <a:extLst>
                <a:ext uri="{FF2B5EF4-FFF2-40B4-BE49-F238E27FC236}">
                  <a16:creationId xmlns:a16="http://schemas.microsoft.com/office/drawing/2014/main" id="{E9CF3ECE-4962-584A-B93B-09844426C133}"/>
                </a:ext>
              </a:extLst>
            </p:cNvPr>
            <p:cNvSpPr/>
            <p:nvPr/>
          </p:nvSpPr>
          <p:spPr>
            <a:xfrm>
              <a:off x="9549812" y="2495488"/>
              <a:ext cx="146268" cy="96623"/>
            </a:xfrm>
            <a:prstGeom prst="rect">
              <a:avLst/>
            </a:prstGeom>
            <a:blipFill>
              <a:blip r:embed="rId23" cstate="print"/>
              <a:stretch>
                <a:fillRect/>
              </a:stretch>
            </a:blipFill>
          </p:spPr>
          <p:txBody>
            <a:bodyPr wrap="square" lIns="0" tIns="0" rIns="0" bIns="0" rtlCol="0"/>
            <a:lstStyle/>
            <a:p>
              <a:endParaRPr/>
            </a:p>
          </p:txBody>
        </p:sp>
        <p:sp>
          <p:nvSpPr>
            <p:cNvPr id="40" name="object 41">
              <a:extLst>
                <a:ext uri="{FF2B5EF4-FFF2-40B4-BE49-F238E27FC236}">
                  <a16:creationId xmlns:a16="http://schemas.microsoft.com/office/drawing/2014/main" id="{3D404A61-5C9D-2442-A6D6-0BF0760585FC}"/>
                </a:ext>
              </a:extLst>
            </p:cNvPr>
            <p:cNvSpPr/>
            <p:nvPr/>
          </p:nvSpPr>
          <p:spPr>
            <a:xfrm>
              <a:off x="10769608" y="2495043"/>
              <a:ext cx="187867" cy="96623"/>
            </a:xfrm>
            <a:prstGeom prst="rect">
              <a:avLst/>
            </a:prstGeom>
            <a:blipFill>
              <a:blip r:embed="rId24" cstate="print"/>
              <a:stretch>
                <a:fillRect/>
              </a:stretch>
            </a:blipFill>
          </p:spPr>
          <p:txBody>
            <a:bodyPr wrap="square" lIns="0" tIns="0" rIns="0" bIns="0" rtlCol="0"/>
            <a:lstStyle/>
            <a:p>
              <a:endParaRPr/>
            </a:p>
          </p:txBody>
        </p:sp>
        <p:sp>
          <p:nvSpPr>
            <p:cNvPr id="41" name="object 42">
              <a:extLst>
                <a:ext uri="{FF2B5EF4-FFF2-40B4-BE49-F238E27FC236}">
                  <a16:creationId xmlns:a16="http://schemas.microsoft.com/office/drawing/2014/main" id="{2AF71287-0A38-6844-BD0F-9ADF648825AC}"/>
                </a:ext>
              </a:extLst>
            </p:cNvPr>
            <p:cNvSpPr/>
            <p:nvPr/>
          </p:nvSpPr>
          <p:spPr>
            <a:xfrm>
              <a:off x="10211374" y="2113889"/>
              <a:ext cx="145820" cy="131354"/>
            </a:xfrm>
            <a:prstGeom prst="rect">
              <a:avLst/>
            </a:prstGeom>
            <a:blipFill>
              <a:blip r:embed="rId25" cstate="print"/>
              <a:stretch>
                <a:fillRect/>
              </a:stretch>
            </a:blipFill>
          </p:spPr>
          <p:txBody>
            <a:bodyPr wrap="square" lIns="0" tIns="0" rIns="0" bIns="0" rtlCol="0"/>
            <a:lstStyle/>
            <a:p>
              <a:endParaRPr/>
            </a:p>
          </p:txBody>
        </p:sp>
        <p:sp>
          <p:nvSpPr>
            <p:cNvPr id="42" name="object 43">
              <a:extLst>
                <a:ext uri="{FF2B5EF4-FFF2-40B4-BE49-F238E27FC236}">
                  <a16:creationId xmlns:a16="http://schemas.microsoft.com/office/drawing/2014/main" id="{FD477C1F-97D9-854D-8260-44FAFBF86FE2}"/>
                </a:ext>
              </a:extLst>
            </p:cNvPr>
            <p:cNvSpPr/>
            <p:nvPr/>
          </p:nvSpPr>
          <p:spPr>
            <a:xfrm>
              <a:off x="11390465" y="2048879"/>
              <a:ext cx="187867" cy="131354"/>
            </a:xfrm>
            <a:prstGeom prst="rect">
              <a:avLst/>
            </a:prstGeom>
            <a:blipFill>
              <a:blip r:embed="rId26" cstate="print"/>
              <a:stretch>
                <a:fillRect/>
              </a:stretch>
            </a:blipFill>
          </p:spPr>
          <p:txBody>
            <a:bodyPr wrap="square" lIns="0" tIns="0" rIns="0" bIns="0" rtlCol="0"/>
            <a:lstStyle/>
            <a:p>
              <a:endParaRPr/>
            </a:p>
          </p:txBody>
        </p:sp>
        <p:sp>
          <p:nvSpPr>
            <p:cNvPr id="43" name="object 44">
              <a:extLst>
                <a:ext uri="{FF2B5EF4-FFF2-40B4-BE49-F238E27FC236}">
                  <a16:creationId xmlns:a16="http://schemas.microsoft.com/office/drawing/2014/main" id="{604DEAB7-B1CF-7140-933B-58785ADE613C}"/>
                </a:ext>
              </a:extLst>
            </p:cNvPr>
            <p:cNvSpPr/>
            <p:nvPr/>
          </p:nvSpPr>
          <p:spPr>
            <a:xfrm>
              <a:off x="10913193" y="1815112"/>
              <a:ext cx="146268" cy="131800"/>
            </a:xfrm>
            <a:prstGeom prst="rect">
              <a:avLst/>
            </a:prstGeom>
            <a:blipFill>
              <a:blip r:embed="rId27" cstate="print"/>
              <a:stretch>
                <a:fillRect/>
              </a:stretch>
            </a:blipFill>
          </p:spPr>
          <p:txBody>
            <a:bodyPr wrap="square" lIns="0" tIns="0" rIns="0" bIns="0" rtlCol="0"/>
            <a:lstStyle/>
            <a:p>
              <a:endParaRPr/>
            </a:p>
          </p:txBody>
        </p:sp>
        <p:sp>
          <p:nvSpPr>
            <p:cNvPr id="44" name="object 45">
              <a:extLst>
                <a:ext uri="{FF2B5EF4-FFF2-40B4-BE49-F238E27FC236}">
                  <a16:creationId xmlns:a16="http://schemas.microsoft.com/office/drawing/2014/main" id="{A7D42E2A-0EF9-AF45-A972-3DB929219535}"/>
                </a:ext>
              </a:extLst>
            </p:cNvPr>
            <p:cNvSpPr/>
            <p:nvPr/>
          </p:nvSpPr>
          <p:spPr>
            <a:xfrm>
              <a:off x="11972407" y="1774147"/>
              <a:ext cx="187867" cy="131354"/>
            </a:xfrm>
            <a:prstGeom prst="rect">
              <a:avLst/>
            </a:prstGeom>
            <a:blipFill>
              <a:blip r:embed="rId28" cstate="print"/>
              <a:stretch>
                <a:fillRect/>
              </a:stretch>
            </a:blipFill>
          </p:spPr>
          <p:txBody>
            <a:bodyPr wrap="square" lIns="0" tIns="0" rIns="0" bIns="0" rtlCol="0"/>
            <a:lstStyle/>
            <a:p>
              <a:endParaRPr/>
            </a:p>
          </p:txBody>
        </p:sp>
        <p:sp>
          <p:nvSpPr>
            <p:cNvPr id="45" name="object 46">
              <a:extLst>
                <a:ext uri="{FF2B5EF4-FFF2-40B4-BE49-F238E27FC236}">
                  <a16:creationId xmlns:a16="http://schemas.microsoft.com/office/drawing/2014/main" id="{CC13FEDD-8E0E-0D45-B552-F3B917DE4FB4}"/>
                </a:ext>
              </a:extLst>
            </p:cNvPr>
            <p:cNvSpPr/>
            <p:nvPr/>
          </p:nvSpPr>
          <p:spPr>
            <a:xfrm>
              <a:off x="10433236" y="2414447"/>
              <a:ext cx="141795" cy="131354"/>
            </a:xfrm>
            <a:prstGeom prst="rect">
              <a:avLst/>
            </a:prstGeom>
            <a:blipFill>
              <a:blip r:embed="rId29" cstate="print"/>
              <a:stretch>
                <a:fillRect/>
              </a:stretch>
            </a:blipFill>
          </p:spPr>
          <p:txBody>
            <a:bodyPr wrap="square" lIns="0" tIns="0" rIns="0" bIns="0" rtlCol="0"/>
            <a:lstStyle/>
            <a:p>
              <a:endParaRPr/>
            </a:p>
          </p:txBody>
        </p:sp>
        <p:sp>
          <p:nvSpPr>
            <p:cNvPr id="46" name="object 47">
              <a:extLst>
                <a:ext uri="{FF2B5EF4-FFF2-40B4-BE49-F238E27FC236}">
                  <a16:creationId xmlns:a16="http://schemas.microsoft.com/office/drawing/2014/main" id="{BEFBFAAD-767E-304A-8867-CACC4DD9AE48}"/>
                </a:ext>
              </a:extLst>
            </p:cNvPr>
            <p:cNvSpPr/>
            <p:nvPr/>
          </p:nvSpPr>
          <p:spPr>
            <a:xfrm>
              <a:off x="10624682" y="2087172"/>
              <a:ext cx="141795" cy="131354"/>
            </a:xfrm>
            <a:prstGeom prst="rect">
              <a:avLst/>
            </a:prstGeom>
            <a:blipFill>
              <a:blip r:embed="rId30" cstate="print"/>
              <a:stretch>
                <a:fillRect/>
              </a:stretch>
            </a:blipFill>
          </p:spPr>
          <p:txBody>
            <a:bodyPr wrap="square" lIns="0" tIns="0" rIns="0" bIns="0" rtlCol="0"/>
            <a:lstStyle/>
            <a:p>
              <a:endParaRPr/>
            </a:p>
          </p:txBody>
        </p:sp>
        <p:sp>
          <p:nvSpPr>
            <p:cNvPr id="47" name="object 48">
              <a:extLst>
                <a:ext uri="{FF2B5EF4-FFF2-40B4-BE49-F238E27FC236}">
                  <a16:creationId xmlns:a16="http://schemas.microsoft.com/office/drawing/2014/main" id="{0EBADBF3-6773-0F40-8DA9-BCD6A81BC291}"/>
                </a:ext>
              </a:extLst>
            </p:cNvPr>
            <p:cNvSpPr/>
            <p:nvPr/>
          </p:nvSpPr>
          <p:spPr>
            <a:xfrm>
              <a:off x="11238383" y="1815112"/>
              <a:ext cx="141795" cy="131354"/>
            </a:xfrm>
            <a:prstGeom prst="rect">
              <a:avLst/>
            </a:prstGeom>
            <a:blipFill>
              <a:blip r:embed="rId31" cstate="print"/>
              <a:stretch>
                <a:fillRect/>
              </a:stretch>
            </a:blipFill>
          </p:spPr>
          <p:txBody>
            <a:bodyPr wrap="square" lIns="0" tIns="0" rIns="0" bIns="0" rtlCol="0"/>
            <a:lstStyle/>
            <a:p>
              <a:endParaRPr/>
            </a:p>
          </p:txBody>
        </p:sp>
        <p:sp>
          <p:nvSpPr>
            <p:cNvPr id="48" name="object 49">
              <a:extLst>
                <a:ext uri="{FF2B5EF4-FFF2-40B4-BE49-F238E27FC236}">
                  <a16:creationId xmlns:a16="http://schemas.microsoft.com/office/drawing/2014/main" id="{290810BA-F4EC-8349-9745-B06B813EA75C}"/>
                </a:ext>
              </a:extLst>
            </p:cNvPr>
            <p:cNvSpPr/>
            <p:nvPr/>
          </p:nvSpPr>
          <p:spPr>
            <a:xfrm>
              <a:off x="11238383" y="1540357"/>
              <a:ext cx="141795" cy="130909"/>
            </a:xfrm>
            <a:prstGeom prst="rect">
              <a:avLst/>
            </a:prstGeom>
            <a:blipFill>
              <a:blip r:embed="rId32" cstate="print"/>
              <a:stretch>
                <a:fillRect/>
              </a:stretch>
            </a:blipFill>
          </p:spPr>
          <p:txBody>
            <a:bodyPr wrap="square" lIns="0" tIns="0" rIns="0" bIns="0" rtlCol="0"/>
            <a:lstStyle/>
            <a:p>
              <a:endParaRPr/>
            </a:p>
          </p:txBody>
        </p:sp>
        <p:sp>
          <p:nvSpPr>
            <p:cNvPr id="49" name="object 50">
              <a:extLst>
                <a:ext uri="{FF2B5EF4-FFF2-40B4-BE49-F238E27FC236}">
                  <a16:creationId xmlns:a16="http://schemas.microsoft.com/office/drawing/2014/main" id="{26DFD567-E2D0-3F43-8B2D-AAA646C1ABAC}"/>
                </a:ext>
              </a:extLst>
            </p:cNvPr>
            <p:cNvSpPr/>
            <p:nvPr/>
          </p:nvSpPr>
          <p:spPr>
            <a:xfrm>
              <a:off x="10599186" y="1210411"/>
              <a:ext cx="141795" cy="130909"/>
            </a:xfrm>
            <a:prstGeom prst="rect">
              <a:avLst/>
            </a:prstGeom>
            <a:blipFill>
              <a:blip r:embed="rId33" cstate="print"/>
              <a:stretch>
                <a:fillRect/>
              </a:stretch>
            </a:blipFill>
          </p:spPr>
          <p:txBody>
            <a:bodyPr wrap="square" lIns="0" tIns="0" rIns="0" bIns="0" rtlCol="0"/>
            <a:lstStyle/>
            <a:p>
              <a:endParaRPr/>
            </a:p>
          </p:txBody>
        </p:sp>
        <p:sp>
          <p:nvSpPr>
            <p:cNvPr id="50" name="object 51">
              <a:extLst>
                <a:ext uri="{FF2B5EF4-FFF2-40B4-BE49-F238E27FC236}">
                  <a16:creationId xmlns:a16="http://schemas.microsoft.com/office/drawing/2014/main" id="{B36A2337-889C-CD41-9320-8CB399897237}"/>
                </a:ext>
              </a:extLst>
            </p:cNvPr>
            <p:cNvSpPr/>
            <p:nvPr/>
          </p:nvSpPr>
          <p:spPr>
            <a:xfrm>
              <a:off x="10535257" y="1043509"/>
              <a:ext cx="747258" cy="1420385"/>
            </a:xfrm>
            <a:prstGeom prst="rect">
              <a:avLst/>
            </a:prstGeom>
            <a:blipFill>
              <a:blip r:embed="rId34" cstate="print"/>
              <a:stretch>
                <a:fillRect/>
              </a:stretch>
            </a:blipFill>
          </p:spPr>
          <p:txBody>
            <a:bodyPr wrap="square" lIns="0" tIns="0" rIns="0" bIns="0" rtlCol="0"/>
            <a:lstStyle/>
            <a:p>
              <a:endParaRPr/>
            </a:p>
          </p:txBody>
        </p:sp>
      </p:grpSp>
      <p:grpSp>
        <p:nvGrpSpPr>
          <p:cNvPr id="51" name="Group 50">
            <a:extLst>
              <a:ext uri="{FF2B5EF4-FFF2-40B4-BE49-F238E27FC236}">
                <a16:creationId xmlns:a16="http://schemas.microsoft.com/office/drawing/2014/main" id="{A9CE0CE9-FAA2-F447-9986-79351008CF9F}"/>
              </a:ext>
            </a:extLst>
          </p:cNvPr>
          <p:cNvGrpSpPr/>
          <p:nvPr/>
        </p:nvGrpSpPr>
        <p:grpSpPr>
          <a:xfrm>
            <a:off x="1501209" y="2053012"/>
            <a:ext cx="4156641" cy="2751976"/>
            <a:chOff x="6342109" y="1069753"/>
            <a:chExt cx="2616985" cy="1384083"/>
          </a:xfrm>
        </p:grpSpPr>
        <p:sp>
          <p:nvSpPr>
            <p:cNvPr id="52" name="object 52">
              <a:extLst>
                <a:ext uri="{FF2B5EF4-FFF2-40B4-BE49-F238E27FC236}">
                  <a16:creationId xmlns:a16="http://schemas.microsoft.com/office/drawing/2014/main" id="{75720D72-4435-BA40-95CD-F8299C2FE64C}"/>
                </a:ext>
              </a:extLst>
            </p:cNvPr>
            <p:cNvSpPr/>
            <p:nvPr/>
          </p:nvSpPr>
          <p:spPr>
            <a:xfrm>
              <a:off x="6393825" y="1376686"/>
              <a:ext cx="541655" cy="273050"/>
            </a:xfrm>
            <a:custGeom>
              <a:avLst/>
              <a:gdLst/>
              <a:ahLst/>
              <a:cxnLst/>
              <a:rect l="l" t="t" r="r" b="b"/>
              <a:pathLst>
                <a:path w="541654" h="273050">
                  <a:moveTo>
                    <a:pt x="537129" y="0"/>
                  </a:moveTo>
                  <a:lnTo>
                    <a:pt x="0" y="262771"/>
                  </a:lnTo>
                  <a:lnTo>
                    <a:pt x="4454" y="272701"/>
                  </a:lnTo>
                  <a:lnTo>
                    <a:pt x="541588" y="9929"/>
                  </a:lnTo>
                  <a:lnTo>
                    <a:pt x="537129" y="0"/>
                  </a:lnTo>
                  <a:close/>
                </a:path>
              </a:pathLst>
            </a:custGeom>
            <a:solidFill>
              <a:srgbClr val="6FAC46"/>
            </a:solidFill>
          </p:spPr>
          <p:txBody>
            <a:bodyPr wrap="square" lIns="0" tIns="0" rIns="0" bIns="0" rtlCol="0"/>
            <a:lstStyle/>
            <a:p>
              <a:endParaRPr/>
            </a:p>
          </p:txBody>
        </p:sp>
        <p:sp>
          <p:nvSpPr>
            <p:cNvPr id="53" name="object 53">
              <a:extLst>
                <a:ext uri="{FF2B5EF4-FFF2-40B4-BE49-F238E27FC236}">
                  <a16:creationId xmlns:a16="http://schemas.microsoft.com/office/drawing/2014/main" id="{6947C2AF-F501-9943-8CAC-55124EBCFF68}"/>
                </a:ext>
              </a:extLst>
            </p:cNvPr>
            <p:cNvSpPr/>
            <p:nvPr/>
          </p:nvSpPr>
          <p:spPr>
            <a:xfrm>
              <a:off x="7470755" y="1108876"/>
              <a:ext cx="506095" cy="266700"/>
            </a:xfrm>
            <a:custGeom>
              <a:avLst/>
              <a:gdLst/>
              <a:ahLst/>
              <a:cxnLst/>
              <a:rect l="l" t="t" r="r" b="b"/>
              <a:pathLst>
                <a:path w="506095" h="266700">
                  <a:moveTo>
                    <a:pt x="466315" y="249941"/>
                  </a:moveTo>
                  <a:lnTo>
                    <a:pt x="458506" y="266203"/>
                  </a:lnTo>
                  <a:lnTo>
                    <a:pt x="505469" y="266203"/>
                  </a:lnTo>
                  <a:lnTo>
                    <a:pt x="496143" y="253206"/>
                  </a:lnTo>
                  <a:lnTo>
                    <a:pt x="472574" y="253206"/>
                  </a:lnTo>
                  <a:lnTo>
                    <a:pt x="466315" y="249941"/>
                  </a:lnTo>
                  <a:close/>
                </a:path>
                <a:path w="506095" h="266700">
                  <a:moveTo>
                    <a:pt x="469539" y="243227"/>
                  </a:moveTo>
                  <a:lnTo>
                    <a:pt x="466315" y="249941"/>
                  </a:lnTo>
                  <a:lnTo>
                    <a:pt x="472574" y="253206"/>
                  </a:lnTo>
                  <a:lnTo>
                    <a:pt x="475793" y="246489"/>
                  </a:lnTo>
                  <a:lnTo>
                    <a:pt x="469539" y="243227"/>
                  </a:lnTo>
                  <a:close/>
                </a:path>
                <a:path w="506095" h="266700">
                  <a:moveTo>
                    <a:pt x="477333" y="226995"/>
                  </a:moveTo>
                  <a:lnTo>
                    <a:pt x="469539" y="243227"/>
                  </a:lnTo>
                  <a:lnTo>
                    <a:pt x="475793" y="246489"/>
                  </a:lnTo>
                  <a:lnTo>
                    <a:pt x="472574" y="253206"/>
                  </a:lnTo>
                  <a:lnTo>
                    <a:pt x="496143" y="253206"/>
                  </a:lnTo>
                  <a:lnTo>
                    <a:pt x="477333" y="226995"/>
                  </a:lnTo>
                  <a:close/>
                </a:path>
                <a:path w="506095" h="266700">
                  <a:moveTo>
                    <a:pt x="3219" y="0"/>
                  </a:moveTo>
                  <a:lnTo>
                    <a:pt x="0" y="6644"/>
                  </a:lnTo>
                  <a:lnTo>
                    <a:pt x="466315" y="249941"/>
                  </a:lnTo>
                  <a:lnTo>
                    <a:pt x="469539" y="243227"/>
                  </a:lnTo>
                  <a:lnTo>
                    <a:pt x="3219" y="0"/>
                  </a:lnTo>
                  <a:close/>
                </a:path>
              </a:pathLst>
            </a:custGeom>
            <a:solidFill>
              <a:srgbClr val="A4A4A4"/>
            </a:solidFill>
          </p:spPr>
          <p:txBody>
            <a:bodyPr wrap="square" lIns="0" tIns="0" rIns="0" bIns="0" rtlCol="0"/>
            <a:lstStyle/>
            <a:p>
              <a:endParaRPr/>
            </a:p>
          </p:txBody>
        </p:sp>
        <p:sp>
          <p:nvSpPr>
            <p:cNvPr id="54" name="object 54">
              <a:extLst>
                <a:ext uri="{FF2B5EF4-FFF2-40B4-BE49-F238E27FC236}">
                  <a16:creationId xmlns:a16="http://schemas.microsoft.com/office/drawing/2014/main" id="{869C5E70-F674-DC4D-82F9-1394A691ED9B}"/>
                </a:ext>
              </a:extLst>
            </p:cNvPr>
            <p:cNvSpPr/>
            <p:nvPr/>
          </p:nvSpPr>
          <p:spPr>
            <a:xfrm>
              <a:off x="6933741" y="1108876"/>
              <a:ext cx="540385" cy="269875"/>
            </a:xfrm>
            <a:custGeom>
              <a:avLst/>
              <a:gdLst/>
              <a:ahLst/>
              <a:cxnLst/>
              <a:rect l="l" t="t" r="r" b="b"/>
              <a:pathLst>
                <a:path w="540384" h="269875">
                  <a:moveTo>
                    <a:pt x="537154" y="0"/>
                  </a:moveTo>
                  <a:lnTo>
                    <a:pt x="0" y="262844"/>
                  </a:lnTo>
                  <a:lnTo>
                    <a:pt x="3037" y="269561"/>
                  </a:lnTo>
                  <a:lnTo>
                    <a:pt x="540164" y="6717"/>
                  </a:lnTo>
                  <a:lnTo>
                    <a:pt x="537154" y="0"/>
                  </a:lnTo>
                  <a:close/>
                </a:path>
              </a:pathLst>
            </a:custGeom>
            <a:solidFill>
              <a:srgbClr val="A4A4A4"/>
            </a:solidFill>
          </p:spPr>
          <p:txBody>
            <a:bodyPr wrap="square" lIns="0" tIns="0" rIns="0" bIns="0" rtlCol="0"/>
            <a:lstStyle/>
            <a:p>
              <a:endParaRPr/>
            </a:p>
          </p:txBody>
        </p:sp>
        <p:sp>
          <p:nvSpPr>
            <p:cNvPr id="55" name="object 55">
              <a:extLst>
                <a:ext uri="{FF2B5EF4-FFF2-40B4-BE49-F238E27FC236}">
                  <a16:creationId xmlns:a16="http://schemas.microsoft.com/office/drawing/2014/main" id="{4B5DC951-AE9A-BF42-B9AE-BCB633EA0B66}"/>
                </a:ext>
              </a:extLst>
            </p:cNvPr>
            <p:cNvSpPr/>
            <p:nvPr/>
          </p:nvSpPr>
          <p:spPr>
            <a:xfrm>
              <a:off x="7378508" y="1124282"/>
              <a:ext cx="196532" cy="129669"/>
            </a:xfrm>
            <a:prstGeom prst="rect">
              <a:avLst/>
            </a:prstGeom>
            <a:blipFill>
              <a:blip r:embed="rId35" cstate="print"/>
              <a:stretch>
                <a:fillRect/>
              </a:stretch>
            </a:blipFill>
          </p:spPr>
          <p:txBody>
            <a:bodyPr wrap="square" lIns="0" tIns="0" rIns="0" bIns="0" rtlCol="0"/>
            <a:lstStyle/>
            <a:p>
              <a:endParaRPr/>
            </a:p>
          </p:txBody>
        </p:sp>
        <p:sp>
          <p:nvSpPr>
            <p:cNvPr id="56" name="object 56">
              <a:extLst>
                <a:ext uri="{FF2B5EF4-FFF2-40B4-BE49-F238E27FC236}">
                  <a16:creationId xmlns:a16="http://schemas.microsoft.com/office/drawing/2014/main" id="{86A7AAA7-8D48-9841-BC04-85519E91A7E7}"/>
                </a:ext>
              </a:extLst>
            </p:cNvPr>
            <p:cNvSpPr/>
            <p:nvPr/>
          </p:nvSpPr>
          <p:spPr>
            <a:xfrm>
              <a:off x="7378508" y="1211459"/>
              <a:ext cx="171756" cy="129231"/>
            </a:xfrm>
            <a:prstGeom prst="rect">
              <a:avLst/>
            </a:prstGeom>
            <a:blipFill>
              <a:blip r:embed="rId36" cstate="print"/>
              <a:stretch>
                <a:fillRect/>
              </a:stretch>
            </a:blipFill>
          </p:spPr>
          <p:txBody>
            <a:bodyPr wrap="square" lIns="0" tIns="0" rIns="0" bIns="0" rtlCol="0"/>
            <a:lstStyle/>
            <a:p>
              <a:endParaRPr/>
            </a:p>
          </p:txBody>
        </p:sp>
        <p:sp>
          <p:nvSpPr>
            <p:cNvPr id="57" name="object 57">
              <a:extLst>
                <a:ext uri="{FF2B5EF4-FFF2-40B4-BE49-F238E27FC236}">
                  <a16:creationId xmlns:a16="http://schemas.microsoft.com/office/drawing/2014/main" id="{3E9358FD-FED1-F341-806D-D27DEA9921CD}"/>
                </a:ext>
              </a:extLst>
            </p:cNvPr>
            <p:cNvSpPr/>
            <p:nvPr/>
          </p:nvSpPr>
          <p:spPr>
            <a:xfrm>
              <a:off x="7973915" y="1370187"/>
              <a:ext cx="506730" cy="267970"/>
            </a:xfrm>
            <a:custGeom>
              <a:avLst/>
              <a:gdLst/>
              <a:ahLst/>
              <a:cxnLst/>
              <a:rect l="l" t="t" r="r" b="b"/>
              <a:pathLst>
                <a:path w="506729" h="267969">
                  <a:moveTo>
                    <a:pt x="466320" y="252939"/>
                  </a:moveTo>
                  <a:lnTo>
                    <a:pt x="459276" y="267663"/>
                  </a:lnTo>
                  <a:lnTo>
                    <a:pt x="506239" y="267663"/>
                  </a:lnTo>
                  <a:lnTo>
                    <a:pt x="497993" y="256200"/>
                  </a:lnTo>
                  <a:lnTo>
                    <a:pt x="472574" y="256200"/>
                  </a:lnTo>
                  <a:lnTo>
                    <a:pt x="466320" y="252939"/>
                  </a:lnTo>
                  <a:close/>
                </a:path>
                <a:path w="506729" h="267969">
                  <a:moveTo>
                    <a:pt x="471002" y="243151"/>
                  </a:moveTo>
                  <a:lnTo>
                    <a:pt x="466320" y="252939"/>
                  </a:lnTo>
                  <a:lnTo>
                    <a:pt x="472574" y="256200"/>
                  </a:lnTo>
                  <a:lnTo>
                    <a:pt x="477263" y="246416"/>
                  </a:lnTo>
                  <a:lnTo>
                    <a:pt x="471002" y="243151"/>
                  </a:lnTo>
                  <a:close/>
                </a:path>
                <a:path w="506729" h="267969">
                  <a:moveTo>
                    <a:pt x="478033" y="228455"/>
                  </a:moveTo>
                  <a:lnTo>
                    <a:pt x="471002" y="243151"/>
                  </a:lnTo>
                  <a:lnTo>
                    <a:pt x="477263" y="246416"/>
                  </a:lnTo>
                  <a:lnTo>
                    <a:pt x="472574" y="256200"/>
                  </a:lnTo>
                  <a:lnTo>
                    <a:pt x="497993" y="256200"/>
                  </a:lnTo>
                  <a:lnTo>
                    <a:pt x="478033" y="228455"/>
                  </a:lnTo>
                  <a:close/>
                </a:path>
                <a:path w="506729" h="267969">
                  <a:moveTo>
                    <a:pt x="4759" y="0"/>
                  </a:moveTo>
                  <a:lnTo>
                    <a:pt x="0" y="9783"/>
                  </a:lnTo>
                  <a:lnTo>
                    <a:pt x="466320" y="252939"/>
                  </a:lnTo>
                  <a:lnTo>
                    <a:pt x="471002" y="243151"/>
                  </a:lnTo>
                  <a:lnTo>
                    <a:pt x="4759" y="0"/>
                  </a:lnTo>
                  <a:close/>
                </a:path>
              </a:pathLst>
            </a:custGeom>
            <a:solidFill>
              <a:srgbClr val="A4A4A4"/>
            </a:solidFill>
          </p:spPr>
          <p:txBody>
            <a:bodyPr wrap="square" lIns="0" tIns="0" rIns="0" bIns="0" rtlCol="0"/>
            <a:lstStyle/>
            <a:p>
              <a:endParaRPr/>
            </a:p>
          </p:txBody>
        </p:sp>
        <p:sp>
          <p:nvSpPr>
            <p:cNvPr id="58" name="object 58">
              <a:extLst>
                <a:ext uri="{FF2B5EF4-FFF2-40B4-BE49-F238E27FC236}">
                  <a16:creationId xmlns:a16="http://schemas.microsoft.com/office/drawing/2014/main" id="{B2DAA7D1-5B3C-5C47-978F-6246798F692E}"/>
                </a:ext>
              </a:extLst>
            </p:cNvPr>
            <p:cNvSpPr/>
            <p:nvPr/>
          </p:nvSpPr>
          <p:spPr>
            <a:xfrm>
              <a:off x="7488673" y="1370115"/>
              <a:ext cx="490220" cy="242570"/>
            </a:xfrm>
            <a:custGeom>
              <a:avLst/>
              <a:gdLst/>
              <a:ahLst/>
              <a:cxnLst/>
              <a:rect l="l" t="t" r="r" b="b"/>
              <a:pathLst>
                <a:path w="490220" h="242569">
                  <a:moveTo>
                    <a:pt x="485312" y="0"/>
                  </a:moveTo>
                  <a:lnTo>
                    <a:pt x="0" y="232325"/>
                  </a:lnTo>
                  <a:lnTo>
                    <a:pt x="4339" y="242254"/>
                  </a:lnTo>
                  <a:lnTo>
                    <a:pt x="489722" y="9929"/>
                  </a:lnTo>
                  <a:lnTo>
                    <a:pt x="485312" y="0"/>
                  </a:lnTo>
                  <a:close/>
                </a:path>
              </a:pathLst>
            </a:custGeom>
            <a:solidFill>
              <a:srgbClr val="6FAC46"/>
            </a:solidFill>
          </p:spPr>
          <p:txBody>
            <a:bodyPr wrap="square" lIns="0" tIns="0" rIns="0" bIns="0" rtlCol="0"/>
            <a:lstStyle/>
            <a:p>
              <a:endParaRPr/>
            </a:p>
          </p:txBody>
        </p:sp>
        <p:sp>
          <p:nvSpPr>
            <p:cNvPr id="59" name="object 59">
              <a:extLst>
                <a:ext uri="{FF2B5EF4-FFF2-40B4-BE49-F238E27FC236}">
                  <a16:creationId xmlns:a16="http://schemas.microsoft.com/office/drawing/2014/main" id="{6AC5D69D-26D4-084F-8DE4-CD426CB0EAAD}"/>
                </a:ext>
              </a:extLst>
            </p:cNvPr>
            <p:cNvSpPr/>
            <p:nvPr/>
          </p:nvSpPr>
          <p:spPr>
            <a:xfrm>
              <a:off x="6828804" y="1409030"/>
              <a:ext cx="196532" cy="129669"/>
            </a:xfrm>
            <a:prstGeom prst="rect">
              <a:avLst/>
            </a:prstGeom>
            <a:blipFill>
              <a:blip r:embed="rId37" cstate="print"/>
              <a:stretch>
                <a:fillRect/>
              </a:stretch>
            </a:blipFill>
          </p:spPr>
          <p:txBody>
            <a:bodyPr wrap="square" lIns="0" tIns="0" rIns="0" bIns="0" rtlCol="0"/>
            <a:lstStyle/>
            <a:p>
              <a:endParaRPr/>
            </a:p>
          </p:txBody>
        </p:sp>
        <p:sp>
          <p:nvSpPr>
            <p:cNvPr id="60" name="object 60">
              <a:extLst>
                <a:ext uri="{FF2B5EF4-FFF2-40B4-BE49-F238E27FC236}">
                  <a16:creationId xmlns:a16="http://schemas.microsoft.com/office/drawing/2014/main" id="{EF33817B-BB49-A049-8834-EA5E5FC819F5}"/>
                </a:ext>
              </a:extLst>
            </p:cNvPr>
            <p:cNvSpPr/>
            <p:nvPr/>
          </p:nvSpPr>
          <p:spPr>
            <a:xfrm>
              <a:off x="6828804" y="1482627"/>
              <a:ext cx="180574" cy="129231"/>
            </a:xfrm>
            <a:prstGeom prst="rect">
              <a:avLst/>
            </a:prstGeom>
            <a:blipFill>
              <a:blip r:embed="rId38" cstate="print"/>
              <a:stretch>
                <a:fillRect/>
              </a:stretch>
            </a:blipFill>
          </p:spPr>
          <p:txBody>
            <a:bodyPr wrap="square" lIns="0" tIns="0" rIns="0" bIns="0" rtlCol="0"/>
            <a:lstStyle/>
            <a:p>
              <a:endParaRPr/>
            </a:p>
          </p:txBody>
        </p:sp>
        <p:sp>
          <p:nvSpPr>
            <p:cNvPr id="61" name="object 61">
              <a:extLst>
                <a:ext uri="{FF2B5EF4-FFF2-40B4-BE49-F238E27FC236}">
                  <a16:creationId xmlns:a16="http://schemas.microsoft.com/office/drawing/2014/main" id="{3D9EF37F-28B2-3A4C-BE56-0463E9A939ED}"/>
                </a:ext>
              </a:extLst>
            </p:cNvPr>
            <p:cNvSpPr/>
            <p:nvPr/>
          </p:nvSpPr>
          <p:spPr>
            <a:xfrm>
              <a:off x="8452999" y="1625804"/>
              <a:ext cx="506095" cy="266700"/>
            </a:xfrm>
            <a:custGeom>
              <a:avLst/>
              <a:gdLst/>
              <a:ahLst/>
              <a:cxnLst/>
              <a:rect l="l" t="t" r="r" b="b"/>
              <a:pathLst>
                <a:path w="506095" h="266700">
                  <a:moveTo>
                    <a:pt x="466291" y="249856"/>
                  </a:moveTo>
                  <a:lnTo>
                    <a:pt x="458506" y="266130"/>
                  </a:lnTo>
                  <a:lnTo>
                    <a:pt x="505469" y="266130"/>
                  </a:lnTo>
                  <a:lnTo>
                    <a:pt x="496120" y="253133"/>
                  </a:lnTo>
                  <a:lnTo>
                    <a:pt x="472574" y="253133"/>
                  </a:lnTo>
                  <a:lnTo>
                    <a:pt x="466291" y="249856"/>
                  </a:lnTo>
                  <a:close/>
                </a:path>
                <a:path w="506095" h="266700">
                  <a:moveTo>
                    <a:pt x="469464" y="243224"/>
                  </a:moveTo>
                  <a:lnTo>
                    <a:pt x="466291" y="249856"/>
                  </a:lnTo>
                  <a:lnTo>
                    <a:pt x="472574" y="253133"/>
                  </a:lnTo>
                  <a:lnTo>
                    <a:pt x="475723" y="246489"/>
                  </a:lnTo>
                  <a:lnTo>
                    <a:pt x="469464" y="243224"/>
                  </a:lnTo>
                  <a:close/>
                </a:path>
                <a:path w="506095" h="266700">
                  <a:moveTo>
                    <a:pt x="477263" y="226922"/>
                  </a:moveTo>
                  <a:lnTo>
                    <a:pt x="469464" y="243224"/>
                  </a:lnTo>
                  <a:lnTo>
                    <a:pt x="475723" y="246489"/>
                  </a:lnTo>
                  <a:lnTo>
                    <a:pt x="472574" y="253133"/>
                  </a:lnTo>
                  <a:lnTo>
                    <a:pt x="496120" y="253133"/>
                  </a:lnTo>
                  <a:lnTo>
                    <a:pt x="477263" y="226922"/>
                  </a:lnTo>
                  <a:close/>
                </a:path>
                <a:path w="506095" h="266700">
                  <a:moveTo>
                    <a:pt x="3219" y="0"/>
                  </a:moveTo>
                  <a:lnTo>
                    <a:pt x="0" y="6644"/>
                  </a:lnTo>
                  <a:lnTo>
                    <a:pt x="466291" y="249856"/>
                  </a:lnTo>
                  <a:lnTo>
                    <a:pt x="469464" y="243224"/>
                  </a:lnTo>
                  <a:lnTo>
                    <a:pt x="3219" y="0"/>
                  </a:lnTo>
                  <a:close/>
                </a:path>
              </a:pathLst>
            </a:custGeom>
            <a:solidFill>
              <a:srgbClr val="FF0000"/>
            </a:solidFill>
          </p:spPr>
          <p:txBody>
            <a:bodyPr wrap="square" lIns="0" tIns="0" rIns="0" bIns="0" rtlCol="0"/>
            <a:lstStyle/>
            <a:p>
              <a:endParaRPr/>
            </a:p>
          </p:txBody>
        </p:sp>
        <p:sp>
          <p:nvSpPr>
            <p:cNvPr id="62" name="object 62">
              <a:extLst>
                <a:ext uri="{FF2B5EF4-FFF2-40B4-BE49-F238E27FC236}">
                  <a16:creationId xmlns:a16="http://schemas.microsoft.com/office/drawing/2014/main" id="{BFEE81B0-E781-0747-98F7-CFF405E1C04A}"/>
                </a:ext>
              </a:extLst>
            </p:cNvPr>
            <p:cNvSpPr/>
            <p:nvPr/>
          </p:nvSpPr>
          <p:spPr>
            <a:xfrm>
              <a:off x="7915264" y="1634711"/>
              <a:ext cx="541655" cy="273050"/>
            </a:xfrm>
            <a:custGeom>
              <a:avLst/>
              <a:gdLst/>
              <a:ahLst/>
              <a:cxnLst/>
              <a:rect l="l" t="t" r="r" b="b"/>
              <a:pathLst>
                <a:path w="541654" h="273050">
                  <a:moveTo>
                    <a:pt x="537175" y="0"/>
                  </a:moveTo>
                  <a:lnTo>
                    <a:pt x="0" y="262778"/>
                  </a:lnTo>
                  <a:lnTo>
                    <a:pt x="4479" y="272693"/>
                  </a:lnTo>
                  <a:lnTo>
                    <a:pt x="541584" y="9929"/>
                  </a:lnTo>
                  <a:lnTo>
                    <a:pt x="537175" y="0"/>
                  </a:lnTo>
                  <a:close/>
                </a:path>
              </a:pathLst>
            </a:custGeom>
            <a:solidFill>
              <a:srgbClr val="A4A4A4"/>
            </a:solidFill>
          </p:spPr>
          <p:txBody>
            <a:bodyPr wrap="square" lIns="0" tIns="0" rIns="0" bIns="0" rtlCol="0"/>
            <a:lstStyle/>
            <a:p>
              <a:endParaRPr/>
            </a:p>
          </p:txBody>
        </p:sp>
        <p:sp>
          <p:nvSpPr>
            <p:cNvPr id="63" name="object 63">
              <a:extLst>
                <a:ext uri="{FF2B5EF4-FFF2-40B4-BE49-F238E27FC236}">
                  <a16:creationId xmlns:a16="http://schemas.microsoft.com/office/drawing/2014/main" id="{C22ACCE9-D83D-004F-9B10-92894641AB66}"/>
                </a:ext>
              </a:extLst>
            </p:cNvPr>
            <p:cNvSpPr/>
            <p:nvPr/>
          </p:nvSpPr>
          <p:spPr>
            <a:xfrm>
              <a:off x="8358232" y="1659608"/>
              <a:ext cx="196532" cy="129669"/>
            </a:xfrm>
            <a:prstGeom prst="rect">
              <a:avLst/>
            </a:prstGeom>
            <a:blipFill>
              <a:blip r:embed="rId39" cstate="print"/>
              <a:stretch>
                <a:fillRect/>
              </a:stretch>
            </a:blipFill>
          </p:spPr>
          <p:txBody>
            <a:bodyPr wrap="square" lIns="0" tIns="0" rIns="0" bIns="0" rtlCol="0"/>
            <a:lstStyle/>
            <a:p>
              <a:endParaRPr/>
            </a:p>
          </p:txBody>
        </p:sp>
        <p:sp>
          <p:nvSpPr>
            <p:cNvPr id="64" name="object 64">
              <a:extLst>
                <a:ext uri="{FF2B5EF4-FFF2-40B4-BE49-F238E27FC236}">
                  <a16:creationId xmlns:a16="http://schemas.microsoft.com/office/drawing/2014/main" id="{D650F968-3F75-1F46-9505-DC0C8B9CEA59}"/>
                </a:ext>
              </a:extLst>
            </p:cNvPr>
            <p:cNvSpPr/>
            <p:nvPr/>
          </p:nvSpPr>
          <p:spPr>
            <a:xfrm>
              <a:off x="8381329" y="1737586"/>
              <a:ext cx="149499" cy="129231"/>
            </a:xfrm>
            <a:prstGeom prst="rect">
              <a:avLst/>
            </a:prstGeom>
            <a:blipFill>
              <a:blip r:embed="rId40" cstate="print"/>
              <a:stretch>
                <a:fillRect/>
              </a:stretch>
            </a:blipFill>
          </p:spPr>
          <p:txBody>
            <a:bodyPr wrap="square" lIns="0" tIns="0" rIns="0" bIns="0" rtlCol="0"/>
            <a:lstStyle/>
            <a:p>
              <a:endParaRPr/>
            </a:p>
          </p:txBody>
        </p:sp>
        <p:sp>
          <p:nvSpPr>
            <p:cNvPr id="65" name="object 65">
              <a:extLst>
                <a:ext uri="{FF2B5EF4-FFF2-40B4-BE49-F238E27FC236}">
                  <a16:creationId xmlns:a16="http://schemas.microsoft.com/office/drawing/2014/main" id="{F6070FC7-ABFD-E44A-8CE8-254D805CD2EB}"/>
                </a:ext>
              </a:extLst>
            </p:cNvPr>
            <p:cNvSpPr/>
            <p:nvPr/>
          </p:nvSpPr>
          <p:spPr>
            <a:xfrm>
              <a:off x="7363250" y="2165956"/>
              <a:ext cx="506095" cy="266700"/>
            </a:xfrm>
            <a:custGeom>
              <a:avLst/>
              <a:gdLst/>
              <a:ahLst/>
              <a:cxnLst/>
              <a:rect l="l" t="t" r="r" b="b"/>
              <a:pathLst>
                <a:path w="506095" h="266700">
                  <a:moveTo>
                    <a:pt x="466295" y="249851"/>
                  </a:moveTo>
                  <a:lnTo>
                    <a:pt x="458506" y="266122"/>
                  </a:lnTo>
                  <a:lnTo>
                    <a:pt x="505469" y="266122"/>
                  </a:lnTo>
                  <a:lnTo>
                    <a:pt x="496115" y="253126"/>
                  </a:lnTo>
                  <a:lnTo>
                    <a:pt x="472574" y="253126"/>
                  </a:lnTo>
                  <a:lnTo>
                    <a:pt x="466295" y="249851"/>
                  </a:lnTo>
                  <a:close/>
                </a:path>
                <a:path w="506095" h="266700">
                  <a:moveTo>
                    <a:pt x="469475" y="243208"/>
                  </a:moveTo>
                  <a:lnTo>
                    <a:pt x="466295" y="249851"/>
                  </a:lnTo>
                  <a:lnTo>
                    <a:pt x="472574" y="253126"/>
                  </a:lnTo>
                  <a:lnTo>
                    <a:pt x="475723" y="246467"/>
                  </a:lnTo>
                  <a:lnTo>
                    <a:pt x="469475" y="243208"/>
                  </a:lnTo>
                  <a:close/>
                </a:path>
                <a:path w="506095" h="266700">
                  <a:moveTo>
                    <a:pt x="477263" y="226936"/>
                  </a:moveTo>
                  <a:lnTo>
                    <a:pt x="469475" y="243208"/>
                  </a:lnTo>
                  <a:lnTo>
                    <a:pt x="475723" y="246467"/>
                  </a:lnTo>
                  <a:lnTo>
                    <a:pt x="472574" y="253126"/>
                  </a:lnTo>
                  <a:lnTo>
                    <a:pt x="496115" y="253126"/>
                  </a:lnTo>
                  <a:lnTo>
                    <a:pt x="477263" y="226936"/>
                  </a:lnTo>
                  <a:close/>
                </a:path>
                <a:path w="506095" h="266700">
                  <a:moveTo>
                    <a:pt x="3219" y="0"/>
                  </a:moveTo>
                  <a:lnTo>
                    <a:pt x="0" y="6658"/>
                  </a:lnTo>
                  <a:lnTo>
                    <a:pt x="466295" y="249851"/>
                  </a:lnTo>
                  <a:lnTo>
                    <a:pt x="469475" y="243208"/>
                  </a:lnTo>
                  <a:lnTo>
                    <a:pt x="3219" y="0"/>
                  </a:lnTo>
                  <a:close/>
                </a:path>
              </a:pathLst>
            </a:custGeom>
            <a:solidFill>
              <a:srgbClr val="FF0000"/>
            </a:solidFill>
          </p:spPr>
          <p:txBody>
            <a:bodyPr wrap="square" lIns="0" tIns="0" rIns="0" bIns="0" rtlCol="0"/>
            <a:lstStyle/>
            <a:p>
              <a:endParaRPr/>
            </a:p>
          </p:txBody>
        </p:sp>
        <p:sp>
          <p:nvSpPr>
            <p:cNvPr id="66" name="object 66">
              <a:extLst>
                <a:ext uri="{FF2B5EF4-FFF2-40B4-BE49-F238E27FC236}">
                  <a16:creationId xmlns:a16="http://schemas.microsoft.com/office/drawing/2014/main" id="{BE4935B3-A814-5E48-A13A-6F3FD839C85C}"/>
                </a:ext>
              </a:extLst>
            </p:cNvPr>
            <p:cNvSpPr/>
            <p:nvPr/>
          </p:nvSpPr>
          <p:spPr>
            <a:xfrm>
              <a:off x="6812511" y="2167833"/>
              <a:ext cx="541655" cy="273050"/>
            </a:xfrm>
            <a:custGeom>
              <a:avLst/>
              <a:gdLst/>
              <a:ahLst/>
              <a:cxnLst/>
              <a:rect l="l" t="t" r="r" b="b"/>
              <a:pathLst>
                <a:path w="541654" h="273050">
                  <a:moveTo>
                    <a:pt x="537161" y="0"/>
                  </a:moveTo>
                  <a:lnTo>
                    <a:pt x="0" y="262793"/>
                  </a:lnTo>
                  <a:lnTo>
                    <a:pt x="4451" y="272708"/>
                  </a:lnTo>
                  <a:lnTo>
                    <a:pt x="541570" y="9915"/>
                  </a:lnTo>
                  <a:lnTo>
                    <a:pt x="537161" y="0"/>
                  </a:lnTo>
                  <a:close/>
                </a:path>
              </a:pathLst>
            </a:custGeom>
            <a:solidFill>
              <a:srgbClr val="6FAC46"/>
            </a:solidFill>
          </p:spPr>
          <p:txBody>
            <a:bodyPr wrap="square" lIns="0" tIns="0" rIns="0" bIns="0" rtlCol="0"/>
            <a:lstStyle/>
            <a:p>
              <a:endParaRPr/>
            </a:p>
          </p:txBody>
        </p:sp>
        <p:sp>
          <p:nvSpPr>
            <p:cNvPr id="67" name="object 67">
              <a:extLst>
                <a:ext uri="{FF2B5EF4-FFF2-40B4-BE49-F238E27FC236}">
                  <a16:creationId xmlns:a16="http://schemas.microsoft.com/office/drawing/2014/main" id="{580CA07C-CC8D-AE4B-9DD1-98BE32B03B41}"/>
                </a:ext>
              </a:extLst>
            </p:cNvPr>
            <p:cNvSpPr/>
            <p:nvPr/>
          </p:nvSpPr>
          <p:spPr>
            <a:xfrm>
              <a:off x="7259664" y="2204551"/>
              <a:ext cx="192753" cy="129669"/>
            </a:xfrm>
            <a:prstGeom prst="rect">
              <a:avLst/>
            </a:prstGeom>
            <a:blipFill>
              <a:blip r:embed="rId41" cstate="print"/>
              <a:stretch>
                <a:fillRect/>
              </a:stretch>
            </a:blipFill>
          </p:spPr>
          <p:txBody>
            <a:bodyPr wrap="square" lIns="0" tIns="0" rIns="0" bIns="0" rtlCol="0"/>
            <a:lstStyle/>
            <a:p>
              <a:endParaRPr/>
            </a:p>
          </p:txBody>
        </p:sp>
        <p:sp>
          <p:nvSpPr>
            <p:cNvPr id="68" name="object 68">
              <a:extLst>
                <a:ext uri="{FF2B5EF4-FFF2-40B4-BE49-F238E27FC236}">
                  <a16:creationId xmlns:a16="http://schemas.microsoft.com/office/drawing/2014/main" id="{EAB4A59B-A0F3-B34E-AFFE-7FD32B5B1520}"/>
                </a:ext>
              </a:extLst>
            </p:cNvPr>
            <p:cNvSpPr/>
            <p:nvPr/>
          </p:nvSpPr>
          <p:spPr>
            <a:xfrm>
              <a:off x="7257565" y="2283842"/>
              <a:ext cx="197372" cy="129231"/>
            </a:xfrm>
            <a:prstGeom prst="rect">
              <a:avLst/>
            </a:prstGeom>
            <a:blipFill>
              <a:blip r:embed="rId42" cstate="print"/>
              <a:stretch>
                <a:fillRect/>
              </a:stretch>
            </a:blipFill>
          </p:spPr>
          <p:txBody>
            <a:bodyPr wrap="square" lIns="0" tIns="0" rIns="0" bIns="0" rtlCol="0"/>
            <a:lstStyle/>
            <a:p>
              <a:endParaRPr/>
            </a:p>
          </p:txBody>
        </p:sp>
        <p:sp>
          <p:nvSpPr>
            <p:cNvPr id="69" name="object 69">
              <a:extLst>
                <a:ext uri="{FF2B5EF4-FFF2-40B4-BE49-F238E27FC236}">
                  <a16:creationId xmlns:a16="http://schemas.microsoft.com/office/drawing/2014/main" id="{FFAD78BC-16AA-C74B-88E4-FE7608BD8E7B}"/>
                </a:ext>
              </a:extLst>
            </p:cNvPr>
            <p:cNvSpPr/>
            <p:nvPr/>
          </p:nvSpPr>
          <p:spPr>
            <a:xfrm>
              <a:off x="6815803" y="2393777"/>
              <a:ext cx="57498" cy="60059"/>
            </a:xfrm>
            <a:prstGeom prst="rect">
              <a:avLst/>
            </a:prstGeom>
            <a:blipFill>
              <a:blip r:embed="rId43" cstate="print"/>
              <a:stretch>
                <a:fillRect/>
              </a:stretch>
            </a:blipFill>
          </p:spPr>
          <p:txBody>
            <a:bodyPr wrap="square" lIns="0" tIns="0" rIns="0" bIns="0" rtlCol="0"/>
            <a:lstStyle/>
            <a:p>
              <a:endParaRPr/>
            </a:p>
          </p:txBody>
        </p:sp>
        <p:sp>
          <p:nvSpPr>
            <p:cNvPr id="70" name="object 70">
              <a:extLst>
                <a:ext uri="{FF2B5EF4-FFF2-40B4-BE49-F238E27FC236}">
                  <a16:creationId xmlns:a16="http://schemas.microsoft.com/office/drawing/2014/main" id="{4CD5F692-8E5F-034D-BF88-D56425795493}"/>
                </a:ext>
              </a:extLst>
            </p:cNvPr>
            <p:cNvSpPr/>
            <p:nvPr/>
          </p:nvSpPr>
          <p:spPr>
            <a:xfrm>
              <a:off x="7819902" y="2387206"/>
              <a:ext cx="57461" cy="60059"/>
            </a:xfrm>
            <a:prstGeom prst="rect">
              <a:avLst/>
            </a:prstGeom>
            <a:blipFill>
              <a:blip r:embed="rId44" cstate="print"/>
              <a:stretch>
                <a:fillRect/>
              </a:stretch>
            </a:blipFill>
          </p:spPr>
          <p:txBody>
            <a:bodyPr wrap="square" lIns="0" tIns="0" rIns="0" bIns="0" rtlCol="0"/>
            <a:lstStyle/>
            <a:p>
              <a:endParaRPr/>
            </a:p>
          </p:txBody>
        </p:sp>
        <p:sp>
          <p:nvSpPr>
            <p:cNvPr id="71" name="object 71">
              <a:extLst>
                <a:ext uri="{FF2B5EF4-FFF2-40B4-BE49-F238E27FC236}">
                  <a16:creationId xmlns:a16="http://schemas.microsoft.com/office/drawing/2014/main" id="{1A8AD716-2064-D945-AF08-DE88F62F6BA4}"/>
                </a:ext>
              </a:extLst>
            </p:cNvPr>
            <p:cNvSpPr/>
            <p:nvPr/>
          </p:nvSpPr>
          <p:spPr>
            <a:xfrm>
              <a:off x="6342109" y="1625366"/>
              <a:ext cx="57499" cy="60089"/>
            </a:xfrm>
            <a:prstGeom prst="rect">
              <a:avLst/>
            </a:prstGeom>
            <a:blipFill>
              <a:blip r:embed="rId45" cstate="print"/>
              <a:stretch>
                <a:fillRect/>
              </a:stretch>
            </a:blipFill>
          </p:spPr>
          <p:txBody>
            <a:bodyPr wrap="square" lIns="0" tIns="0" rIns="0" bIns="0" rtlCol="0"/>
            <a:lstStyle/>
            <a:p>
              <a:endParaRPr/>
            </a:p>
          </p:txBody>
        </p:sp>
        <p:sp>
          <p:nvSpPr>
            <p:cNvPr id="72" name="object 72">
              <a:extLst>
                <a:ext uri="{FF2B5EF4-FFF2-40B4-BE49-F238E27FC236}">
                  <a16:creationId xmlns:a16="http://schemas.microsoft.com/office/drawing/2014/main" id="{B0929CCB-152C-3247-A4B5-2333FBF224E4}"/>
                </a:ext>
              </a:extLst>
            </p:cNvPr>
            <p:cNvSpPr/>
            <p:nvPr/>
          </p:nvSpPr>
          <p:spPr>
            <a:xfrm>
              <a:off x="6922255" y="1379241"/>
              <a:ext cx="443865" cy="247015"/>
            </a:xfrm>
            <a:custGeom>
              <a:avLst/>
              <a:gdLst/>
              <a:ahLst/>
              <a:cxnLst/>
              <a:rect l="l" t="t" r="r" b="b"/>
              <a:pathLst>
                <a:path w="443865" h="247014">
                  <a:moveTo>
                    <a:pt x="404529" y="229260"/>
                  </a:moveTo>
                  <a:lnTo>
                    <a:pt x="396410" y="245321"/>
                  </a:lnTo>
                  <a:lnTo>
                    <a:pt x="443374" y="246416"/>
                  </a:lnTo>
                  <a:lnTo>
                    <a:pt x="433951" y="232690"/>
                  </a:lnTo>
                  <a:lnTo>
                    <a:pt x="410758" y="232690"/>
                  </a:lnTo>
                  <a:lnTo>
                    <a:pt x="404529" y="229260"/>
                  </a:lnTo>
                  <a:close/>
                </a:path>
                <a:path w="443865" h="247014">
                  <a:moveTo>
                    <a:pt x="407887" y="222617"/>
                  </a:moveTo>
                  <a:lnTo>
                    <a:pt x="404529" y="229260"/>
                  </a:lnTo>
                  <a:lnTo>
                    <a:pt x="410758" y="232690"/>
                  </a:lnTo>
                  <a:lnTo>
                    <a:pt x="414118" y="226046"/>
                  </a:lnTo>
                  <a:lnTo>
                    <a:pt x="407887" y="222617"/>
                  </a:lnTo>
                  <a:close/>
                </a:path>
                <a:path w="443865" h="247014">
                  <a:moveTo>
                    <a:pt x="416008" y="206551"/>
                  </a:moveTo>
                  <a:lnTo>
                    <a:pt x="407887" y="222617"/>
                  </a:lnTo>
                  <a:lnTo>
                    <a:pt x="414118" y="226046"/>
                  </a:lnTo>
                  <a:lnTo>
                    <a:pt x="410758" y="232690"/>
                  </a:lnTo>
                  <a:lnTo>
                    <a:pt x="433951" y="232690"/>
                  </a:lnTo>
                  <a:lnTo>
                    <a:pt x="416008" y="206551"/>
                  </a:lnTo>
                  <a:close/>
                </a:path>
                <a:path w="443865" h="247014">
                  <a:moveTo>
                    <a:pt x="3331" y="0"/>
                  </a:moveTo>
                  <a:lnTo>
                    <a:pt x="0" y="6571"/>
                  </a:lnTo>
                  <a:lnTo>
                    <a:pt x="404529" y="229260"/>
                  </a:lnTo>
                  <a:lnTo>
                    <a:pt x="407887" y="222617"/>
                  </a:lnTo>
                  <a:lnTo>
                    <a:pt x="3331" y="0"/>
                  </a:lnTo>
                  <a:close/>
                </a:path>
              </a:pathLst>
            </a:custGeom>
            <a:solidFill>
              <a:srgbClr val="FF0000"/>
            </a:solidFill>
          </p:spPr>
          <p:txBody>
            <a:bodyPr wrap="square" lIns="0" tIns="0" rIns="0" bIns="0" rtlCol="0"/>
            <a:lstStyle/>
            <a:p>
              <a:endParaRPr/>
            </a:p>
          </p:txBody>
        </p:sp>
        <p:sp>
          <p:nvSpPr>
            <p:cNvPr id="73" name="object 73">
              <a:extLst>
                <a:ext uri="{FF2B5EF4-FFF2-40B4-BE49-F238E27FC236}">
                  <a16:creationId xmlns:a16="http://schemas.microsoft.com/office/drawing/2014/main" id="{C89C54C6-235D-1C4D-830D-6038010BC7DE}"/>
                </a:ext>
              </a:extLst>
            </p:cNvPr>
            <p:cNvSpPr/>
            <p:nvPr/>
          </p:nvSpPr>
          <p:spPr>
            <a:xfrm>
              <a:off x="7879498" y="1398078"/>
              <a:ext cx="196532" cy="129669"/>
            </a:xfrm>
            <a:prstGeom prst="rect">
              <a:avLst/>
            </a:prstGeom>
            <a:blipFill>
              <a:blip r:embed="rId46" cstate="print"/>
              <a:stretch>
                <a:fillRect/>
              </a:stretch>
            </a:blipFill>
          </p:spPr>
          <p:txBody>
            <a:bodyPr wrap="square" lIns="0" tIns="0" rIns="0" bIns="0" rtlCol="0"/>
            <a:lstStyle/>
            <a:p>
              <a:endParaRPr/>
            </a:p>
          </p:txBody>
        </p:sp>
        <p:sp>
          <p:nvSpPr>
            <p:cNvPr id="74" name="object 74">
              <a:extLst>
                <a:ext uri="{FF2B5EF4-FFF2-40B4-BE49-F238E27FC236}">
                  <a16:creationId xmlns:a16="http://schemas.microsoft.com/office/drawing/2014/main" id="{8379AAE9-C3F0-ED42-8714-42A478A9E413}"/>
                </a:ext>
              </a:extLst>
            </p:cNvPr>
            <p:cNvSpPr/>
            <p:nvPr/>
          </p:nvSpPr>
          <p:spPr>
            <a:xfrm>
              <a:off x="7899236" y="1468608"/>
              <a:ext cx="171756" cy="129231"/>
            </a:xfrm>
            <a:prstGeom prst="rect">
              <a:avLst/>
            </a:prstGeom>
            <a:blipFill>
              <a:blip r:embed="rId47" cstate="print"/>
              <a:stretch>
                <a:fillRect/>
              </a:stretch>
            </a:blipFill>
          </p:spPr>
          <p:txBody>
            <a:bodyPr wrap="square" lIns="0" tIns="0" rIns="0" bIns="0" rtlCol="0"/>
            <a:lstStyle/>
            <a:p>
              <a:endParaRPr/>
            </a:p>
          </p:txBody>
        </p:sp>
        <p:sp>
          <p:nvSpPr>
            <p:cNvPr id="75" name="object 75">
              <a:extLst>
                <a:ext uri="{FF2B5EF4-FFF2-40B4-BE49-F238E27FC236}">
                  <a16:creationId xmlns:a16="http://schemas.microsoft.com/office/drawing/2014/main" id="{B2E8CA22-75D2-2A42-82AA-44827751DBA9}"/>
                </a:ext>
              </a:extLst>
            </p:cNvPr>
            <p:cNvSpPr/>
            <p:nvPr/>
          </p:nvSpPr>
          <p:spPr>
            <a:xfrm>
              <a:off x="8379439" y="2122412"/>
              <a:ext cx="50800" cy="46990"/>
            </a:xfrm>
            <a:custGeom>
              <a:avLst/>
              <a:gdLst/>
              <a:ahLst/>
              <a:cxnLst/>
              <a:rect l="l" t="t" r="r" b="b"/>
              <a:pathLst>
                <a:path w="50800" h="46989">
                  <a:moveTo>
                    <a:pt x="25196" y="0"/>
                  </a:moveTo>
                  <a:lnTo>
                    <a:pt x="15383" y="1841"/>
                  </a:lnTo>
                  <a:lnTo>
                    <a:pt x="7375" y="6864"/>
                  </a:lnTo>
                  <a:lnTo>
                    <a:pt x="1978" y="14313"/>
                  </a:lnTo>
                  <a:lnTo>
                    <a:pt x="0" y="23436"/>
                  </a:lnTo>
                  <a:lnTo>
                    <a:pt x="1978" y="32560"/>
                  </a:lnTo>
                  <a:lnTo>
                    <a:pt x="7375" y="40009"/>
                  </a:lnTo>
                  <a:lnTo>
                    <a:pt x="15383" y="45032"/>
                  </a:lnTo>
                  <a:lnTo>
                    <a:pt x="25196" y="46873"/>
                  </a:lnTo>
                  <a:lnTo>
                    <a:pt x="35009" y="45032"/>
                  </a:lnTo>
                  <a:lnTo>
                    <a:pt x="43017" y="40009"/>
                  </a:lnTo>
                  <a:lnTo>
                    <a:pt x="48414" y="32560"/>
                  </a:lnTo>
                  <a:lnTo>
                    <a:pt x="50393" y="23436"/>
                  </a:lnTo>
                  <a:lnTo>
                    <a:pt x="48414" y="14313"/>
                  </a:lnTo>
                  <a:lnTo>
                    <a:pt x="43017" y="6864"/>
                  </a:lnTo>
                  <a:lnTo>
                    <a:pt x="35009" y="1841"/>
                  </a:lnTo>
                  <a:lnTo>
                    <a:pt x="25196" y="0"/>
                  </a:lnTo>
                  <a:close/>
                </a:path>
              </a:pathLst>
            </a:custGeom>
            <a:solidFill>
              <a:srgbClr val="FF0000"/>
            </a:solidFill>
          </p:spPr>
          <p:txBody>
            <a:bodyPr wrap="square" lIns="0" tIns="0" rIns="0" bIns="0" rtlCol="0"/>
            <a:lstStyle/>
            <a:p>
              <a:endParaRPr/>
            </a:p>
          </p:txBody>
        </p:sp>
        <p:sp>
          <p:nvSpPr>
            <p:cNvPr id="76" name="object 76">
              <a:extLst>
                <a:ext uri="{FF2B5EF4-FFF2-40B4-BE49-F238E27FC236}">
                  <a16:creationId xmlns:a16="http://schemas.microsoft.com/office/drawing/2014/main" id="{158F5434-0C95-1144-83B2-BF9785462CC3}"/>
                </a:ext>
              </a:extLst>
            </p:cNvPr>
            <p:cNvSpPr/>
            <p:nvPr/>
          </p:nvSpPr>
          <p:spPr>
            <a:xfrm>
              <a:off x="8375913" y="2118674"/>
              <a:ext cx="57785" cy="54610"/>
            </a:xfrm>
            <a:custGeom>
              <a:avLst/>
              <a:gdLst/>
              <a:ahLst/>
              <a:cxnLst/>
              <a:rect l="l" t="t" r="r" b="b"/>
              <a:pathLst>
                <a:path w="57784" h="54610">
                  <a:moveTo>
                    <a:pt x="28722" y="0"/>
                  </a:moveTo>
                  <a:lnTo>
                    <a:pt x="0" y="26744"/>
                  </a:lnTo>
                  <a:lnTo>
                    <a:pt x="0" y="27605"/>
                  </a:lnTo>
                  <a:lnTo>
                    <a:pt x="28722" y="54350"/>
                  </a:lnTo>
                  <a:lnTo>
                    <a:pt x="34461" y="53795"/>
                  </a:lnTo>
                  <a:lnTo>
                    <a:pt x="39781" y="52247"/>
                  </a:lnTo>
                  <a:lnTo>
                    <a:pt x="44689" y="49816"/>
                  </a:lnTo>
                  <a:lnTo>
                    <a:pt x="48492" y="46903"/>
                  </a:lnTo>
                  <a:lnTo>
                    <a:pt x="28372" y="46903"/>
                  </a:lnTo>
                  <a:lnTo>
                    <a:pt x="28722" y="46869"/>
                  </a:lnTo>
                  <a:lnTo>
                    <a:pt x="25240" y="46530"/>
                  </a:lnTo>
                  <a:lnTo>
                    <a:pt x="24593" y="46530"/>
                  </a:lnTo>
                  <a:lnTo>
                    <a:pt x="23963" y="46406"/>
                  </a:lnTo>
                  <a:lnTo>
                    <a:pt x="24162" y="46406"/>
                  </a:lnTo>
                  <a:lnTo>
                    <a:pt x="20643" y="45391"/>
                  </a:lnTo>
                  <a:lnTo>
                    <a:pt x="20444" y="45384"/>
                  </a:lnTo>
                  <a:lnTo>
                    <a:pt x="19833" y="45158"/>
                  </a:lnTo>
                  <a:lnTo>
                    <a:pt x="19995" y="45158"/>
                  </a:lnTo>
                  <a:lnTo>
                    <a:pt x="16896" y="43610"/>
                  </a:lnTo>
                  <a:lnTo>
                    <a:pt x="16754" y="43610"/>
                  </a:lnTo>
                  <a:lnTo>
                    <a:pt x="16387" y="43380"/>
                  </a:lnTo>
                  <a:lnTo>
                    <a:pt x="16288" y="43252"/>
                  </a:lnTo>
                  <a:lnTo>
                    <a:pt x="13643" y="41222"/>
                  </a:lnTo>
                  <a:lnTo>
                    <a:pt x="13044" y="40762"/>
                  </a:lnTo>
                  <a:lnTo>
                    <a:pt x="11014" y="38397"/>
                  </a:lnTo>
                  <a:lnTo>
                    <a:pt x="10875" y="38397"/>
                  </a:lnTo>
                  <a:lnTo>
                    <a:pt x="10547" y="37908"/>
                  </a:lnTo>
                  <a:lnTo>
                    <a:pt x="10512" y="37769"/>
                  </a:lnTo>
                  <a:lnTo>
                    <a:pt x="8974" y="35104"/>
                  </a:lnTo>
                  <a:lnTo>
                    <a:pt x="8797" y="34865"/>
                  </a:lnTo>
                  <a:lnTo>
                    <a:pt x="8680" y="34396"/>
                  </a:lnTo>
                  <a:lnTo>
                    <a:pt x="7706" y="31453"/>
                  </a:lnTo>
                  <a:lnTo>
                    <a:pt x="7490" y="30920"/>
                  </a:lnTo>
                  <a:lnTo>
                    <a:pt x="7503" y="30665"/>
                  </a:lnTo>
                  <a:lnTo>
                    <a:pt x="7185" y="27605"/>
                  </a:lnTo>
                  <a:lnTo>
                    <a:pt x="7502" y="23692"/>
                  </a:lnTo>
                  <a:lnTo>
                    <a:pt x="7585" y="22896"/>
                  </a:lnTo>
                  <a:lnTo>
                    <a:pt x="7712" y="22896"/>
                  </a:lnTo>
                  <a:lnTo>
                    <a:pt x="8682" y="20005"/>
                  </a:lnTo>
                  <a:lnTo>
                    <a:pt x="8915" y="19311"/>
                  </a:lnTo>
                  <a:lnTo>
                    <a:pt x="10516" y="16632"/>
                  </a:lnTo>
                  <a:lnTo>
                    <a:pt x="10875" y="16011"/>
                  </a:lnTo>
                  <a:lnTo>
                    <a:pt x="11008" y="16011"/>
                  </a:lnTo>
                  <a:lnTo>
                    <a:pt x="13144" y="13616"/>
                  </a:lnTo>
                  <a:lnTo>
                    <a:pt x="13534" y="13178"/>
                  </a:lnTo>
                  <a:lnTo>
                    <a:pt x="16338" y="11090"/>
                  </a:lnTo>
                  <a:lnTo>
                    <a:pt x="16194" y="11090"/>
                  </a:lnTo>
                  <a:lnTo>
                    <a:pt x="16824" y="10718"/>
                  </a:lnTo>
                  <a:lnTo>
                    <a:pt x="19997" y="9184"/>
                  </a:lnTo>
                  <a:lnTo>
                    <a:pt x="19833" y="9184"/>
                  </a:lnTo>
                  <a:lnTo>
                    <a:pt x="20463" y="8951"/>
                  </a:lnTo>
                  <a:lnTo>
                    <a:pt x="20648" y="8951"/>
                  </a:lnTo>
                  <a:lnTo>
                    <a:pt x="24185" y="7936"/>
                  </a:lnTo>
                  <a:lnTo>
                    <a:pt x="23963" y="7936"/>
                  </a:lnTo>
                  <a:lnTo>
                    <a:pt x="24593" y="7819"/>
                  </a:lnTo>
                  <a:lnTo>
                    <a:pt x="25183" y="7819"/>
                  </a:lnTo>
                  <a:lnTo>
                    <a:pt x="28722" y="7480"/>
                  </a:lnTo>
                  <a:lnTo>
                    <a:pt x="28372" y="7447"/>
                  </a:lnTo>
                  <a:lnTo>
                    <a:pt x="48425" y="7447"/>
                  </a:lnTo>
                  <a:lnTo>
                    <a:pt x="44680" y="4526"/>
                  </a:lnTo>
                  <a:lnTo>
                    <a:pt x="39781" y="2095"/>
                  </a:lnTo>
                  <a:lnTo>
                    <a:pt x="34461" y="554"/>
                  </a:lnTo>
                  <a:lnTo>
                    <a:pt x="28722" y="0"/>
                  </a:lnTo>
                  <a:close/>
                </a:path>
                <a:path w="57784" h="54610">
                  <a:moveTo>
                    <a:pt x="28722" y="46869"/>
                  </a:moveTo>
                  <a:lnTo>
                    <a:pt x="28372" y="46903"/>
                  </a:lnTo>
                  <a:lnTo>
                    <a:pt x="29072" y="46903"/>
                  </a:lnTo>
                  <a:lnTo>
                    <a:pt x="28722" y="46869"/>
                  </a:lnTo>
                  <a:close/>
                </a:path>
                <a:path w="57784" h="54610">
                  <a:moveTo>
                    <a:pt x="33180" y="46435"/>
                  </a:moveTo>
                  <a:lnTo>
                    <a:pt x="28722" y="46869"/>
                  </a:lnTo>
                  <a:lnTo>
                    <a:pt x="29072" y="46903"/>
                  </a:lnTo>
                  <a:lnTo>
                    <a:pt x="48492" y="46903"/>
                  </a:lnTo>
                  <a:lnTo>
                    <a:pt x="48969" y="46530"/>
                  </a:lnTo>
                  <a:lnTo>
                    <a:pt x="32851" y="46530"/>
                  </a:lnTo>
                  <a:lnTo>
                    <a:pt x="33180" y="46435"/>
                  </a:lnTo>
                  <a:close/>
                </a:path>
                <a:path w="57784" h="54610">
                  <a:moveTo>
                    <a:pt x="23963" y="46406"/>
                  </a:moveTo>
                  <a:lnTo>
                    <a:pt x="24593" y="46530"/>
                  </a:lnTo>
                  <a:lnTo>
                    <a:pt x="24264" y="46435"/>
                  </a:lnTo>
                  <a:lnTo>
                    <a:pt x="23963" y="46406"/>
                  </a:lnTo>
                  <a:close/>
                </a:path>
                <a:path w="57784" h="54610">
                  <a:moveTo>
                    <a:pt x="24264" y="46435"/>
                  </a:moveTo>
                  <a:lnTo>
                    <a:pt x="24593" y="46530"/>
                  </a:lnTo>
                  <a:lnTo>
                    <a:pt x="25240" y="46530"/>
                  </a:lnTo>
                  <a:lnTo>
                    <a:pt x="24264" y="46435"/>
                  </a:lnTo>
                  <a:close/>
                </a:path>
                <a:path w="57784" h="54610">
                  <a:moveTo>
                    <a:pt x="33481" y="46406"/>
                  </a:moveTo>
                  <a:lnTo>
                    <a:pt x="33180" y="46435"/>
                  </a:lnTo>
                  <a:lnTo>
                    <a:pt x="32851" y="46530"/>
                  </a:lnTo>
                  <a:lnTo>
                    <a:pt x="33481" y="46406"/>
                  </a:lnTo>
                  <a:close/>
                </a:path>
                <a:path w="57784" h="54610">
                  <a:moveTo>
                    <a:pt x="49080" y="46406"/>
                  </a:moveTo>
                  <a:lnTo>
                    <a:pt x="33481" y="46406"/>
                  </a:lnTo>
                  <a:lnTo>
                    <a:pt x="32851" y="46530"/>
                  </a:lnTo>
                  <a:lnTo>
                    <a:pt x="48969" y="46530"/>
                  </a:lnTo>
                  <a:close/>
                </a:path>
                <a:path w="57784" h="54610">
                  <a:moveTo>
                    <a:pt x="24162" y="46406"/>
                  </a:moveTo>
                  <a:lnTo>
                    <a:pt x="23963" y="46406"/>
                  </a:lnTo>
                  <a:lnTo>
                    <a:pt x="24264" y="46435"/>
                  </a:lnTo>
                  <a:close/>
                </a:path>
                <a:path w="57784" h="54610">
                  <a:moveTo>
                    <a:pt x="50196" y="45158"/>
                  </a:moveTo>
                  <a:lnTo>
                    <a:pt x="37611" y="45158"/>
                  </a:lnTo>
                  <a:lnTo>
                    <a:pt x="36981" y="45384"/>
                  </a:lnTo>
                  <a:lnTo>
                    <a:pt x="36801" y="45391"/>
                  </a:lnTo>
                  <a:lnTo>
                    <a:pt x="33180" y="46435"/>
                  </a:lnTo>
                  <a:lnTo>
                    <a:pt x="33481" y="46406"/>
                  </a:lnTo>
                  <a:lnTo>
                    <a:pt x="49080" y="46406"/>
                  </a:lnTo>
                  <a:lnTo>
                    <a:pt x="49993" y="45384"/>
                  </a:lnTo>
                  <a:lnTo>
                    <a:pt x="36981" y="45384"/>
                  </a:lnTo>
                  <a:lnTo>
                    <a:pt x="37201" y="45276"/>
                  </a:lnTo>
                  <a:lnTo>
                    <a:pt x="50090" y="45276"/>
                  </a:lnTo>
                  <a:close/>
                </a:path>
                <a:path w="57784" h="54610">
                  <a:moveTo>
                    <a:pt x="19833" y="45158"/>
                  </a:moveTo>
                  <a:lnTo>
                    <a:pt x="20463" y="45391"/>
                  </a:lnTo>
                  <a:lnTo>
                    <a:pt x="20217" y="45268"/>
                  </a:lnTo>
                  <a:lnTo>
                    <a:pt x="19833" y="45158"/>
                  </a:lnTo>
                  <a:close/>
                </a:path>
                <a:path w="57784" h="54610">
                  <a:moveTo>
                    <a:pt x="20217" y="45268"/>
                  </a:moveTo>
                  <a:lnTo>
                    <a:pt x="20463" y="45391"/>
                  </a:lnTo>
                  <a:lnTo>
                    <a:pt x="20643" y="45391"/>
                  </a:lnTo>
                  <a:lnTo>
                    <a:pt x="20217" y="45268"/>
                  </a:lnTo>
                  <a:close/>
                </a:path>
                <a:path w="57784" h="54610">
                  <a:moveTo>
                    <a:pt x="37611" y="45158"/>
                  </a:moveTo>
                  <a:lnTo>
                    <a:pt x="37201" y="45276"/>
                  </a:lnTo>
                  <a:lnTo>
                    <a:pt x="36981" y="45384"/>
                  </a:lnTo>
                  <a:lnTo>
                    <a:pt x="37611" y="45158"/>
                  </a:lnTo>
                  <a:close/>
                </a:path>
                <a:path w="57784" h="54610">
                  <a:moveTo>
                    <a:pt x="41060" y="43380"/>
                  </a:moveTo>
                  <a:lnTo>
                    <a:pt x="37201" y="45276"/>
                  </a:lnTo>
                  <a:lnTo>
                    <a:pt x="37611" y="45158"/>
                  </a:lnTo>
                  <a:lnTo>
                    <a:pt x="50196" y="45158"/>
                  </a:lnTo>
                  <a:lnTo>
                    <a:pt x="51579" y="43610"/>
                  </a:lnTo>
                  <a:lnTo>
                    <a:pt x="40760" y="43610"/>
                  </a:lnTo>
                  <a:lnTo>
                    <a:pt x="41060" y="43380"/>
                  </a:lnTo>
                  <a:close/>
                </a:path>
                <a:path w="57784" h="54610">
                  <a:moveTo>
                    <a:pt x="19995" y="45158"/>
                  </a:moveTo>
                  <a:lnTo>
                    <a:pt x="19833" y="45158"/>
                  </a:lnTo>
                  <a:lnTo>
                    <a:pt x="20217" y="45268"/>
                  </a:lnTo>
                  <a:lnTo>
                    <a:pt x="19995" y="45158"/>
                  </a:lnTo>
                  <a:close/>
                </a:path>
                <a:path w="57784" h="54610">
                  <a:moveTo>
                    <a:pt x="16194" y="43259"/>
                  </a:moveTo>
                  <a:lnTo>
                    <a:pt x="16754" y="43610"/>
                  </a:lnTo>
                  <a:lnTo>
                    <a:pt x="16436" y="43380"/>
                  </a:lnTo>
                  <a:lnTo>
                    <a:pt x="16194" y="43259"/>
                  </a:lnTo>
                  <a:close/>
                </a:path>
                <a:path w="57784" h="54610">
                  <a:moveTo>
                    <a:pt x="16490" y="43407"/>
                  </a:moveTo>
                  <a:lnTo>
                    <a:pt x="16754" y="43610"/>
                  </a:lnTo>
                  <a:lnTo>
                    <a:pt x="16896" y="43610"/>
                  </a:lnTo>
                  <a:lnTo>
                    <a:pt x="16490" y="43407"/>
                  </a:lnTo>
                  <a:close/>
                </a:path>
                <a:path w="57784" h="54610">
                  <a:moveTo>
                    <a:pt x="41320" y="43252"/>
                  </a:moveTo>
                  <a:lnTo>
                    <a:pt x="41025" y="43407"/>
                  </a:lnTo>
                  <a:lnTo>
                    <a:pt x="40760" y="43610"/>
                  </a:lnTo>
                  <a:lnTo>
                    <a:pt x="41320" y="43252"/>
                  </a:lnTo>
                  <a:close/>
                </a:path>
                <a:path w="57784" h="54610">
                  <a:moveTo>
                    <a:pt x="51899" y="43252"/>
                  </a:moveTo>
                  <a:lnTo>
                    <a:pt x="41309" y="43259"/>
                  </a:lnTo>
                  <a:lnTo>
                    <a:pt x="40760" y="43610"/>
                  </a:lnTo>
                  <a:lnTo>
                    <a:pt x="51579" y="43610"/>
                  </a:lnTo>
                  <a:lnTo>
                    <a:pt x="51899" y="43252"/>
                  </a:lnTo>
                  <a:close/>
                </a:path>
                <a:path w="57784" h="54610">
                  <a:moveTo>
                    <a:pt x="16297" y="43259"/>
                  </a:moveTo>
                  <a:lnTo>
                    <a:pt x="16490" y="43407"/>
                  </a:lnTo>
                  <a:lnTo>
                    <a:pt x="16297" y="43259"/>
                  </a:lnTo>
                  <a:close/>
                </a:path>
                <a:path w="57784" h="54610">
                  <a:moveTo>
                    <a:pt x="53546" y="40762"/>
                  </a:moveTo>
                  <a:lnTo>
                    <a:pt x="44470" y="40762"/>
                  </a:lnTo>
                  <a:lnTo>
                    <a:pt x="43910" y="41244"/>
                  </a:lnTo>
                  <a:lnTo>
                    <a:pt x="41060" y="43380"/>
                  </a:lnTo>
                  <a:lnTo>
                    <a:pt x="41320" y="43252"/>
                  </a:lnTo>
                  <a:lnTo>
                    <a:pt x="51899" y="43252"/>
                  </a:lnTo>
                  <a:lnTo>
                    <a:pt x="52519" y="42558"/>
                  </a:lnTo>
                  <a:lnTo>
                    <a:pt x="53546" y="40762"/>
                  </a:lnTo>
                  <a:close/>
                </a:path>
                <a:path w="57784" h="54610">
                  <a:moveTo>
                    <a:pt x="44057" y="41079"/>
                  </a:moveTo>
                  <a:lnTo>
                    <a:pt x="43842" y="41244"/>
                  </a:lnTo>
                  <a:lnTo>
                    <a:pt x="44057" y="41079"/>
                  </a:lnTo>
                  <a:close/>
                </a:path>
                <a:path w="57784" h="54610">
                  <a:moveTo>
                    <a:pt x="44470" y="40762"/>
                  </a:moveTo>
                  <a:lnTo>
                    <a:pt x="44057" y="41079"/>
                  </a:lnTo>
                  <a:lnTo>
                    <a:pt x="43910" y="41244"/>
                  </a:lnTo>
                  <a:lnTo>
                    <a:pt x="44470" y="40762"/>
                  </a:lnTo>
                  <a:close/>
                </a:path>
                <a:path w="57784" h="54610">
                  <a:moveTo>
                    <a:pt x="13044" y="40762"/>
                  </a:moveTo>
                  <a:lnTo>
                    <a:pt x="13534" y="41222"/>
                  </a:lnTo>
                  <a:lnTo>
                    <a:pt x="13297" y="40956"/>
                  </a:lnTo>
                  <a:lnTo>
                    <a:pt x="13044" y="40762"/>
                  </a:lnTo>
                  <a:close/>
                </a:path>
                <a:path w="57784" h="54610">
                  <a:moveTo>
                    <a:pt x="13297" y="40956"/>
                  </a:moveTo>
                  <a:lnTo>
                    <a:pt x="13534" y="41222"/>
                  </a:lnTo>
                  <a:lnTo>
                    <a:pt x="13297" y="40956"/>
                  </a:lnTo>
                  <a:close/>
                </a:path>
                <a:path w="57784" h="54610">
                  <a:moveTo>
                    <a:pt x="55218" y="37791"/>
                  </a:moveTo>
                  <a:lnTo>
                    <a:pt x="46990" y="37791"/>
                  </a:lnTo>
                  <a:lnTo>
                    <a:pt x="46570" y="38397"/>
                  </a:lnTo>
                  <a:lnTo>
                    <a:pt x="44057" y="41079"/>
                  </a:lnTo>
                  <a:lnTo>
                    <a:pt x="44470" y="40762"/>
                  </a:lnTo>
                  <a:lnTo>
                    <a:pt x="53546" y="40762"/>
                  </a:lnTo>
                  <a:lnTo>
                    <a:pt x="55118" y="38014"/>
                  </a:lnTo>
                  <a:lnTo>
                    <a:pt x="55218" y="37791"/>
                  </a:lnTo>
                  <a:close/>
                </a:path>
                <a:path w="57784" h="54610">
                  <a:moveTo>
                    <a:pt x="13124" y="40762"/>
                  </a:moveTo>
                  <a:lnTo>
                    <a:pt x="13297" y="40956"/>
                  </a:lnTo>
                  <a:lnTo>
                    <a:pt x="13124" y="40762"/>
                  </a:lnTo>
                  <a:close/>
                </a:path>
                <a:path w="57784" h="54610">
                  <a:moveTo>
                    <a:pt x="10455" y="37769"/>
                  </a:moveTo>
                  <a:lnTo>
                    <a:pt x="10875" y="38397"/>
                  </a:lnTo>
                  <a:lnTo>
                    <a:pt x="10578" y="37908"/>
                  </a:lnTo>
                  <a:lnTo>
                    <a:pt x="10455" y="37769"/>
                  </a:lnTo>
                  <a:close/>
                </a:path>
                <a:path w="57784" h="54610">
                  <a:moveTo>
                    <a:pt x="10618" y="37952"/>
                  </a:moveTo>
                  <a:lnTo>
                    <a:pt x="10875" y="38397"/>
                  </a:lnTo>
                  <a:lnTo>
                    <a:pt x="11014" y="38397"/>
                  </a:lnTo>
                  <a:lnTo>
                    <a:pt x="10618" y="37952"/>
                  </a:lnTo>
                  <a:close/>
                </a:path>
                <a:path w="57784" h="54610">
                  <a:moveTo>
                    <a:pt x="46791" y="38014"/>
                  </a:moveTo>
                  <a:lnTo>
                    <a:pt x="46449" y="38397"/>
                  </a:lnTo>
                  <a:lnTo>
                    <a:pt x="46791" y="38014"/>
                  </a:lnTo>
                  <a:close/>
                </a:path>
                <a:path w="57784" h="54610">
                  <a:moveTo>
                    <a:pt x="46990" y="37791"/>
                  </a:moveTo>
                  <a:lnTo>
                    <a:pt x="46791" y="38014"/>
                  </a:lnTo>
                  <a:lnTo>
                    <a:pt x="46570" y="38397"/>
                  </a:lnTo>
                  <a:lnTo>
                    <a:pt x="46990" y="37791"/>
                  </a:lnTo>
                  <a:close/>
                </a:path>
                <a:path w="57784" h="54610">
                  <a:moveTo>
                    <a:pt x="56362" y="34396"/>
                  </a:moveTo>
                  <a:lnTo>
                    <a:pt x="48879" y="34396"/>
                  </a:lnTo>
                  <a:lnTo>
                    <a:pt x="48529" y="35104"/>
                  </a:lnTo>
                  <a:lnTo>
                    <a:pt x="46791" y="38014"/>
                  </a:lnTo>
                  <a:lnTo>
                    <a:pt x="46990" y="37791"/>
                  </a:lnTo>
                  <a:lnTo>
                    <a:pt x="55218" y="37791"/>
                  </a:lnTo>
                  <a:lnTo>
                    <a:pt x="56362" y="34396"/>
                  </a:lnTo>
                  <a:close/>
                </a:path>
                <a:path w="57784" h="54610">
                  <a:moveTo>
                    <a:pt x="10512" y="37769"/>
                  </a:moveTo>
                  <a:lnTo>
                    <a:pt x="10618" y="37952"/>
                  </a:lnTo>
                  <a:lnTo>
                    <a:pt x="10512" y="37769"/>
                  </a:lnTo>
                  <a:close/>
                </a:path>
                <a:path w="57784" h="54610">
                  <a:moveTo>
                    <a:pt x="8565" y="34396"/>
                  </a:moveTo>
                  <a:lnTo>
                    <a:pt x="8915" y="35104"/>
                  </a:lnTo>
                  <a:lnTo>
                    <a:pt x="8836" y="34865"/>
                  </a:lnTo>
                  <a:lnTo>
                    <a:pt x="8565" y="34396"/>
                  </a:lnTo>
                  <a:close/>
                </a:path>
                <a:path w="57784" h="54610">
                  <a:moveTo>
                    <a:pt x="8836" y="34865"/>
                  </a:moveTo>
                  <a:lnTo>
                    <a:pt x="8915" y="35104"/>
                  </a:lnTo>
                  <a:lnTo>
                    <a:pt x="8836" y="34865"/>
                  </a:lnTo>
                  <a:close/>
                </a:path>
                <a:path w="57784" h="54610">
                  <a:moveTo>
                    <a:pt x="48608" y="34865"/>
                  </a:moveTo>
                  <a:lnTo>
                    <a:pt x="48470" y="35104"/>
                  </a:lnTo>
                  <a:lnTo>
                    <a:pt x="48608" y="34865"/>
                  </a:lnTo>
                  <a:close/>
                </a:path>
                <a:path w="57784" h="54610">
                  <a:moveTo>
                    <a:pt x="48879" y="34396"/>
                  </a:moveTo>
                  <a:lnTo>
                    <a:pt x="48608" y="34865"/>
                  </a:lnTo>
                  <a:lnTo>
                    <a:pt x="48529" y="35104"/>
                  </a:lnTo>
                  <a:lnTo>
                    <a:pt x="48879" y="34396"/>
                  </a:lnTo>
                  <a:close/>
                </a:path>
                <a:path w="57784" h="54610">
                  <a:moveTo>
                    <a:pt x="8680" y="34396"/>
                  </a:moveTo>
                  <a:lnTo>
                    <a:pt x="8836" y="34865"/>
                  </a:lnTo>
                  <a:lnTo>
                    <a:pt x="8680" y="34396"/>
                  </a:lnTo>
                  <a:close/>
                </a:path>
                <a:path w="57784" h="54610">
                  <a:moveTo>
                    <a:pt x="57135" y="30665"/>
                  </a:moveTo>
                  <a:lnTo>
                    <a:pt x="49999" y="30665"/>
                  </a:lnTo>
                  <a:lnTo>
                    <a:pt x="49859" y="31453"/>
                  </a:lnTo>
                  <a:lnTo>
                    <a:pt x="48608" y="34865"/>
                  </a:lnTo>
                  <a:lnTo>
                    <a:pt x="48879" y="34396"/>
                  </a:lnTo>
                  <a:lnTo>
                    <a:pt x="56362" y="34396"/>
                  </a:lnTo>
                  <a:lnTo>
                    <a:pt x="56928" y="32716"/>
                  </a:lnTo>
                  <a:lnTo>
                    <a:pt x="57135" y="30665"/>
                  </a:lnTo>
                  <a:close/>
                </a:path>
                <a:path w="57784" h="54610">
                  <a:moveTo>
                    <a:pt x="7445" y="30665"/>
                  </a:moveTo>
                  <a:lnTo>
                    <a:pt x="7585" y="31453"/>
                  </a:lnTo>
                  <a:lnTo>
                    <a:pt x="7529" y="30920"/>
                  </a:lnTo>
                  <a:lnTo>
                    <a:pt x="7445" y="30665"/>
                  </a:lnTo>
                  <a:close/>
                </a:path>
                <a:path w="57784" h="54610">
                  <a:moveTo>
                    <a:pt x="7529" y="30920"/>
                  </a:moveTo>
                  <a:lnTo>
                    <a:pt x="7585" y="31453"/>
                  </a:lnTo>
                  <a:lnTo>
                    <a:pt x="7529" y="30920"/>
                  </a:lnTo>
                  <a:close/>
                </a:path>
                <a:path w="57784" h="54610">
                  <a:moveTo>
                    <a:pt x="49915" y="30920"/>
                  </a:moveTo>
                  <a:lnTo>
                    <a:pt x="49738" y="31453"/>
                  </a:lnTo>
                  <a:lnTo>
                    <a:pt x="49915" y="30920"/>
                  </a:lnTo>
                  <a:close/>
                </a:path>
                <a:path w="57784" h="54610">
                  <a:moveTo>
                    <a:pt x="49999" y="30665"/>
                  </a:moveTo>
                  <a:lnTo>
                    <a:pt x="49915" y="30920"/>
                  </a:lnTo>
                  <a:lnTo>
                    <a:pt x="49859" y="31453"/>
                  </a:lnTo>
                  <a:lnTo>
                    <a:pt x="49999" y="30665"/>
                  </a:lnTo>
                  <a:close/>
                </a:path>
                <a:path w="57784" h="54610">
                  <a:moveTo>
                    <a:pt x="7503" y="30665"/>
                  </a:moveTo>
                  <a:lnTo>
                    <a:pt x="7529" y="30920"/>
                  </a:lnTo>
                  <a:lnTo>
                    <a:pt x="7503" y="30665"/>
                  </a:lnTo>
                  <a:close/>
                </a:path>
                <a:path w="57784" h="54610">
                  <a:moveTo>
                    <a:pt x="57445" y="26744"/>
                  </a:moveTo>
                  <a:lnTo>
                    <a:pt x="50349" y="26744"/>
                  </a:lnTo>
                  <a:lnTo>
                    <a:pt x="50349" y="27605"/>
                  </a:lnTo>
                  <a:lnTo>
                    <a:pt x="49915" y="30920"/>
                  </a:lnTo>
                  <a:lnTo>
                    <a:pt x="49999" y="30665"/>
                  </a:lnTo>
                  <a:lnTo>
                    <a:pt x="57135" y="30665"/>
                  </a:lnTo>
                  <a:lnTo>
                    <a:pt x="57445" y="27605"/>
                  </a:lnTo>
                  <a:lnTo>
                    <a:pt x="57445" y="26744"/>
                  </a:lnTo>
                  <a:close/>
                </a:path>
                <a:path w="57784" h="54610">
                  <a:moveTo>
                    <a:pt x="7140" y="27175"/>
                  </a:moveTo>
                  <a:lnTo>
                    <a:pt x="7095" y="27605"/>
                  </a:lnTo>
                  <a:lnTo>
                    <a:pt x="7140" y="27175"/>
                  </a:lnTo>
                  <a:close/>
                </a:path>
                <a:path w="57784" h="54610">
                  <a:moveTo>
                    <a:pt x="50304" y="27175"/>
                  </a:moveTo>
                  <a:lnTo>
                    <a:pt x="50259" y="27605"/>
                  </a:lnTo>
                  <a:lnTo>
                    <a:pt x="50304" y="27175"/>
                  </a:lnTo>
                  <a:close/>
                </a:path>
                <a:path w="57784" h="54610">
                  <a:moveTo>
                    <a:pt x="7185" y="26744"/>
                  </a:moveTo>
                  <a:lnTo>
                    <a:pt x="7140" y="27175"/>
                  </a:lnTo>
                  <a:lnTo>
                    <a:pt x="7185" y="26744"/>
                  </a:lnTo>
                  <a:close/>
                </a:path>
                <a:path w="57784" h="54610">
                  <a:moveTo>
                    <a:pt x="57056" y="22896"/>
                  </a:moveTo>
                  <a:lnTo>
                    <a:pt x="49859" y="22896"/>
                  </a:lnTo>
                  <a:lnTo>
                    <a:pt x="49999" y="23692"/>
                  </a:lnTo>
                  <a:lnTo>
                    <a:pt x="50304" y="27175"/>
                  </a:lnTo>
                  <a:lnTo>
                    <a:pt x="50349" y="26744"/>
                  </a:lnTo>
                  <a:lnTo>
                    <a:pt x="57445" y="26744"/>
                  </a:lnTo>
                  <a:lnTo>
                    <a:pt x="57056" y="22896"/>
                  </a:lnTo>
                  <a:close/>
                </a:path>
                <a:path w="57784" h="54610">
                  <a:moveTo>
                    <a:pt x="7585" y="22896"/>
                  </a:moveTo>
                  <a:lnTo>
                    <a:pt x="7445" y="23692"/>
                  </a:lnTo>
                  <a:lnTo>
                    <a:pt x="7528" y="23445"/>
                  </a:lnTo>
                  <a:lnTo>
                    <a:pt x="7585" y="22896"/>
                  </a:lnTo>
                  <a:close/>
                </a:path>
                <a:path w="57784" h="54610">
                  <a:moveTo>
                    <a:pt x="7528" y="23445"/>
                  </a:moveTo>
                  <a:lnTo>
                    <a:pt x="7445" y="23692"/>
                  </a:lnTo>
                  <a:lnTo>
                    <a:pt x="7528" y="23445"/>
                  </a:lnTo>
                  <a:close/>
                </a:path>
                <a:path w="57784" h="54610">
                  <a:moveTo>
                    <a:pt x="49916" y="23445"/>
                  </a:moveTo>
                  <a:lnTo>
                    <a:pt x="49942" y="23692"/>
                  </a:lnTo>
                  <a:lnTo>
                    <a:pt x="49916" y="23445"/>
                  </a:lnTo>
                  <a:close/>
                </a:path>
                <a:path w="57784" h="54610">
                  <a:moveTo>
                    <a:pt x="49859" y="22896"/>
                  </a:moveTo>
                  <a:lnTo>
                    <a:pt x="49916" y="23445"/>
                  </a:lnTo>
                  <a:lnTo>
                    <a:pt x="49999" y="23692"/>
                  </a:lnTo>
                  <a:lnTo>
                    <a:pt x="49859" y="22896"/>
                  </a:lnTo>
                  <a:close/>
                </a:path>
                <a:path w="57784" h="54610">
                  <a:moveTo>
                    <a:pt x="7712" y="22896"/>
                  </a:moveTo>
                  <a:lnTo>
                    <a:pt x="7585" y="22896"/>
                  </a:lnTo>
                  <a:lnTo>
                    <a:pt x="7528" y="23445"/>
                  </a:lnTo>
                  <a:lnTo>
                    <a:pt x="7712" y="22896"/>
                  </a:lnTo>
                  <a:close/>
                </a:path>
                <a:path w="57784" h="54610">
                  <a:moveTo>
                    <a:pt x="56139" y="19311"/>
                  </a:moveTo>
                  <a:lnTo>
                    <a:pt x="48529" y="19311"/>
                  </a:lnTo>
                  <a:lnTo>
                    <a:pt x="48879" y="20005"/>
                  </a:lnTo>
                  <a:lnTo>
                    <a:pt x="49916" y="23445"/>
                  </a:lnTo>
                  <a:lnTo>
                    <a:pt x="49859" y="22896"/>
                  </a:lnTo>
                  <a:lnTo>
                    <a:pt x="57056" y="22896"/>
                  </a:lnTo>
                  <a:lnTo>
                    <a:pt x="56928" y="21626"/>
                  </a:lnTo>
                  <a:lnTo>
                    <a:pt x="56139" y="19311"/>
                  </a:lnTo>
                  <a:close/>
                </a:path>
                <a:path w="57784" h="54610">
                  <a:moveTo>
                    <a:pt x="8915" y="19311"/>
                  </a:moveTo>
                  <a:lnTo>
                    <a:pt x="8565" y="20005"/>
                  </a:lnTo>
                  <a:lnTo>
                    <a:pt x="8844" y="19522"/>
                  </a:lnTo>
                  <a:lnTo>
                    <a:pt x="8915" y="19311"/>
                  </a:lnTo>
                  <a:close/>
                </a:path>
                <a:path w="57784" h="54610">
                  <a:moveTo>
                    <a:pt x="8844" y="19522"/>
                  </a:moveTo>
                  <a:lnTo>
                    <a:pt x="8565" y="20005"/>
                  </a:lnTo>
                  <a:lnTo>
                    <a:pt x="8844" y="19522"/>
                  </a:lnTo>
                  <a:close/>
                </a:path>
                <a:path w="57784" h="54610">
                  <a:moveTo>
                    <a:pt x="48600" y="19522"/>
                  </a:moveTo>
                  <a:lnTo>
                    <a:pt x="48762" y="20005"/>
                  </a:lnTo>
                  <a:lnTo>
                    <a:pt x="48600" y="19522"/>
                  </a:lnTo>
                  <a:close/>
                </a:path>
                <a:path w="57784" h="54610">
                  <a:moveTo>
                    <a:pt x="48529" y="19311"/>
                  </a:moveTo>
                  <a:lnTo>
                    <a:pt x="48600" y="19522"/>
                  </a:lnTo>
                  <a:lnTo>
                    <a:pt x="48879" y="20005"/>
                  </a:lnTo>
                  <a:lnTo>
                    <a:pt x="48529" y="19311"/>
                  </a:lnTo>
                  <a:close/>
                </a:path>
                <a:path w="57784" h="54610">
                  <a:moveTo>
                    <a:pt x="8966" y="19311"/>
                  </a:moveTo>
                  <a:lnTo>
                    <a:pt x="8844" y="19522"/>
                  </a:lnTo>
                  <a:lnTo>
                    <a:pt x="8966" y="19311"/>
                  </a:lnTo>
                  <a:close/>
                </a:path>
                <a:path w="57784" h="54610">
                  <a:moveTo>
                    <a:pt x="54903" y="16011"/>
                  </a:moveTo>
                  <a:lnTo>
                    <a:pt x="46570" y="16011"/>
                  </a:lnTo>
                  <a:lnTo>
                    <a:pt x="46990" y="16610"/>
                  </a:lnTo>
                  <a:lnTo>
                    <a:pt x="48600" y="19522"/>
                  </a:lnTo>
                  <a:lnTo>
                    <a:pt x="48529" y="19311"/>
                  </a:lnTo>
                  <a:lnTo>
                    <a:pt x="56139" y="19311"/>
                  </a:lnTo>
                  <a:lnTo>
                    <a:pt x="55226" y="16632"/>
                  </a:lnTo>
                  <a:lnTo>
                    <a:pt x="55111" y="16375"/>
                  </a:lnTo>
                  <a:lnTo>
                    <a:pt x="54903" y="16011"/>
                  </a:lnTo>
                  <a:close/>
                </a:path>
                <a:path w="57784" h="54610">
                  <a:moveTo>
                    <a:pt x="10875" y="16011"/>
                  </a:moveTo>
                  <a:lnTo>
                    <a:pt x="10455" y="16632"/>
                  </a:lnTo>
                  <a:lnTo>
                    <a:pt x="10664" y="16375"/>
                  </a:lnTo>
                  <a:lnTo>
                    <a:pt x="10875" y="16011"/>
                  </a:lnTo>
                  <a:close/>
                </a:path>
                <a:path w="57784" h="54610">
                  <a:moveTo>
                    <a:pt x="10628" y="16437"/>
                  </a:moveTo>
                  <a:lnTo>
                    <a:pt x="10455" y="16632"/>
                  </a:lnTo>
                  <a:lnTo>
                    <a:pt x="10628" y="16437"/>
                  </a:lnTo>
                  <a:close/>
                </a:path>
                <a:path w="57784" h="54610">
                  <a:moveTo>
                    <a:pt x="46780" y="16375"/>
                  </a:moveTo>
                  <a:lnTo>
                    <a:pt x="46916" y="16610"/>
                  </a:lnTo>
                  <a:lnTo>
                    <a:pt x="46780" y="16375"/>
                  </a:lnTo>
                  <a:close/>
                </a:path>
                <a:path w="57784" h="54610">
                  <a:moveTo>
                    <a:pt x="46570" y="16011"/>
                  </a:moveTo>
                  <a:lnTo>
                    <a:pt x="46780" y="16375"/>
                  </a:lnTo>
                  <a:lnTo>
                    <a:pt x="46990" y="16610"/>
                  </a:lnTo>
                  <a:lnTo>
                    <a:pt x="46570" y="16011"/>
                  </a:lnTo>
                  <a:close/>
                </a:path>
                <a:path w="57784" h="54610">
                  <a:moveTo>
                    <a:pt x="11008" y="16011"/>
                  </a:moveTo>
                  <a:lnTo>
                    <a:pt x="10875" y="16011"/>
                  </a:lnTo>
                  <a:lnTo>
                    <a:pt x="10628" y="16437"/>
                  </a:lnTo>
                  <a:lnTo>
                    <a:pt x="11008" y="16011"/>
                  </a:lnTo>
                  <a:close/>
                </a:path>
                <a:path w="57784" h="54610">
                  <a:moveTo>
                    <a:pt x="53270" y="13156"/>
                  </a:moveTo>
                  <a:lnTo>
                    <a:pt x="43910" y="13156"/>
                  </a:lnTo>
                  <a:lnTo>
                    <a:pt x="44400" y="13616"/>
                  </a:lnTo>
                  <a:lnTo>
                    <a:pt x="46780" y="16375"/>
                  </a:lnTo>
                  <a:lnTo>
                    <a:pt x="46570" y="16011"/>
                  </a:lnTo>
                  <a:lnTo>
                    <a:pt x="54903" y="16011"/>
                  </a:lnTo>
                  <a:lnTo>
                    <a:pt x="53270" y="13156"/>
                  </a:lnTo>
                  <a:close/>
                </a:path>
                <a:path w="57784" h="54610">
                  <a:moveTo>
                    <a:pt x="13534" y="13178"/>
                  </a:moveTo>
                  <a:lnTo>
                    <a:pt x="13044" y="13616"/>
                  </a:lnTo>
                  <a:lnTo>
                    <a:pt x="13358" y="13375"/>
                  </a:lnTo>
                  <a:lnTo>
                    <a:pt x="13534" y="13178"/>
                  </a:lnTo>
                  <a:close/>
                </a:path>
                <a:path w="57784" h="54610">
                  <a:moveTo>
                    <a:pt x="13358" y="13375"/>
                  </a:moveTo>
                  <a:lnTo>
                    <a:pt x="13044" y="13616"/>
                  </a:lnTo>
                  <a:lnTo>
                    <a:pt x="13358" y="13375"/>
                  </a:lnTo>
                  <a:close/>
                </a:path>
                <a:path w="57784" h="54610">
                  <a:moveTo>
                    <a:pt x="44137" y="13411"/>
                  </a:moveTo>
                  <a:lnTo>
                    <a:pt x="44320" y="13616"/>
                  </a:lnTo>
                  <a:lnTo>
                    <a:pt x="44137" y="13411"/>
                  </a:lnTo>
                  <a:close/>
                </a:path>
                <a:path w="57784" h="54610">
                  <a:moveTo>
                    <a:pt x="43910" y="13156"/>
                  </a:moveTo>
                  <a:lnTo>
                    <a:pt x="44137" y="13411"/>
                  </a:lnTo>
                  <a:lnTo>
                    <a:pt x="44400" y="13616"/>
                  </a:lnTo>
                  <a:lnTo>
                    <a:pt x="43910" y="13156"/>
                  </a:lnTo>
                  <a:close/>
                </a:path>
                <a:path w="57784" h="54610">
                  <a:moveTo>
                    <a:pt x="40930" y="10905"/>
                  </a:moveTo>
                  <a:lnTo>
                    <a:pt x="44137" y="13411"/>
                  </a:lnTo>
                  <a:lnTo>
                    <a:pt x="43910" y="13156"/>
                  </a:lnTo>
                  <a:lnTo>
                    <a:pt x="53270" y="13156"/>
                  </a:lnTo>
                  <a:lnTo>
                    <a:pt x="52506" y="11828"/>
                  </a:lnTo>
                  <a:lnTo>
                    <a:pt x="51852" y="11097"/>
                  </a:lnTo>
                  <a:lnTo>
                    <a:pt x="41305" y="11090"/>
                  </a:lnTo>
                  <a:lnTo>
                    <a:pt x="40930" y="10905"/>
                  </a:lnTo>
                  <a:close/>
                </a:path>
                <a:path w="57784" h="54610">
                  <a:moveTo>
                    <a:pt x="13615" y="13178"/>
                  </a:moveTo>
                  <a:lnTo>
                    <a:pt x="13358" y="13375"/>
                  </a:lnTo>
                  <a:lnTo>
                    <a:pt x="13615" y="13178"/>
                  </a:lnTo>
                  <a:close/>
                </a:path>
                <a:path w="57784" h="54610">
                  <a:moveTo>
                    <a:pt x="40690" y="10718"/>
                  </a:moveTo>
                  <a:lnTo>
                    <a:pt x="40930" y="10905"/>
                  </a:lnTo>
                  <a:lnTo>
                    <a:pt x="41320" y="11097"/>
                  </a:lnTo>
                  <a:lnTo>
                    <a:pt x="40690" y="10718"/>
                  </a:lnTo>
                  <a:close/>
                </a:path>
                <a:path w="57784" h="54610">
                  <a:moveTo>
                    <a:pt x="51512" y="10718"/>
                  </a:moveTo>
                  <a:lnTo>
                    <a:pt x="40690" y="10718"/>
                  </a:lnTo>
                  <a:lnTo>
                    <a:pt x="41320" y="11097"/>
                  </a:lnTo>
                  <a:lnTo>
                    <a:pt x="51852" y="11097"/>
                  </a:lnTo>
                  <a:lnTo>
                    <a:pt x="51512" y="10718"/>
                  </a:lnTo>
                  <a:close/>
                </a:path>
                <a:path w="57784" h="54610">
                  <a:moveTo>
                    <a:pt x="16824" y="10718"/>
                  </a:moveTo>
                  <a:lnTo>
                    <a:pt x="16194" y="11090"/>
                  </a:lnTo>
                  <a:lnTo>
                    <a:pt x="16610" y="10881"/>
                  </a:lnTo>
                  <a:lnTo>
                    <a:pt x="16824" y="10718"/>
                  </a:lnTo>
                  <a:close/>
                </a:path>
                <a:path w="57784" h="54610">
                  <a:moveTo>
                    <a:pt x="16610" y="10881"/>
                  </a:moveTo>
                  <a:lnTo>
                    <a:pt x="16194" y="11090"/>
                  </a:lnTo>
                  <a:lnTo>
                    <a:pt x="16338" y="11090"/>
                  </a:lnTo>
                  <a:lnTo>
                    <a:pt x="16610" y="10881"/>
                  </a:lnTo>
                  <a:close/>
                </a:path>
                <a:path w="57784" h="54610">
                  <a:moveTo>
                    <a:pt x="37202" y="9067"/>
                  </a:moveTo>
                  <a:lnTo>
                    <a:pt x="40930" y="10905"/>
                  </a:lnTo>
                  <a:lnTo>
                    <a:pt x="40690" y="10718"/>
                  </a:lnTo>
                  <a:lnTo>
                    <a:pt x="51512" y="10718"/>
                  </a:lnTo>
                  <a:lnTo>
                    <a:pt x="50139" y="9184"/>
                  </a:lnTo>
                  <a:lnTo>
                    <a:pt x="37611" y="9184"/>
                  </a:lnTo>
                  <a:lnTo>
                    <a:pt x="37202" y="9067"/>
                  </a:lnTo>
                  <a:close/>
                </a:path>
                <a:path w="57784" h="54610">
                  <a:moveTo>
                    <a:pt x="16937" y="10718"/>
                  </a:moveTo>
                  <a:lnTo>
                    <a:pt x="16610" y="10881"/>
                  </a:lnTo>
                  <a:lnTo>
                    <a:pt x="16937" y="10718"/>
                  </a:lnTo>
                  <a:close/>
                </a:path>
                <a:path w="57784" h="54610">
                  <a:moveTo>
                    <a:pt x="20463" y="8951"/>
                  </a:moveTo>
                  <a:lnTo>
                    <a:pt x="19833" y="9184"/>
                  </a:lnTo>
                  <a:lnTo>
                    <a:pt x="20231" y="9067"/>
                  </a:lnTo>
                  <a:lnTo>
                    <a:pt x="20463" y="8951"/>
                  </a:lnTo>
                  <a:close/>
                </a:path>
                <a:path w="57784" h="54610">
                  <a:moveTo>
                    <a:pt x="20216" y="9075"/>
                  </a:moveTo>
                  <a:lnTo>
                    <a:pt x="19833" y="9184"/>
                  </a:lnTo>
                  <a:lnTo>
                    <a:pt x="19997" y="9184"/>
                  </a:lnTo>
                  <a:lnTo>
                    <a:pt x="20216" y="9075"/>
                  </a:lnTo>
                  <a:close/>
                </a:path>
                <a:path w="57784" h="54610">
                  <a:moveTo>
                    <a:pt x="36981" y="8958"/>
                  </a:moveTo>
                  <a:lnTo>
                    <a:pt x="37228" y="9075"/>
                  </a:lnTo>
                  <a:lnTo>
                    <a:pt x="37611" y="9184"/>
                  </a:lnTo>
                  <a:lnTo>
                    <a:pt x="36981" y="8958"/>
                  </a:lnTo>
                  <a:close/>
                </a:path>
                <a:path w="57784" h="54610">
                  <a:moveTo>
                    <a:pt x="49936" y="8958"/>
                  </a:moveTo>
                  <a:lnTo>
                    <a:pt x="36981" y="8958"/>
                  </a:lnTo>
                  <a:lnTo>
                    <a:pt x="37611" y="9184"/>
                  </a:lnTo>
                  <a:lnTo>
                    <a:pt x="50139" y="9184"/>
                  </a:lnTo>
                  <a:lnTo>
                    <a:pt x="49936" y="8958"/>
                  </a:lnTo>
                  <a:close/>
                </a:path>
                <a:path w="57784" h="54610">
                  <a:moveTo>
                    <a:pt x="20648" y="8951"/>
                  </a:moveTo>
                  <a:lnTo>
                    <a:pt x="20449" y="8958"/>
                  </a:lnTo>
                  <a:lnTo>
                    <a:pt x="20216" y="9075"/>
                  </a:lnTo>
                  <a:lnTo>
                    <a:pt x="20648" y="8951"/>
                  </a:lnTo>
                  <a:close/>
                </a:path>
                <a:path w="57784" h="54610">
                  <a:moveTo>
                    <a:pt x="48902" y="7819"/>
                  </a:moveTo>
                  <a:lnTo>
                    <a:pt x="32851" y="7819"/>
                  </a:lnTo>
                  <a:lnTo>
                    <a:pt x="33481" y="7936"/>
                  </a:lnTo>
                  <a:lnTo>
                    <a:pt x="33259" y="7936"/>
                  </a:lnTo>
                  <a:lnTo>
                    <a:pt x="37202" y="9067"/>
                  </a:lnTo>
                  <a:lnTo>
                    <a:pt x="36981" y="8958"/>
                  </a:lnTo>
                  <a:lnTo>
                    <a:pt x="49936" y="8958"/>
                  </a:lnTo>
                  <a:lnTo>
                    <a:pt x="49021" y="7936"/>
                  </a:lnTo>
                  <a:lnTo>
                    <a:pt x="33481" y="7936"/>
                  </a:lnTo>
                  <a:lnTo>
                    <a:pt x="33147" y="7904"/>
                  </a:lnTo>
                  <a:lnTo>
                    <a:pt x="48992" y="7904"/>
                  </a:lnTo>
                  <a:close/>
                </a:path>
                <a:path w="57784" h="54610">
                  <a:moveTo>
                    <a:pt x="24593" y="7819"/>
                  </a:moveTo>
                  <a:lnTo>
                    <a:pt x="23963" y="7936"/>
                  </a:lnTo>
                  <a:lnTo>
                    <a:pt x="24297" y="7904"/>
                  </a:lnTo>
                  <a:lnTo>
                    <a:pt x="24593" y="7819"/>
                  </a:lnTo>
                  <a:close/>
                </a:path>
                <a:path w="57784" h="54610">
                  <a:moveTo>
                    <a:pt x="24297" y="7904"/>
                  </a:moveTo>
                  <a:lnTo>
                    <a:pt x="23963" y="7936"/>
                  </a:lnTo>
                  <a:lnTo>
                    <a:pt x="24185" y="7936"/>
                  </a:lnTo>
                  <a:close/>
                </a:path>
                <a:path w="57784" h="54610">
                  <a:moveTo>
                    <a:pt x="32851" y="7819"/>
                  </a:moveTo>
                  <a:lnTo>
                    <a:pt x="33147" y="7904"/>
                  </a:lnTo>
                  <a:lnTo>
                    <a:pt x="33481" y="7936"/>
                  </a:lnTo>
                  <a:lnTo>
                    <a:pt x="32851" y="7819"/>
                  </a:lnTo>
                  <a:close/>
                </a:path>
                <a:path w="57784" h="54610">
                  <a:moveTo>
                    <a:pt x="25183" y="7819"/>
                  </a:moveTo>
                  <a:lnTo>
                    <a:pt x="24593" y="7819"/>
                  </a:lnTo>
                  <a:lnTo>
                    <a:pt x="24297" y="7904"/>
                  </a:lnTo>
                  <a:lnTo>
                    <a:pt x="25183" y="7819"/>
                  </a:lnTo>
                  <a:close/>
                </a:path>
                <a:path w="57784" h="54610">
                  <a:moveTo>
                    <a:pt x="48425" y="7447"/>
                  </a:moveTo>
                  <a:lnTo>
                    <a:pt x="29072" y="7447"/>
                  </a:lnTo>
                  <a:lnTo>
                    <a:pt x="28722" y="7480"/>
                  </a:lnTo>
                  <a:lnTo>
                    <a:pt x="33147" y="7904"/>
                  </a:lnTo>
                  <a:lnTo>
                    <a:pt x="32851" y="7819"/>
                  </a:lnTo>
                  <a:lnTo>
                    <a:pt x="48902" y="7819"/>
                  </a:lnTo>
                  <a:lnTo>
                    <a:pt x="48425" y="7447"/>
                  </a:lnTo>
                  <a:close/>
                </a:path>
                <a:path w="57784" h="54610">
                  <a:moveTo>
                    <a:pt x="29072" y="7447"/>
                  </a:moveTo>
                  <a:lnTo>
                    <a:pt x="28372" y="7447"/>
                  </a:lnTo>
                  <a:lnTo>
                    <a:pt x="28722" y="7480"/>
                  </a:lnTo>
                  <a:lnTo>
                    <a:pt x="29072" y="7447"/>
                  </a:lnTo>
                  <a:close/>
                </a:path>
              </a:pathLst>
            </a:custGeom>
            <a:solidFill>
              <a:srgbClr val="FF0000"/>
            </a:solidFill>
          </p:spPr>
          <p:txBody>
            <a:bodyPr wrap="square" lIns="0" tIns="0" rIns="0" bIns="0" rtlCol="0"/>
            <a:lstStyle/>
            <a:p>
              <a:endParaRPr/>
            </a:p>
          </p:txBody>
        </p:sp>
        <p:sp>
          <p:nvSpPr>
            <p:cNvPr id="77" name="object 77">
              <a:extLst>
                <a:ext uri="{FF2B5EF4-FFF2-40B4-BE49-F238E27FC236}">
                  <a16:creationId xmlns:a16="http://schemas.microsoft.com/office/drawing/2014/main" id="{AEDD31F4-E612-6246-BE6C-A8C9FFD8037C}"/>
                </a:ext>
              </a:extLst>
            </p:cNvPr>
            <p:cNvSpPr/>
            <p:nvPr/>
          </p:nvSpPr>
          <p:spPr>
            <a:xfrm>
              <a:off x="6897690" y="1348065"/>
              <a:ext cx="57501" cy="60089"/>
            </a:xfrm>
            <a:prstGeom prst="rect">
              <a:avLst/>
            </a:prstGeom>
            <a:blipFill>
              <a:blip r:embed="rId48" cstate="print"/>
              <a:stretch>
                <a:fillRect/>
              </a:stretch>
            </a:blipFill>
          </p:spPr>
          <p:txBody>
            <a:bodyPr wrap="square" lIns="0" tIns="0" rIns="0" bIns="0" rtlCol="0"/>
            <a:lstStyle/>
            <a:p>
              <a:endParaRPr/>
            </a:p>
          </p:txBody>
        </p:sp>
        <p:sp>
          <p:nvSpPr>
            <p:cNvPr id="78" name="object 78">
              <a:extLst>
                <a:ext uri="{FF2B5EF4-FFF2-40B4-BE49-F238E27FC236}">
                  <a16:creationId xmlns:a16="http://schemas.microsoft.com/office/drawing/2014/main" id="{5C5C2B99-EE66-0E47-A99C-D2E834EB11DB}"/>
                </a:ext>
              </a:extLst>
            </p:cNvPr>
            <p:cNvSpPr/>
            <p:nvPr/>
          </p:nvSpPr>
          <p:spPr>
            <a:xfrm>
              <a:off x="8426296" y="1603462"/>
              <a:ext cx="57464" cy="60089"/>
            </a:xfrm>
            <a:prstGeom prst="rect">
              <a:avLst/>
            </a:prstGeom>
            <a:blipFill>
              <a:blip r:embed="rId49" cstate="print"/>
              <a:stretch>
                <a:fillRect/>
              </a:stretch>
            </a:blipFill>
          </p:spPr>
          <p:txBody>
            <a:bodyPr wrap="square" lIns="0" tIns="0" rIns="0" bIns="0" rtlCol="0"/>
            <a:lstStyle/>
            <a:p>
              <a:endParaRPr/>
            </a:p>
          </p:txBody>
        </p:sp>
        <p:sp>
          <p:nvSpPr>
            <p:cNvPr id="79" name="object 79">
              <a:extLst>
                <a:ext uri="{FF2B5EF4-FFF2-40B4-BE49-F238E27FC236}">
                  <a16:creationId xmlns:a16="http://schemas.microsoft.com/office/drawing/2014/main" id="{B0EE3A79-71C6-F84D-BE21-B91AB1E7E1FE}"/>
                </a:ext>
              </a:extLst>
            </p:cNvPr>
            <p:cNvSpPr/>
            <p:nvPr/>
          </p:nvSpPr>
          <p:spPr>
            <a:xfrm>
              <a:off x="7906375" y="1896256"/>
              <a:ext cx="523875" cy="268605"/>
            </a:xfrm>
            <a:custGeom>
              <a:avLst/>
              <a:gdLst/>
              <a:ahLst/>
              <a:cxnLst/>
              <a:rect l="l" t="t" r="r" b="b"/>
              <a:pathLst>
                <a:path w="523875" h="268605">
                  <a:moveTo>
                    <a:pt x="483414" y="253661"/>
                  </a:moveTo>
                  <a:lnTo>
                    <a:pt x="476563" y="268451"/>
                  </a:lnTo>
                  <a:lnTo>
                    <a:pt x="523457" y="267801"/>
                  </a:lnTo>
                  <a:lnTo>
                    <a:pt x="515370" y="256842"/>
                  </a:lnTo>
                  <a:lnTo>
                    <a:pt x="489722" y="256842"/>
                  </a:lnTo>
                  <a:lnTo>
                    <a:pt x="483414" y="253661"/>
                  </a:lnTo>
                  <a:close/>
                </a:path>
                <a:path w="523875" h="268605">
                  <a:moveTo>
                    <a:pt x="487979" y="243805"/>
                  </a:moveTo>
                  <a:lnTo>
                    <a:pt x="483414" y="253661"/>
                  </a:lnTo>
                  <a:lnTo>
                    <a:pt x="489722" y="256842"/>
                  </a:lnTo>
                  <a:lnTo>
                    <a:pt x="494271" y="246978"/>
                  </a:lnTo>
                  <a:lnTo>
                    <a:pt x="487979" y="243805"/>
                  </a:lnTo>
                  <a:close/>
                </a:path>
                <a:path w="523875" h="268605">
                  <a:moveTo>
                    <a:pt x="494831" y="229010"/>
                  </a:moveTo>
                  <a:lnTo>
                    <a:pt x="487979" y="243805"/>
                  </a:lnTo>
                  <a:lnTo>
                    <a:pt x="494271" y="246978"/>
                  </a:lnTo>
                  <a:lnTo>
                    <a:pt x="489722" y="256842"/>
                  </a:lnTo>
                  <a:lnTo>
                    <a:pt x="515370" y="256842"/>
                  </a:lnTo>
                  <a:lnTo>
                    <a:pt x="494831" y="229010"/>
                  </a:lnTo>
                  <a:close/>
                </a:path>
                <a:path w="523875" h="268605">
                  <a:moveTo>
                    <a:pt x="4619" y="0"/>
                  </a:moveTo>
                  <a:lnTo>
                    <a:pt x="0" y="9856"/>
                  </a:lnTo>
                  <a:lnTo>
                    <a:pt x="483414" y="253661"/>
                  </a:lnTo>
                  <a:lnTo>
                    <a:pt x="487979" y="243805"/>
                  </a:lnTo>
                  <a:lnTo>
                    <a:pt x="4619" y="0"/>
                  </a:lnTo>
                  <a:close/>
                </a:path>
              </a:pathLst>
            </a:custGeom>
            <a:solidFill>
              <a:srgbClr val="FF0000"/>
            </a:solidFill>
          </p:spPr>
          <p:txBody>
            <a:bodyPr wrap="square" lIns="0" tIns="0" rIns="0" bIns="0" rtlCol="0"/>
            <a:lstStyle/>
            <a:p>
              <a:endParaRPr/>
            </a:p>
          </p:txBody>
        </p:sp>
        <p:sp>
          <p:nvSpPr>
            <p:cNvPr id="80" name="object 80">
              <a:extLst>
                <a:ext uri="{FF2B5EF4-FFF2-40B4-BE49-F238E27FC236}">
                  <a16:creationId xmlns:a16="http://schemas.microsoft.com/office/drawing/2014/main" id="{60B8070D-EE73-2248-960A-4CCD1EAB673D}"/>
                </a:ext>
              </a:extLst>
            </p:cNvPr>
            <p:cNvSpPr/>
            <p:nvPr/>
          </p:nvSpPr>
          <p:spPr>
            <a:xfrm>
              <a:off x="7345053" y="1902769"/>
              <a:ext cx="560070" cy="273050"/>
            </a:xfrm>
            <a:custGeom>
              <a:avLst/>
              <a:gdLst/>
              <a:ahLst/>
              <a:cxnLst/>
              <a:rect l="l" t="t" r="r" b="b"/>
              <a:pathLst>
                <a:path w="560070" h="273050">
                  <a:moveTo>
                    <a:pt x="555582" y="0"/>
                  </a:moveTo>
                  <a:lnTo>
                    <a:pt x="0" y="262873"/>
                  </a:lnTo>
                  <a:lnTo>
                    <a:pt x="4339" y="272847"/>
                  </a:lnTo>
                  <a:lnTo>
                    <a:pt x="559922" y="9973"/>
                  </a:lnTo>
                  <a:lnTo>
                    <a:pt x="555582" y="0"/>
                  </a:lnTo>
                  <a:close/>
                </a:path>
              </a:pathLst>
            </a:custGeom>
            <a:solidFill>
              <a:srgbClr val="A4A4A4"/>
            </a:solidFill>
          </p:spPr>
          <p:txBody>
            <a:bodyPr wrap="square" lIns="0" tIns="0" rIns="0" bIns="0" rtlCol="0"/>
            <a:lstStyle/>
            <a:p>
              <a:endParaRPr/>
            </a:p>
          </p:txBody>
        </p:sp>
        <p:sp>
          <p:nvSpPr>
            <p:cNvPr id="81" name="object 81">
              <a:extLst>
                <a:ext uri="{FF2B5EF4-FFF2-40B4-BE49-F238E27FC236}">
                  <a16:creationId xmlns:a16="http://schemas.microsoft.com/office/drawing/2014/main" id="{3DFED5A3-3D34-C547-9512-16083C4F1D9F}"/>
                </a:ext>
              </a:extLst>
            </p:cNvPr>
            <p:cNvSpPr/>
            <p:nvPr/>
          </p:nvSpPr>
          <p:spPr>
            <a:xfrm>
              <a:off x="7803489" y="1942144"/>
              <a:ext cx="196952" cy="129669"/>
            </a:xfrm>
            <a:prstGeom prst="rect">
              <a:avLst/>
            </a:prstGeom>
            <a:blipFill>
              <a:blip r:embed="rId50" cstate="print"/>
              <a:stretch>
                <a:fillRect/>
              </a:stretch>
            </a:blipFill>
          </p:spPr>
          <p:txBody>
            <a:bodyPr wrap="square" lIns="0" tIns="0" rIns="0" bIns="0" rtlCol="0"/>
            <a:lstStyle/>
            <a:p>
              <a:endParaRPr/>
            </a:p>
          </p:txBody>
        </p:sp>
        <p:sp>
          <p:nvSpPr>
            <p:cNvPr id="82" name="object 82">
              <a:extLst>
                <a:ext uri="{FF2B5EF4-FFF2-40B4-BE49-F238E27FC236}">
                  <a16:creationId xmlns:a16="http://schemas.microsoft.com/office/drawing/2014/main" id="{E77E0FA8-DD28-B340-BCC7-5970A7FDFA32}"/>
                </a:ext>
              </a:extLst>
            </p:cNvPr>
            <p:cNvSpPr/>
            <p:nvPr/>
          </p:nvSpPr>
          <p:spPr>
            <a:xfrm>
              <a:off x="7816507" y="2023626"/>
              <a:ext cx="176375" cy="129669"/>
            </a:xfrm>
            <a:prstGeom prst="rect">
              <a:avLst/>
            </a:prstGeom>
            <a:blipFill>
              <a:blip r:embed="rId51" cstate="print"/>
              <a:stretch>
                <a:fillRect/>
              </a:stretch>
            </a:blipFill>
          </p:spPr>
          <p:txBody>
            <a:bodyPr wrap="square" lIns="0" tIns="0" rIns="0" bIns="0" rtlCol="0"/>
            <a:lstStyle/>
            <a:p>
              <a:endParaRPr/>
            </a:p>
          </p:txBody>
        </p:sp>
        <p:sp>
          <p:nvSpPr>
            <p:cNvPr id="83" name="object 83">
              <a:extLst>
                <a:ext uri="{FF2B5EF4-FFF2-40B4-BE49-F238E27FC236}">
                  <a16:creationId xmlns:a16="http://schemas.microsoft.com/office/drawing/2014/main" id="{9AA8C607-B70D-5E4F-9B7F-2585827E787A}"/>
                </a:ext>
              </a:extLst>
            </p:cNvPr>
            <p:cNvSpPr/>
            <p:nvPr/>
          </p:nvSpPr>
          <p:spPr>
            <a:xfrm>
              <a:off x="8901670" y="1856231"/>
              <a:ext cx="57044" cy="60089"/>
            </a:xfrm>
            <a:prstGeom prst="rect">
              <a:avLst/>
            </a:prstGeom>
            <a:blipFill>
              <a:blip r:embed="rId52" cstate="print"/>
              <a:stretch>
                <a:fillRect/>
              </a:stretch>
            </a:blipFill>
          </p:spPr>
          <p:txBody>
            <a:bodyPr wrap="square" lIns="0" tIns="0" rIns="0" bIns="0" rtlCol="0"/>
            <a:lstStyle/>
            <a:p>
              <a:endParaRPr/>
            </a:p>
          </p:txBody>
        </p:sp>
        <p:sp>
          <p:nvSpPr>
            <p:cNvPr id="84" name="object 84">
              <a:extLst>
                <a:ext uri="{FF2B5EF4-FFF2-40B4-BE49-F238E27FC236}">
                  <a16:creationId xmlns:a16="http://schemas.microsoft.com/office/drawing/2014/main" id="{BF7E243F-33EE-7B42-B9E5-30DBAAAE9F61}"/>
                </a:ext>
              </a:extLst>
            </p:cNvPr>
            <p:cNvSpPr/>
            <p:nvPr/>
          </p:nvSpPr>
          <p:spPr>
            <a:xfrm>
              <a:off x="7308832" y="1578930"/>
              <a:ext cx="57464" cy="60089"/>
            </a:xfrm>
            <a:prstGeom prst="rect">
              <a:avLst/>
            </a:prstGeom>
            <a:blipFill>
              <a:blip r:embed="rId53" cstate="print"/>
              <a:stretch>
                <a:fillRect/>
              </a:stretch>
            </a:blipFill>
          </p:spPr>
          <p:txBody>
            <a:bodyPr wrap="square" lIns="0" tIns="0" rIns="0" bIns="0" rtlCol="0"/>
            <a:lstStyle/>
            <a:p>
              <a:endParaRPr/>
            </a:p>
          </p:txBody>
        </p:sp>
        <p:sp>
          <p:nvSpPr>
            <p:cNvPr id="85" name="object 85">
              <a:extLst>
                <a:ext uri="{FF2B5EF4-FFF2-40B4-BE49-F238E27FC236}">
                  <a16:creationId xmlns:a16="http://schemas.microsoft.com/office/drawing/2014/main" id="{57E96075-70D5-5E41-9B0B-DF8FBDFF1CA7}"/>
                </a:ext>
              </a:extLst>
            </p:cNvPr>
            <p:cNvSpPr/>
            <p:nvPr/>
          </p:nvSpPr>
          <p:spPr>
            <a:xfrm>
              <a:off x="7329410" y="2131370"/>
              <a:ext cx="58720" cy="59614"/>
            </a:xfrm>
            <a:prstGeom prst="rect">
              <a:avLst/>
            </a:prstGeom>
            <a:blipFill>
              <a:blip r:embed="rId54" cstate="print"/>
              <a:stretch>
                <a:fillRect/>
              </a:stretch>
            </a:blipFill>
          </p:spPr>
          <p:txBody>
            <a:bodyPr wrap="square" lIns="0" tIns="0" rIns="0" bIns="0" rtlCol="0"/>
            <a:lstStyle/>
            <a:p>
              <a:endParaRPr/>
            </a:p>
          </p:txBody>
        </p:sp>
        <p:sp>
          <p:nvSpPr>
            <p:cNvPr id="86" name="object 86">
              <a:extLst>
                <a:ext uri="{FF2B5EF4-FFF2-40B4-BE49-F238E27FC236}">
                  <a16:creationId xmlns:a16="http://schemas.microsoft.com/office/drawing/2014/main" id="{DB5A9333-CE27-B44A-BA39-BF992E92812F}"/>
                </a:ext>
              </a:extLst>
            </p:cNvPr>
            <p:cNvSpPr/>
            <p:nvPr/>
          </p:nvSpPr>
          <p:spPr>
            <a:xfrm>
              <a:off x="7435654" y="1069753"/>
              <a:ext cx="1167485" cy="1278332"/>
            </a:xfrm>
            <a:prstGeom prst="rect">
              <a:avLst/>
            </a:prstGeom>
            <a:blipFill>
              <a:blip r:embed="rId5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266775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1939E5-424F-4F4B-A69A-BE47DF2F5F9A}"/>
              </a:ext>
            </a:extLst>
          </p:cNvPr>
          <p:cNvSpPr>
            <a:spLocks noGrp="1"/>
          </p:cNvSpPr>
          <p:nvPr>
            <p:ph type="title"/>
          </p:nvPr>
        </p:nvSpPr>
        <p:spPr/>
        <p:txBody>
          <a:bodyPr>
            <a:normAutofit/>
          </a:bodyPr>
          <a:lstStyle/>
          <a:p>
            <a:r>
              <a:rPr lang="en-US" b="1" dirty="0" err="1"/>
              <a:t>iForest</a:t>
            </a:r>
            <a:r>
              <a:rPr lang="en-US" b="1" dirty="0"/>
              <a:t>: Interpreting Random Forests via Visual Analytics</a:t>
            </a:r>
            <a:endParaRPr lang="en-US" dirty="0"/>
          </a:p>
        </p:txBody>
      </p:sp>
      <p:sp>
        <p:nvSpPr>
          <p:cNvPr id="3" name="Content Placeholder 2">
            <a:extLst>
              <a:ext uri="{FF2B5EF4-FFF2-40B4-BE49-F238E27FC236}">
                <a16:creationId xmlns:a16="http://schemas.microsoft.com/office/drawing/2014/main" id="{A74D1873-4122-1D4C-B2C5-FDAE58F0E047}"/>
              </a:ext>
            </a:extLst>
          </p:cNvPr>
          <p:cNvSpPr>
            <a:spLocks noGrp="1"/>
          </p:cNvSpPr>
          <p:nvPr>
            <p:ph idx="1"/>
          </p:nvPr>
        </p:nvSpPr>
        <p:spPr/>
        <p:txBody>
          <a:bodyPr/>
          <a:lstStyle/>
          <a:p>
            <a:pPr marL="0" indent="0">
              <a:buNone/>
            </a:pPr>
            <a:r>
              <a:rPr lang="en-US" dirty="0"/>
              <a:t>Making sense of Random Forests</a:t>
            </a:r>
          </a:p>
        </p:txBody>
      </p:sp>
      <p:pic>
        <p:nvPicPr>
          <p:cNvPr id="5" name="Picture 4" descr="A picture containing large, window, man, front&#10;&#10;Description automatically generated">
            <a:extLst>
              <a:ext uri="{FF2B5EF4-FFF2-40B4-BE49-F238E27FC236}">
                <a16:creationId xmlns:a16="http://schemas.microsoft.com/office/drawing/2014/main" id="{EBF6BC95-D18F-B74F-9BE1-B86BB07ECCA4}"/>
              </a:ext>
            </a:extLst>
          </p:cNvPr>
          <p:cNvPicPr>
            <a:picLocks noChangeAspect="1"/>
          </p:cNvPicPr>
          <p:nvPr/>
        </p:nvPicPr>
        <p:blipFill>
          <a:blip r:embed="rId2"/>
          <a:stretch>
            <a:fillRect/>
          </a:stretch>
        </p:blipFill>
        <p:spPr>
          <a:xfrm>
            <a:off x="4743449" y="2286001"/>
            <a:ext cx="7315200" cy="3765777"/>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B8FA097F-A3CA-8C4C-A0E4-CF38999F10E8}"/>
              </a:ext>
            </a:extLst>
          </p:cNvPr>
          <p:cNvPicPr>
            <a:picLocks noChangeAspect="1"/>
          </p:cNvPicPr>
          <p:nvPr/>
        </p:nvPicPr>
        <p:blipFill>
          <a:blip r:embed="rId3"/>
          <a:stretch>
            <a:fillRect/>
          </a:stretch>
        </p:blipFill>
        <p:spPr>
          <a:xfrm>
            <a:off x="836612" y="2486026"/>
            <a:ext cx="3657600" cy="2831123"/>
          </a:xfrm>
          <a:prstGeom prst="rect">
            <a:avLst/>
          </a:prstGeom>
        </p:spPr>
      </p:pic>
    </p:spTree>
    <p:extLst>
      <p:ext uri="{BB962C8B-B14F-4D97-AF65-F5344CB8AC3E}">
        <p14:creationId xmlns:p14="http://schemas.microsoft.com/office/powerpoint/2010/main" val="1850379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25152490-94C6-914B-AFAA-A7E79900F324}"/>
              </a:ext>
            </a:extLst>
          </p:cNvPr>
          <p:cNvPicPr>
            <a:picLocks noChangeAspect="1"/>
          </p:cNvPicPr>
          <p:nvPr/>
        </p:nvPicPr>
        <p:blipFill>
          <a:blip r:embed="rId2"/>
          <a:stretch>
            <a:fillRect/>
          </a:stretch>
        </p:blipFill>
        <p:spPr>
          <a:xfrm>
            <a:off x="0" y="215604"/>
            <a:ext cx="12192000" cy="6426791"/>
          </a:xfrm>
          <a:prstGeom prst="rect">
            <a:avLst/>
          </a:prstGeom>
        </p:spPr>
      </p:pic>
      <p:sp>
        <p:nvSpPr>
          <p:cNvPr id="4" name="Rectangle 3">
            <a:extLst>
              <a:ext uri="{FF2B5EF4-FFF2-40B4-BE49-F238E27FC236}">
                <a16:creationId xmlns:a16="http://schemas.microsoft.com/office/drawing/2014/main" id="{65AA5DA0-B83B-0446-A1EC-DC31873C9565}"/>
              </a:ext>
            </a:extLst>
          </p:cNvPr>
          <p:cNvSpPr/>
          <p:nvPr/>
        </p:nvSpPr>
        <p:spPr>
          <a:xfrm>
            <a:off x="9933316" y="5684627"/>
            <a:ext cx="1769715" cy="769441"/>
          </a:xfrm>
          <a:prstGeom prst="rect">
            <a:avLst/>
          </a:prstGeom>
        </p:spPr>
        <p:txBody>
          <a:bodyPr wrap="none">
            <a:spAutoFit/>
          </a:bodyPr>
          <a:lstStyle/>
          <a:p>
            <a:r>
              <a:rPr lang="en-US" sz="4400" dirty="0" err="1"/>
              <a:t>iForest</a:t>
            </a:r>
            <a:endParaRPr lang="en-US" dirty="0"/>
          </a:p>
        </p:txBody>
      </p:sp>
    </p:spTree>
    <p:extLst>
      <p:ext uri="{BB962C8B-B14F-4D97-AF65-F5344CB8AC3E}">
        <p14:creationId xmlns:p14="http://schemas.microsoft.com/office/powerpoint/2010/main" val="378326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C0FEF0-8196-3249-BFD8-41E4BADEDA71}"/>
              </a:ext>
            </a:extLst>
          </p:cNvPr>
          <p:cNvSpPr>
            <a:spLocks noGrp="1"/>
          </p:cNvSpPr>
          <p:nvPr>
            <p:ph type="title"/>
          </p:nvPr>
        </p:nvSpPr>
        <p:spPr/>
        <p:txBody>
          <a:bodyPr/>
          <a:lstStyle/>
          <a:p>
            <a:r>
              <a:rPr lang="en-US" dirty="0" err="1"/>
              <a:t>TreeExplainer</a:t>
            </a:r>
            <a:r>
              <a:rPr lang="en-US" dirty="0"/>
              <a:t> for Tree Based Models</a:t>
            </a:r>
          </a:p>
        </p:txBody>
      </p:sp>
      <p:sp>
        <p:nvSpPr>
          <p:cNvPr id="8" name="Content Placeholder 7">
            <a:extLst>
              <a:ext uri="{FF2B5EF4-FFF2-40B4-BE49-F238E27FC236}">
                <a16:creationId xmlns:a16="http://schemas.microsoft.com/office/drawing/2014/main" id="{440FFD8D-FF54-0542-9DB0-10AB47883ED3}"/>
              </a:ext>
            </a:extLst>
          </p:cNvPr>
          <p:cNvSpPr>
            <a:spLocks noGrp="1"/>
          </p:cNvSpPr>
          <p:nvPr>
            <p:ph idx="1"/>
          </p:nvPr>
        </p:nvSpPr>
        <p:spPr>
          <a:xfrm>
            <a:off x="838200" y="1825625"/>
            <a:ext cx="5257800" cy="4351338"/>
          </a:xfrm>
        </p:spPr>
        <p:txBody>
          <a:bodyPr>
            <a:normAutofit fontScale="92500" lnSpcReduction="10000"/>
          </a:bodyPr>
          <a:lstStyle/>
          <a:p>
            <a:r>
              <a:rPr lang="en-US" dirty="0"/>
              <a:t>The polynomial time algorithm to compute optimal explanations based  on game theory</a:t>
            </a:r>
          </a:p>
          <a:p>
            <a:r>
              <a:rPr lang="en-US" dirty="0"/>
              <a:t>An explanation that directly measures local feature interaction effects.  Tools for understanding global model structure based on combining  local explanations of each prediction</a:t>
            </a:r>
          </a:p>
          <a:p>
            <a:r>
              <a:rPr lang="en-US" dirty="0" err="1"/>
              <a:t>TreeExplainer</a:t>
            </a:r>
            <a:r>
              <a:rPr lang="en-US" dirty="0"/>
              <a:t> matches human intuition across a benchmark of 12 user study scenarios</a:t>
            </a:r>
          </a:p>
        </p:txBody>
      </p:sp>
      <p:sp>
        <p:nvSpPr>
          <p:cNvPr id="4" name="object 18">
            <a:extLst>
              <a:ext uri="{FF2B5EF4-FFF2-40B4-BE49-F238E27FC236}">
                <a16:creationId xmlns:a16="http://schemas.microsoft.com/office/drawing/2014/main" id="{9C77ECF4-4FFA-B449-94DA-3B6533585B3B}"/>
              </a:ext>
            </a:extLst>
          </p:cNvPr>
          <p:cNvSpPr/>
          <p:nvPr/>
        </p:nvSpPr>
        <p:spPr>
          <a:xfrm>
            <a:off x="5907023" y="1373886"/>
            <a:ext cx="5590032" cy="4065270"/>
          </a:xfrm>
          <a:prstGeom prst="rect">
            <a:avLst/>
          </a:prstGeom>
          <a:blipFill>
            <a:blip r:embed="rId2" cstate="print"/>
            <a:stretch>
              <a:fillRect/>
            </a:stretch>
          </a:blipFill>
        </p:spPr>
        <p:txBody>
          <a:bodyPr wrap="square" lIns="0" tIns="0" rIns="0" bIns="0" rtlCol="0"/>
          <a:lstStyle/>
          <a:p>
            <a:endParaRPr/>
          </a:p>
        </p:txBody>
      </p:sp>
      <p:sp>
        <p:nvSpPr>
          <p:cNvPr id="5" name="Rectangle 4">
            <a:extLst>
              <a:ext uri="{FF2B5EF4-FFF2-40B4-BE49-F238E27FC236}">
                <a16:creationId xmlns:a16="http://schemas.microsoft.com/office/drawing/2014/main" id="{0B23B4E6-31EE-9548-968D-CBF21B5F53F8}"/>
              </a:ext>
            </a:extLst>
          </p:cNvPr>
          <p:cNvSpPr/>
          <p:nvPr/>
        </p:nvSpPr>
        <p:spPr>
          <a:xfrm>
            <a:off x="6096000" y="5484114"/>
            <a:ext cx="6096000" cy="923330"/>
          </a:xfrm>
          <a:prstGeom prst="rect">
            <a:avLst/>
          </a:prstGeom>
        </p:spPr>
        <p:txBody>
          <a:bodyPr>
            <a:spAutoFit/>
          </a:bodyPr>
          <a:lstStyle/>
          <a:p>
            <a:pPr marL="12700">
              <a:lnSpc>
                <a:spcPct val="100000"/>
              </a:lnSpc>
              <a:spcBef>
                <a:spcPts val="100"/>
              </a:spcBef>
            </a:pPr>
            <a:r>
              <a:rPr lang="en-US" spc="-5" dirty="0">
                <a:latin typeface="Franklin Gothic Book"/>
                <a:cs typeface="Franklin Gothic Book"/>
              </a:rPr>
              <a:t>Simple visualization with Local explanations based</a:t>
            </a:r>
            <a:r>
              <a:rPr lang="en-US" spc="-45" dirty="0">
                <a:latin typeface="Franklin Gothic Book"/>
                <a:cs typeface="Franklin Gothic Book"/>
              </a:rPr>
              <a:t> </a:t>
            </a:r>
            <a:r>
              <a:rPr lang="en-US" dirty="0">
                <a:latin typeface="Franklin Gothic Book"/>
                <a:cs typeface="Franklin Gothic Book"/>
              </a:rPr>
              <a:t>on</a:t>
            </a:r>
          </a:p>
          <a:p>
            <a:pPr marL="12700">
              <a:lnSpc>
                <a:spcPct val="100000"/>
              </a:lnSpc>
            </a:pPr>
            <a:r>
              <a:rPr lang="en-US" spc="-10" dirty="0" err="1">
                <a:latin typeface="Franklin Gothic Book"/>
                <a:cs typeface="Franklin Gothic Book"/>
              </a:rPr>
              <a:t>TreeExplainer</a:t>
            </a:r>
            <a:r>
              <a:rPr lang="en-US" spc="-10" dirty="0">
                <a:latin typeface="Franklin Gothic Book"/>
                <a:cs typeface="Franklin Gothic Book"/>
              </a:rPr>
              <a:t> </a:t>
            </a:r>
            <a:r>
              <a:rPr lang="en-US" spc="-15" dirty="0">
                <a:latin typeface="Franklin Gothic Book"/>
                <a:cs typeface="Franklin Gothic Book"/>
              </a:rPr>
              <a:t>to </a:t>
            </a:r>
            <a:r>
              <a:rPr lang="en-US" dirty="0">
                <a:latin typeface="Franklin Gothic Book"/>
                <a:cs typeface="Franklin Gothic Book"/>
              </a:rPr>
              <a:t>understand </a:t>
            </a:r>
            <a:r>
              <a:rPr lang="en-US" spc="-5" dirty="0">
                <a:latin typeface="Franklin Gothic Book"/>
                <a:cs typeface="Franklin Gothic Book"/>
              </a:rPr>
              <a:t>global </a:t>
            </a:r>
            <a:r>
              <a:rPr lang="en-US" dirty="0">
                <a:latin typeface="Franklin Gothic Book"/>
                <a:cs typeface="Franklin Gothic Book"/>
              </a:rPr>
              <a:t>model</a:t>
            </a:r>
            <a:r>
              <a:rPr lang="en-US" spc="-30" dirty="0">
                <a:latin typeface="Franklin Gothic Book"/>
                <a:cs typeface="Franklin Gothic Book"/>
              </a:rPr>
              <a:t> </a:t>
            </a:r>
            <a:r>
              <a:rPr lang="en-US" spc="-5" dirty="0">
                <a:latin typeface="Franklin Gothic Book"/>
                <a:cs typeface="Franklin Gothic Book"/>
              </a:rPr>
              <a:t>structure</a:t>
            </a:r>
          </a:p>
          <a:p>
            <a:pPr marL="12700">
              <a:lnSpc>
                <a:spcPct val="100000"/>
              </a:lnSpc>
            </a:pPr>
            <a:r>
              <a:rPr lang="en-US" spc="-5" dirty="0">
                <a:latin typeface="Franklin Gothic Book"/>
                <a:cs typeface="Franklin Gothic Book"/>
              </a:rPr>
              <a:t>[Lundberg et al 2019]</a:t>
            </a:r>
            <a:endParaRPr lang="en-US" dirty="0">
              <a:latin typeface="Franklin Gothic Book"/>
              <a:cs typeface="Franklin Gothic Book"/>
            </a:endParaRPr>
          </a:p>
        </p:txBody>
      </p:sp>
    </p:spTree>
    <p:extLst>
      <p:ext uri="{BB962C8B-B14F-4D97-AF65-F5344CB8AC3E}">
        <p14:creationId xmlns:p14="http://schemas.microsoft.com/office/powerpoint/2010/main" val="3684829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9BC9-4679-BB4A-9A64-55DA3761D562}"/>
              </a:ext>
            </a:extLst>
          </p:cNvPr>
          <p:cNvSpPr>
            <a:spLocks noGrp="1"/>
          </p:cNvSpPr>
          <p:nvPr>
            <p:ph type="title"/>
          </p:nvPr>
        </p:nvSpPr>
        <p:spPr/>
        <p:txBody>
          <a:bodyPr/>
          <a:lstStyle/>
          <a:p>
            <a:r>
              <a:rPr lang="en-US" dirty="0"/>
              <a:t>Rule Matrix</a:t>
            </a:r>
          </a:p>
        </p:txBody>
      </p:sp>
      <p:sp>
        <p:nvSpPr>
          <p:cNvPr id="4" name="Rectangle 3">
            <a:extLst>
              <a:ext uri="{FF2B5EF4-FFF2-40B4-BE49-F238E27FC236}">
                <a16:creationId xmlns:a16="http://schemas.microsoft.com/office/drawing/2014/main" id="{FD61F0DD-2616-E34A-A02D-73DC6A03C122}"/>
              </a:ext>
            </a:extLst>
          </p:cNvPr>
          <p:cNvSpPr/>
          <p:nvPr/>
        </p:nvSpPr>
        <p:spPr>
          <a:xfrm>
            <a:off x="2090736" y="6232525"/>
            <a:ext cx="7053263" cy="369332"/>
          </a:xfrm>
          <a:prstGeom prst="rect">
            <a:avLst/>
          </a:prstGeom>
        </p:spPr>
        <p:txBody>
          <a:bodyPr wrap="square">
            <a:spAutoFit/>
          </a:bodyPr>
          <a:lstStyle/>
          <a:p>
            <a:pPr algn="ctr"/>
            <a:r>
              <a:rPr lang="en-US" dirty="0" err="1">
                <a:solidFill>
                  <a:srgbClr val="555555"/>
                </a:solidFill>
                <a:latin typeface="Lato"/>
              </a:rPr>
              <a:t>RuleMatrix</a:t>
            </a:r>
            <a:r>
              <a:rPr lang="en-US" dirty="0">
                <a:solidFill>
                  <a:srgbClr val="555555"/>
                </a:solidFill>
                <a:latin typeface="Lato"/>
              </a:rPr>
              <a:t>: Visualizing and Understanding Classifiers using Rules</a:t>
            </a:r>
            <a:endParaRPr lang="en-US" b="0" i="0" u="none" strike="noStrike" dirty="0">
              <a:solidFill>
                <a:srgbClr val="555555"/>
              </a:solidFill>
              <a:effectLst/>
              <a:latin typeface="Lato"/>
            </a:endParaRPr>
          </a:p>
        </p:txBody>
      </p:sp>
      <p:pic>
        <p:nvPicPr>
          <p:cNvPr id="6" name="Picture 5" descr="A screenshot of a cell phone&#10;&#10;Description automatically generated">
            <a:extLst>
              <a:ext uri="{FF2B5EF4-FFF2-40B4-BE49-F238E27FC236}">
                <a16:creationId xmlns:a16="http://schemas.microsoft.com/office/drawing/2014/main" id="{8B74F149-91CA-5742-922F-1B4322F70389}"/>
              </a:ext>
            </a:extLst>
          </p:cNvPr>
          <p:cNvPicPr>
            <a:picLocks noChangeAspect="1"/>
          </p:cNvPicPr>
          <p:nvPr/>
        </p:nvPicPr>
        <p:blipFill>
          <a:blip r:embed="rId2"/>
          <a:stretch>
            <a:fillRect/>
          </a:stretch>
        </p:blipFill>
        <p:spPr>
          <a:xfrm>
            <a:off x="1643062" y="1397485"/>
            <a:ext cx="8705211" cy="4688989"/>
          </a:xfrm>
          <a:prstGeom prst="rect">
            <a:avLst/>
          </a:prstGeom>
        </p:spPr>
      </p:pic>
    </p:spTree>
    <p:extLst>
      <p:ext uri="{BB962C8B-B14F-4D97-AF65-F5344CB8AC3E}">
        <p14:creationId xmlns:p14="http://schemas.microsoft.com/office/powerpoint/2010/main" val="2325605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1F41-952E-8148-A7C3-B808C5368AC6}"/>
              </a:ext>
            </a:extLst>
          </p:cNvPr>
          <p:cNvSpPr>
            <a:spLocks noGrp="1"/>
          </p:cNvSpPr>
          <p:nvPr>
            <p:ph type="title"/>
          </p:nvPr>
        </p:nvSpPr>
        <p:spPr/>
        <p:txBody>
          <a:bodyPr/>
          <a:lstStyle/>
          <a:p>
            <a:r>
              <a:rPr lang="en-US" dirty="0"/>
              <a:t>Brief overview of Visualization Methods in Deep Learning</a:t>
            </a:r>
          </a:p>
        </p:txBody>
      </p:sp>
      <p:sp>
        <p:nvSpPr>
          <p:cNvPr id="3" name="Text Placeholder 2">
            <a:extLst>
              <a:ext uri="{FF2B5EF4-FFF2-40B4-BE49-F238E27FC236}">
                <a16:creationId xmlns:a16="http://schemas.microsoft.com/office/drawing/2014/main" id="{535638AD-58D3-2543-90A6-684E5DA37F4F}"/>
              </a:ext>
            </a:extLst>
          </p:cNvPr>
          <p:cNvSpPr>
            <a:spLocks noGrp="1"/>
          </p:cNvSpPr>
          <p:nvPr>
            <p:ph type="body" idx="1"/>
          </p:nvPr>
        </p:nvSpPr>
        <p:spPr/>
        <p:txBody>
          <a:bodyPr>
            <a:normAutofit/>
          </a:bodyPr>
          <a:lstStyle/>
          <a:p>
            <a:r>
              <a:rPr lang="en-US" sz="4000" dirty="0"/>
              <a:t>Part I</a:t>
            </a:r>
          </a:p>
        </p:txBody>
      </p:sp>
    </p:spTree>
    <p:extLst>
      <p:ext uri="{BB962C8B-B14F-4D97-AF65-F5344CB8AC3E}">
        <p14:creationId xmlns:p14="http://schemas.microsoft.com/office/powerpoint/2010/main" val="830218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A45F-4CE2-DD45-9469-BFD069324453}"/>
              </a:ext>
            </a:extLst>
          </p:cNvPr>
          <p:cNvSpPr>
            <a:spLocks noGrp="1"/>
          </p:cNvSpPr>
          <p:nvPr>
            <p:ph type="title"/>
          </p:nvPr>
        </p:nvSpPr>
        <p:spPr/>
        <p:txBody>
          <a:bodyPr/>
          <a:lstStyle/>
          <a:p>
            <a:r>
              <a:rPr lang="en-US" dirty="0"/>
              <a:t>Understanding Deep Learning via Generalization Analysis</a:t>
            </a:r>
          </a:p>
        </p:txBody>
      </p:sp>
      <p:sp>
        <p:nvSpPr>
          <p:cNvPr id="3" name="Content Placeholder 2">
            <a:extLst>
              <a:ext uri="{FF2B5EF4-FFF2-40B4-BE49-F238E27FC236}">
                <a16:creationId xmlns:a16="http://schemas.microsoft.com/office/drawing/2014/main" id="{2DD18787-6C12-4943-B4B9-CB89812FD38F}"/>
              </a:ext>
            </a:extLst>
          </p:cNvPr>
          <p:cNvSpPr>
            <a:spLocks noGrp="1"/>
          </p:cNvSpPr>
          <p:nvPr>
            <p:ph idx="1"/>
          </p:nvPr>
        </p:nvSpPr>
        <p:spPr/>
        <p:txBody>
          <a:bodyPr>
            <a:normAutofit fontScale="92500" lnSpcReduction="20000"/>
          </a:bodyPr>
          <a:lstStyle/>
          <a:p>
            <a:pPr marL="0" indent="0">
              <a:buNone/>
            </a:pPr>
            <a:r>
              <a:rPr lang="en-US" b="1" dirty="0"/>
              <a:t>Empirical observations</a:t>
            </a:r>
          </a:p>
          <a:p>
            <a:r>
              <a:rPr lang="en-US" dirty="0"/>
              <a:t>Convolutional networks for image classification trained with stochastic gradient methods easily fit a random labeling of the training data</a:t>
            </a:r>
          </a:p>
          <a:p>
            <a:r>
              <a:rPr lang="en-US" dirty="0"/>
              <a:t>It occurs even after replacing the true images by completely unstructured random noise</a:t>
            </a:r>
          </a:p>
          <a:p>
            <a:r>
              <a:rPr lang="en-US" dirty="0"/>
              <a:t>Here the learning must be impossible and should show up during training, e.g., by not converging or slowing down</a:t>
            </a:r>
          </a:p>
          <a:p>
            <a:pPr marL="0" indent="0">
              <a:buNone/>
            </a:pPr>
            <a:r>
              <a:rPr lang="en-US" b="1" dirty="0"/>
              <a:t>Theoretical results</a:t>
            </a:r>
          </a:p>
          <a:p>
            <a:r>
              <a:rPr lang="en-US" dirty="0"/>
              <a:t>Large neural networks can express any labeling of the training data</a:t>
            </a:r>
          </a:p>
          <a:p>
            <a:r>
              <a:rPr lang="en-US" dirty="0"/>
              <a:t>Theorem: There exists a two-layer neural network with 2n+d weights that can represent any function on a  sample of size n in d dimensions</a:t>
            </a:r>
          </a:p>
          <a:p>
            <a:r>
              <a:rPr lang="en-US" dirty="0"/>
              <a:t>These models are in principle rich enough to memorize the training data</a:t>
            </a:r>
          </a:p>
          <a:p>
            <a:endParaRPr lang="en-US" dirty="0"/>
          </a:p>
        </p:txBody>
      </p:sp>
    </p:spTree>
    <p:extLst>
      <p:ext uri="{BB962C8B-B14F-4D97-AF65-F5344CB8AC3E}">
        <p14:creationId xmlns:p14="http://schemas.microsoft.com/office/powerpoint/2010/main" val="3983794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ADDE9-7AC9-A242-BFE8-7C9DE5A61184}"/>
              </a:ext>
            </a:extLst>
          </p:cNvPr>
          <p:cNvSpPr>
            <a:spLocks noGrp="1"/>
          </p:cNvSpPr>
          <p:nvPr>
            <p:ph type="title"/>
          </p:nvPr>
        </p:nvSpPr>
        <p:spPr/>
        <p:txBody>
          <a:bodyPr/>
          <a:lstStyle/>
          <a:p>
            <a:r>
              <a:rPr lang="en-US" dirty="0"/>
              <a:t>Understanding Deep Learning via Generalization Analysis</a:t>
            </a:r>
          </a:p>
        </p:txBody>
      </p:sp>
      <p:sp>
        <p:nvSpPr>
          <p:cNvPr id="3" name="Content Placeholder 2">
            <a:extLst>
              <a:ext uri="{FF2B5EF4-FFF2-40B4-BE49-F238E27FC236}">
                <a16:creationId xmlns:a16="http://schemas.microsoft.com/office/drawing/2014/main" id="{172AF1EC-849D-734B-8CBE-9B2351DDC149}"/>
              </a:ext>
            </a:extLst>
          </p:cNvPr>
          <p:cNvSpPr>
            <a:spLocks noGrp="1"/>
          </p:cNvSpPr>
          <p:nvPr>
            <p:ph idx="1"/>
          </p:nvPr>
        </p:nvSpPr>
        <p:spPr>
          <a:xfrm>
            <a:off x="838200" y="1825625"/>
            <a:ext cx="5801139" cy="4351338"/>
          </a:xfrm>
        </p:spPr>
        <p:txBody>
          <a:bodyPr>
            <a:normAutofit fontScale="92500" lnSpcReduction="20000"/>
          </a:bodyPr>
          <a:lstStyle/>
          <a:p>
            <a:r>
              <a:rPr lang="en-US" dirty="0"/>
              <a:t>Explanation for such accurate models by known heatmap activation methods can be constructed, but what will be its  value?</a:t>
            </a:r>
          </a:p>
          <a:p>
            <a:r>
              <a:rPr lang="en-US" dirty="0"/>
              <a:t>To distinguish it from a meaningful explanation we need to analyze the generalization process and errors  beyond training data</a:t>
            </a:r>
          </a:p>
          <a:p>
            <a:r>
              <a:rPr lang="en-US" dirty="0"/>
              <a:t>How to distinguish between the models trained on the true labels that are potentially explainable and models trained  on random labels (high generalization error) that should not be meaningfully explainable?</a:t>
            </a:r>
          </a:p>
          <a:p>
            <a:endParaRPr lang="en-US" dirty="0"/>
          </a:p>
          <a:p>
            <a:endParaRPr lang="en-US" dirty="0"/>
          </a:p>
        </p:txBody>
      </p:sp>
      <p:pic>
        <p:nvPicPr>
          <p:cNvPr id="5" name="Picture 4" descr="A close up of a map&#10;&#10;Description automatically generated">
            <a:extLst>
              <a:ext uri="{FF2B5EF4-FFF2-40B4-BE49-F238E27FC236}">
                <a16:creationId xmlns:a16="http://schemas.microsoft.com/office/drawing/2014/main" id="{4EEFBC1C-43F9-EA4E-A5FA-923F7ED74C53}"/>
              </a:ext>
            </a:extLst>
          </p:cNvPr>
          <p:cNvPicPr>
            <a:picLocks noChangeAspect="1"/>
          </p:cNvPicPr>
          <p:nvPr/>
        </p:nvPicPr>
        <p:blipFill>
          <a:blip r:embed="rId2"/>
          <a:stretch>
            <a:fillRect/>
          </a:stretch>
        </p:blipFill>
        <p:spPr>
          <a:xfrm>
            <a:off x="6732104" y="1825625"/>
            <a:ext cx="4731026" cy="2167985"/>
          </a:xfrm>
          <a:prstGeom prst="rect">
            <a:avLst/>
          </a:prstGeom>
        </p:spPr>
      </p:pic>
    </p:spTree>
    <p:extLst>
      <p:ext uri="{BB962C8B-B14F-4D97-AF65-F5344CB8AC3E}">
        <p14:creationId xmlns:p14="http://schemas.microsoft.com/office/powerpoint/2010/main" val="885279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4702-68EC-4147-9B6E-FA8D75A3A3B4}"/>
              </a:ext>
            </a:extLst>
          </p:cNvPr>
          <p:cNvSpPr>
            <a:spLocks noGrp="1"/>
          </p:cNvSpPr>
          <p:nvPr>
            <p:ph type="title"/>
          </p:nvPr>
        </p:nvSpPr>
        <p:spPr/>
        <p:txBody>
          <a:bodyPr/>
          <a:lstStyle/>
          <a:p>
            <a:r>
              <a:rPr lang="en-US" dirty="0"/>
              <a:t>Activation maximization (AM)</a:t>
            </a:r>
          </a:p>
        </p:txBody>
      </p:sp>
      <p:sp>
        <p:nvSpPr>
          <p:cNvPr id="3" name="Content Placeholder 2">
            <a:extLst>
              <a:ext uri="{FF2B5EF4-FFF2-40B4-BE49-F238E27FC236}">
                <a16:creationId xmlns:a16="http://schemas.microsoft.com/office/drawing/2014/main" id="{37615C7E-F980-EF4A-A5B1-7B43EC5522E8}"/>
              </a:ext>
            </a:extLst>
          </p:cNvPr>
          <p:cNvSpPr>
            <a:spLocks noGrp="1"/>
          </p:cNvSpPr>
          <p:nvPr>
            <p:ph idx="1"/>
          </p:nvPr>
        </p:nvSpPr>
        <p:spPr>
          <a:xfrm>
            <a:off x="838200" y="1825625"/>
            <a:ext cx="5804726" cy="4351338"/>
          </a:xfrm>
        </p:spPr>
        <p:txBody>
          <a:bodyPr>
            <a:normAutofit/>
          </a:bodyPr>
          <a:lstStyle/>
          <a:p>
            <a:r>
              <a:rPr lang="en-US" dirty="0"/>
              <a:t>Activation maximization is an analysis framework that searches for an input pattern that produces a maximum model response for a quantity of interest</a:t>
            </a:r>
          </a:p>
          <a:p>
            <a:r>
              <a:rPr lang="en-US" dirty="0"/>
              <a:t>Response of individual units in the network. Like the analysis of individual neurons in the brain by neuroscientists, this approach has limitations </a:t>
            </a:r>
          </a:p>
          <a:p>
            <a:endParaRPr lang="en-US" dirty="0"/>
          </a:p>
        </p:txBody>
      </p:sp>
      <p:sp>
        <p:nvSpPr>
          <p:cNvPr id="4" name="Rectangle 3">
            <a:extLst>
              <a:ext uri="{FF2B5EF4-FFF2-40B4-BE49-F238E27FC236}">
                <a16:creationId xmlns:a16="http://schemas.microsoft.com/office/drawing/2014/main" id="{55C8ED1D-2870-FC41-B25B-52CFE2AB9484}"/>
              </a:ext>
            </a:extLst>
          </p:cNvPr>
          <p:cNvSpPr/>
          <p:nvPr/>
        </p:nvSpPr>
        <p:spPr>
          <a:xfrm>
            <a:off x="838200" y="6308209"/>
            <a:ext cx="4195379" cy="369332"/>
          </a:xfrm>
          <a:prstGeom prst="rect">
            <a:avLst/>
          </a:prstGeom>
        </p:spPr>
        <p:txBody>
          <a:bodyPr wrap="none">
            <a:spAutoFit/>
          </a:bodyPr>
          <a:lstStyle/>
          <a:p>
            <a:r>
              <a:rPr lang="en-US" dirty="0"/>
              <a:t>[</a:t>
            </a:r>
            <a:r>
              <a:rPr lang="en-US" dirty="0" err="1"/>
              <a:t>Berkes</a:t>
            </a:r>
            <a:r>
              <a:rPr lang="en-US" dirty="0"/>
              <a:t> 2006, Erhan 2009, </a:t>
            </a:r>
            <a:r>
              <a:rPr lang="en-US" dirty="0" err="1"/>
              <a:t>Simonyan</a:t>
            </a:r>
            <a:r>
              <a:rPr lang="en-US" dirty="0"/>
              <a:t> 2013]</a:t>
            </a:r>
          </a:p>
        </p:txBody>
      </p:sp>
      <p:pic>
        <p:nvPicPr>
          <p:cNvPr id="6" name="Picture 5" descr="A close up of a keyboard&#10;&#10;Description automatically generated">
            <a:extLst>
              <a:ext uri="{FF2B5EF4-FFF2-40B4-BE49-F238E27FC236}">
                <a16:creationId xmlns:a16="http://schemas.microsoft.com/office/drawing/2014/main" id="{DD4F9693-991D-904C-B8AA-09770DB71584}"/>
              </a:ext>
            </a:extLst>
          </p:cNvPr>
          <p:cNvPicPr>
            <a:picLocks noChangeAspect="1"/>
          </p:cNvPicPr>
          <p:nvPr/>
        </p:nvPicPr>
        <p:blipFill>
          <a:blip r:embed="rId3"/>
          <a:stretch>
            <a:fillRect/>
          </a:stretch>
        </p:blipFill>
        <p:spPr>
          <a:xfrm>
            <a:off x="6642926" y="1780355"/>
            <a:ext cx="4962619" cy="2122410"/>
          </a:xfrm>
          <a:prstGeom prst="rect">
            <a:avLst/>
          </a:prstGeom>
        </p:spPr>
      </p:pic>
      <p:sp>
        <p:nvSpPr>
          <p:cNvPr id="7" name="Rectangle 6">
            <a:extLst>
              <a:ext uri="{FF2B5EF4-FFF2-40B4-BE49-F238E27FC236}">
                <a16:creationId xmlns:a16="http://schemas.microsoft.com/office/drawing/2014/main" id="{1E4B58CD-9CF7-8E4F-9EA8-7F138BAB10D8}"/>
              </a:ext>
            </a:extLst>
          </p:cNvPr>
          <p:cNvSpPr/>
          <p:nvPr/>
        </p:nvSpPr>
        <p:spPr>
          <a:xfrm>
            <a:off x="7364897" y="3816628"/>
            <a:ext cx="4240648" cy="369332"/>
          </a:xfrm>
          <a:prstGeom prst="rect">
            <a:avLst/>
          </a:prstGeom>
        </p:spPr>
        <p:txBody>
          <a:bodyPr wrap="none">
            <a:spAutoFit/>
          </a:bodyPr>
          <a:lstStyle/>
          <a:p>
            <a:r>
              <a:rPr lang="en-US" dirty="0"/>
              <a:t>Activation maximization applied on MNIST. </a:t>
            </a:r>
          </a:p>
        </p:txBody>
      </p:sp>
    </p:spTree>
    <p:extLst>
      <p:ext uri="{BB962C8B-B14F-4D97-AF65-F5344CB8AC3E}">
        <p14:creationId xmlns:p14="http://schemas.microsoft.com/office/powerpoint/2010/main" val="2350301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2DB5-2AAA-EB42-949F-EADF333AC04B}"/>
              </a:ext>
            </a:extLst>
          </p:cNvPr>
          <p:cNvSpPr>
            <a:spLocks noGrp="1"/>
          </p:cNvSpPr>
          <p:nvPr>
            <p:ph type="title"/>
          </p:nvPr>
        </p:nvSpPr>
        <p:spPr/>
        <p:txBody>
          <a:bodyPr/>
          <a:lstStyle/>
          <a:p>
            <a:r>
              <a:rPr lang="en-US" dirty="0"/>
              <a:t>Activation patterns of individual hidden nodes</a:t>
            </a:r>
          </a:p>
        </p:txBody>
      </p:sp>
      <p:sp>
        <p:nvSpPr>
          <p:cNvPr id="3" name="Content Placeholder 2">
            <a:extLst>
              <a:ext uri="{FF2B5EF4-FFF2-40B4-BE49-F238E27FC236}">
                <a16:creationId xmlns:a16="http://schemas.microsoft.com/office/drawing/2014/main" id="{56D3FC35-D351-8D4D-A185-7264F7FAD48F}"/>
              </a:ext>
            </a:extLst>
          </p:cNvPr>
          <p:cNvSpPr>
            <a:spLocks noGrp="1"/>
          </p:cNvSpPr>
          <p:nvPr>
            <p:ph idx="1"/>
          </p:nvPr>
        </p:nvSpPr>
        <p:spPr/>
        <p:txBody>
          <a:bodyPr>
            <a:normAutofit fontScale="92500"/>
          </a:bodyPr>
          <a:lstStyle/>
          <a:p>
            <a:r>
              <a:rPr lang="en-US" dirty="0" err="1"/>
              <a:t>LSTMVis</a:t>
            </a:r>
            <a:r>
              <a:rPr lang="en-US" dirty="0"/>
              <a:t>: Interactive  exploration of the learnt behavior of hidden  nodes</a:t>
            </a:r>
          </a:p>
          <a:p>
            <a:r>
              <a:rPr lang="en-US" dirty="0"/>
              <a:t>A user selects a phrase, e.g., "a little prince,"  and specifies a threshold the system</a:t>
            </a:r>
          </a:p>
          <a:p>
            <a:r>
              <a:rPr lang="en-US" dirty="0"/>
              <a:t>shows hidden nodes with activation  values greater than the threshold and</a:t>
            </a:r>
          </a:p>
          <a:p>
            <a:r>
              <a:rPr lang="en-US" dirty="0"/>
              <a:t>finds other phrases for which the same  hidden nodes are highly activated.</a:t>
            </a:r>
          </a:p>
          <a:p>
            <a:r>
              <a:rPr lang="en-US" dirty="0"/>
              <a:t>Given a phrase in a document, the line  graphs in the top panel visualize the  activation patterns of hidden nodes  over the phrase</a:t>
            </a:r>
          </a:p>
          <a:p>
            <a:r>
              <a:rPr lang="en-US" dirty="0"/>
              <a:t>Several other works with a similar idea --  activation and heatmap.</a:t>
            </a:r>
          </a:p>
          <a:p>
            <a:endParaRPr lang="en-US" dirty="0"/>
          </a:p>
          <a:p>
            <a:endParaRPr lang="en-US" dirty="0"/>
          </a:p>
        </p:txBody>
      </p:sp>
      <p:sp>
        <p:nvSpPr>
          <p:cNvPr id="4" name="Rectangle 3">
            <a:extLst>
              <a:ext uri="{FF2B5EF4-FFF2-40B4-BE49-F238E27FC236}">
                <a16:creationId xmlns:a16="http://schemas.microsoft.com/office/drawing/2014/main" id="{C43F8EE2-EA6D-6E49-AC9A-AB146EAE3DB6}"/>
              </a:ext>
            </a:extLst>
          </p:cNvPr>
          <p:cNvSpPr/>
          <p:nvPr/>
        </p:nvSpPr>
        <p:spPr>
          <a:xfrm>
            <a:off x="8857228" y="5942568"/>
            <a:ext cx="1426353" cy="369332"/>
          </a:xfrm>
          <a:prstGeom prst="rect">
            <a:avLst/>
          </a:prstGeom>
        </p:spPr>
        <p:txBody>
          <a:bodyPr wrap="none">
            <a:spAutoFit/>
          </a:bodyPr>
          <a:lstStyle/>
          <a:p>
            <a:r>
              <a:rPr lang="en-US" dirty="0"/>
              <a:t>[</a:t>
            </a:r>
            <a:r>
              <a:rPr lang="en-US" dirty="0" err="1"/>
              <a:t>Kahng</a:t>
            </a:r>
            <a:r>
              <a:rPr lang="en-US" dirty="0"/>
              <a:t> 2018]</a:t>
            </a:r>
          </a:p>
        </p:txBody>
      </p:sp>
    </p:spTree>
    <p:extLst>
      <p:ext uri="{BB962C8B-B14F-4D97-AF65-F5344CB8AC3E}">
        <p14:creationId xmlns:p14="http://schemas.microsoft.com/office/powerpoint/2010/main" val="246336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162E94-7AA8-8841-81CD-36780328DE7C}"/>
              </a:ext>
            </a:extLst>
          </p:cNvPr>
          <p:cNvSpPr>
            <a:spLocks noGrp="1"/>
          </p:cNvSpPr>
          <p:nvPr>
            <p:ph type="title"/>
          </p:nvPr>
        </p:nvSpPr>
        <p:spPr/>
        <p:txBody>
          <a:bodyPr/>
          <a:lstStyle/>
          <a:p>
            <a:r>
              <a:rPr lang="en-US" dirty="0"/>
              <a:t>Definitions</a:t>
            </a:r>
          </a:p>
        </p:txBody>
      </p:sp>
      <p:sp>
        <p:nvSpPr>
          <p:cNvPr id="8" name="Content Placeholder 7">
            <a:extLst>
              <a:ext uri="{FF2B5EF4-FFF2-40B4-BE49-F238E27FC236}">
                <a16:creationId xmlns:a16="http://schemas.microsoft.com/office/drawing/2014/main" id="{0BDE0C5D-AF4C-6348-A006-2C9A5860DAE1}"/>
              </a:ext>
            </a:extLst>
          </p:cNvPr>
          <p:cNvSpPr>
            <a:spLocks noGrp="1"/>
          </p:cNvSpPr>
          <p:nvPr>
            <p:ph idx="1"/>
          </p:nvPr>
        </p:nvSpPr>
        <p:spPr/>
        <p:txBody>
          <a:bodyPr>
            <a:normAutofit fontScale="92500" lnSpcReduction="20000"/>
          </a:bodyPr>
          <a:lstStyle/>
          <a:p>
            <a:pPr marL="0" indent="0">
              <a:buNone/>
            </a:pPr>
            <a:r>
              <a:rPr lang="en-US" b="1" dirty="0"/>
              <a:t>Definition (Comprehensibility, C(S, P))</a:t>
            </a:r>
          </a:p>
          <a:p>
            <a:pPr marL="0" indent="0">
              <a:buNone/>
            </a:pPr>
            <a:r>
              <a:rPr lang="en-US" dirty="0"/>
              <a:t>The comprehensibility of a definition (or program) P with respect to a human  population S is the mean accuracy with which a human s from population S  after brief study and without further sight can use P to classify new material  sampled randomly from the definition’s domain</a:t>
            </a:r>
          </a:p>
          <a:p>
            <a:pPr marL="0" indent="0">
              <a:buNone/>
            </a:pPr>
            <a:r>
              <a:rPr lang="en-US" b="1" dirty="0"/>
              <a:t>Definition (Inspection time T (S, P))</a:t>
            </a:r>
          </a:p>
          <a:p>
            <a:pPr marL="0" indent="0">
              <a:buNone/>
            </a:pPr>
            <a:r>
              <a:rPr lang="en-US" dirty="0"/>
              <a:t>The inspection time T of a definition (or program) P with respect to a human  population S is the mean time a human s from S spends studying P before  applying P to new material</a:t>
            </a:r>
          </a:p>
          <a:p>
            <a:pPr marL="0" indent="0">
              <a:buNone/>
            </a:pPr>
            <a:r>
              <a:rPr lang="en-US" b="1" dirty="0"/>
              <a:t>Definition (Textual complexity, </a:t>
            </a:r>
            <a:r>
              <a:rPr lang="en-US" b="1" dirty="0" err="1"/>
              <a:t>Sz</a:t>
            </a:r>
            <a:r>
              <a:rPr lang="en-US" b="1" dirty="0"/>
              <a:t>(P))</a:t>
            </a:r>
          </a:p>
          <a:p>
            <a:pPr marL="0" indent="0">
              <a:buNone/>
            </a:pPr>
            <a:r>
              <a:rPr lang="en-US" dirty="0"/>
              <a:t>The textual complexity </a:t>
            </a:r>
            <a:r>
              <a:rPr lang="en-US" dirty="0" err="1"/>
              <a:t>Sz</a:t>
            </a:r>
            <a:r>
              <a:rPr lang="en-US" dirty="0"/>
              <a:t> of a definition of definite program P is the sum of the  occurrences of predicate symbols, functions symbols and variables found in P</a:t>
            </a:r>
          </a:p>
          <a:p>
            <a:endParaRPr lang="en-US" dirty="0"/>
          </a:p>
        </p:txBody>
      </p:sp>
      <p:sp>
        <p:nvSpPr>
          <p:cNvPr id="9" name="Rectangle 8">
            <a:extLst>
              <a:ext uri="{FF2B5EF4-FFF2-40B4-BE49-F238E27FC236}">
                <a16:creationId xmlns:a16="http://schemas.microsoft.com/office/drawing/2014/main" id="{D01D936E-1302-1D41-995A-EE94F325A8D3}"/>
              </a:ext>
            </a:extLst>
          </p:cNvPr>
          <p:cNvSpPr/>
          <p:nvPr/>
        </p:nvSpPr>
        <p:spPr>
          <a:xfrm>
            <a:off x="8843727" y="6311900"/>
            <a:ext cx="2331729" cy="369332"/>
          </a:xfrm>
          <a:prstGeom prst="rect">
            <a:avLst/>
          </a:prstGeom>
        </p:spPr>
        <p:txBody>
          <a:bodyPr wrap="none">
            <a:spAutoFit/>
          </a:bodyPr>
          <a:lstStyle/>
          <a:p>
            <a:r>
              <a:rPr lang="en-US" dirty="0"/>
              <a:t>[</a:t>
            </a:r>
            <a:r>
              <a:rPr lang="en-US" dirty="0" err="1"/>
              <a:t>Muggleton</a:t>
            </a:r>
            <a:r>
              <a:rPr lang="en-US" dirty="0"/>
              <a:t> et al 2018]</a:t>
            </a:r>
          </a:p>
        </p:txBody>
      </p:sp>
    </p:spTree>
    <p:extLst>
      <p:ext uri="{BB962C8B-B14F-4D97-AF65-F5344CB8AC3E}">
        <p14:creationId xmlns:p14="http://schemas.microsoft.com/office/powerpoint/2010/main" val="1486930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31DA9-87D7-6045-A093-496BAC935855}"/>
              </a:ext>
            </a:extLst>
          </p:cNvPr>
          <p:cNvSpPr>
            <a:spLocks noGrp="1"/>
          </p:cNvSpPr>
          <p:nvPr>
            <p:ph type="title"/>
          </p:nvPr>
        </p:nvSpPr>
        <p:spPr/>
        <p:txBody>
          <a:bodyPr/>
          <a:lstStyle/>
          <a:p>
            <a:r>
              <a:rPr lang="en-US" dirty="0" err="1"/>
              <a:t>LSTMVis</a:t>
            </a:r>
            <a:r>
              <a:rPr lang="en-US" dirty="0"/>
              <a:t> System: Open questions</a:t>
            </a:r>
          </a:p>
        </p:txBody>
      </p:sp>
      <p:sp>
        <p:nvSpPr>
          <p:cNvPr id="3" name="Content Placeholder 2">
            <a:extLst>
              <a:ext uri="{FF2B5EF4-FFF2-40B4-BE49-F238E27FC236}">
                <a16:creationId xmlns:a16="http://schemas.microsoft.com/office/drawing/2014/main" id="{979BA3D1-F468-E346-94A1-ECDD96F071D2}"/>
              </a:ext>
            </a:extLst>
          </p:cNvPr>
          <p:cNvSpPr>
            <a:spLocks noGrp="1"/>
          </p:cNvSpPr>
          <p:nvPr>
            <p:ph idx="1"/>
          </p:nvPr>
        </p:nvSpPr>
        <p:spPr>
          <a:xfrm>
            <a:off x="838200" y="1825625"/>
            <a:ext cx="4184374" cy="4351338"/>
          </a:xfrm>
        </p:spPr>
        <p:txBody>
          <a:bodyPr>
            <a:normAutofit fontScale="85000" lnSpcReduction="10000"/>
          </a:bodyPr>
          <a:lstStyle/>
          <a:p>
            <a:r>
              <a:rPr lang="en-US" dirty="0"/>
              <a:t>In the nearest neighbor explanation assumes the  most similar case. No explanation of why  the activation makes sense</a:t>
            </a:r>
          </a:p>
          <a:p>
            <a:r>
              <a:rPr lang="en-US" dirty="0"/>
              <a:t>Where are relations between salient element is  captured in this visualization?</a:t>
            </a:r>
          </a:p>
          <a:p>
            <a:r>
              <a:rPr lang="en-US" dirty="0"/>
              <a:t>How to measure that the explanation is right?</a:t>
            </a:r>
          </a:p>
          <a:p>
            <a:r>
              <a:rPr lang="en-US" dirty="0"/>
              <a:t>Visual tools are limited by Heatmap and  Parallel coordinates</a:t>
            </a:r>
          </a:p>
          <a:p>
            <a:endParaRPr lang="en-US" dirty="0"/>
          </a:p>
        </p:txBody>
      </p:sp>
      <p:sp>
        <p:nvSpPr>
          <p:cNvPr id="4" name="object 5">
            <a:extLst>
              <a:ext uri="{FF2B5EF4-FFF2-40B4-BE49-F238E27FC236}">
                <a16:creationId xmlns:a16="http://schemas.microsoft.com/office/drawing/2014/main" id="{21AE798A-A49E-6C42-9D68-38529C36591B}"/>
              </a:ext>
            </a:extLst>
          </p:cNvPr>
          <p:cNvSpPr/>
          <p:nvPr/>
        </p:nvSpPr>
        <p:spPr>
          <a:xfrm>
            <a:off x="5022574" y="1710048"/>
            <a:ext cx="6622774" cy="34379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821937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479C-7BBE-8245-9E7B-ACD1AA85DF9C}"/>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2DE3F35C-59D4-FB47-9747-FBCE7F5762F5}"/>
              </a:ext>
            </a:extLst>
          </p:cNvPr>
          <p:cNvSpPr>
            <a:spLocks noGrp="1"/>
          </p:cNvSpPr>
          <p:nvPr>
            <p:ph idx="1"/>
          </p:nvPr>
        </p:nvSpPr>
        <p:spPr/>
        <p:txBody>
          <a:bodyPr>
            <a:normAutofit/>
          </a:bodyPr>
          <a:lstStyle/>
          <a:p>
            <a:r>
              <a:rPr lang="en-US" dirty="0"/>
              <a:t>Identify the most important input features based on the model's locally evaluated gradient or some other local measure of variation</a:t>
            </a:r>
          </a:p>
          <a:p>
            <a:r>
              <a:rPr lang="en-US" dirty="0"/>
              <a:t>The most relevant input features are those to which the output is most sensitive</a:t>
            </a:r>
          </a:p>
          <a:p>
            <a:r>
              <a:rPr lang="en-US" dirty="0"/>
              <a:t>Sensitivity Analysis does not produce an explanation of the function value f(x) itself, but rather a variation of it </a:t>
            </a:r>
            <a:r>
              <a:rPr lang="en-US" i="1" dirty="0"/>
              <a:t>i.e., </a:t>
            </a:r>
            <a:r>
              <a:rPr lang="en-US" dirty="0"/>
              <a:t>what makes this image more/less a car?”, rather than the more basic question “what makes this image a car?”. </a:t>
            </a:r>
          </a:p>
          <a:p>
            <a:pPr lvl="1"/>
            <a:r>
              <a:rPr lang="en-US" dirty="0"/>
              <a:t>Example: Image-specific class saliency map, highlighting the areas of the given image, discriminative with respect to the given class </a:t>
            </a:r>
          </a:p>
          <a:p>
            <a:pPr lvl="1"/>
            <a:endParaRPr lang="en-US" dirty="0"/>
          </a:p>
          <a:p>
            <a:endParaRPr lang="en-US" dirty="0"/>
          </a:p>
        </p:txBody>
      </p:sp>
    </p:spTree>
    <p:extLst>
      <p:ext uri="{BB962C8B-B14F-4D97-AF65-F5344CB8AC3E}">
        <p14:creationId xmlns:p14="http://schemas.microsoft.com/office/powerpoint/2010/main" val="1494143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CC584-B738-DB43-805A-FD452FB79005}"/>
              </a:ext>
            </a:extLst>
          </p:cNvPr>
          <p:cNvSpPr>
            <a:spLocks noGrp="1"/>
          </p:cNvSpPr>
          <p:nvPr>
            <p:ph type="title"/>
          </p:nvPr>
        </p:nvSpPr>
        <p:spPr/>
        <p:txBody>
          <a:bodyPr/>
          <a:lstStyle/>
          <a:p>
            <a:r>
              <a:rPr lang="en-US" dirty="0"/>
              <a:t>Sensitivity Analysis: Example</a:t>
            </a:r>
          </a:p>
        </p:txBody>
      </p:sp>
      <p:sp>
        <p:nvSpPr>
          <p:cNvPr id="5" name="Content Placeholder 4">
            <a:extLst>
              <a:ext uri="{FF2B5EF4-FFF2-40B4-BE49-F238E27FC236}">
                <a16:creationId xmlns:a16="http://schemas.microsoft.com/office/drawing/2014/main" id="{830DE408-A415-4044-9852-6AD0992F58D7}"/>
              </a:ext>
            </a:extLst>
          </p:cNvPr>
          <p:cNvSpPr>
            <a:spLocks noGrp="1"/>
          </p:cNvSpPr>
          <p:nvPr>
            <p:ph idx="1"/>
          </p:nvPr>
        </p:nvSpPr>
        <p:spPr/>
        <p:txBody>
          <a:bodyPr/>
          <a:lstStyle/>
          <a:p>
            <a:r>
              <a:rPr lang="en-US" dirty="0"/>
              <a:t>Sensitivity analysis applied to a convolutional DNN trained on MNIST, and resulting explanations (heatmaps) for selected digits</a:t>
            </a:r>
          </a:p>
          <a:p>
            <a:r>
              <a:rPr lang="en-US" dirty="0"/>
              <a:t>Heatmaps are spatially discontinuous and scattered, and do not focus on the actual class-relevant features</a:t>
            </a:r>
          </a:p>
          <a:p>
            <a:r>
              <a:rPr lang="en-US" dirty="0"/>
              <a:t>This inadequate behavior can be attributed to the nature of sensitivity analysis</a:t>
            </a:r>
          </a:p>
        </p:txBody>
      </p:sp>
      <p:pic>
        <p:nvPicPr>
          <p:cNvPr id="8" name="Picture 7" descr="A picture containing drawing&#10;&#10;Description automatically generated">
            <a:extLst>
              <a:ext uri="{FF2B5EF4-FFF2-40B4-BE49-F238E27FC236}">
                <a16:creationId xmlns:a16="http://schemas.microsoft.com/office/drawing/2014/main" id="{05919A20-33D6-4A4F-A1FC-EB7F1A24101C}"/>
              </a:ext>
            </a:extLst>
          </p:cNvPr>
          <p:cNvPicPr>
            <a:picLocks noChangeAspect="1"/>
          </p:cNvPicPr>
          <p:nvPr/>
        </p:nvPicPr>
        <p:blipFill>
          <a:blip r:embed="rId3"/>
          <a:stretch>
            <a:fillRect/>
          </a:stretch>
        </p:blipFill>
        <p:spPr>
          <a:xfrm>
            <a:off x="2890663" y="4306957"/>
            <a:ext cx="6219457" cy="2185918"/>
          </a:xfrm>
          <a:prstGeom prst="rect">
            <a:avLst/>
          </a:prstGeom>
        </p:spPr>
      </p:pic>
    </p:spTree>
    <p:extLst>
      <p:ext uri="{BB962C8B-B14F-4D97-AF65-F5344CB8AC3E}">
        <p14:creationId xmlns:p14="http://schemas.microsoft.com/office/powerpoint/2010/main" val="540379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3CE7-2F11-994A-AABF-35280693D954}"/>
              </a:ext>
            </a:extLst>
          </p:cNvPr>
          <p:cNvSpPr>
            <a:spLocks noGrp="1"/>
          </p:cNvSpPr>
          <p:nvPr>
            <p:ph type="title"/>
          </p:nvPr>
        </p:nvSpPr>
        <p:spPr/>
        <p:txBody>
          <a:bodyPr/>
          <a:lstStyle/>
          <a:p>
            <a:r>
              <a:rPr lang="en-US" dirty="0"/>
              <a:t>Decision Trees for Deep Learning Models</a:t>
            </a:r>
          </a:p>
        </p:txBody>
      </p:sp>
      <p:sp>
        <p:nvSpPr>
          <p:cNvPr id="6" name="Content Placeholder 5">
            <a:extLst>
              <a:ext uri="{FF2B5EF4-FFF2-40B4-BE49-F238E27FC236}">
                <a16:creationId xmlns:a16="http://schemas.microsoft.com/office/drawing/2014/main" id="{7B027F6E-24A8-F04E-8098-27680098E815}"/>
              </a:ext>
            </a:extLst>
          </p:cNvPr>
          <p:cNvSpPr>
            <a:spLocks noGrp="1"/>
          </p:cNvSpPr>
          <p:nvPr>
            <p:ph idx="1"/>
          </p:nvPr>
        </p:nvSpPr>
        <p:spPr>
          <a:xfrm>
            <a:off x="838200" y="1825625"/>
            <a:ext cx="5188000" cy="4351338"/>
          </a:xfrm>
        </p:spPr>
        <p:txBody>
          <a:bodyPr>
            <a:normAutofit fontScale="92500" lnSpcReduction="10000"/>
          </a:bodyPr>
          <a:lstStyle/>
          <a:p>
            <a:r>
              <a:rPr lang="en-US" dirty="0"/>
              <a:t>Learn a decision tree, which clarifies the specific reason for each prediction made by the CNN at the semantic level</a:t>
            </a:r>
          </a:p>
          <a:p>
            <a:r>
              <a:rPr lang="en-US" dirty="0"/>
              <a:t>Decision tree decomposes feature representations into elementary concepts of object parts </a:t>
            </a:r>
          </a:p>
          <a:p>
            <a:r>
              <a:rPr lang="en-US" dirty="0"/>
              <a:t>The decision tree shows which object parts activate which filters for the prediction and how much each object part contributes to the prediction score </a:t>
            </a:r>
          </a:p>
          <a:p>
            <a:endParaRPr lang="en-US" dirty="0"/>
          </a:p>
        </p:txBody>
      </p:sp>
      <p:pic>
        <p:nvPicPr>
          <p:cNvPr id="5" name="Picture 4" descr="A close up of a map&#10;&#10;Description automatically generated">
            <a:extLst>
              <a:ext uri="{FF2B5EF4-FFF2-40B4-BE49-F238E27FC236}">
                <a16:creationId xmlns:a16="http://schemas.microsoft.com/office/drawing/2014/main" id="{BAB68B03-B86E-BB4A-A179-C0FBB4D5EABF}"/>
              </a:ext>
            </a:extLst>
          </p:cNvPr>
          <p:cNvPicPr>
            <a:picLocks noChangeAspect="1"/>
          </p:cNvPicPr>
          <p:nvPr/>
        </p:nvPicPr>
        <p:blipFill>
          <a:blip r:embed="rId3"/>
          <a:stretch>
            <a:fillRect/>
          </a:stretch>
        </p:blipFill>
        <p:spPr>
          <a:xfrm>
            <a:off x="6026200" y="1825625"/>
            <a:ext cx="5327600" cy="4351338"/>
          </a:xfrm>
          <a:prstGeom prst="rect">
            <a:avLst/>
          </a:prstGeom>
        </p:spPr>
      </p:pic>
      <p:sp>
        <p:nvSpPr>
          <p:cNvPr id="4" name="TextBox 3">
            <a:extLst>
              <a:ext uri="{FF2B5EF4-FFF2-40B4-BE49-F238E27FC236}">
                <a16:creationId xmlns:a16="http://schemas.microsoft.com/office/drawing/2014/main" id="{5AB3AEA9-6803-E14A-98B5-0DA515348745}"/>
              </a:ext>
            </a:extLst>
          </p:cNvPr>
          <p:cNvSpPr txBox="1"/>
          <p:nvPr/>
        </p:nvSpPr>
        <p:spPr>
          <a:xfrm>
            <a:off x="9936424" y="6176963"/>
            <a:ext cx="1417376" cy="369332"/>
          </a:xfrm>
          <a:prstGeom prst="rect">
            <a:avLst/>
          </a:prstGeom>
          <a:noFill/>
        </p:spPr>
        <p:txBody>
          <a:bodyPr wrap="none" rtlCol="0">
            <a:spAutoFit/>
          </a:bodyPr>
          <a:lstStyle/>
          <a:p>
            <a:r>
              <a:rPr lang="en-US" dirty="0"/>
              <a:t>[Zhang 2019]</a:t>
            </a:r>
          </a:p>
        </p:txBody>
      </p:sp>
    </p:spTree>
    <p:extLst>
      <p:ext uri="{BB962C8B-B14F-4D97-AF65-F5344CB8AC3E}">
        <p14:creationId xmlns:p14="http://schemas.microsoft.com/office/powerpoint/2010/main" val="3956627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C2C9-3882-EC43-873E-0F24DCEFF27E}"/>
              </a:ext>
            </a:extLst>
          </p:cNvPr>
          <p:cNvSpPr>
            <a:spLocks noGrp="1"/>
          </p:cNvSpPr>
          <p:nvPr>
            <p:ph type="title"/>
          </p:nvPr>
        </p:nvSpPr>
        <p:spPr/>
        <p:txBody>
          <a:bodyPr/>
          <a:lstStyle/>
          <a:p>
            <a:r>
              <a:rPr lang="en-US" dirty="0"/>
              <a:t>Layer-wise relevance propagation (LRP)</a:t>
            </a:r>
          </a:p>
        </p:txBody>
      </p:sp>
      <p:sp>
        <p:nvSpPr>
          <p:cNvPr id="3" name="Content Placeholder 2">
            <a:extLst>
              <a:ext uri="{FF2B5EF4-FFF2-40B4-BE49-F238E27FC236}">
                <a16:creationId xmlns:a16="http://schemas.microsoft.com/office/drawing/2014/main" id="{6194DBC3-3A70-7745-9B60-2AAFCBDF2506}"/>
              </a:ext>
            </a:extLst>
          </p:cNvPr>
          <p:cNvSpPr>
            <a:spLocks noGrp="1"/>
          </p:cNvSpPr>
          <p:nvPr>
            <p:ph idx="1"/>
          </p:nvPr>
        </p:nvSpPr>
        <p:spPr>
          <a:xfrm>
            <a:off x="838200" y="1825625"/>
            <a:ext cx="6490805" cy="4351338"/>
          </a:xfrm>
        </p:spPr>
        <p:txBody>
          <a:bodyPr>
            <a:normAutofit fontScale="92500"/>
          </a:bodyPr>
          <a:lstStyle/>
          <a:p>
            <a:r>
              <a:rPr lang="en-US" dirty="0"/>
              <a:t>Technique for explaining predictions</a:t>
            </a:r>
          </a:p>
          <a:p>
            <a:r>
              <a:rPr lang="en-US" dirty="0"/>
              <a:t>The LRP technique is rooted in a conservation principle, where each neuron receives a share of the network output, and redistributes it to its predecessors in equal amount, until the input variables are reached</a:t>
            </a:r>
          </a:p>
          <a:p>
            <a:r>
              <a:rPr lang="en-US" dirty="0"/>
              <a:t>For LRP to produce good explanations, the number of fully connected layers should be kept low, as LRP tends for these layers to redistribute relevance to too many lower-layer neurons (loose selectivity)</a:t>
            </a:r>
          </a:p>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1AAEA10-EB9E-5B40-8FA5-774C066022FF}"/>
              </a:ext>
            </a:extLst>
          </p:cNvPr>
          <p:cNvPicPr>
            <a:picLocks noChangeAspect="1"/>
          </p:cNvPicPr>
          <p:nvPr/>
        </p:nvPicPr>
        <p:blipFill>
          <a:blip r:embed="rId3"/>
          <a:stretch>
            <a:fillRect/>
          </a:stretch>
        </p:blipFill>
        <p:spPr>
          <a:xfrm>
            <a:off x="7278205" y="1811337"/>
            <a:ext cx="3124200" cy="1409700"/>
          </a:xfrm>
          <a:prstGeom prst="rect">
            <a:avLst/>
          </a:prstGeom>
        </p:spPr>
      </p:pic>
      <p:pic>
        <p:nvPicPr>
          <p:cNvPr id="7" name="Picture 6" descr="A close up of a logo&#10;&#10;Description automatically generated">
            <a:extLst>
              <a:ext uri="{FF2B5EF4-FFF2-40B4-BE49-F238E27FC236}">
                <a16:creationId xmlns:a16="http://schemas.microsoft.com/office/drawing/2014/main" id="{E36734B7-D71B-7D42-9A8F-3822F86CEB24}"/>
              </a:ext>
            </a:extLst>
          </p:cNvPr>
          <p:cNvPicPr>
            <a:picLocks noChangeAspect="1"/>
          </p:cNvPicPr>
          <p:nvPr/>
        </p:nvPicPr>
        <p:blipFill>
          <a:blip r:embed="rId4"/>
          <a:stretch>
            <a:fillRect/>
          </a:stretch>
        </p:blipFill>
        <p:spPr>
          <a:xfrm>
            <a:off x="7329005" y="3636963"/>
            <a:ext cx="3073400" cy="2540000"/>
          </a:xfrm>
          <a:prstGeom prst="rect">
            <a:avLst/>
          </a:prstGeom>
        </p:spPr>
      </p:pic>
      <p:sp>
        <p:nvSpPr>
          <p:cNvPr id="8" name="Rectangle 7">
            <a:extLst>
              <a:ext uri="{FF2B5EF4-FFF2-40B4-BE49-F238E27FC236}">
                <a16:creationId xmlns:a16="http://schemas.microsoft.com/office/drawing/2014/main" id="{85144313-89C0-F942-A2B2-64A51DD4A335}"/>
              </a:ext>
            </a:extLst>
          </p:cNvPr>
          <p:cNvSpPr/>
          <p:nvPr/>
        </p:nvSpPr>
        <p:spPr>
          <a:xfrm>
            <a:off x="7101541" y="6223557"/>
            <a:ext cx="1301959" cy="369332"/>
          </a:xfrm>
          <a:prstGeom prst="rect">
            <a:avLst/>
          </a:prstGeom>
        </p:spPr>
        <p:txBody>
          <a:bodyPr wrap="none">
            <a:spAutoFit/>
          </a:bodyPr>
          <a:lstStyle/>
          <a:p>
            <a:r>
              <a:rPr lang="en-US" dirty="0"/>
              <a:t>[Bach 2015]</a:t>
            </a:r>
          </a:p>
        </p:txBody>
      </p:sp>
    </p:spTree>
    <p:extLst>
      <p:ext uri="{BB962C8B-B14F-4D97-AF65-F5344CB8AC3E}">
        <p14:creationId xmlns:p14="http://schemas.microsoft.com/office/powerpoint/2010/main" val="4058500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70AC-2C57-534F-8253-FE474AEFAEAC}"/>
              </a:ext>
            </a:extLst>
          </p:cNvPr>
          <p:cNvSpPr>
            <a:spLocks noGrp="1"/>
          </p:cNvSpPr>
          <p:nvPr>
            <p:ph type="title"/>
          </p:nvPr>
        </p:nvSpPr>
        <p:spPr/>
        <p:txBody>
          <a:bodyPr>
            <a:normAutofit/>
          </a:bodyPr>
          <a:lstStyle/>
          <a:p>
            <a:r>
              <a:rPr lang="en-US" dirty="0"/>
              <a:t>Learning deep features</a:t>
            </a:r>
          </a:p>
        </p:txBody>
      </p:sp>
      <p:sp>
        <p:nvSpPr>
          <p:cNvPr id="3" name="Content Placeholder 2">
            <a:extLst>
              <a:ext uri="{FF2B5EF4-FFF2-40B4-BE49-F238E27FC236}">
                <a16:creationId xmlns:a16="http://schemas.microsoft.com/office/drawing/2014/main" id="{3FE16AF2-26F6-7349-9654-5EC6AE942634}"/>
              </a:ext>
            </a:extLst>
          </p:cNvPr>
          <p:cNvSpPr>
            <a:spLocks noGrp="1"/>
          </p:cNvSpPr>
          <p:nvPr>
            <p:ph idx="1"/>
          </p:nvPr>
        </p:nvSpPr>
        <p:spPr>
          <a:xfrm>
            <a:off x="838200" y="1825625"/>
            <a:ext cx="5748130" cy="4351338"/>
          </a:xfrm>
        </p:spPr>
        <p:txBody>
          <a:bodyPr>
            <a:normAutofit fontScale="85000" lnSpcReduction="20000"/>
          </a:bodyPr>
          <a:lstStyle/>
          <a:p>
            <a:r>
              <a:rPr lang="en-US" dirty="0"/>
              <a:t>Challenge: Scene recognition performance is lower than that for object recognition</a:t>
            </a:r>
          </a:p>
          <a:p>
            <a:r>
              <a:rPr lang="en-US" dirty="0"/>
              <a:t>Reasons: Current deep features trained from ImageNet are not sufficiently competitive</a:t>
            </a:r>
          </a:p>
          <a:p>
            <a:r>
              <a:rPr lang="en-US" dirty="0"/>
              <a:t>Approach: Methods to compare the density and diversity of  image datasets</a:t>
            </a:r>
          </a:p>
          <a:p>
            <a:r>
              <a:rPr lang="en-US" dirty="0"/>
              <a:t>CNN to learn deep features for scene recognition</a:t>
            </a:r>
          </a:p>
          <a:p>
            <a:r>
              <a:rPr lang="en-US" dirty="0"/>
              <a:t>Heatmap Visualization of the CNN layers’ responses  to show differences in the internal representations  of object-centric and scene-centric networks.</a:t>
            </a:r>
          </a:p>
          <a:p>
            <a:endParaRPr lang="en-US" dirty="0"/>
          </a:p>
        </p:txBody>
      </p:sp>
      <p:sp>
        <p:nvSpPr>
          <p:cNvPr id="4" name="Rectangle 3">
            <a:extLst>
              <a:ext uri="{FF2B5EF4-FFF2-40B4-BE49-F238E27FC236}">
                <a16:creationId xmlns:a16="http://schemas.microsoft.com/office/drawing/2014/main" id="{0A4611ED-04F4-AA41-AD3F-095BB423E696}"/>
              </a:ext>
            </a:extLst>
          </p:cNvPr>
          <p:cNvSpPr/>
          <p:nvPr/>
        </p:nvSpPr>
        <p:spPr>
          <a:xfrm>
            <a:off x="9963868" y="6311900"/>
            <a:ext cx="1389932" cy="369332"/>
          </a:xfrm>
          <a:prstGeom prst="rect">
            <a:avLst/>
          </a:prstGeom>
        </p:spPr>
        <p:txBody>
          <a:bodyPr wrap="none">
            <a:spAutoFit/>
          </a:bodyPr>
          <a:lstStyle/>
          <a:p>
            <a:r>
              <a:rPr lang="en-US" dirty="0">
                <a:latin typeface="Franklin Gothic Book"/>
                <a:cs typeface="Franklin Gothic Book"/>
              </a:rPr>
              <a:t>[Zhou 2014]</a:t>
            </a:r>
            <a:endParaRPr lang="en-US" dirty="0"/>
          </a:p>
        </p:txBody>
      </p:sp>
      <p:sp>
        <p:nvSpPr>
          <p:cNvPr id="5" name="object 7">
            <a:extLst>
              <a:ext uri="{FF2B5EF4-FFF2-40B4-BE49-F238E27FC236}">
                <a16:creationId xmlns:a16="http://schemas.microsoft.com/office/drawing/2014/main" id="{7C8548D5-041B-BB42-9DBC-532610C32FB3}"/>
              </a:ext>
            </a:extLst>
          </p:cNvPr>
          <p:cNvSpPr/>
          <p:nvPr/>
        </p:nvSpPr>
        <p:spPr>
          <a:xfrm>
            <a:off x="6586330" y="1825625"/>
            <a:ext cx="5436108" cy="41193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041613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1F41-952E-8148-A7C3-B808C5368AC6}"/>
              </a:ext>
            </a:extLst>
          </p:cNvPr>
          <p:cNvSpPr>
            <a:spLocks noGrp="1"/>
          </p:cNvSpPr>
          <p:nvPr>
            <p:ph type="title"/>
          </p:nvPr>
        </p:nvSpPr>
        <p:spPr/>
        <p:txBody>
          <a:bodyPr/>
          <a:lstStyle/>
          <a:p>
            <a:r>
              <a:rPr lang="en-US" dirty="0"/>
              <a:t>Brief overview of Visualization Methods in Deep Learning</a:t>
            </a:r>
          </a:p>
        </p:txBody>
      </p:sp>
      <p:sp>
        <p:nvSpPr>
          <p:cNvPr id="3" name="Text Placeholder 2">
            <a:extLst>
              <a:ext uri="{FF2B5EF4-FFF2-40B4-BE49-F238E27FC236}">
                <a16:creationId xmlns:a16="http://schemas.microsoft.com/office/drawing/2014/main" id="{535638AD-58D3-2543-90A6-684E5DA37F4F}"/>
              </a:ext>
            </a:extLst>
          </p:cNvPr>
          <p:cNvSpPr>
            <a:spLocks noGrp="1"/>
          </p:cNvSpPr>
          <p:nvPr>
            <p:ph type="body" idx="1"/>
          </p:nvPr>
        </p:nvSpPr>
        <p:spPr/>
        <p:txBody>
          <a:bodyPr>
            <a:normAutofit/>
          </a:bodyPr>
          <a:lstStyle/>
          <a:p>
            <a:r>
              <a:rPr lang="en-US" sz="4000" dirty="0"/>
              <a:t>Part II</a:t>
            </a:r>
          </a:p>
        </p:txBody>
      </p:sp>
    </p:spTree>
    <p:extLst>
      <p:ext uri="{BB962C8B-B14F-4D97-AF65-F5344CB8AC3E}">
        <p14:creationId xmlns:p14="http://schemas.microsoft.com/office/powerpoint/2010/main" val="26021784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FE1BA9F4-51A9-1445-8CDF-7857E7DE68C0}"/>
              </a:ext>
            </a:extLst>
          </p:cNvPr>
          <p:cNvSpPr/>
          <p:nvPr/>
        </p:nvSpPr>
        <p:spPr>
          <a:xfrm>
            <a:off x="7377771" y="1825625"/>
            <a:ext cx="4452733" cy="3773662"/>
          </a:xfrm>
          <a:prstGeom prst="rect">
            <a:avLst/>
          </a:prstGeom>
          <a:blipFill>
            <a:blip r:embed="rId3" cstate="print"/>
            <a:stretch>
              <a:fillRect l="1" t="-4044" r="-2187" b="-1"/>
            </a:stretch>
          </a:blipFill>
        </p:spPr>
        <p:txBody>
          <a:bodyPr wrap="square" lIns="0" tIns="0" rIns="0" bIns="0" rtlCol="0"/>
          <a:lstStyle/>
          <a:p>
            <a:endParaRPr/>
          </a:p>
        </p:txBody>
      </p:sp>
      <p:sp>
        <p:nvSpPr>
          <p:cNvPr id="2" name="Title 1">
            <a:extLst>
              <a:ext uri="{FF2B5EF4-FFF2-40B4-BE49-F238E27FC236}">
                <a16:creationId xmlns:a16="http://schemas.microsoft.com/office/drawing/2014/main" id="{AF4C28F4-CF52-784C-8BC5-AD431A5CAE01}"/>
              </a:ext>
            </a:extLst>
          </p:cNvPr>
          <p:cNvSpPr>
            <a:spLocks noGrp="1"/>
          </p:cNvSpPr>
          <p:nvPr>
            <p:ph type="title"/>
          </p:nvPr>
        </p:nvSpPr>
        <p:spPr/>
        <p:txBody>
          <a:bodyPr/>
          <a:lstStyle/>
          <a:p>
            <a:r>
              <a:rPr lang="en-US" dirty="0"/>
              <a:t>Visualization of Image Features in Heat Maps</a:t>
            </a:r>
          </a:p>
        </p:txBody>
      </p:sp>
      <p:sp>
        <p:nvSpPr>
          <p:cNvPr id="3" name="Content Placeholder 2">
            <a:extLst>
              <a:ext uri="{FF2B5EF4-FFF2-40B4-BE49-F238E27FC236}">
                <a16:creationId xmlns:a16="http://schemas.microsoft.com/office/drawing/2014/main" id="{EC482AD0-C484-7847-9D61-9E0D96CC4BB1}"/>
              </a:ext>
            </a:extLst>
          </p:cNvPr>
          <p:cNvSpPr>
            <a:spLocks noGrp="1"/>
          </p:cNvSpPr>
          <p:nvPr>
            <p:ph idx="1"/>
          </p:nvPr>
        </p:nvSpPr>
        <p:spPr>
          <a:xfrm>
            <a:off x="838200" y="1825625"/>
            <a:ext cx="6834809" cy="4351338"/>
          </a:xfrm>
        </p:spPr>
        <p:txBody>
          <a:bodyPr>
            <a:normAutofit/>
          </a:bodyPr>
          <a:lstStyle/>
          <a:p>
            <a:r>
              <a:rPr lang="en-US" dirty="0"/>
              <a:t>CIFAR-10 classification benchmark problem is to classify RGB 32x32 pixel images across 10 categories</a:t>
            </a:r>
          </a:p>
          <a:p>
            <a:r>
              <a:rPr lang="en-US" dirty="0"/>
              <a:t>CIFAR-10 is a multi-layer network with  alternating convolutions and nonlinearities followed by fully  connected layers and </a:t>
            </a:r>
            <a:r>
              <a:rPr lang="en-US" dirty="0" err="1"/>
              <a:t>softmax</a:t>
            </a:r>
            <a:r>
              <a:rPr lang="en-US" dirty="0"/>
              <a:t>  classifier</a:t>
            </a:r>
          </a:p>
          <a:p>
            <a:r>
              <a:rPr lang="en-US" dirty="0"/>
              <a:t>1M learnable parameters; 19.5M multiply-add operations to compute inference on a single image</a:t>
            </a:r>
          </a:p>
        </p:txBody>
      </p:sp>
      <p:sp>
        <p:nvSpPr>
          <p:cNvPr id="4" name="Rectangle 3">
            <a:extLst>
              <a:ext uri="{FF2B5EF4-FFF2-40B4-BE49-F238E27FC236}">
                <a16:creationId xmlns:a16="http://schemas.microsoft.com/office/drawing/2014/main" id="{AC2FDFBA-1B99-6B43-86E8-423C0B7E278D}"/>
              </a:ext>
            </a:extLst>
          </p:cNvPr>
          <p:cNvSpPr/>
          <p:nvPr/>
        </p:nvSpPr>
        <p:spPr>
          <a:xfrm>
            <a:off x="9511373" y="6308209"/>
            <a:ext cx="1842427" cy="369332"/>
          </a:xfrm>
          <a:prstGeom prst="rect">
            <a:avLst/>
          </a:prstGeom>
        </p:spPr>
        <p:txBody>
          <a:bodyPr wrap="none">
            <a:spAutoFit/>
          </a:bodyPr>
          <a:lstStyle/>
          <a:p>
            <a:r>
              <a:rPr lang="en-US" spc="-15" dirty="0">
                <a:latin typeface="Franklin Gothic Book"/>
                <a:cs typeface="Franklin Gothic Book"/>
              </a:rPr>
              <a:t>[</a:t>
            </a:r>
            <a:r>
              <a:rPr lang="en-US" spc="-15" dirty="0" err="1">
                <a:latin typeface="Franklin Gothic Book"/>
                <a:cs typeface="Franklin Gothic Book"/>
              </a:rPr>
              <a:t>Montavon</a:t>
            </a:r>
            <a:r>
              <a:rPr lang="en-US" spc="-15" dirty="0">
                <a:latin typeface="Franklin Gothic Book"/>
                <a:cs typeface="Franklin Gothic Book"/>
              </a:rPr>
              <a:t> 2018]</a:t>
            </a:r>
            <a:endParaRPr lang="en-US" dirty="0"/>
          </a:p>
        </p:txBody>
      </p:sp>
    </p:spTree>
    <p:extLst>
      <p:ext uri="{BB962C8B-B14F-4D97-AF65-F5344CB8AC3E}">
        <p14:creationId xmlns:p14="http://schemas.microsoft.com/office/powerpoint/2010/main" val="833774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45A81A-12D1-0F40-AF2E-BEB6C751EEC1}"/>
              </a:ext>
            </a:extLst>
          </p:cNvPr>
          <p:cNvSpPr>
            <a:spLocks noGrp="1"/>
          </p:cNvSpPr>
          <p:nvPr>
            <p:ph idx="1"/>
          </p:nvPr>
        </p:nvSpPr>
        <p:spPr>
          <a:xfrm>
            <a:off x="5672856" y="1825625"/>
            <a:ext cx="5680943" cy="4351338"/>
          </a:xfrm>
        </p:spPr>
        <p:txBody>
          <a:bodyPr>
            <a:normAutofit/>
          </a:bodyPr>
          <a:lstStyle/>
          <a:p>
            <a:r>
              <a:rPr lang="en-US" sz="2000" dirty="0"/>
              <a:t>Sensitivity heatmaps (local explanations) measure  change of the class when specific pixels are changed  based on partial derivatives. Applicable to architectures with differentiable units</a:t>
            </a:r>
          </a:p>
          <a:p>
            <a:r>
              <a:rPr lang="en-US" sz="2000" dirty="0"/>
              <a:t>Deconvolution method (“autoencoder”) applies a  convolutional network g to the output of another  convolutional network f. Network g “undoes” f</a:t>
            </a:r>
          </a:p>
          <a:p>
            <a:r>
              <a:rPr lang="en-US" sz="2000" dirty="0"/>
              <a:t>Layer-wise Relevance Propagation (LRP) exactly  decomposes the classification output f(x) into pixel  relevancies by observing the layer-wise evidence for  class preservation (conservation principle) Applicable to generic architectures (including with  non-continuous units) -- does not use gradients</a:t>
            </a:r>
          </a:p>
        </p:txBody>
      </p:sp>
      <p:grpSp>
        <p:nvGrpSpPr>
          <p:cNvPr id="6" name="Group 5">
            <a:extLst>
              <a:ext uri="{FF2B5EF4-FFF2-40B4-BE49-F238E27FC236}">
                <a16:creationId xmlns:a16="http://schemas.microsoft.com/office/drawing/2014/main" id="{C49E780A-E3AE-AD42-B2BD-B1E0B824E7DB}"/>
              </a:ext>
            </a:extLst>
          </p:cNvPr>
          <p:cNvGrpSpPr/>
          <p:nvPr/>
        </p:nvGrpSpPr>
        <p:grpSpPr>
          <a:xfrm>
            <a:off x="341904" y="519112"/>
            <a:ext cx="5303520" cy="5657851"/>
            <a:chOff x="893825" y="551687"/>
            <a:chExt cx="5303520" cy="5657851"/>
          </a:xfrm>
        </p:grpSpPr>
        <p:sp>
          <p:nvSpPr>
            <p:cNvPr id="4" name="object 6">
              <a:extLst>
                <a:ext uri="{FF2B5EF4-FFF2-40B4-BE49-F238E27FC236}">
                  <a16:creationId xmlns:a16="http://schemas.microsoft.com/office/drawing/2014/main" id="{96012D8B-8C3D-CD46-90FF-B082259C3FA8}"/>
                </a:ext>
              </a:extLst>
            </p:cNvPr>
            <p:cNvSpPr/>
            <p:nvPr/>
          </p:nvSpPr>
          <p:spPr>
            <a:xfrm>
              <a:off x="921258" y="551687"/>
              <a:ext cx="5228082" cy="3105150"/>
            </a:xfrm>
            <a:prstGeom prst="rect">
              <a:avLst/>
            </a:prstGeom>
            <a:blipFill>
              <a:blip r:embed="rId3" cstate="print"/>
              <a:stretch>
                <a:fillRect/>
              </a:stretch>
            </a:blipFill>
          </p:spPr>
          <p:txBody>
            <a:bodyPr wrap="square" lIns="0" tIns="0" rIns="0" bIns="0" rtlCol="0"/>
            <a:lstStyle/>
            <a:p>
              <a:endParaRPr/>
            </a:p>
          </p:txBody>
        </p:sp>
        <p:sp>
          <p:nvSpPr>
            <p:cNvPr id="5" name="object 7">
              <a:extLst>
                <a:ext uri="{FF2B5EF4-FFF2-40B4-BE49-F238E27FC236}">
                  <a16:creationId xmlns:a16="http://schemas.microsoft.com/office/drawing/2014/main" id="{FC1EEC08-D0F5-4F48-A64E-CAB0A5547DCF}"/>
                </a:ext>
              </a:extLst>
            </p:cNvPr>
            <p:cNvSpPr/>
            <p:nvPr/>
          </p:nvSpPr>
          <p:spPr>
            <a:xfrm>
              <a:off x="893825" y="3656838"/>
              <a:ext cx="5303520" cy="2552700"/>
            </a:xfrm>
            <a:prstGeom prst="rect">
              <a:avLst/>
            </a:prstGeom>
            <a:blipFill>
              <a:blip r:embed="rId4" cstate="print"/>
              <a:stretch>
                <a:fillRect/>
              </a:stretch>
            </a:blipFill>
          </p:spPr>
          <p:txBody>
            <a:bodyPr wrap="square" lIns="0" tIns="0" rIns="0" bIns="0" rtlCol="0"/>
            <a:lstStyle/>
            <a:p>
              <a:endParaRPr/>
            </a:p>
          </p:txBody>
        </p:sp>
      </p:grpSp>
      <p:sp>
        <p:nvSpPr>
          <p:cNvPr id="2" name="Title 1">
            <a:extLst>
              <a:ext uri="{FF2B5EF4-FFF2-40B4-BE49-F238E27FC236}">
                <a16:creationId xmlns:a16="http://schemas.microsoft.com/office/drawing/2014/main" id="{62E27CC2-43FB-F741-B91A-2886BB7516A3}"/>
              </a:ext>
            </a:extLst>
          </p:cNvPr>
          <p:cNvSpPr>
            <a:spLocks noGrp="1"/>
          </p:cNvSpPr>
          <p:nvPr>
            <p:ph type="title"/>
          </p:nvPr>
        </p:nvSpPr>
        <p:spPr>
          <a:xfrm>
            <a:off x="5552660" y="365125"/>
            <a:ext cx="5801139" cy="1325563"/>
          </a:xfrm>
        </p:spPr>
        <p:txBody>
          <a:bodyPr>
            <a:normAutofit/>
          </a:bodyPr>
          <a:lstStyle/>
          <a:p>
            <a:r>
              <a:rPr lang="en-US" dirty="0"/>
              <a:t>Comparison of the three heatmap computations</a:t>
            </a:r>
          </a:p>
        </p:txBody>
      </p:sp>
      <p:sp>
        <p:nvSpPr>
          <p:cNvPr id="7" name="TextBox 6">
            <a:extLst>
              <a:ext uri="{FF2B5EF4-FFF2-40B4-BE49-F238E27FC236}">
                <a16:creationId xmlns:a16="http://schemas.microsoft.com/office/drawing/2014/main" id="{1B67D833-49ED-D040-ADA8-132293BB0DBC}"/>
              </a:ext>
            </a:extLst>
          </p:cNvPr>
          <p:cNvSpPr txBox="1"/>
          <p:nvPr/>
        </p:nvSpPr>
        <p:spPr>
          <a:xfrm>
            <a:off x="369337" y="6207816"/>
            <a:ext cx="1467068" cy="369332"/>
          </a:xfrm>
          <a:prstGeom prst="rect">
            <a:avLst/>
          </a:prstGeom>
          <a:noFill/>
        </p:spPr>
        <p:txBody>
          <a:bodyPr wrap="none" rtlCol="0">
            <a:spAutoFit/>
          </a:bodyPr>
          <a:lstStyle/>
          <a:p>
            <a:r>
              <a:rPr lang="en-US" dirty="0"/>
              <a:t>[</a:t>
            </a:r>
            <a:r>
              <a:rPr lang="en-US" dirty="0" err="1"/>
              <a:t>Samek</a:t>
            </a:r>
            <a:r>
              <a:rPr lang="en-US" dirty="0"/>
              <a:t> 2017]</a:t>
            </a:r>
          </a:p>
        </p:txBody>
      </p:sp>
    </p:spTree>
    <p:extLst>
      <p:ext uri="{BB962C8B-B14F-4D97-AF65-F5344CB8AC3E}">
        <p14:creationId xmlns:p14="http://schemas.microsoft.com/office/powerpoint/2010/main" val="2284904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9F35-1FAF-ED44-902C-885E589DCF80}"/>
              </a:ext>
            </a:extLst>
          </p:cNvPr>
          <p:cNvSpPr>
            <a:spLocks noGrp="1"/>
          </p:cNvSpPr>
          <p:nvPr>
            <p:ph type="title"/>
          </p:nvPr>
        </p:nvSpPr>
        <p:spPr/>
        <p:txBody>
          <a:bodyPr>
            <a:normAutofit fontScale="90000"/>
          </a:bodyPr>
          <a:lstStyle/>
          <a:p>
            <a:r>
              <a:rPr lang="en-US" dirty="0"/>
              <a:t>Example: Heat maps visualization and explanation of deep learning for pulmonary tuberculosis</a:t>
            </a:r>
          </a:p>
        </p:txBody>
      </p:sp>
      <p:sp>
        <p:nvSpPr>
          <p:cNvPr id="4" name="object 9">
            <a:extLst>
              <a:ext uri="{FF2B5EF4-FFF2-40B4-BE49-F238E27FC236}">
                <a16:creationId xmlns:a16="http://schemas.microsoft.com/office/drawing/2014/main" id="{E15E4850-BB4D-C74A-945B-2D3B9421812C}"/>
              </a:ext>
            </a:extLst>
          </p:cNvPr>
          <p:cNvSpPr/>
          <p:nvPr/>
        </p:nvSpPr>
        <p:spPr>
          <a:xfrm>
            <a:off x="667804" y="2045970"/>
            <a:ext cx="2398014" cy="2766060"/>
          </a:xfrm>
          <a:prstGeom prst="rect">
            <a:avLst/>
          </a:prstGeom>
          <a:blipFill>
            <a:blip r:embed="rId3" cstate="print"/>
            <a:stretch>
              <a:fillRect/>
            </a:stretch>
          </a:blipFill>
        </p:spPr>
        <p:txBody>
          <a:bodyPr wrap="square" lIns="0" tIns="0" rIns="0" bIns="0" rtlCol="0"/>
          <a:lstStyle/>
          <a:p>
            <a:endParaRPr/>
          </a:p>
        </p:txBody>
      </p:sp>
      <p:sp>
        <p:nvSpPr>
          <p:cNvPr id="5" name="object 10">
            <a:extLst>
              <a:ext uri="{FF2B5EF4-FFF2-40B4-BE49-F238E27FC236}">
                <a16:creationId xmlns:a16="http://schemas.microsoft.com/office/drawing/2014/main" id="{44F763E9-790E-4342-BC33-B783C89D14AD}"/>
              </a:ext>
            </a:extLst>
          </p:cNvPr>
          <p:cNvSpPr/>
          <p:nvPr/>
        </p:nvSpPr>
        <p:spPr>
          <a:xfrm>
            <a:off x="3501490" y="2050543"/>
            <a:ext cx="2395728" cy="2761487"/>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A4BA4420-A5E6-0449-BD6D-406EE84CB922}"/>
              </a:ext>
            </a:extLst>
          </p:cNvPr>
          <p:cNvSpPr txBox="1"/>
          <p:nvPr/>
        </p:nvSpPr>
        <p:spPr>
          <a:xfrm>
            <a:off x="6332890" y="2087217"/>
            <a:ext cx="5435040" cy="3881446"/>
          </a:xfrm>
          <a:prstGeom prst="rect">
            <a:avLst/>
          </a:prstGeom>
        </p:spPr>
        <p:txBody>
          <a:bodyPr vert="horz" wrap="square" lIns="0" tIns="52069" rIns="0" bIns="0" rtlCol="0">
            <a:spAutoFit/>
          </a:bodyPr>
          <a:lstStyle/>
          <a:p>
            <a:pPr marL="38100" marR="161290" algn="just">
              <a:lnSpc>
                <a:spcPct val="83900"/>
              </a:lnSpc>
              <a:spcBef>
                <a:spcPts val="409"/>
              </a:spcBef>
            </a:pPr>
            <a:r>
              <a:rPr lang="en-US" sz="2400" spc="-5" dirty="0">
                <a:cs typeface="Franklin Gothic Book"/>
              </a:rPr>
              <a:t>Left: Chest </a:t>
            </a:r>
            <a:r>
              <a:rPr lang="en-US" sz="2400" dirty="0">
                <a:cs typeface="Franklin Gothic Book"/>
              </a:rPr>
              <a:t>radiograph </a:t>
            </a:r>
            <a:r>
              <a:rPr lang="en-US" sz="2400" spc="-5" dirty="0">
                <a:cs typeface="Franklin Gothic Book"/>
              </a:rPr>
              <a:t>with pathologically </a:t>
            </a:r>
            <a:r>
              <a:rPr lang="en-US" sz="2400" spc="-15" dirty="0">
                <a:cs typeface="Franklin Gothic Book"/>
              </a:rPr>
              <a:t>proven  </a:t>
            </a:r>
            <a:r>
              <a:rPr lang="en-US" sz="2400" spc="-10" dirty="0">
                <a:cs typeface="Franklin Gothic Book"/>
              </a:rPr>
              <a:t>active</a:t>
            </a:r>
            <a:r>
              <a:rPr lang="en-US" sz="2400" dirty="0">
                <a:cs typeface="Franklin Gothic Book"/>
              </a:rPr>
              <a:t> </a:t>
            </a:r>
            <a:r>
              <a:rPr lang="en-US" sz="2400" spc="-5" dirty="0">
                <a:cs typeface="Franklin Gothic Book"/>
              </a:rPr>
              <a:t>TB.</a:t>
            </a:r>
            <a:endParaRPr lang="en-US" sz="2400" dirty="0">
              <a:cs typeface="Franklin Gothic Book"/>
            </a:endParaRPr>
          </a:p>
          <a:p>
            <a:pPr marL="38100" marR="161290" algn="just">
              <a:lnSpc>
                <a:spcPct val="83900"/>
              </a:lnSpc>
              <a:spcBef>
                <a:spcPts val="409"/>
              </a:spcBef>
            </a:pPr>
            <a:endParaRPr lang="en-US" sz="2400" spc="-5" dirty="0">
              <a:cs typeface="Franklin Gothic Book"/>
            </a:endParaRPr>
          </a:p>
          <a:p>
            <a:pPr marL="38100" marR="161290" algn="just">
              <a:lnSpc>
                <a:spcPct val="83900"/>
              </a:lnSpc>
              <a:spcBef>
                <a:spcPts val="409"/>
              </a:spcBef>
            </a:pPr>
            <a:r>
              <a:rPr lang="en-US" sz="2400" spc="-5" dirty="0">
                <a:cs typeface="Franklin Gothic Book"/>
              </a:rPr>
              <a:t>Right: </a:t>
            </a:r>
            <a:r>
              <a:rPr sz="2400" spc="-5" dirty="0">
                <a:cs typeface="Franklin Gothic Book"/>
              </a:rPr>
              <a:t>The same </a:t>
            </a:r>
            <a:r>
              <a:rPr sz="2400" dirty="0">
                <a:cs typeface="Franklin Gothic Book"/>
              </a:rPr>
              <a:t>radiograph </a:t>
            </a:r>
            <a:r>
              <a:rPr sz="2400" spc="-5" dirty="0">
                <a:cs typeface="Franklin Gothic Book"/>
              </a:rPr>
              <a:t>with </a:t>
            </a:r>
            <a:r>
              <a:rPr sz="2400" dirty="0">
                <a:cs typeface="Franklin Gothic Book"/>
              </a:rPr>
              <a:t>a </a:t>
            </a:r>
            <a:r>
              <a:rPr sz="2400" spc="-5" dirty="0">
                <a:cs typeface="Franklin Gothic Book"/>
              </a:rPr>
              <a:t>heat map </a:t>
            </a:r>
            <a:r>
              <a:rPr sz="2400" spc="-15" dirty="0">
                <a:cs typeface="Franklin Gothic Book"/>
              </a:rPr>
              <a:t>overlay </a:t>
            </a:r>
            <a:r>
              <a:rPr sz="2400" dirty="0">
                <a:cs typeface="Franklin Gothic Book"/>
              </a:rPr>
              <a:t>of a  </a:t>
            </a:r>
            <a:r>
              <a:rPr sz="2400" spc="-5" dirty="0">
                <a:cs typeface="Franklin Gothic Book"/>
              </a:rPr>
              <a:t>strongest activations </a:t>
            </a:r>
            <a:r>
              <a:rPr sz="2400" spc="-10" dirty="0">
                <a:cs typeface="Franklin Gothic Book"/>
              </a:rPr>
              <a:t>from </a:t>
            </a:r>
            <a:r>
              <a:rPr sz="2400" dirty="0">
                <a:cs typeface="Franklin Gothic Book"/>
              </a:rPr>
              <a:t>the 5</a:t>
            </a:r>
            <a:r>
              <a:rPr sz="2400" baseline="26455" dirty="0">
                <a:cs typeface="Franklin Gothic Book"/>
              </a:rPr>
              <a:t>th </a:t>
            </a:r>
            <a:r>
              <a:rPr sz="2400" spc="-5" dirty="0">
                <a:cs typeface="Franklin Gothic Book"/>
              </a:rPr>
              <a:t>convolutional  </a:t>
            </a:r>
            <a:r>
              <a:rPr sz="2400" spc="-15" dirty="0">
                <a:cs typeface="Franklin Gothic Book"/>
              </a:rPr>
              <a:t>layer </a:t>
            </a:r>
            <a:r>
              <a:rPr sz="2400" spc="-10" dirty="0">
                <a:cs typeface="Franklin Gothic Book"/>
              </a:rPr>
              <a:t>from </a:t>
            </a:r>
            <a:r>
              <a:rPr sz="2400" spc="-15" dirty="0">
                <a:cs typeface="Franklin Gothic Book"/>
              </a:rPr>
              <a:t>GoogLeNet-TA</a:t>
            </a:r>
            <a:r>
              <a:rPr sz="2400" spc="15" dirty="0">
                <a:cs typeface="Franklin Gothic Book"/>
              </a:rPr>
              <a:t> </a:t>
            </a:r>
            <a:r>
              <a:rPr sz="2400" spc="-10" dirty="0">
                <a:cs typeface="Franklin Gothic Book"/>
              </a:rPr>
              <a:t>classifier.</a:t>
            </a:r>
            <a:r>
              <a:rPr lang="en-US" sz="2400" dirty="0">
                <a:cs typeface="Franklin Gothic Book"/>
              </a:rPr>
              <a:t> </a:t>
            </a:r>
            <a:r>
              <a:rPr sz="2400" spc="-5" dirty="0">
                <a:cs typeface="Franklin Gothic Book"/>
              </a:rPr>
              <a:t>The red and light blue regions in the upper lobes -- areas </a:t>
            </a:r>
            <a:r>
              <a:rPr sz="2400" spc="-10" dirty="0">
                <a:cs typeface="Franklin Gothic Book"/>
              </a:rPr>
              <a:t>activated</a:t>
            </a:r>
            <a:r>
              <a:rPr lang="en-US" sz="2400" spc="-10" dirty="0">
                <a:cs typeface="Franklin Gothic Book"/>
              </a:rPr>
              <a:t> </a:t>
            </a:r>
            <a:r>
              <a:rPr sz="2400" spc="-5" dirty="0">
                <a:cs typeface="Franklin Gothic Book"/>
              </a:rPr>
              <a:t>by the deep neural network. </a:t>
            </a:r>
            <a:r>
              <a:rPr sz="2400" spc="-10" dirty="0">
                <a:cs typeface="Franklin Gothic Book"/>
              </a:rPr>
              <a:t>(areas </a:t>
            </a:r>
            <a:r>
              <a:rPr sz="2400" spc="-5" dirty="0">
                <a:cs typeface="Franklin Gothic Book"/>
              </a:rPr>
              <a:t>where the disease is present)  The dark purple background -- areas that are not</a:t>
            </a:r>
            <a:r>
              <a:rPr sz="2400" spc="85" dirty="0">
                <a:cs typeface="Franklin Gothic Book"/>
              </a:rPr>
              <a:t> </a:t>
            </a:r>
            <a:r>
              <a:rPr sz="2400" spc="-10" dirty="0">
                <a:cs typeface="Franklin Gothic Book"/>
              </a:rPr>
              <a:t>activated.</a:t>
            </a:r>
            <a:endParaRPr sz="2400" dirty="0">
              <a:cs typeface="Franklin Gothic Book"/>
            </a:endParaRPr>
          </a:p>
        </p:txBody>
      </p:sp>
    </p:spTree>
    <p:extLst>
      <p:ext uri="{BB962C8B-B14F-4D97-AF65-F5344CB8AC3E}">
        <p14:creationId xmlns:p14="http://schemas.microsoft.com/office/powerpoint/2010/main" val="87987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0896-320E-3F45-B7BC-D9886BF040CC}"/>
              </a:ext>
            </a:extLst>
          </p:cNvPr>
          <p:cNvSpPr>
            <a:spLocks noGrp="1"/>
          </p:cNvSpPr>
          <p:nvPr>
            <p:ph type="title"/>
          </p:nvPr>
        </p:nvSpPr>
        <p:spPr/>
        <p:txBody>
          <a:bodyPr>
            <a:normAutofit/>
          </a:bodyPr>
          <a:lstStyle/>
          <a:p>
            <a:r>
              <a:rPr lang="en-US" dirty="0"/>
              <a:t>How interpretable are interpretable models?</a:t>
            </a:r>
          </a:p>
        </p:txBody>
      </p:sp>
      <p:sp>
        <p:nvSpPr>
          <p:cNvPr id="3" name="Content Placeholder 2">
            <a:extLst>
              <a:ext uri="{FF2B5EF4-FFF2-40B4-BE49-F238E27FC236}">
                <a16:creationId xmlns:a16="http://schemas.microsoft.com/office/drawing/2014/main" id="{0F5EAF17-CC80-6043-973E-0B76DC8E33A4}"/>
              </a:ext>
            </a:extLst>
          </p:cNvPr>
          <p:cNvSpPr>
            <a:spLocks noGrp="1"/>
          </p:cNvSpPr>
          <p:nvPr>
            <p:ph idx="1"/>
          </p:nvPr>
        </p:nvSpPr>
        <p:spPr>
          <a:xfrm>
            <a:off x="838200" y="1825625"/>
            <a:ext cx="8483600" cy="4351338"/>
          </a:xfrm>
        </p:spPr>
        <p:txBody>
          <a:bodyPr>
            <a:normAutofit lnSpcReduction="10000"/>
          </a:bodyPr>
          <a:lstStyle/>
          <a:p>
            <a:r>
              <a:rPr lang="en-US" b="1" dirty="0"/>
              <a:t>Domain: </a:t>
            </a:r>
            <a:r>
              <a:rPr lang="en-US" dirty="0"/>
              <a:t>Problems in healthcare e.g., risk of mortality have more stringent requirement than retail e.g., placement of ads [Ahmad 2018]</a:t>
            </a:r>
          </a:p>
          <a:p>
            <a:r>
              <a:rPr lang="en-US" b="1" dirty="0"/>
              <a:t>Soundness: </a:t>
            </a:r>
            <a:r>
              <a:rPr lang="en-US" dirty="0"/>
              <a:t>An explanation is </a:t>
            </a:r>
            <a:r>
              <a:rPr lang="en-US" i="1" dirty="0"/>
              <a:t>Sound</a:t>
            </a:r>
            <a:r>
              <a:rPr lang="en-US" dirty="0"/>
              <a:t> if it adheres to how the model works [</a:t>
            </a:r>
            <a:r>
              <a:rPr lang="en-US" dirty="0" err="1"/>
              <a:t>Kuleza</a:t>
            </a:r>
            <a:r>
              <a:rPr lang="en-US" dirty="0"/>
              <a:t> 2014]</a:t>
            </a:r>
          </a:p>
          <a:p>
            <a:r>
              <a:rPr lang="en-US" b="1" dirty="0"/>
              <a:t>Completeness: </a:t>
            </a:r>
            <a:r>
              <a:rPr lang="en-US" dirty="0"/>
              <a:t>An explanation is </a:t>
            </a:r>
            <a:r>
              <a:rPr lang="en-US" i="1" dirty="0"/>
              <a:t>Complete</a:t>
            </a:r>
            <a:r>
              <a:rPr lang="en-US" dirty="0"/>
              <a:t> if it encompasses the complete extent of the model  [</a:t>
            </a:r>
            <a:r>
              <a:rPr lang="en-US" dirty="0" err="1"/>
              <a:t>Kuleza</a:t>
            </a:r>
            <a:r>
              <a:rPr lang="en-US" dirty="0"/>
              <a:t> 2014]</a:t>
            </a:r>
          </a:p>
          <a:p>
            <a:r>
              <a:rPr lang="en-US" b="1" dirty="0"/>
              <a:t>Modality: </a:t>
            </a:r>
            <a:r>
              <a:rPr lang="en-US" dirty="0"/>
              <a:t>Until recently most interpretable large </a:t>
            </a:r>
            <a:r>
              <a:rPr lang="en-US" i="1" dirty="0"/>
              <a:t>predictive</a:t>
            </a:r>
            <a:r>
              <a:rPr lang="en-US" dirty="0"/>
              <a:t> time series models were not really interpretable [Schlegel 2019]</a:t>
            </a:r>
          </a:p>
        </p:txBody>
      </p:sp>
      <p:pic>
        <p:nvPicPr>
          <p:cNvPr id="5" name="Picture 4" descr="A close up of text on a white background&#10;&#10;Description automatically generated">
            <a:extLst>
              <a:ext uri="{FF2B5EF4-FFF2-40B4-BE49-F238E27FC236}">
                <a16:creationId xmlns:a16="http://schemas.microsoft.com/office/drawing/2014/main" id="{9C3C6E7D-590D-3F44-9295-94FA75D8C956}"/>
              </a:ext>
            </a:extLst>
          </p:cNvPr>
          <p:cNvPicPr>
            <a:picLocks noChangeAspect="1"/>
          </p:cNvPicPr>
          <p:nvPr/>
        </p:nvPicPr>
        <p:blipFill rotWithShape="1">
          <a:blip r:embed="rId3"/>
          <a:srcRect l="15434" r="26511"/>
          <a:stretch/>
        </p:blipFill>
        <p:spPr>
          <a:xfrm>
            <a:off x="9321800" y="1712669"/>
            <a:ext cx="2377440" cy="4577249"/>
          </a:xfrm>
          <a:prstGeom prst="rect">
            <a:avLst/>
          </a:prstGeom>
        </p:spPr>
      </p:pic>
    </p:spTree>
    <p:extLst>
      <p:ext uri="{BB962C8B-B14F-4D97-AF65-F5344CB8AC3E}">
        <p14:creationId xmlns:p14="http://schemas.microsoft.com/office/powerpoint/2010/main" val="3138750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B304-BEBD-664A-9DE9-17F29015B607}"/>
              </a:ext>
            </a:extLst>
          </p:cNvPr>
          <p:cNvSpPr>
            <a:spLocks noGrp="1"/>
          </p:cNvSpPr>
          <p:nvPr>
            <p:ph type="title"/>
          </p:nvPr>
        </p:nvSpPr>
        <p:spPr/>
        <p:txBody>
          <a:bodyPr/>
          <a:lstStyle/>
          <a:p>
            <a:r>
              <a:rPr lang="en-US" spc="-10" dirty="0"/>
              <a:t>Generative Adversarial </a:t>
            </a:r>
            <a:r>
              <a:rPr lang="en-US" spc="-20" dirty="0"/>
              <a:t>Networks </a:t>
            </a:r>
            <a:r>
              <a:rPr lang="en-US" dirty="0"/>
              <a:t>(GANs)  </a:t>
            </a:r>
            <a:r>
              <a:rPr lang="en-US" spc="-10" dirty="0"/>
              <a:t>Visualization</a:t>
            </a:r>
            <a:endParaRPr lang="en-US" dirty="0"/>
          </a:p>
        </p:txBody>
      </p:sp>
      <p:sp>
        <p:nvSpPr>
          <p:cNvPr id="3" name="Content Placeholder 2">
            <a:extLst>
              <a:ext uri="{FF2B5EF4-FFF2-40B4-BE49-F238E27FC236}">
                <a16:creationId xmlns:a16="http://schemas.microsoft.com/office/drawing/2014/main" id="{9F9177E7-5F47-7042-8D10-23453805AF27}"/>
              </a:ext>
            </a:extLst>
          </p:cNvPr>
          <p:cNvSpPr>
            <a:spLocks noGrp="1"/>
          </p:cNvSpPr>
          <p:nvPr>
            <p:ph idx="1"/>
          </p:nvPr>
        </p:nvSpPr>
        <p:spPr>
          <a:xfrm>
            <a:off x="838200" y="1825625"/>
            <a:ext cx="6185452" cy="4351338"/>
          </a:xfrm>
        </p:spPr>
        <p:txBody>
          <a:bodyPr/>
          <a:lstStyle/>
          <a:p>
            <a:r>
              <a:rPr lang="en-US" dirty="0"/>
              <a:t>Visualization and  understanding of GANs is largely missing.</a:t>
            </a:r>
          </a:p>
          <a:p>
            <a:r>
              <a:rPr lang="en-US" dirty="0"/>
              <a:t>How does a GAN represent our visual world  internally?</a:t>
            </a:r>
          </a:p>
          <a:p>
            <a:r>
              <a:rPr lang="en-US" dirty="0"/>
              <a:t>What causes the artifacts in GAN results?</a:t>
            </a:r>
          </a:p>
          <a:p>
            <a:r>
              <a:rPr lang="en-US" dirty="0"/>
              <a:t>How do architectural choices affect GAN learning?</a:t>
            </a:r>
          </a:p>
          <a:p>
            <a:endParaRPr lang="en-US" dirty="0"/>
          </a:p>
        </p:txBody>
      </p:sp>
      <p:pic>
        <p:nvPicPr>
          <p:cNvPr id="5" name="Picture 4" descr="A group of people posing for a photo&#10;&#10;Description automatically generated">
            <a:extLst>
              <a:ext uri="{FF2B5EF4-FFF2-40B4-BE49-F238E27FC236}">
                <a16:creationId xmlns:a16="http://schemas.microsoft.com/office/drawing/2014/main" id="{66D2AC05-9FED-E241-AD73-7BFD61386523}"/>
              </a:ext>
            </a:extLst>
          </p:cNvPr>
          <p:cNvPicPr>
            <a:picLocks noChangeAspect="1"/>
          </p:cNvPicPr>
          <p:nvPr/>
        </p:nvPicPr>
        <p:blipFill>
          <a:blip r:embed="rId2"/>
          <a:stretch>
            <a:fillRect/>
          </a:stretch>
        </p:blipFill>
        <p:spPr>
          <a:xfrm>
            <a:off x="6806944" y="1825625"/>
            <a:ext cx="4915708" cy="2573890"/>
          </a:xfrm>
          <a:prstGeom prst="rect">
            <a:avLst/>
          </a:prstGeom>
        </p:spPr>
      </p:pic>
    </p:spTree>
    <p:extLst>
      <p:ext uri="{BB962C8B-B14F-4D97-AF65-F5344CB8AC3E}">
        <p14:creationId xmlns:p14="http://schemas.microsoft.com/office/powerpoint/2010/main" val="2303381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4AE1-91DD-9841-8C39-C8ADE36431E4}"/>
              </a:ext>
            </a:extLst>
          </p:cNvPr>
          <p:cNvSpPr>
            <a:spLocks noGrp="1"/>
          </p:cNvSpPr>
          <p:nvPr>
            <p:ph type="title"/>
          </p:nvPr>
        </p:nvSpPr>
        <p:spPr/>
        <p:txBody>
          <a:bodyPr/>
          <a:lstStyle/>
          <a:p>
            <a:r>
              <a:rPr lang="en-US" dirty="0"/>
              <a:t>GANs </a:t>
            </a:r>
            <a:r>
              <a:rPr lang="en-US" spc="-10" dirty="0"/>
              <a:t>Visualization</a:t>
            </a:r>
            <a:endParaRPr lang="en-US" dirty="0"/>
          </a:p>
        </p:txBody>
      </p:sp>
      <p:sp>
        <p:nvSpPr>
          <p:cNvPr id="3" name="Content Placeholder 2">
            <a:extLst>
              <a:ext uri="{FF2B5EF4-FFF2-40B4-BE49-F238E27FC236}">
                <a16:creationId xmlns:a16="http://schemas.microsoft.com/office/drawing/2014/main" id="{CAC394E1-72A9-4347-BAEB-895435F9B9F4}"/>
              </a:ext>
            </a:extLst>
          </p:cNvPr>
          <p:cNvSpPr>
            <a:spLocks noGrp="1"/>
          </p:cNvSpPr>
          <p:nvPr>
            <p:ph idx="1"/>
          </p:nvPr>
        </p:nvSpPr>
        <p:spPr>
          <a:xfrm>
            <a:off x="838200" y="1825625"/>
            <a:ext cx="5257800" cy="4351338"/>
          </a:xfrm>
        </p:spPr>
        <p:txBody>
          <a:bodyPr>
            <a:normAutofit fontScale="85000" lnSpcReduction="20000"/>
          </a:bodyPr>
          <a:lstStyle/>
          <a:p>
            <a:r>
              <a:rPr lang="en-US" dirty="0"/>
              <a:t>A framework to visualize and understand GANs at  the unit, object, and scene level</a:t>
            </a:r>
          </a:p>
          <a:p>
            <a:r>
              <a:rPr lang="en-US" dirty="0"/>
              <a:t>Step 1: identify interpretable units closely related to object concepts with a segmentation-based  network dissection.</a:t>
            </a:r>
          </a:p>
          <a:p>
            <a:r>
              <a:rPr lang="en-US" dirty="0"/>
              <a:t>Step 2: quantify their causal effect by measuring  interventions to control objects in the output</a:t>
            </a:r>
          </a:p>
          <a:p>
            <a:r>
              <a:rPr lang="en-US" dirty="0"/>
              <a:t>Step 3: examine the contextual relationship  between these units and their surrounding by  inserting the discovered objects into new images</a:t>
            </a:r>
          </a:p>
          <a:p>
            <a:endParaRPr lang="en-US" dirty="0"/>
          </a:p>
        </p:txBody>
      </p:sp>
      <p:sp>
        <p:nvSpPr>
          <p:cNvPr id="6" name="object 8">
            <a:extLst>
              <a:ext uri="{FF2B5EF4-FFF2-40B4-BE49-F238E27FC236}">
                <a16:creationId xmlns:a16="http://schemas.microsoft.com/office/drawing/2014/main" id="{90BE6121-8CDF-E14A-B86E-78F57B46BE81}"/>
              </a:ext>
            </a:extLst>
          </p:cNvPr>
          <p:cNvSpPr/>
          <p:nvPr/>
        </p:nvSpPr>
        <p:spPr>
          <a:xfrm>
            <a:off x="6177534" y="1690688"/>
            <a:ext cx="5176266" cy="1979676"/>
          </a:xfrm>
          <a:prstGeom prst="rect">
            <a:avLst/>
          </a:prstGeom>
          <a:blipFill>
            <a:blip r:embed="rId3"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089E7A64-2374-B040-8117-69E4965B8B38}"/>
              </a:ext>
            </a:extLst>
          </p:cNvPr>
          <p:cNvSpPr/>
          <p:nvPr/>
        </p:nvSpPr>
        <p:spPr>
          <a:xfrm>
            <a:off x="6177534" y="3670364"/>
            <a:ext cx="5176266" cy="2107584"/>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CAFBDAA1-22A2-334F-A31E-0B22298399C9}"/>
              </a:ext>
            </a:extLst>
          </p:cNvPr>
          <p:cNvSpPr txBox="1"/>
          <p:nvPr/>
        </p:nvSpPr>
        <p:spPr>
          <a:xfrm>
            <a:off x="10149624" y="5807631"/>
            <a:ext cx="1204176" cy="369332"/>
          </a:xfrm>
          <a:prstGeom prst="rect">
            <a:avLst/>
          </a:prstGeom>
          <a:noFill/>
        </p:spPr>
        <p:txBody>
          <a:bodyPr wrap="none" rtlCol="0">
            <a:spAutoFit/>
          </a:bodyPr>
          <a:lstStyle/>
          <a:p>
            <a:r>
              <a:rPr lang="en-US" dirty="0"/>
              <a:t>[</a:t>
            </a:r>
            <a:r>
              <a:rPr lang="en-US" dirty="0" err="1"/>
              <a:t>Bau</a:t>
            </a:r>
            <a:r>
              <a:rPr lang="en-US" dirty="0"/>
              <a:t> 2018]</a:t>
            </a:r>
          </a:p>
        </p:txBody>
      </p:sp>
    </p:spTree>
    <p:extLst>
      <p:ext uri="{BB962C8B-B14F-4D97-AF65-F5344CB8AC3E}">
        <p14:creationId xmlns:p14="http://schemas.microsoft.com/office/powerpoint/2010/main" val="8962037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C517-2442-0041-B388-AE9C8A0B20F3}"/>
              </a:ext>
            </a:extLst>
          </p:cNvPr>
          <p:cNvSpPr>
            <a:spLocks noGrp="1"/>
          </p:cNvSpPr>
          <p:nvPr>
            <p:ph type="title"/>
          </p:nvPr>
        </p:nvSpPr>
        <p:spPr/>
        <p:txBody>
          <a:bodyPr/>
          <a:lstStyle/>
          <a:p>
            <a:r>
              <a:rPr lang="en-US" dirty="0"/>
              <a:t>Explanatory Graphs</a:t>
            </a:r>
          </a:p>
        </p:txBody>
      </p:sp>
      <p:sp>
        <p:nvSpPr>
          <p:cNvPr id="3" name="Content Placeholder 2">
            <a:extLst>
              <a:ext uri="{FF2B5EF4-FFF2-40B4-BE49-F238E27FC236}">
                <a16:creationId xmlns:a16="http://schemas.microsoft.com/office/drawing/2014/main" id="{6111B50C-1154-3643-B2D7-9F74576C9BD5}"/>
              </a:ext>
            </a:extLst>
          </p:cNvPr>
          <p:cNvSpPr>
            <a:spLocks noGrp="1"/>
          </p:cNvSpPr>
          <p:nvPr>
            <p:ph idx="1"/>
          </p:nvPr>
        </p:nvSpPr>
        <p:spPr>
          <a:xfrm>
            <a:off x="838200" y="1825625"/>
            <a:ext cx="6291470" cy="4351338"/>
          </a:xfrm>
        </p:spPr>
        <p:txBody>
          <a:bodyPr>
            <a:normAutofit fontScale="92500" lnSpcReduction="20000"/>
          </a:bodyPr>
          <a:lstStyle/>
          <a:p>
            <a:r>
              <a:rPr lang="en-US" dirty="0"/>
              <a:t>Represents the knowledge hierarchy hidden in conv-layers of a CNN</a:t>
            </a:r>
          </a:p>
          <a:p>
            <a:r>
              <a:rPr lang="en-US" dirty="0"/>
              <a:t>The explanatory graph has multiple layers. Each graph layer corresponds to a specific conv-layer of a CNN</a:t>
            </a:r>
          </a:p>
          <a:p>
            <a:r>
              <a:rPr lang="en-US" dirty="0"/>
              <a:t>Each filter in a conv-layer may represent the appearance of different object parts</a:t>
            </a:r>
          </a:p>
          <a:p>
            <a:r>
              <a:rPr lang="en-US" dirty="0"/>
              <a:t>Think of these as compression of feature maps of conv-layers</a:t>
            </a:r>
          </a:p>
          <a:p>
            <a:r>
              <a:rPr lang="en-US" dirty="0"/>
              <a:t>Just like a dictionary, each input image can only trigger a small subset of part patterns (nodes) in the explanatory graph</a:t>
            </a:r>
          </a:p>
          <a:p>
            <a:endParaRPr lang="en-US" dirty="0"/>
          </a:p>
        </p:txBody>
      </p:sp>
      <p:pic>
        <p:nvPicPr>
          <p:cNvPr id="7" name="Picture 6" descr="A picture containing food&#10;&#10;Description automatically generated">
            <a:extLst>
              <a:ext uri="{FF2B5EF4-FFF2-40B4-BE49-F238E27FC236}">
                <a16:creationId xmlns:a16="http://schemas.microsoft.com/office/drawing/2014/main" id="{17AC0043-30F2-8E49-8B36-CBAEEC62FEBC}"/>
              </a:ext>
            </a:extLst>
          </p:cNvPr>
          <p:cNvPicPr>
            <a:picLocks noChangeAspect="1"/>
          </p:cNvPicPr>
          <p:nvPr/>
        </p:nvPicPr>
        <p:blipFill>
          <a:blip r:embed="rId3"/>
          <a:stretch>
            <a:fillRect/>
          </a:stretch>
        </p:blipFill>
        <p:spPr>
          <a:xfrm>
            <a:off x="7129670" y="1738106"/>
            <a:ext cx="4033836" cy="1911596"/>
          </a:xfrm>
          <a:prstGeom prst="rect">
            <a:avLst/>
          </a:prstGeom>
        </p:spPr>
      </p:pic>
      <p:sp>
        <p:nvSpPr>
          <p:cNvPr id="4" name="Rectangle 3">
            <a:extLst>
              <a:ext uri="{FF2B5EF4-FFF2-40B4-BE49-F238E27FC236}">
                <a16:creationId xmlns:a16="http://schemas.microsoft.com/office/drawing/2014/main" id="{4621913E-2387-904E-8B9A-B68E520B59AD}"/>
              </a:ext>
            </a:extLst>
          </p:cNvPr>
          <p:cNvSpPr/>
          <p:nvPr/>
        </p:nvSpPr>
        <p:spPr>
          <a:xfrm>
            <a:off x="9307380" y="6116183"/>
            <a:ext cx="1470274" cy="369332"/>
          </a:xfrm>
          <a:prstGeom prst="rect">
            <a:avLst/>
          </a:prstGeom>
        </p:spPr>
        <p:txBody>
          <a:bodyPr wrap="none">
            <a:spAutoFit/>
          </a:bodyPr>
          <a:lstStyle/>
          <a:p>
            <a:r>
              <a:rPr lang="en-US" dirty="0"/>
              <a:t>[Zhang 2018] </a:t>
            </a:r>
          </a:p>
        </p:txBody>
      </p:sp>
      <p:pic>
        <p:nvPicPr>
          <p:cNvPr id="9" name="Picture 8" descr="A picture containing cat, photo, animal, different&#10;&#10;Description automatically generated">
            <a:extLst>
              <a:ext uri="{FF2B5EF4-FFF2-40B4-BE49-F238E27FC236}">
                <a16:creationId xmlns:a16="http://schemas.microsoft.com/office/drawing/2014/main" id="{53159E44-2F05-D848-A9C6-F6678BA6AA86}"/>
              </a:ext>
            </a:extLst>
          </p:cNvPr>
          <p:cNvPicPr>
            <a:picLocks noChangeAspect="1"/>
          </p:cNvPicPr>
          <p:nvPr/>
        </p:nvPicPr>
        <p:blipFill>
          <a:blip r:embed="rId4"/>
          <a:stretch>
            <a:fillRect/>
          </a:stretch>
        </p:blipFill>
        <p:spPr>
          <a:xfrm>
            <a:off x="7129670" y="3654976"/>
            <a:ext cx="4033836" cy="1227966"/>
          </a:xfrm>
          <a:prstGeom prst="rect">
            <a:avLst/>
          </a:prstGeom>
        </p:spPr>
      </p:pic>
    </p:spTree>
    <p:extLst>
      <p:ext uri="{BB962C8B-B14F-4D97-AF65-F5344CB8AC3E}">
        <p14:creationId xmlns:p14="http://schemas.microsoft.com/office/powerpoint/2010/main" val="22790254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C354-CDA1-5D4E-A6A1-3E1BF9FB0A50}"/>
              </a:ext>
            </a:extLst>
          </p:cNvPr>
          <p:cNvSpPr>
            <a:spLocks noGrp="1"/>
          </p:cNvSpPr>
          <p:nvPr>
            <p:ph type="title"/>
          </p:nvPr>
        </p:nvSpPr>
        <p:spPr/>
        <p:txBody>
          <a:bodyPr/>
          <a:lstStyle/>
          <a:p>
            <a:r>
              <a:rPr lang="en-US" dirty="0"/>
              <a:t>Concept Activation Vectors (CAV)</a:t>
            </a:r>
          </a:p>
        </p:txBody>
      </p:sp>
      <p:pic>
        <p:nvPicPr>
          <p:cNvPr id="5" name="Picture 4" descr="A picture containing clock&#10;&#10;Description automatically generated">
            <a:extLst>
              <a:ext uri="{FF2B5EF4-FFF2-40B4-BE49-F238E27FC236}">
                <a16:creationId xmlns:a16="http://schemas.microsoft.com/office/drawing/2014/main" id="{158C4518-7C4A-BE48-AED3-710D6E5802B4}"/>
              </a:ext>
            </a:extLst>
          </p:cNvPr>
          <p:cNvPicPr>
            <a:picLocks noChangeAspect="1"/>
          </p:cNvPicPr>
          <p:nvPr/>
        </p:nvPicPr>
        <p:blipFill rotWithShape="1">
          <a:blip r:embed="rId2"/>
          <a:srcRect l="2090" t="5462" r="2256"/>
          <a:stretch/>
        </p:blipFill>
        <p:spPr>
          <a:xfrm>
            <a:off x="2504661" y="4103618"/>
            <a:ext cx="6758609" cy="2389257"/>
          </a:xfrm>
          <a:prstGeom prst="rect">
            <a:avLst/>
          </a:prstGeom>
        </p:spPr>
      </p:pic>
      <p:sp>
        <p:nvSpPr>
          <p:cNvPr id="7" name="Content Placeholder 6">
            <a:extLst>
              <a:ext uri="{FF2B5EF4-FFF2-40B4-BE49-F238E27FC236}">
                <a16:creationId xmlns:a16="http://schemas.microsoft.com/office/drawing/2014/main" id="{BD799D59-97F6-9547-9CE3-97433CA96505}"/>
              </a:ext>
            </a:extLst>
          </p:cNvPr>
          <p:cNvSpPr>
            <a:spLocks noGrp="1"/>
          </p:cNvSpPr>
          <p:nvPr>
            <p:ph idx="1"/>
          </p:nvPr>
        </p:nvSpPr>
        <p:spPr/>
        <p:txBody>
          <a:bodyPr/>
          <a:lstStyle/>
          <a:p>
            <a:r>
              <a:rPr lang="en-US" dirty="0"/>
              <a:t>Given a set of examples representing a concept of human interest, find a vector in the space of activations of layer L that represents this concept</a:t>
            </a:r>
          </a:p>
          <a:p>
            <a:r>
              <a:rPr lang="en-US" dirty="0"/>
              <a:t>To find such a vector consider the activations in layer L produced by input examples that in the concept set versus random examples </a:t>
            </a:r>
          </a:p>
        </p:txBody>
      </p:sp>
    </p:spTree>
    <p:extLst>
      <p:ext uri="{BB962C8B-B14F-4D97-AF65-F5344CB8AC3E}">
        <p14:creationId xmlns:p14="http://schemas.microsoft.com/office/powerpoint/2010/main" val="23274358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E80EF-2F4A-4A49-8D71-4CB81A655D02}"/>
              </a:ext>
            </a:extLst>
          </p:cNvPr>
          <p:cNvSpPr>
            <a:spLocks noGrp="1"/>
          </p:cNvSpPr>
          <p:nvPr>
            <p:ph type="title"/>
          </p:nvPr>
        </p:nvSpPr>
        <p:spPr/>
        <p:txBody>
          <a:bodyPr/>
          <a:lstStyle/>
          <a:p>
            <a:r>
              <a:rPr lang="en-US" dirty="0"/>
              <a:t>Limits of Visual Interpretability in Deep Learning</a:t>
            </a:r>
          </a:p>
        </p:txBody>
      </p:sp>
      <p:sp>
        <p:nvSpPr>
          <p:cNvPr id="5" name="Text Placeholder 4">
            <a:extLst>
              <a:ext uri="{FF2B5EF4-FFF2-40B4-BE49-F238E27FC236}">
                <a16:creationId xmlns:a16="http://schemas.microsoft.com/office/drawing/2014/main" id="{402509D4-936D-8740-AA13-21B6D1C098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849201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BCDF3-67B1-B149-B46A-FC4119B210B4}"/>
              </a:ext>
            </a:extLst>
          </p:cNvPr>
          <p:cNvSpPr>
            <a:spLocks noGrp="1"/>
          </p:cNvSpPr>
          <p:nvPr>
            <p:ph type="title"/>
          </p:nvPr>
        </p:nvSpPr>
        <p:spPr/>
        <p:txBody>
          <a:bodyPr/>
          <a:lstStyle/>
          <a:p>
            <a:r>
              <a:rPr lang="en-US" dirty="0"/>
              <a:t>Visual Methods for Interpretability in Deep Learning</a:t>
            </a:r>
          </a:p>
        </p:txBody>
      </p:sp>
      <p:pic>
        <p:nvPicPr>
          <p:cNvPr id="7" name="Content Placeholder 6" descr="A close up of a map&#10;&#10;Description automatically generated">
            <a:extLst>
              <a:ext uri="{FF2B5EF4-FFF2-40B4-BE49-F238E27FC236}">
                <a16:creationId xmlns:a16="http://schemas.microsoft.com/office/drawing/2014/main" id="{2C224753-8CFA-C04C-B825-544A630DDADB}"/>
              </a:ext>
            </a:extLst>
          </p:cNvPr>
          <p:cNvPicPr>
            <a:picLocks noGrp="1" noChangeAspect="1"/>
          </p:cNvPicPr>
          <p:nvPr>
            <p:ph idx="1"/>
          </p:nvPr>
        </p:nvPicPr>
        <p:blipFill>
          <a:blip r:embed="rId2"/>
          <a:stretch>
            <a:fillRect/>
          </a:stretch>
        </p:blipFill>
        <p:spPr>
          <a:xfrm>
            <a:off x="2847098" y="1825625"/>
            <a:ext cx="6497803" cy="4351338"/>
          </a:xfrm>
        </p:spPr>
      </p:pic>
      <p:sp>
        <p:nvSpPr>
          <p:cNvPr id="8" name="TextBox 7">
            <a:extLst>
              <a:ext uri="{FF2B5EF4-FFF2-40B4-BE49-F238E27FC236}">
                <a16:creationId xmlns:a16="http://schemas.microsoft.com/office/drawing/2014/main" id="{77D89E04-FC71-A945-BF4E-155F8F2040D1}"/>
              </a:ext>
            </a:extLst>
          </p:cNvPr>
          <p:cNvSpPr txBox="1"/>
          <p:nvPr/>
        </p:nvSpPr>
        <p:spPr>
          <a:xfrm>
            <a:off x="7686675" y="5807631"/>
            <a:ext cx="1467068" cy="369332"/>
          </a:xfrm>
          <a:prstGeom prst="rect">
            <a:avLst/>
          </a:prstGeom>
          <a:noFill/>
        </p:spPr>
        <p:txBody>
          <a:bodyPr wrap="none" rtlCol="0">
            <a:spAutoFit/>
          </a:bodyPr>
          <a:lstStyle/>
          <a:p>
            <a:r>
              <a:rPr lang="en-US" dirty="0"/>
              <a:t>[</a:t>
            </a:r>
            <a:r>
              <a:rPr lang="en-US" dirty="0" err="1"/>
              <a:t>Samek</a:t>
            </a:r>
            <a:r>
              <a:rPr lang="en-US" dirty="0"/>
              <a:t> 2017]</a:t>
            </a:r>
          </a:p>
        </p:txBody>
      </p:sp>
    </p:spTree>
    <p:extLst>
      <p:ext uri="{BB962C8B-B14F-4D97-AF65-F5344CB8AC3E}">
        <p14:creationId xmlns:p14="http://schemas.microsoft.com/office/powerpoint/2010/main" val="2636142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EEC4-6BE7-0740-9350-08A0ABA97FD3}"/>
              </a:ext>
            </a:extLst>
          </p:cNvPr>
          <p:cNvSpPr>
            <a:spLocks noGrp="1"/>
          </p:cNvSpPr>
          <p:nvPr>
            <p:ph type="title"/>
          </p:nvPr>
        </p:nvSpPr>
        <p:spPr/>
        <p:txBody>
          <a:bodyPr>
            <a:normAutofit/>
          </a:bodyPr>
          <a:lstStyle/>
          <a:p>
            <a:r>
              <a:rPr lang="en-US" dirty="0"/>
              <a:t>Are the concepts discovered by deep learning explainers real?</a:t>
            </a:r>
          </a:p>
        </p:txBody>
      </p:sp>
      <p:sp>
        <p:nvSpPr>
          <p:cNvPr id="3" name="Content Placeholder 2">
            <a:extLst>
              <a:ext uri="{FF2B5EF4-FFF2-40B4-BE49-F238E27FC236}">
                <a16:creationId xmlns:a16="http://schemas.microsoft.com/office/drawing/2014/main" id="{71736253-A3F0-1247-AF2C-AF67ABA134D9}"/>
              </a:ext>
            </a:extLst>
          </p:cNvPr>
          <p:cNvSpPr>
            <a:spLocks noGrp="1"/>
          </p:cNvSpPr>
          <p:nvPr>
            <p:ph idx="1"/>
          </p:nvPr>
        </p:nvSpPr>
        <p:spPr/>
        <p:txBody>
          <a:bodyPr/>
          <a:lstStyle/>
          <a:p>
            <a:r>
              <a:rPr lang="en-US" dirty="0"/>
              <a:t>No distinction between individual high-level unit ‘concepts’ and random linear combinations of high-level unit ‘concepts’</a:t>
            </a:r>
          </a:p>
          <a:p>
            <a:r>
              <a:rPr lang="en-US" dirty="0"/>
              <a:t>It is the space of relations rather than the individual units that contains the semantic information in network?</a:t>
            </a:r>
          </a:p>
          <a:p>
            <a:endParaRPr lang="en-US" dirty="0"/>
          </a:p>
        </p:txBody>
      </p:sp>
      <p:pic>
        <p:nvPicPr>
          <p:cNvPr id="5" name="Picture 4" descr="A dog looking at the camera&#10;&#10;Description automatically generated">
            <a:extLst>
              <a:ext uri="{FF2B5EF4-FFF2-40B4-BE49-F238E27FC236}">
                <a16:creationId xmlns:a16="http://schemas.microsoft.com/office/drawing/2014/main" id="{7823C63C-78FC-5A46-8D75-C80BD6F3AA4E}"/>
              </a:ext>
            </a:extLst>
          </p:cNvPr>
          <p:cNvPicPr>
            <a:picLocks noChangeAspect="1"/>
          </p:cNvPicPr>
          <p:nvPr/>
        </p:nvPicPr>
        <p:blipFill>
          <a:blip r:embed="rId2"/>
          <a:stretch>
            <a:fillRect/>
          </a:stretch>
        </p:blipFill>
        <p:spPr>
          <a:xfrm>
            <a:off x="838200" y="3697357"/>
            <a:ext cx="10515600" cy="2795518"/>
          </a:xfrm>
          <a:prstGeom prst="rect">
            <a:avLst/>
          </a:prstGeom>
        </p:spPr>
      </p:pic>
      <p:sp>
        <p:nvSpPr>
          <p:cNvPr id="4" name="Rectangle 3">
            <a:extLst>
              <a:ext uri="{FF2B5EF4-FFF2-40B4-BE49-F238E27FC236}">
                <a16:creationId xmlns:a16="http://schemas.microsoft.com/office/drawing/2014/main" id="{8699FD9A-71B4-B14A-AEAE-9C10B248CBE2}"/>
              </a:ext>
            </a:extLst>
          </p:cNvPr>
          <p:cNvSpPr/>
          <p:nvPr/>
        </p:nvSpPr>
        <p:spPr>
          <a:xfrm>
            <a:off x="9731625" y="6311900"/>
            <a:ext cx="1622175" cy="369332"/>
          </a:xfrm>
          <a:prstGeom prst="rect">
            <a:avLst/>
          </a:prstGeom>
        </p:spPr>
        <p:txBody>
          <a:bodyPr wrap="none">
            <a:spAutoFit/>
          </a:bodyPr>
          <a:lstStyle/>
          <a:p>
            <a:r>
              <a:rPr lang="en-US" dirty="0"/>
              <a:t>[</a:t>
            </a:r>
            <a:r>
              <a:rPr lang="en-US" dirty="0" err="1"/>
              <a:t>Szegedy</a:t>
            </a:r>
            <a:r>
              <a:rPr lang="en-US" dirty="0"/>
              <a:t> 2014]</a:t>
            </a:r>
          </a:p>
        </p:txBody>
      </p:sp>
    </p:spTree>
    <p:extLst>
      <p:ext uri="{BB962C8B-B14F-4D97-AF65-F5344CB8AC3E}">
        <p14:creationId xmlns:p14="http://schemas.microsoft.com/office/powerpoint/2010/main" val="34678068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B89E-639F-9E4A-9F05-93FC9B3B778D}"/>
              </a:ext>
            </a:extLst>
          </p:cNvPr>
          <p:cNvSpPr>
            <a:spLocks noGrp="1"/>
          </p:cNvSpPr>
          <p:nvPr>
            <p:ph type="title"/>
          </p:nvPr>
        </p:nvSpPr>
        <p:spPr/>
        <p:txBody>
          <a:bodyPr/>
          <a:lstStyle/>
          <a:p>
            <a:r>
              <a:rPr lang="en-US" dirty="0"/>
              <a:t>Most methods for explainability in deep learning are incomplete</a:t>
            </a:r>
          </a:p>
        </p:txBody>
      </p:sp>
      <p:sp>
        <p:nvSpPr>
          <p:cNvPr id="3" name="Content Placeholder 2">
            <a:extLst>
              <a:ext uri="{FF2B5EF4-FFF2-40B4-BE49-F238E27FC236}">
                <a16:creationId xmlns:a16="http://schemas.microsoft.com/office/drawing/2014/main" id="{B6BC39B7-2F08-2A42-AF1B-506AA34FA5BC}"/>
              </a:ext>
            </a:extLst>
          </p:cNvPr>
          <p:cNvSpPr>
            <a:spLocks noGrp="1"/>
          </p:cNvSpPr>
          <p:nvPr>
            <p:ph idx="1"/>
          </p:nvPr>
        </p:nvSpPr>
        <p:spPr/>
        <p:txBody>
          <a:bodyPr/>
          <a:lstStyle/>
          <a:p>
            <a:r>
              <a:rPr lang="en-US" dirty="0"/>
              <a:t>Most explanations in deep learning are </a:t>
            </a:r>
            <a:r>
              <a:rPr lang="en-US" b="1" dirty="0"/>
              <a:t>implicit and incomplete</a:t>
            </a:r>
            <a:r>
              <a:rPr lang="en-US" i="1" dirty="0"/>
              <a:t> </a:t>
            </a:r>
            <a:r>
              <a:rPr lang="en-US" dirty="0"/>
              <a:t>requiring a human giving a meaning to salient/dominant elements</a:t>
            </a:r>
          </a:p>
          <a:p>
            <a:r>
              <a:rPr lang="en-US" dirty="0"/>
              <a:t>In the mast example a human recognizes a mast in these pixels. In addition, this explanation can be </a:t>
            </a:r>
            <a:r>
              <a:rPr lang="en-US" b="1" dirty="0"/>
              <a:t>local </a:t>
            </a:r>
            <a:r>
              <a:rPr lang="en-US" dirty="0"/>
              <a:t>and</a:t>
            </a:r>
            <a:r>
              <a:rPr lang="en-US" b="1" dirty="0"/>
              <a:t> case specific</a:t>
            </a:r>
            <a:r>
              <a:rPr lang="en-US" dirty="0"/>
              <a:t>.  In the boat example, another boat in the same image has no mast and requires its own explanation to be recognized as a boat</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AC2A57C0-5480-F040-8551-754B78821FD1}"/>
              </a:ext>
            </a:extLst>
          </p:cNvPr>
          <p:cNvPicPr>
            <a:picLocks noChangeAspect="1"/>
          </p:cNvPicPr>
          <p:nvPr/>
        </p:nvPicPr>
        <p:blipFill>
          <a:blip r:embed="rId2"/>
          <a:stretch>
            <a:fillRect/>
          </a:stretch>
        </p:blipFill>
        <p:spPr>
          <a:xfrm>
            <a:off x="6656805" y="4432335"/>
            <a:ext cx="4282269" cy="1744628"/>
          </a:xfrm>
          <a:prstGeom prst="rect">
            <a:avLst/>
          </a:prstGeom>
        </p:spPr>
      </p:pic>
    </p:spTree>
    <p:extLst>
      <p:ext uri="{BB962C8B-B14F-4D97-AF65-F5344CB8AC3E}">
        <p14:creationId xmlns:p14="http://schemas.microsoft.com/office/powerpoint/2010/main" val="14695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9AE4-F40A-6247-A9CA-DF02D066A220}"/>
              </a:ext>
            </a:extLst>
          </p:cNvPr>
          <p:cNvSpPr>
            <a:spLocks noGrp="1"/>
          </p:cNvSpPr>
          <p:nvPr>
            <p:ph type="title"/>
          </p:nvPr>
        </p:nvSpPr>
        <p:spPr/>
        <p:txBody>
          <a:bodyPr/>
          <a:lstStyle/>
          <a:p>
            <a:r>
              <a:rPr lang="en-US" dirty="0"/>
              <a:t>Insights from Adversarial Learning</a:t>
            </a:r>
          </a:p>
        </p:txBody>
      </p:sp>
      <p:sp>
        <p:nvSpPr>
          <p:cNvPr id="8" name="Content Placeholder 7">
            <a:extLst>
              <a:ext uri="{FF2B5EF4-FFF2-40B4-BE49-F238E27FC236}">
                <a16:creationId xmlns:a16="http://schemas.microsoft.com/office/drawing/2014/main" id="{8CD91261-9456-6748-AEC2-8BCF8A719ACF}"/>
              </a:ext>
            </a:extLst>
          </p:cNvPr>
          <p:cNvSpPr>
            <a:spLocks noGrp="1"/>
          </p:cNvSpPr>
          <p:nvPr>
            <p:ph idx="1"/>
          </p:nvPr>
        </p:nvSpPr>
        <p:spPr>
          <a:xfrm>
            <a:off x="838200" y="1825625"/>
            <a:ext cx="10515600" cy="1463675"/>
          </a:xfrm>
        </p:spPr>
        <p:txBody>
          <a:bodyPr/>
          <a:lstStyle/>
          <a:p>
            <a:r>
              <a:rPr lang="en-US" dirty="0"/>
              <a:t>What does adversarial learning reveal about what deep learning models are learning?</a:t>
            </a:r>
          </a:p>
          <a:p>
            <a:r>
              <a:rPr lang="en-US" dirty="0"/>
              <a:t>Humans impose semantics on ML models</a:t>
            </a:r>
          </a:p>
          <a:p>
            <a:endParaRPr lang="en-US" dirty="0"/>
          </a:p>
        </p:txBody>
      </p:sp>
      <p:pic>
        <p:nvPicPr>
          <p:cNvPr id="9" name="Content Placeholder 4" descr="A bunch of different foods&#10;&#10;Description automatically generated">
            <a:extLst>
              <a:ext uri="{FF2B5EF4-FFF2-40B4-BE49-F238E27FC236}">
                <a16:creationId xmlns:a16="http://schemas.microsoft.com/office/drawing/2014/main" id="{38F5049C-F617-A94B-9DF2-A179C637A77A}"/>
              </a:ext>
            </a:extLst>
          </p:cNvPr>
          <p:cNvPicPr>
            <a:picLocks noChangeAspect="1"/>
          </p:cNvPicPr>
          <p:nvPr/>
        </p:nvPicPr>
        <p:blipFill>
          <a:blip r:embed="rId2"/>
          <a:stretch>
            <a:fillRect/>
          </a:stretch>
        </p:blipFill>
        <p:spPr>
          <a:xfrm>
            <a:off x="6762749" y="3430587"/>
            <a:ext cx="3285045" cy="2470150"/>
          </a:xfrm>
          <a:prstGeom prst="rect">
            <a:avLst/>
          </a:prstGeom>
        </p:spPr>
      </p:pic>
      <p:pic>
        <p:nvPicPr>
          <p:cNvPr id="10" name="Picture 9" descr="A close up of a dog&#10;&#10;Description automatically generated">
            <a:extLst>
              <a:ext uri="{FF2B5EF4-FFF2-40B4-BE49-F238E27FC236}">
                <a16:creationId xmlns:a16="http://schemas.microsoft.com/office/drawing/2014/main" id="{3B9F9E11-1207-754E-8C04-EEC8A7BA82FC}"/>
              </a:ext>
            </a:extLst>
          </p:cNvPr>
          <p:cNvPicPr>
            <a:picLocks noChangeAspect="1"/>
          </p:cNvPicPr>
          <p:nvPr/>
        </p:nvPicPr>
        <p:blipFill>
          <a:blip r:embed="rId3"/>
          <a:stretch>
            <a:fillRect/>
          </a:stretch>
        </p:blipFill>
        <p:spPr>
          <a:xfrm>
            <a:off x="1587500" y="3424237"/>
            <a:ext cx="5080000" cy="2476500"/>
          </a:xfrm>
          <a:prstGeom prst="rect">
            <a:avLst/>
          </a:prstGeom>
        </p:spPr>
      </p:pic>
    </p:spTree>
    <p:extLst>
      <p:ext uri="{BB962C8B-B14F-4D97-AF65-F5344CB8AC3E}">
        <p14:creationId xmlns:p14="http://schemas.microsoft.com/office/powerpoint/2010/main" val="24057452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74F5-DDE7-5940-8AD1-70B4A88ADE47}"/>
              </a:ext>
            </a:extLst>
          </p:cNvPr>
          <p:cNvSpPr>
            <a:spLocks noGrp="1"/>
          </p:cNvSpPr>
          <p:nvPr>
            <p:ph type="title"/>
          </p:nvPr>
        </p:nvSpPr>
        <p:spPr/>
        <p:txBody>
          <a:bodyPr>
            <a:normAutofit/>
          </a:bodyPr>
          <a:lstStyle/>
          <a:p>
            <a:r>
              <a:rPr lang="en-US" dirty="0"/>
              <a:t>When a panda is a gibbon</a:t>
            </a:r>
          </a:p>
        </p:txBody>
      </p:sp>
      <p:grpSp>
        <p:nvGrpSpPr>
          <p:cNvPr id="4" name="Group 3">
            <a:extLst>
              <a:ext uri="{FF2B5EF4-FFF2-40B4-BE49-F238E27FC236}">
                <a16:creationId xmlns:a16="http://schemas.microsoft.com/office/drawing/2014/main" id="{FCA0834D-1D9C-6A42-BBE9-A181C46A3F90}"/>
              </a:ext>
            </a:extLst>
          </p:cNvPr>
          <p:cNvGrpSpPr/>
          <p:nvPr/>
        </p:nvGrpSpPr>
        <p:grpSpPr>
          <a:xfrm>
            <a:off x="2115649" y="2610428"/>
            <a:ext cx="2033210" cy="2510579"/>
            <a:chOff x="578949" y="1848427"/>
            <a:chExt cx="2033210" cy="2510579"/>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p:sp>
          <p:nvSpPr>
            <p:cNvPr id="6" name="TextBox 5">
              <a:extLst>
                <a:ext uri="{FF2B5EF4-FFF2-40B4-BE49-F238E27FC236}">
                  <a16:creationId xmlns:a16="http://schemas.microsoft.com/office/drawing/2014/main" id="{8B1AB69A-8731-9344-9D28-21E79B892AD3}"/>
                </a:ext>
              </a:extLst>
            </p:cNvPr>
            <p:cNvSpPr txBox="1"/>
            <p:nvPr/>
          </p:nvSpPr>
          <p:spPr>
            <a:xfrm>
              <a:off x="578949" y="3989674"/>
              <a:ext cx="1957587" cy="369332"/>
            </a:xfrm>
            <a:prstGeom prst="rect">
              <a:avLst/>
            </a:prstGeom>
            <a:noFill/>
          </p:spPr>
          <p:txBody>
            <a:bodyPr wrap="none" rtlCol="0">
              <a:spAutoFit/>
            </a:bodyPr>
            <a:lstStyle/>
            <a:p>
              <a:r>
                <a:rPr lang="en-US" dirty="0"/>
                <a:t>Classified as panda</a:t>
              </a:r>
            </a:p>
          </p:txBody>
        </p:sp>
      </p:grpSp>
      <p:grpSp>
        <p:nvGrpSpPr>
          <p:cNvPr id="7" name="Group 6">
            <a:extLst>
              <a:ext uri="{FF2B5EF4-FFF2-40B4-BE49-F238E27FC236}">
                <a16:creationId xmlns:a16="http://schemas.microsoft.com/office/drawing/2014/main" id="{85CA3783-D00A-B844-AEFD-9B2722A39A53}"/>
              </a:ext>
            </a:extLst>
          </p:cNvPr>
          <p:cNvGrpSpPr/>
          <p:nvPr/>
        </p:nvGrpSpPr>
        <p:grpSpPr>
          <a:xfrm>
            <a:off x="4677576" y="2610426"/>
            <a:ext cx="2321918" cy="2510580"/>
            <a:chOff x="3140876" y="1848426"/>
            <a:chExt cx="2321918" cy="2510580"/>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2321918" cy="369332"/>
            </a:xfrm>
            <a:prstGeom prst="rect">
              <a:avLst/>
            </a:prstGeom>
            <a:noFill/>
          </p:spPr>
          <p:txBody>
            <a:bodyPr wrap="none" rtlCol="0">
              <a:spAutoFit/>
            </a:bodyPr>
            <a:lstStyle/>
            <a:p>
              <a:r>
                <a:rPr lang="en-US"/>
                <a:t>Small adversarial noise</a:t>
              </a:r>
            </a:p>
          </p:txBody>
        </p:sp>
      </p:grpSp>
      <p:grpSp>
        <p:nvGrpSpPr>
          <p:cNvPr id="10" name="Group 9">
            <a:extLst>
              <a:ext uri="{FF2B5EF4-FFF2-40B4-BE49-F238E27FC236}">
                <a16:creationId xmlns:a16="http://schemas.microsoft.com/office/drawing/2014/main" id="{3DFF7930-944D-3049-92E4-B5E3C9703A36}"/>
              </a:ext>
            </a:extLst>
          </p:cNvPr>
          <p:cNvGrpSpPr/>
          <p:nvPr/>
        </p:nvGrpSpPr>
        <p:grpSpPr>
          <a:xfrm>
            <a:off x="7611920" y="2610428"/>
            <a:ext cx="2020105" cy="2510579"/>
            <a:chOff x="6075219" y="1848427"/>
            <a:chExt cx="2020105" cy="2510579"/>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020105" cy="369332"/>
            </a:xfrm>
            <a:prstGeom prst="rect">
              <a:avLst/>
            </a:prstGeom>
            <a:noFill/>
          </p:spPr>
          <p:txBody>
            <a:bodyPr wrap="none" rtlCol="0">
              <a:spAutoFit/>
            </a:bodyPr>
            <a:lstStyle/>
            <a:p>
              <a:r>
                <a:rPr lang="en-US"/>
                <a:t>Classified as gibbon</a:t>
              </a:r>
              <a:endParaRPr lang="en-US" dirty="0"/>
            </a:p>
          </p:txBody>
        </p:sp>
      </p:grpSp>
      <p:sp>
        <p:nvSpPr>
          <p:cNvPr id="13" name="Plus 12">
            <a:extLst>
              <a:ext uri="{FF2B5EF4-FFF2-40B4-BE49-F238E27FC236}">
                <a16:creationId xmlns:a16="http://schemas.microsoft.com/office/drawing/2014/main" id="{C97344D3-99AF-9C44-B5F9-438620E2A9A4}"/>
              </a:ext>
            </a:extLst>
          </p:cNvPr>
          <p:cNvSpPr/>
          <p:nvPr/>
        </p:nvSpPr>
        <p:spPr>
          <a:xfrm>
            <a:off x="4166112" y="3311236"/>
            <a:ext cx="643210" cy="6096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Equal 13">
            <a:extLst>
              <a:ext uri="{FF2B5EF4-FFF2-40B4-BE49-F238E27FC236}">
                <a16:creationId xmlns:a16="http://schemas.microsoft.com/office/drawing/2014/main" id="{DB0A9E42-63C6-4D4C-8716-6A1DAFFD00DB}"/>
              </a:ext>
            </a:extLst>
          </p:cNvPr>
          <p:cNvSpPr/>
          <p:nvPr/>
        </p:nvSpPr>
        <p:spPr>
          <a:xfrm>
            <a:off x="6914893" y="3394362"/>
            <a:ext cx="612425" cy="415636"/>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842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C111F9-F668-4479-8A9A-8FA2ED5A05F1}"/>
</file>

<file path=customXml/itemProps2.xml><?xml version="1.0" encoding="utf-8"?>
<ds:datastoreItem xmlns:ds="http://schemas.openxmlformats.org/officeDocument/2006/customXml" ds:itemID="{BE3CCDAC-1117-43EF-911C-E0548A169E5E}"/>
</file>

<file path=customXml/itemProps3.xml><?xml version="1.0" encoding="utf-8"?>
<ds:datastoreItem xmlns:ds="http://schemas.openxmlformats.org/officeDocument/2006/customXml" ds:itemID="{98B7A285-2EAF-4C08-B098-E1A73F4BC9FB}"/>
</file>

<file path=docProps/app.xml><?xml version="1.0" encoding="utf-8"?>
<Properties xmlns="http://schemas.openxmlformats.org/officeDocument/2006/extended-properties" xmlns:vt="http://schemas.openxmlformats.org/officeDocument/2006/docPropsVTypes">
  <TotalTime>3960</TotalTime>
  <Words>13820</Words>
  <Application>Microsoft Office PowerPoint</Application>
  <PresentationFormat>Widescreen</PresentationFormat>
  <Paragraphs>1957</Paragraphs>
  <Slides>133</Slides>
  <Notes>44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133</vt:i4>
      </vt:variant>
    </vt:vector>
  </HeadingPairs>
  <TitlesOfParts>
    <vt:vector size="147" baseType="lpstr">
      <vt:lpstr>Arial</vt:lpstr>
      <vt:lpstr>Calibri</vt:lpstr>
      <vt:lpstr>Calibri Light</vt:lpstr>
      <vt:lpstr>CMR9</vt:lpstr>
      <vt:lpstr>Corbel</vt:lpstr>
      <vt:lpstr>Franklin Gothic Book</vt:lpstr>
      <vt:lpstr>Lato</vt:lpstr>
      <vt:lpstr>Museo Sans 100</vt:lpstr>
      <vt:lpstr>Museo Sans 300</vt:lpstr>
      <vt:lpstr>NimbusRomNo9L</vt:lpstr>
      <vt:lpstr>Symbol</vt:lpstr>
      <vt:lpstr>Times New Roman</vt:lpstr>
      <vt:lpstr>Verdana</vt:lpstr>
      <vt:lpstr>Office Theme</vt:lpstr>
      <vt:lpstr>Visual Methods for Deep Explanation in Machine Learning</vt:lpstr>
      <vt:lpstr>Outline</vt:lpstr>
      <vt:lpstr>Foundations of Interpretability</vt:lpstr>
      <vt:lpstr>Types of Machine Learning Models</vt:lpstr>
      <vt:lpstr>Explainable AI / Interpretable Machine Learning</vt:lpstr>
      <vt:lpstr>What is Interpretability?</vt:lpstr>
      <vt:lpstr>What is Interpretability?</vt:lpstr>
      <vt:lpstr>Definitions</vt:lpstr>
      <vt:lpstr>How interpretable are interpretable models?</vt:lpstr>
      <vt:lpstr>Domain specificity of Interpretations</vt:lpstr>
      <vt:lpstr>User centricity of Interpretations</vt:lpstr>
      <vt:lpstr>Ante-Hoc vs. Post Hoc Models</vt:lpstr>
      <vt:lpstr>Explicit vs. Implicit Interpretations</vt:lpstr>
      <vt:lpstr>Implicit Explanations</vt:lpstr>
      <vt:lpstr>Using black-box models to explain black box models?</vt:lpstr>
      <vt:lpstr>PowerPoint Presentation</vt:lpstr>
      <vt:lpstr>PowerPoint Presentation</vt:lpstr>
      <vt:lpstr>Deep Learning &amp; Explainability</vt:lpstr>
      <vt:lpstr>Deep Learning &amp; Explainability</vt:lpstr>
      <vt:lpstr>Discovering Visual Interpretable Models </vt:lpstr>
      <vt:lpstr>What is visual interpretability?</vt:lpstr>
      <vt:lpstr>The Allure of Visual Methods</vt:lpstr>
      <vt:lpstr>Why Visual Thinking?</vt:lpstr>
      <vt:lpstr>Pre-History of Visual Thinking</vt:lpstr>
      <vt:lpstr>Pre-History of Visual Thinking</vt:lpstr>
      <vt:lpstr>Approaches to discovering visual methods</vt:lpstr>
      <vt:lpstr>Approaches beyond visualization of existing models</vt:lpstr>
      <vt:lpstr>What is Visual Discovery?</vt:lpstr>
      <vt:lpstr>What is Visual Discovery?</vt:lpstr>
      <vt:lpstr>What is Visual Discovery?</vt:lpstr>
      <vt:lpstr>Visual Discovery in 2-D</vt:lpstr>
      <vt:lpstr>How to do visual discovery in n-dimensions?</vt:lpstr>
      <vt:lpstr>Multi-dimensional data visualization</vt:lpstr>
      <vt:lpstr>Example: WBC</vt:lpstr>
      <vt:lpstr>Johnson-Lindenstrauss Lemma</vt:lpstr>
      <vt:lpstr>Different Formulations of the Lemma</vt:lpstr>
      <vt:lpstr>Theoretical limits: Preserve n-D in 2-D</vt:lpstr>
      <vt:lpstr>New Lossless GLC Approaches, Algorithms &amp; Case Studies</vt:lpstr>
      <vt:lpstr>Approaches to Convert n-D data to 2-D data </vt:lpstr>
      <vt:lpstr>GLC-L Algorithms for Visualization</vt:lpstr>
      <vt:lpstr>GLC-L Algorithms for Visualization</vt:lpstr>
      <vt:lpstr>9-D Wisconsin Breast Cancer</vt:lpstr>
      <vt:lpstr>Avoiding Occlusion with Deep Learning on WBC data</vt:lpstr>
      <vt:lpstr>General Line Coordinates</vt:lpstr>
      <vt:lpstr>PowerPoint Presentation</vt:lpstr>
      <vt:lpstr>General Line Coordinates (GLC): 2-D</vt:lpstr>
      <vt:lpstr>General Line Coordinates (GLC): 3-D</vt:lpstr>
      <vt:lpstr>Reversible Lossless Paired Coordinates</vt:lpstr>
      <vt:lpstr>Reversible lossless  Paired Coordinates</vt:lpstr>
      <vt:lpstr>Graph construction algorithms in GLC</vt:lpstr>
      <vt:lpstr>Math, theory and pattern simplification  methodology: Statements</vt:lpstr>
      <vt:lpstr>Adjustable GLCs for decreasing occlusion and pattern simplification </vt:lpstr>
      <vt:lpstr>PowerPoint Presentation</vt:lpstr>
      <vt:lpstr>Case Studies: Health Monitoring with PC and CPC</vt:lpstr>
      <vt:lpstr>Lossless Visualization of 48-D and 96-D data </vt:lpstr>
      <vt:lpstr>PowerPoint Presentation</vt:lpstr>
      <vt:lpstr>PowerPoint Presentation</vt:lpstr>
      <vt:lpstr>Lossy &amp; Traditional Methods &amp; Case Studies</vt:lpstr>
      <vt:lpstr>Lossy Methods Revisited: PCA</vt:lpstr>
      <vt:lpstr>PCA can occasionally fail</vt:lpstr>
      <vt:lpstr>Lossy Methods Revisited: t-SNE</vt:lpstr>
      <vt:lpstr>Lossy Visualization</vt:lpstr>
      <vt:lpstr>Lossy Visualization in ML Models</vt:lpstr>
      <vt:lpstr>Do PCA and t-SNE actually reveal multi-dimensional relationships?</vt:lpstr>
      <vt:lpstr>Interpreting Time Series via Reversible Methods</vt:lpstr>
      <vt:lpstr>Interpreting Time Series via Reversible Methods</vt:lpstr>
      <vt:lpstr>Visualizing Association Rules</vt:lpstr>
      <vt:lpstr>PowerPoint Presentation</vt:lpstr>
      <vt:lpstr>Visualizing ARules using Parallel Sets</vt:lpstr>
      <vt:lpstr>Folded Coordinate Decision Tree (FC-DT)</vt:lpstr>
      <vt:lpstr>iForest: Interpreting Random Forests via Visual Analytics</vt:lpstr>
      <vt:lpstr>PowerPoint Presentation</vt:lpstr>
      <vt:lpstr>TreeExplainer for Tree Based Models</vt:lpstr>
      <vt:lpstr>Rule Matrix</vt:lpstr>
      <vt:lpstr>Brief overview of Visualization Methods in Deep Learning</vt:lpstr>
      <vt:lpstr>Understanding Deep Learning via Generalization Analysis</vt:lpstr>
      <vt:lpstr>Understanding Deep Learning via Generalization Analysis</vt:lpstr>
      <vt:lpstr>Activation maximization (AM)</vt:lpstr>
      <vt:lpstr>Activation patterns of individual hidden nodes</vt:lpstr>
      <vt:lpstr>LSTMVis System: Open questions</vt:lpstr>
      <vt:lpstr>Sensitivity Analysis</vt:lpstr>
      <vt:lpstr>Sensitivity Analysis: Example</vt:lpstr>
      <vt:lpstr>Decision Trees for Deep Learning Models</vt:lpstr>
      <vt:lpstr>Layer-wise relevance propagation (LRP)</vt:lpstr>
      <vt:lpstr>Learning deep features</vt:lpstr>
      <vt:lpstr>Brief overview of Visualization Methods in Deep Learning</vt:lpstr>
      <vt:lpstr>Visualization of Image Features in Heat Maps</vt:lpstr>
      <vt:lpstr>Comparison of the three heatmap computations</vt:lpstr>
      <vt:lpstr>Example: Heat maps visualization and explanation of deep learning for pulmonary tuberculosis</vt:lpstr>
      <vt:lpstr>Generative Adversarial Networks (GANs)  Visualization</vt:lpstr>
      <vt:lpstr>GANs Visualization</vt:lpstr>
      <vt:lpstr>Explanatory Graphs</vt:lpstr>
      <vt:lpstr>Concept Activation Vectors (CAV)</vt:lpstr>
      <vt:lpstr>Limits of Visual Interpretability in Deep Learning</vt:lpstr>
      <vt:lpstr>Visual Methods for Interpretability in Deep Learning</vt:lpstr>
      <vt:lpstr>Are the concepts discovered by deep learning explainers real?</vt:lpstr>
      <vt:lpstr>Most methods for explainability in deep learning are incomplete</vt:lpstr>
      <vt:lpstr>Insights from Adversarial Learning</vt:lpstr>
      <vt:lpstr>When a panda is a gibbon</vt:lpstr>
      <vt:lpstr>Behold the Ostriches!</vt:lpstr>
      <vt:lpstr>Hidden layers and Semantic Hierarchy</vt:lpstr>
      <vt:lpstr>Information Bottleneck</vt:lpstr>
      <vt:lpstr>Information Bottleneck</vt:lpstr>
      <vt:lpstr>Data quality and Generalization</vt:lpstr>
      <vt:lpstr>Data quality and Generalization</vt:lpstr>
      <vt:lpstr>User-centric Views of Interpretability of Visual Methods</vt:lpstr>
      <vt:lpstr>What is User Centric Interpretability?</vt:lpstr>
      <vt:lpstr>The Problem of Ground Truth</vt:lpstr>
      <vt:lpstr>Interpretations are often Incomplete</vt:lpstr>
      <vt:lpstr>Kepler’s Laws of Planetary Motion</vt:lpstr>
      <vt:lpstr>Nobody Understands Quantum Mechanics!</vt:lpstr>
      <vt:lpstr>Why do Saliency Based Methods Work</vt:lpstr>
      <vt:lpstr>When Saliency does not work</vt:lpstr>
      <vt:lpstr>When Saliency does not work</vt:lpstr>
      <vt:lpstr>Human vs. Algorithmic semantics revisited</vt:lpstr>
      <vt:lpstr>Human vs. Algorithmic semantics revisited</vt:lpstr>
      <vt:lpstr>What needs to be interpretable when we interpret ML models</vt:lpstr>
      <vt:lpstr>Systems view of interpretability</vt:lpstr>
      <vt:lpstr>Operationalizing Interpertable ML</vt:lpstr>
      <vt:lpstr>Open Problems and Current Research Frontiers</vt:lpstr>
      <vt:lpstr>Explanation Fidelity in Visual Methods </vt:lpstr>
      <vt:lpstr>Right for the Right Reasons Model</vt:lpstr>
      <vt:lpstr>Evaluation of visual methods </vt:lpstr>
      <vt:lpstr>Domain vs. non-Domain validation</vt:lpstr>
      <vt:lpstr>Cognitive Limitations</vt:lpstr>
      <vt:lpstr>Cross-Domain Pollination</vt:lpstr>
      <vt:lpstr>Cross-Domain Pollination</vt:lpstr>
      <vt:lpstr>Explanations are only as good as the model</vt:lpstr>
      <vt:lpstr>How to deal with extremely complex models</vt:lpstr>
      <vt:lpstr>Future Directions</vt:lpstr>
      <vt:lpstr>Future Directions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Explanations in Machine Learning via Interpretable Visual Methods</dc:title>
  <dc:creator>Aurangzeb Ahmad</dc:creator>
  <cp:lastModifiedBy>Aurangzeb Ahmad</cp:lastModifiedBy>
  <cp:revision>287</cp:revision>
  <dcterms:created xsi:type="dcterms:W3CDTF">2020-05-09T18:10:19Z</dcterms:created>
  <dcterms:modified xsi:type="dcterms:W3CDTF">2020-12-03T05:20:23Z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